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9"/>
  </p:notesMasterIdLst>
  <p:sldIdLst>
    <p:sldId id="257" r:id="rId2"/>
    <p:sldId id="381" r:id="rId3"/>
    <p:sldId id="548" r:id="rId4"/>
    <p:sldId id="547" r:id="rId5"/>
    <p:sldId id="391" r:id="rId6"/>
    <p:sldId id="265" r:id="rId7"/>
    <p:sldId id="549" r:id="rId8"/>
    <p:sldId id="292" r:id="rId9"/>
    <p:sldId id="290" r:id="rId10"/>
    <p:sldId id="289" r:id="rId11"/>
    <p:sldId id="428" r:id="rId12"/>
    <p:sldId id="357" r:id="rId13"/>
    <p:sldId id="291" r:id="rId14"/>
    <p:sldId id="293" r:id="rId15"/>
    <p:sldId id="294" r:id="rId16"/>
    <p:sldId id="295" r:id="rId17"/>
    <p:sldId id="316" r:id="rId18"/>
    <p:sldId id="550" r:id="rId19"/>
    <p:sldId id="296" r:id="rId20"/>
    <p:sldId id="429" r:id="rId21"/>
    <p:sldId id="393" r:id="rId22"/>
    <p:sldId id="297" r:id="rId23"/>
    <p:sldId id="430" r:id="rId24"/>
    <p:sldId id="394" r:id="rId25"/>
    <p:sldId id="298" r:id="rId26"/>
    <p:sldId id="395" r:id="rId27"/>
    <p:sldId id="396" r:id="rId28"/>
    <p:sldId id="397" r:id="rId29"/>
    <p:sldId id="299" r:id="rId30"/>
    <p:sldId id="398" r:id="rId31"/>
    <p:sldId id="300" r:id="rId32"/>
    <p:sldId id="399" r:id="rId33"/>
    <p:sldId id="402" r:id="rId34"/>
    <p:sldId id="401" r:id="rId35"/>
    <p:sldId id="301" r:id="rId36"/>
    <p:sldId id="403" r:id="rId37"/>
    <p:sldId id="404" r:id="rId38"/>
    <p:sldId id="302" r:id="rId39"/>
    <p:sldId id="431" r:id="rId40"/>
    <p:sldId id="405" r:id="rId41"/>
    <p:sldId id="304" r:id="rId42"/>
    <p:sldId id="406" r:id="rId43"/>
    <p:sldId id="407" r:id="rId44"/>
    <p:sldId id="305" r:id="rId45"/>
    <p:sldId id="314" r:id="rId46"/>
    <p:sldId id="352" r:id="rId47"/>
    <p:sldId id="325" r:id="rId48"/>
    <p:sldId id="368" r:id="rId49"/>
    <p:sldId id="317" r:id="rId50"/>
    <p:sldId id="321" r:id="rId51"/>
    <p:sldId id="318" r:id="rId52"/>
    <p:sldId id="392" r:id="rId53"/>
    <p:sldId id="319" r:id="rId54"/>
    <p:sldId id="324" r:id="rId55"/>
    <p:sldId id="320" r:id="rId56"/>
    <p:sldId id="322" r:id="rId57"/>
    <p:sldId id="326" r:id="rId58"/>
    <p:sldId id="327" r:id="rId59"/>
    <p:sldId id="328" r:id="rId60"/>
    <p:sldId id="339" r:id="rId61"/>
    <p:sldId id="329" r:id="rId62"/>
    <p:sldId id="338" r:id="rId63"/>
    <p:sldId id="330" r:id="rId64"/>
    <p:sldId id="337" r:id="rId65"/>
    <p:sldId id="331" r:id="rId66"/>
    <p:sldId id="336" r:id="rId67"/>
    <p:sldId id="332" r:id="rId68"/>
    <p:sldId id="335" r:id="rId69"/>
    <p:sldId id="333" r:id="rId70"/>
    <p:sldId id="334" r:id="rId71"/>
    <p:sldId id="341" r:id="rId72"/>
    <p:sldId id="365" r:id="rId73"/>
    <p:sldId id="340" r:id="rId74"/>
    <p:sldId id="371" r:id="rId75"/>
    <p:sldId id="372" r:id="rId76"/>
    <p:sldId id="433" r:id="rId77"/>
    <p:sldId id="545" r:id="rId78"/>
    <p:sldId id="373" r:id="rId79"/>
    <p:sldId id="434" r:id="rId80"/>
    <p:sldId id="435" r:id="rId81"/>
    <p:sldId id="436" r:id="rId82"/>
    <p:sldId id="437" r:id="rId83"/>
    <p:sldId id="438" r:id="rId84"/>
    <p:sldId id="439" r:id="rId85"/>
    <p:sldId id="306" r:id="rId86"/>
    <p:sldId id="566" r:id="rId87"/>
    <p:sldId id="567" r:id="rId88"/>
    <p:sldId id="570" r:id="rId89"/>
    <p:sldId id="568" r:id="rId90"/>
    <p:sldId id="569" r:id="rId91"/>
    <p:sldId id="572" r:id="rId92"/>
    <p:sldId id="571" r:id="rId93"/>
    <p:sldId id="573" r:id="rId94"/>
    <p:sldId id="574" r:id="rId95"/>
    <p:sldId id="575" r:id="rId96"/>
    <p:sldId id="576" r:id="rId97"/>
    <p:sldId id="577" r:id="rId98"/>
    <p:sldId id="578" r:id="rId99"/>
    <p:sldId id="307" r:id="rId100"/>
    <p:sldId id="442" r:id="rId101"/>
    <p:sldId id="443" r:id="rId102"/>
    <p:sldId id="444" r:id="rId103"/>
    <p:sldId id="445" r:id="rId104"/>
    <p:sldId id="446" r:id="rId105"/>
    <p:sldId id="447" r:id="rId106"/>
    <p:sldId id="308" r:id="rId107"/>
    <p:sldId id="448" r:id="rId108"/>
    <p:sldId id="449" r:id="rId109"/>
    <p:sldId id="512" r:id="rId110"/>
    <p:sldId id="513" r:id="rId111"/>
    <p:sldId id="452" r:id="rId112"/>
    <p:sldId id="453" r:id="rId113"/>
    <p:sldId id="454" r:id="rId114"/>
    <p:sldId id="455" r:id="rId115"/>
    <p:sldId id="309" r:id="rId116"/>
    <p:sldId id="456" r:id="rId117"/>
    <p:sldId id="457" r:id="rId118"/>
    <p:sldId id="458" r:id="rId119"/>
    <p:sldId id="459" r:id="rId120"/>
    <p:sldId id="460" r:id="rId121"/>
    <p:sldId id="342" r:id="rId122"/>
    <p:sldId id="461" r:id="rId123"/>
    <p:sldId id="344" r:id="rId124"/>
    <p:sldId id="345" r:id="rId125"/>
    <p:sldId id="346" r:id="rId126"/>
    <p:sldId id="462" r:id="rId127"/>
    <p:sldId id="348" r:id="rId128"/>
    <p:sldId id="310" r:id="rId129"/>
    <p:sldId id="514" r:id="rId130"/>
    <p:sldId id="515" r:id="rId131"/>
    <p:sldId id="516" r:id="rId132"/>
    <p:sldId id="517" r:id="rId133"/>
    <p:sldId id="518" r:id="rId134"/>
    <p:sldId id="519" r:id="rId135"/>
    <p:sldId id="311" r:id="rId136"/>
    <p:sldId id="469" r:id="rId137"/>
    <p:sldId id="520" r:id="rId138"/>
    <p:sldId id="355" r:id="rId139"/>
    <p:sldId id="356" r:id="rId140"/>
    <p:sldId id="470" r:id="rId141"/>
    <p:sldId id="358" r:id="rId142"/>
    <p:sldId id="312" r:id="rId143"/>
    <p:sldId id="471" r:id="rId144"/>
    <p:sldId id="527" r:id="rId145"/>
    <p:sldId id="472" r:id="rId146"/>
    <p:sldId id="473" r:id="rId147"/>
    <p:sldId id="528" r:id="rId148"/>
    <p:sldId id="476" r:id="rId149"/>
    <p:sldId id="475" r:id="rId150"/>
    <p:sldId id="529" r:id="rId151"/>
    <p:sldId id="474" r:id="rId152"/>
    <p:sldId id="440" r:id="rId153"/>
    <p:sldId id="478" r:id="rId154"/>
    <p:sldId id="531" r:id="rId155"/>
    <p:sldId id="479" r:id="rId156"/>
    <p:sldId id="323" r:id="rId157"/>
    <p:sldId id="530" r:id="rId158"/>
    <p:sldId id="477" r:id="rId159"/>
    <p:sldId id="315" r:id="rId160"/>
    <p:sldId id="480" r:id="rId161"/>
    <p:sldId id="534" r:id="rId162"/>
    <p:sldId id="481" r:id="rId163"/>
    <p:sldId id="370" r:id="rId164"/>
    <p:sldId id="485" r:id="rId165"/>
    <p:sldId id="375" r:id="rId166"/>
    <p:sldId id="486" r:id="rId167"/>
    <p:sldId id="376" r:id="rId168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892ECD-615D-181A-CC00-D578C544127F}" name="Michal Friedl" initials="MF" userId="S::xfriedl@mendelu.cz::d19e90a3-aa61-4661-995a-88b79c06c29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84D6AD"/>
    <a:srgbClr val="339966"/>
    <a:srgbClr val="FF0000"/>
    <a:srgbClr val="CC00CC"/>
    <a:srgbClr val="800000"/>
    <a:srgbClr val="FF9900"/>
    <a:srgbClr val="339933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76" autoAdjust="0"/>
    <p:restoredTop sz="94660"/>
  </p:normalViewPr>
  <p:slideViewPr>
    <p:cSldViewPr showGuides="1">
      <p:cViewPr varScale="1">
        <p:scale>
          <a:sx n="75" d="100"/>
          <a:sy n="75" d="100"/>
        </p:scale>
        <p:origin x="739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942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microsoft.com/office/2018/10/relationships/authors" Target="author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A50EC555-4599-F481-49E7-B007A9EE23C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5C7FFC7A-0188-9703-FA9D-45101DA6DBA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7AEF55E-F1DC-B6D4-A0D7-7924499ECD1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5" name="Rectangle 5">
            <a:extLst>
              <a:ext uri="{FF2B5EF4-FFF2-40B4-BE49-F238E27FC236}">
                <a16:creationId xmlns:a16="http://schemas.microsoft.com/office/drawing/2014/main" id="{F7156B15-610C-E613-C19B-E39B764B8F6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dirty="0"/>
              <a:t>Klepnutím lze upravit styly předlohy textu.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12646" name="Rectangle 6">
            <a:extLst>
              <a:ext uri="{FF2B5EF4-FFF2-40B4-BE49-F238E27FC236}">
                <a16:creationId xmlns:a16="http://schemas.microsoft.com/office/drawing/2014/main" id="{B76CF69B-79B1-CC6B-2601-6A1B33B2777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647" name="Rectangle 7">
            <a:extLst>
              <a:ext uri="{FF2B5EF4-FFF2-40B4-BE49-F238E27FC236}">
                <a16:creationId xmlns:a16="http://schemas.microsoft.com/office/drawing/2014/main" id="{2B9D561F-D1FC-B245-D6FD-A675541A8D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CD03DF-B0FB-4091-A07C-75226573370D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FC4205F9-E209-55F5-B4E8-108EFAC087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5F08E7E-0E67-4725-A05F-D99E5E12CC87}" type="slidenum">
              <a:rPr lang="cs-CZ" altLang="en-US" smtClean="0">
                <a:latin typeface="Calibri" panose="020F0502020204030204" pitchFamily="34" charset="0"/>
              </a:rPr>
              <a:pPr/>
              <a:t>1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AB69F700-62CA-79D7-BC1B-73FECA5D59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84090223-8466-D12F-84BD-208D149AD6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F5B7C814-08E7-3647-03E8-B949DDDF9D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376976-2766-4709-89C1-3846A001A102}" type="slidenum">
              <a:rPr lang="cs-CZ" altLang="en-US" smtClean="0">
                <a:latin typeface="Calibri" panose="020F0502020204030204" pitchFamily="34" charset="0"/>
              </a:rPr>
              <a:pPr/>
              <a:t>12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C03B9F3E-A68A-F35C-0205-3808943470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4CEDE6F9-AA36-57FA-E111-148CDCBD80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>
            <a:extLst>
              <a:ext uri="{FF2B5EF4-FFF2-40B4-BE49-F238E27FC236}">
                <a16:creationId xmlns:a16="http://schemas.microsoft.com/office/drawing/2014/main" id="{BBB90E0F-C023-E98B-E968-21E6D4ACE0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39" name="Rectangle 3">
            <a:extLst>
              <a:ext uri="{FF2B5EF4-FFF2-40B4-BE49-F238E27FC236}">
                <a16:creationId xmlns:a16="http://schemas.microsoft.com/office/drawing/2014/main" id="{A68BB7AD-6C57-2732-7167-27EFA6BAB6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7">
            <a:extLst>
              <a:ext uri="{FF2B5EF4-FFF2-40B4-BE49-F238E27FC236}">
                <a16:creationId xmlns:a16="http://schemas.microsoft.com/office/drawing/2014/main" id="{768D0C88-102F-2174-36C9-9DA550CD41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62ABDA-7831-49C8-BE0C-B5D168D495DD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23587" name="Rectangle 2">
            <a:extLst>
              <a:ext uri="{FF2B5EF4-FFF2-40B4-BE49-F238E27FC236}">
                <a16:creationId xmlns:a16="http://schemas.microsoft.com/office/drawing/2014/main" id="{4D08A7FC-9F52-99DA-87EE-4627262EA1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3588" name="Rectangle 3">
            <a:extLst>
              <a:ext uri="{FF2B5EF4-FFF2-40B4-BE49-F238E27FC236}">
                <a16:creationId xmlns:a16="http://schemas.microsoft.com/office/drawing/2014/main" id="{1F8287E6-FBC0-4369-218A-D17B5CAC9F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>
            <a:extLst>
              <a:ext uri="{FF2B5EF4-FFF2-40B4-BE49-F238E27FC236}">
                <a16:creationId xmlns:a16="http://schemas.microsoft.com/office/drawing/2014/main" id="{5E71A138-F4BB-07BA-BFD1-5E0CB966B3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>
            <a:extLst>
              <a:ext uri="{FF2B5EF4-FFF2-40B4-BE49-F238E27FC236}">
                <a16:creationId xmlns:a16="http://schemas.microsoft.com/office/drawing/2014/main" id="{6BEDA35F-643A-6426-D9C6-0F69BF1D6E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7">
            <a:extLst>
              <a:ext uri="{FF2B5EF4-FFF2-40B4-BE49-F238E27FC236}">
                <a16:creationId xmlns:a16="http://schemas.microsoft.com/office/drawing/2014/main" id="{25E022A9-6C37-0F19-B2F3-02C6670E0F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49A0CE-E390-4E55-A93F-4254E8D0C839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27683" name="Rectangle 2">
            <a:extLst>
              <a:ext uri="{FF2B5EF4-FFF2-40B4-BE49-F238E27FC236}">
                <a16:creationId xmlns:a16="http://schemas.microsoft.com/office/drawing/2014/main" id="{1435C385-D290-298B-474C-BCF5A43589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4" name="Rectangle 3">
            <a:extLst>
              <a:ext uri="{FF2B5EF4-FFF2-40B4-BE49-F238E27FC236}">
                <a16:creationId xmlns:a16="http://schemas.microsoft.com/office/drawing/2014/main" id="{6B5C99DF-42A9-11B9-8F77-7B46412A17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7">
            <a:extLst>
              <a:ext uri="{FF2B5EF4-FFF2-40B4-BE49-F238E27FC236}">
                <a16:creationId xmlns:a16="http://schemas.microsoft.com/office/drawing/2014/main" id="{C1082F78-9513-FABF-F292-6306373A31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48A09C2-0C56-4986-A103-356454DD47CA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29731" name="Rectangle 2">
            <a:extLst>
              <a:ext uri="{FF2B5EF4-FFF2-40B4-BE49-F238E27FC236}">
                <a16:creationId xmlns:a16="http://schemas.microsoft.com/office/drawing/2014/main" id="{5F4804C8-5DAF-2327-8771-2C1BB3D609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2" name="Rectangle 3">
            <a:extLst>
              <a:ext uri="{FF2B5EF4-FFF2-40B4-BE49-F238E27FC236}">
                <a16:creationId xmlns:a16="http://schemas.microsoft.com/office/drawing/2014/main" id="{1E0F28E6-7EAC-A4FF-64B4-AD336EC703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>
            <a:extLst>
              <a:ext uri="{FF2B5EF4-FFF2-40B4-BE49-F238E27FC236}">
                <a16:creationId xmlns:a16="http://schemas.microsoft.com/office/drawing/2014/main" id="{097C40C6-CB25-ADB9-7C9A-DB98B589B7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1779" name="Rectangle 3">
            <a:extLst>
              <a:ext uri="{FF2B5EF4-FFF2-40B4-BE49-F238E27FC236}">
                <a16:creationId xmlns:a16="http://schemas.microsoft.com/office/drawing/2014/main" id="{C8E215AC-7FBB-F987-7727-5A94FA13A9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7">
            <a:extLst>
              <a:ext uri="{FF2B5EF4-FFF2-40B4-BE49-F238E27FC236}">
                <a16:creationId xmlns:a16="http://schemas.microsoft.com/office/drawing/2014/main" id="{A21D4B5B-25B4-70EE-1F39-C249E0E81B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12F5B9-BDE9-4F5B-AD73-D78C84C2EC10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33827" name="Rectangle 2">
            <a:extLst>
              <a:ext uri="{FF2B5EF4-FFF2-40B4-BE49-F238E27FC236}">
                <a16:creationId xmlns:a16="http://schemas.microsoft.com/office/drawing/2014/main" id="{ACBE6E07-7F56-37A0-C45C-5D1477006C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8" name="Rectangle 3">
            <a:extLst>
              <a:ext uri="{FF2B5EF4-FFF2-40B4-BE49-F238E27FC236}">
                <a16:creationId xmlns:a16="http://schemas.microsoft.com/office/drawing/2014/main" id="{D1C0D009-39A4-5BF2-0477-07913E6400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>
            <a:extLst>
              <a:ext uri="{FF2B5EF4-FFF2-40B4-BE49-F238E27FC236}">
                <a16:creationId xmlns:a16="http://schemas.microsoft.com/office/drawing/2014/main" id="{449FD4CC-BC71-1319-CC9A-233313144E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>
            <a:extLst>
              <a:ext uri="{FF2B5EF4-FFF2-40B4-BE49-F238E27FC236}">
                <a16:creationId xmlns:a16="http://schemas.microsoft.com/office/drawing/2014/main" id="{B3E80C3C-F9E4-3470-2729-77A77F981F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7">
            <a:extLst>
              <a:ext uri="{FF2B5EF4-FFF2-40B4-BE49-F238E27FC236}">
                <a16:creationId xmlns:a16="http://schemas.microsoft.com/office/drawing/2014/main" id="{C8BA3B38-D45A-D479-BA70-4010ACEE66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E48703-1B89-43B1-8A92-F2DBF1D9B493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37923" name="Rectangle 2">
            <a:extLst>
              <a:ext uri="{FF2B5EF4-FFF2-40B4-BE49-F238E27FC236}">
                <a16:creationId xmlns:a16="http://schemas.microsoft.com/office/drawing/2014/main" id="{FBD54B07-FF7B-6E71-491C-F1A752AC65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24" name="Rectangle 3">
            <a:extLst>
              <a:ext uri="{FF2B5EF4-FFF2-40B4-BE49-F238E27FC236}">
                <a16:creationId xmlns:a16="http://schemas.microsoft.com/office/drawing/2014/main" id="{02EB8979-2E01-9DB0-08F1-A36E0DEB85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>
            <a:extLst>
              <a:ext uri="{FF2B5EF4-FFF2-40B4-BE49-F238E27FC236}">
                <a16:creationId xmlns:a16="http://schemas.microsoft.com/office/drawing/2014/main" id="{4D950BAD-F742-4B4C-DD47-8810F880D0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9971" name="Rectangle 3">
            <a:extLst>
              <a:ext uri="{FF2B5EF4-FFF2-40B4-BE49-F238E27FC236}">
                <a16:creationId xmlns:a16="http://schemas.microsoft.com/office/drawing/2014/main" id="{2BCFCE76-D5BC-5E45-AB73-55EABBB048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id="{B5D73BD2-59D9-3A1E-6963-5E81BD4F46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0A282FD-D05D-4993-8F1E-2394CE7CA638}" type="slidenum">
              <a:rPr lang="cs-CZ" altLang="en-US" smtClean="0">
                <a:latin typeface="Calibri" panose="020F0502020204030204" pitchFamily="34" charset="0"/>
              </a:rPr>
              <a:pPr/>
              <a:t>13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318345AA-F3FE-31A8-5B31-E5178C5114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>
            <a:extLst>
              <a:ext uri="{FF2B5EF4-FFF2-40B4-BE49-F238E27FC236}">
                <a16:creationId xmlns:a16="http://schemas.microsoft.com/office/drawing/2014/main" id="{8D738E69-0D7F-6818-2B85-93DD8601D4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7">
            <a:extLst>
              <a:ext uri="{FF2B5EF4-FFF2-40B4-BE49-F238E27FC236}">
                <a16:creationId xmlns:a16="http://schemas.microsoft.com/office/drawing/2014/main" id="{46C479C4-1D04-BA87-F059-E683EA17EB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268810-CB6C-4CF8-A62F-93D2DACBFEE2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42019" name="Rectangle 2">
            <a:extLst>
              <a:ext uri="{FF2B5EF4-FFF2-40B4-BE49-F238E27FC236}">
                <a16:creationId xmlns:a16="http://schemas.microsoft.com/office/drawing/2014/main" id="{0E221FF9-5919-BB45-67B3-981E8F70A0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2020" name="Rectangle 3">
            <a:extLst>
              <a:ext uri="{FF2B5EF4-FFF2-40B4-BE49-F238E27FC236}">
                <a16:creationId xmlns:a16="http://schemas.microsoft.com/office/drawing/2014/main" id="{794B222A-BD54-4BDF-88E8-7770B37CB0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>
            <a:extLst>
              <a:ext uri="{FF2B5EF4-FFF2-40B4-BE49-F238E27FC236}">
                <a16:creationId xmlns:a16="http://schemas.microsoft.com/office/drawing/2014/main" id="{316D14C8-E784-FF1E-228E-AE40667FEC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>
            <a:extLst>
              <a:ext uri="{FF2B5EF4-FFF2-40B4-BE49-F238E27FC236}">
                <a16:creationId xmlns:a16="http://schemas.microsoft.com/office/drawing/2014/main" id="{83D5AB9B-D06C-563A-EBAD-6B994A5430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7">
            <a:extLst>
              <a:ext uri="{FF2B5EF4-FFF2-40B4-BE49-F238E27FC236}">
                <a16:creationId xmlns:a16="http://schemas.microsoft.com/office/drawing/2014/main" id="{5259F1AE-4A7E-1D89-D083-265081C114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977460-6C54-48D2-9E72-2D6AD59653AA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46115" name="Rectangle 2">
            <a:extLst>
              <a:ext uri="{FF2B5EF4-FFF2-40B4-BE49-F238E27FC236}">
                <a16:creationId xmlns:a16="http://schemas.microsoft.com/office/drawing/2014/main" id="{1C7C685B-74CD-914D-D5FB-93924AC985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6116" name="Rectangle 3">
            <a:extLst>
              <a:ext uri="{FF2B5EF4-FFF2-40B4-BE49-F238E27FC236}">
                <a16:creationId xmlns:a16="http://schemas.microsoft.com/office/drawing/2014/main" id="{ABC298D2-B9AD-A639-1CE2-B2CCBE2FE9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7">
            <a:extLst>
              <a:ext uri="{FF2B5EF4-FFF2-40B4-BE49-F238E27FC236}">
                <a16:creationId xmlns:a16="http://schemas.microsoft.com/office/drawing/2014/main" id="{1B8A8675-E0E2-49A0-F8CD-65EE010B69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A3F6DD-D9BD-40BC-8EEC-B00739AC7916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48163" name="Rectangle 2">
            <a:extLst>
              <a:ext uri="{FF2B5EF4-FFF2-40B4-BE49-F238E27FC236}">
                <a16:creationId xmlns:a16="http://schemas.microsoft.com/office/drawing/2014/main" id="{7155B0AC-00C2-73DB-B797-5CD86E6B03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4" name="Rectangle 3">
            <a:extLst>
              <a:ext uri="{FF2B5EF4-FFF2-40B4-BE49-F238E27FC236}">
                <a16:creationId xmlns:a16="http://schemas.microsoft.com/office/drawing/2014/main" id="{F535E699-0827-94A5-24D8-81915299DF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>
            <a:extLst>
              <a:ext uri="{FF2B5EF4-FFF2-40B4-BE49-F238E27FC236}">
                <a16:creationId xmlns:a16="http://schemas.microsoft.com/office/drawing/2014/main" id="{17075DC6-6F12-1C45-EECE-6E11B70642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>
            <a:extLst>
              <a:ext uri="{FF2B5EF4-FFF2-40B4-BE49-F238E27FC236}">
                <a16:creationId xmlns:a16="http://schemas.microsoft.com/office/drawing/2014/main" id="{9E8D153E-0C49-8896-ED2B-7B995BAFCC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7">
            <a:extLst>
              <a:ext uri="{FF2B5EF4-FFF2-40B4-BE49-F238E27FC236}">
                <a16:creationId xmlns:a16="http://schemas.microsoft.com/office/drawing/2014/main" id="{63FE257A-34A5-8111-ABD5-491AC4458A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75EED8-FED6-47F0-9A41-B316956D6DAC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52259" name="Rectangle 2">
            <a:extLst>
              <a:ext uri="{FF2B5EF4-FFF2-40B4-BE49-F238E27FC236}">
                <a16:creationId xmlns:a16="http://schemas.microsoft.com/office/drawing/2014/main" id="{A9BB7945-31BA-3056-47C2-847453CF98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60" name="Rectangle 3">
            <a:extLst>
              <a:ext uri="{FF2B5EF4-FFF2-40B4-BE49-F238E27FC236}">
                <a16:creationId xmlns:a16="http://schemas.microsoft.com/office/drawing/2014/main" id="{8B159424-A824-6596-8AB5-275E9D41E7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>
            <a:extLst>
              <a:ext uri="{FF2B5EF4-FFF2-40B4-BE49-F238E27FC236}">
                <a16:creationId xmlns:a16="http://schemas.microsoft.com/office/drawing/2014/main" id="{12AD429D-E0EE-1ADB-3F6B-F664C990D5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7" name="Rectangle 3">
            <a:extLst>
              <a:ext uri="{FF2B5EF4-FFF2-40B4-BE49-F238E27FC236}">
                <a16:creationId xmlns:a16="http://schemas.microsoft.com/office/drawing/2014/main" id="{989B9DE2-8AAF-D8FA-C3EF-DE17874946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7">
            <a:extLst>
              <a:ext uri="{FF2B5EF4-FFF2-40B4-BE49-F238E27FC236}">
                <a16:creationId xmlns:a16="http://schemas.microsoft.com/office/drawing/2014/main" id="{D0A1EBE5-2DEA-876B-DACB-46B1D30358F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0364DFE-FC47-446C-ADD5-A836F4CF842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120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56355" name="Rectangle 2">
            <a:extLst>
              <a:ext uri="{FF2B5EF4-FFF2-40B4-BE49-F238E27FC236}">
                <a16:creationId xmlns:a16="http://schemas.microsoft.com/office/drawing/2014/main" id="{4D12F529-FAA3-1821-F525-BECAE56434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6" name="Rectangle 3">
            <a:extLst>
              <a:ext uri="{FF2B5EF4-FFF2-40B4-BE49-F238E27FC236}">
                <a16:creationId xmlns:a16="http://schemas.microsoft.com/office/drawing/2014/main" id="{63272154-7023-5D09-947B-64B7A5655F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>
            <a:extLst>
              <a:ext uri="{FF2B5EF4-FFF2-40B4-BE49-F238E27FC236}">
                <a16:creationId xmlns:a16="http://schemas.microsoft.com/office/drawing/2014/main" id="{B3AC063A-A464-4AA6-30AA-7A8CF57B3F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03" name="Rectangle 3">
            <a:extLst>
              <a:ext uri="{FF2B5EF4-FFF2-40B4-BE49-F238E27FC236}">
                <a16:creationId xmlns:a16="http://schemas.microsoft.com/office/drawing/2014/main" id="{2991460B-4A2E-D2EE-8837-A0245135EE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7">
            <a:extLst>
              <a:ext uri="{FF2B5EF4-FFF2-40B4-BE49-F238E27FC236}">
                <a16:creationId xmlns:a16="http://schemas.microsoft.com/office/drawing/2014/main" id="{76159CCE-E2C7-3598-BCD2-E16B095B107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5A3C3F9-824D-4A6A-9957-51B8340F94C5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122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60451" name="Rectangle 2">
            <a:extLst>
              <a:ext uri="{FF2B5EF4-FFF2-40B4-BE49-F238E27FC236}">
                <a16:creationId xmlns:a16="http://schemas.microsoft.com/office/drawing/2014/main" id="{F174C1A5-B18B-0671-0B9D-741DC71181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2" name="Rectangle 3">
            <a:extLst>
              <a:ext uri="{FF2B5EF4-FFF2-40B4-BE49-F238E27FC236}">
                <a16:creationId xmlns:a16="http://schemas.microsoft.com/office/drawing/2014/main" id="{82F9ED3D-19E1-9E47-C778-1F13F09513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>
            <a:extLst>
              <a:ext uri="{FF2B5EF4-FFF2-40B4-BE49-F238E27FC236}">
                <a16:creationId xmlns:a16="http://schemas.microsoft.com/office/drawing/2014/main" id="{0D71D6CC-49F5-E1E4-869A-DBA307326C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5B10A38-E5E3-4D36-82CC-D77403A32BAC}" type="slidenum">
              <a:rPr lang="cs-CZ" altLang="en-US" smtClean="0">
                <a:latin typeface="Calibri" panose="020F0502020204030204" pitchFamily="34" charset="0"/>
              </a:rPr>
              <a:pPr/>
              <a:t>14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32099" name="Rectangle 2">
            <a:extLst>
              <a:ext uri="{FF2B5EF4-FFF2-40B4-BE49-F238E27FC236}">
                <a16:creationId xmlns:a16="http://schemas.microsoft.com/office/drawing/2014/main" id="{6CE3F49B-C119-853F-D476-3648FD967D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>
            <a:extLst>
              <a:ext uri="{FF2B5EF4-FFF2-40B4-BE49-F238E27FC236}">
                <a16:creationId xmlns:a16="http://schemas.microsoft.com/office/drawing/2014/main" id="{98F64449-D7CA-E4EA-01E4-91D2B5D60C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>
            <a:extLst>
              <a:ext uri="{FF2B5EF4-FFF2-40B4-BE49-F238E27FC236}">
                <a16:creationId xmlns:a16="http://schemas.microsoft.com/office/drawing/2014/main" id="{DC6760B9-E09C-3540-C71E-50B7CC3F7B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2499" name="Rectangle 3">
            <a:extLst>
              <a:ext uri="{FF2B5EF4-FFF2-40B4-BE49-F238E27FC236}">
                <a16:creationId xmlns:a16="http://schemas.microsoft.com/office/drawing/2014/main" id="{64982D33-7DFC-1A9A-8B09-533C92D2CA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7">
            <a:extLst>
              <a:ext uri="{FF2B5EF4-FFF2-40B4-BE49-F238E27FC236}">
                <a16:creationId xmlns:a16="http://schemas.microsoft.com/office/drawing/2014/main" id="{A5FFD2A5-E3F5-4656-F53B-56215F688C0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A266DBA-9C97-4B7F-ADA1-65C0E5C8C800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124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64547" name="Rectangle 2">
            <a:extLst>
              <a:ext uri="{FF2B5EF4-FFF2-40B4-BE49-F238E27FC236}">
                <a16:creationId xmlns:a16="http://schemas.microsoft.com/office/drawing/2014/main" id="{03C2A91E-9DB4-76CE-A698-B804E23E6F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4548" name="Rectangle 3">
            <a:extLst>
              <a:ext uri="{FF2B5EF4-FFF2-40B4-BE49-F238E27FC236}">
                <a16:creationId xmlns:a16="http://schemas.microsoft.com/office/drawing/2014/main" id="{2D0DD7FC-D9F8-56EF-B0EC-1D27101630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>
            <a:extLst>
              <a:ext uri="{FF2B5EF4-FFF2-40B4-BE49-F238E27FC236}">
                <a16:creationId xmlns:a16="http://schemas.microsoft.com/office/drawing/2014/main" id="{695E8414-6170-EDC3-A598-837D226BD1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6595" name="Rectangle 3">
            <a:extLst>
              <a:ext uri="{FF2B5EF4-FFF2-40B4-BE49-F238E27FC236}">
                <a16:creationId xmlns:a16="http://schemas.microsoft.com/office/drawing/2014/main" id="{D7039F86-2927-450A-A1C3-21CA3A65BD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7">
            <a:extLst>
              <a:ext uri="{FF2B5EF4-FFF2-40B4-BE49-F238E27FC236}">
                <a16:creationId xmlns:a16="http://schemas.microsoft.com/office/drawing/2014/main" id="{06F52B10-5B38-179F-BFAA-CFDD6B72495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2F4EF8-A81F-473F-B185-40C2BF62EC8B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126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68643" name="Rectangle 2">
            <a:extLst>
              <a:ext uri="{FF2B5EF4-FFF2-40B4-BE49-F238E27FC236}">
                <a16:creationId xmlns:a16="http://schemas.microsoft.com/office/drawing/2014/main" id="{61A31938-8412-C38F-F90A-1789C2A8C7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4" name="Rectangle 3">
            <a:extLst>
              <a:ext uri="{FF2B5EF4-FFF2-40B4-BE49-F238E27FC236}">
                <a16:creationId xmlns:a16="http://schemas.microsoft.com/office/drawing/2014/main" id="{574CC7B6-29DA-139B-DBC4-DB3F0462CA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>
            <a:extLst>
              <a:ext uri="{FF2B5EF4-FFF2-40B4-BE49-F238E27FC236}">
                <a16:creationId xmlns:a16="http://schemas.microsoft.com/office/drawing/2014/main" id="{85376B60-404B-1800-2FBF-3275B3C72C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>
            <a:extLst>
              <a:ext uri="{FF2B5EF4-FFF2-40B4-BE49-F238E27FC236}">
                <a16:creationId xmlns:a16="http://schemas.microsoft.com/office/drawing/2014/main" id="{953FF263-DA4F-5405-D3E0-25C220EFFC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>
            <a:extLst>
              <a:ext uri="{FF2B5EF4-FFF2-40B4-BE49-F238E27FC236}">
                <a16:creationId xmlns:a16="http://schemas.microsoft.com/office/drawing/2014/main" id="{D2A67F0B-B864-78A7-A115-25591EA27B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72869E-0D0C-40F1-A2CB-9487040929D0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72739" name="Rectangle 2">
            <a:extLst>
              <a:ext uri="{FF2B5EF4-FFF2-40B4-BE49-F238E27FC236}">
                <a16:creationId xmlns:a16="http://schemas.microsoft.com/office/drawing/2014/main" id="{24B128FD-DFD5-1BD1-1B93-2A03D71763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40" name="Rectangle 3">
            <a:extLst>
              <a:ext uri="{FF2B5EF4-FFF2-40B4-BE49-F238E27FC236}">
                <a16:creationId xmlns:a16="http://schemas.microsoft.com/office/drawing/2014/main" id="{734AD1B1-05EA-AFB3-9698-648F8B27B8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7">
            <a:extLst>
              <a:ext uri="{FF2B5EF4-FFF2-40B4-BE49-F238E27FC236}">
                <a16:creationId xmlns:a16="http://schemas.microsoft.com/office/drawing/2014/main" id="{E1431096-916D-89C1-3151-9133A312D0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A98D542-AA04-4DE9-9BEF-06F189BA9958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74787" name="Rectangle 2">
            <a:extLst>
              <a:ext uri="{FF2B5EF4-FFF2-40B4-BE49-F238E27FC236}">
                <a16:creationId xmlns:a16="http://schemas.microsoft.com/office/drawing/2014/main" id="{DF21125A-8A26-665A-2BA1-119CA9C959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8" name="Rectangle 3">
            <a:extLst>
              <a:ext uri="{FF2B5EF4-FFF2-40B4-BE49-F238E27FC236}">
                <a16:creationId xmlns:a16="http://schemas.microsoft.com/office/drawing/2014/main" id="{40007EB6-5641-9098-1723-6B0F7E7E7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>
            <a:extLst>
              <a:ext uri="{FF2B5EF4-FFF2-40B4-BE49-F238E27FC236}">
                <a16:creationId xmlns:a16="http://schemas.microsoft.com/office/drawing/2014/main" id="{B77FBB20-4BCD-4D62-0883-629B70DC2E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5" name="Rectangle 3">
            <a:extLst>
              <a:ext uri="{FF2B5EF4-FFF2-40B4-BE49-F238E27FC236}">
                <a16:creationId xmlns:a16="http://schemas.microsoft.com/office/drawing/2014/main" id="{0600683F-02AF-E9D0-0A09-F7695E91F1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7">
            <a:extLst>
              <a:ext uri="{FF2B5EF4-FFF2-40B4-BE49-F238E27FC236}">
                <a16:creationId xmlns:a16="http://schemas.microsoft.com/office/drawing/2014/main" id="{58EFBE3D-B3E8-8098-45AB-93300B921DF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8B5D0DC-E81D-4F08-8C49-876C36096AE7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131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78883" name="Rectangle 2">
            <a:extLst>
              <a:ext uri="{FF2B5EF4-FFF2-40B4-BE49-F238E27FC236}">
                <a16:creationId xmlns:a16="http://schemas.microsoft.com/office/drawing/2014/main" id="{E4583343-0E85-C42D-38C5-411B89AF18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4" name="Rectangle 3">
            <a:extLst>
              <a:ext uri="{FF2B5EF4-FFF2-40B4-BE49-F238E27FC236}">
                <a16:creationId xmlns:a16="http://schemas.microsoft.com/office/drawing/2014/main" id="{11BB4165-653A-4E69-19C6-84B3908688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>
            <a:extLst>
              <a:ext uri="{FF2B5EF4-FFF2-40B4-BE49-F238E27FC236}">
                <a16:creationId xmlns:a16="http://schemas.microsoft.com/office/drawing/2014/main" id="{0850C5E7-F678-10D9-DF4D-EF65A21207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0931" name="Rectangle 3">
            <a:extLst>
              <a:ext uri="{FF2B5EF4-FFF2-40B4-BE49-F238E27FC236}">
                <a16:creationId xmlns:a16="http://schemas.microsoft.com/office/drawing/2014/main" id="{C69D99D9-691A-D361-39C3-15EB124C06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:a16="http://schemas.microsoft.com/office/drawing/2014/main" id="{6888DEEA-E74D-CA4F-3BFC-010A4D38AA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1FE9D0-C1CF-4147-9DDD-DC682529C61F}" type="slidenum">
              <a:rPr lang="cs-CZ" altLang="en-US" smtClean="0">
                <a:latin typeface="Calibri" panose="020F0502020204030204" pitchFamily="34" charset="0"/>
              </a:rPr>
              <a:pPr/>
              <a:t>15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id="{1E7A94CE-B8C1-22BB-DDB4-14FA7E8E08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55780D71-7E58-1B69-610A-781DC42D34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7">
            <a:extLst>
              <a:ext uri="{FF2B5EF4-FFF2-40B4-BE49-F238E27FC236}">
                <a16:creationId xmlns:a16="http://schemas.microsoft.com/office/drawing/2014/main" id="{DD4FB71B-F685-AF54-7D11-5F181DD0709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BA9A770-EB3D-4990-87DD-7BA5384FA5FB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133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82979" name="Rectangle 2">
            <a:extLst>
              <a:ext uri="{FF2B5EF4-FFF2-40B4-BE49-F238E27FC236}">
                <a16:creationId xmlns:a16="http://schemas.microsoft.com/office/drawing/2014/main" id="{EB3D0274-8E96-2A82-ED8C-4BDCFDECAF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80" name="Rectangle 3">
            <a:extLst>
              <a:ext uri="{FF2B5EF4-FFF2-40B4-BE49-F238E27FC236}">
                <a16:creationId xmlns:a16="http://schemas.microsoft.com/office/drawing/2014/main" id="{8BAE088C-1D82-8E2C-84FA-CF7708FB06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>
            <a:extLst>
              <a:ext uri="{FF2B5EF4-FFF2-40B4-BE49-F238E27FC236}">
                <a16:creationId xmlns:a16="http://schemas.microsoft.com/office/drawing/2014/main" id="{4CBA476F-837C-55C3-842D-DC2A448717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5027" name="Rectangle 3">
            <a:extLst>
              <a:ext uri="{FF2B5EF4-FFF2-40B4-BE49-F238E27FC236}">
                <a16:creationId xmlns:a16="http://schemas.microsoft.com/office/drawing/2014/main" id="{A53F15A4-57D0-3D2C-1A70-ABC6177D40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7">
            <a:extLst>
              <a:ext uri="{FF2B5EF4-FFF2-40B4-BE49-F238E27FC236}">
                <a16:creationId xmlns:a16="http://schemas.microsoft.com/office/drawing/2014/main" id="{443788F3-7C95-C797-DFAB-38DC07CAFE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64AF2F-ACD9-40FF-A559-2E336CAED0D2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87075" name="Rectangle 2">
            <a:extLst>
              <a:ext uri="{FF2B5EF4-FFF2-40B4-BE49-F238E27FC236}">
                <a16:creationId xmlns:a16="http://schemas.microsoft.com/office/drawing/2014/main" id="{C8765257-57A1-8AF6-1249-5BB160AD5A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6" name="Rectangle 3">
            <a:extLst>
              <a:ext uri="{FF2B5EF4-FFF2-40B4-BE49-F238E27FC236}">
                <a16:creationId xmlns:a16="http://schemas.microsoft.com/office/drawing/2014/main" id="{BE0E0F88-3A74-99A2-02C3-B772CF4964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7">
            <a:extLst>
              <a:ext uri="{FF2B5EF4-FFF2-40B4-BE49-F238E27FC236}">
                <a16:creationId xmlns:a16="http://schemas.microsoft.com/office/drawing/2014/main" id="{897FF003-B003-09BC-C91E-321119FE9A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6358C8-63DB-4F2E-8AF1-6BB3FED6B9FD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89123" name="Rectangle 2">
            <a:extLst>
              <a:ext uri="{FF2B5EF4-FFF2-40B4-BE49-F238E27FC236}">
                <a16:creationId xmlns:a16="http://schemas.microsoft.com/office/drawing/2014/main" id="{615AE9F8-5755-0F10-8412-EE7C4D66D3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4" name="Rectangle 3">
            <a:extLst>
              <a:ext uri="{FF2B5EF4-FFF2-40B4-BE49-F238E27FC236}">
                <a16:creationId xmlns:a16="http://schemas.microsoft.com/office/drawing/2014/main" id="{7B116376-05FC-90C0-86D8-B3B0E51951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7">
            <a:extLst>
              <a:ext uri="{FF2B5EF4-FFF2-40B4-BE49-F238E27FC236}">
                <a16:creationId xmlns:a16="http://schemas.microsoft.com/office/drawing/2014/main" id="{12B54B9D-23A6-AE1F-324C-9FC83D1CF0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3D4187-8130-4124-98FD-11294D1CF7E4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91171" name="Rectangle 2">
            <a:extLst>
              <a:ext uri="{FF2B5EF4-FFF2-40B4-BE49-F238E27FC236}">
                <a16:creationId xmlns:a16="http://schemas.microsoft.com/office/drawing/2014/main" id="{4ED0EC40-25D4-5823-F64B-69C9CF926D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2" name="Rectangle 3">
            <a:extLst>
              <a:ext uri="{FF2B5EF4-FFF2-40B4-BE49-F238E27FC236}">
                <a16:creationId xmlns:a16="http://schemas.microsoft.com/office/drawing/2014/main" id="{DED0BA3F-2E98-7319-ECB3-A8DCCD8E1A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7">
            <a:extLst>
              <a:ext uri="{FF2B5EF4-FFF2-40B4-BE49-F238E27FC236}">
                <a16:creationId xmlns:a16="http://schemas.microsoft.com/office/drawing/2014/main" id="{9E33502D-5CA1-3334-639F-ADDD13C374F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4A92E0A-010C-4443-9A34-C0C11292FD68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138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05507" name="Rectangle 2">
            <a:extLst>
              <a:ext uri="{FF2B5EF4-FFF2-40B4-BE49-F238E27FC236}">
                <a16:creationId xmlns:a16="http://schemas.microsoft.com/office/drawing/2014/main" id="{DDBC6D85-F9D5-CCB2-A4A5-584F623E15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5508" name="Rectangle 3">
            <a:extLst>
              <a:ext uri="{FF2B5EF4-FFF2-40B4-BE49-F238E27FC236}">
                <a16:creationId xmlns:a16="http://schemas.microsoft.com/office/drawing/2014/main" id="{5E066929-977D-FB92-8FA2-19F9814CF4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>
            <a:extLst>
              <a:ext uri="{FF2B5EF4-FFF2-40B4-BE49-F238E27FC236}">
                <a16:creationId xmlns:a16="http://schemas.microsoft.com/office/drawing/2014/main" id="{54AEA5D6-5BBF-B250-B31B-DCE6E335FA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>
            <a:extLst>
              <a:ext uri="{FF2B5EF4-FFF2-40B4-BE49-F238E27FC236}">
                <a16:creationId xmlns:a16="http://schemas.microsoft.com/office/drawing/2014/main" id="{B91D4CF6-0383-FEC0-67AB-21A5A5E66D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7">
            <a:extLst>
              <a:ext uri="{FF2B5EF4-FFF2-40B4-BE49-F238E27FC236}">
                <a16:creationId xmlns:a16="http://schemas.microsoft.com/office/drawing/2014/main" id="{A30CD141-8FEA-CD08-59E8-6CF6F77A5FC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68F7302-A00D-431D-9D9A-517129EA7DC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140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09603" name="Rectangle 2">
            <a:extLst>
              <a:ext uri="{FF2B5EF4-FFF2-40B4-BE49-F238E27FC236}">
                <a16:creationId xmlns:a16="http://schemas.microsoft.com/office/drawing/2014/main" id="{2101E2FA-1B05-235C-E346-5D7C2208C6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4" name="Rectangle 3">
            <a:extLst>
              <a:ext uri="{FF2B5EF4-FFF2-40B4-BE49-F238E27FC236}">
                <a16:creationId xmlns:a16="http://schemas.microsoft.com/office/drawing/2014/main" id="{D1A3619E-14E7-E120-87E9-57A9AD9765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>
            <a:extLst>
              <a:ext uri="{FF2B5EF4-FFF2-40B4-BE49-F238E27FC236}">
                <a16:creationId xmlns:a16="http://schemas.microsoft.com/office/drawing/2014/main" id="{EA0F300A-61F4-4522-FE95-82DC7687F6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>
            <a:extLst>
              <a:ext uri="{FF2B5EF4-FFF2-40B4-BE49-F238E27FC236}">
                <a16:creationId xmlns:a16="http://schemas.microsoft.com/office/drawing/2014/main" id="{7BBD5F0A-B994-1364-B8E1-ABDC586B15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7">
            <a:extLst>
              <a:ext uri="{FF2B5EF4-FFF2-40B4-BE49-F238E27FC236}">
                <a16:creationId xmlns:a16="http://schemas.microsoft.com/office/drawing/2014/main" id="{2CB726DB-7E0D-E6DC-F060-6B29BF42C5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238D96-8C05-4210-B7C3-EB29A8A50EBC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13699" name="Rectangle 2">
            <a:extLst>
              <a:ext uri="{FF2B5EF4-FFF2-40B4-BE49-F238E27FC236}">
                <a16:creationId xmlns:a16="http://schemas.microsoft.com/office/drawing/2014/main" id="{34EDD0F1-950A-5FDD-20BD-14F12522DE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700" name="Rectangle 3">
            <a:extLst>
              <a:ext uri="{FF2B5EF4-FFF2-40B4-BE49-F238E27FC236}">
                <a16:creationId xmlns:a16="http://schemas.microsoft.com/office/drawing/2014/main" id="{3DC6D600-DB50-5BF7-D60E-C596662BA6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>
            <a:extLst>
              <a:ext uri="{FF2B5EF4-FFF2-40B4-BE49-F238E27FC236}">
                <a16:creationId xmlns:a16="http://schemas.microsoft.com/office/drawing/2014/main" id="{E57B80ED-7E41-EC39-419E-83E1C3E049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86DB8A0-5034-4526-A5F7-A21FC3C8A684}" type="slidenum">
              <a:rPr lang="cs-CZ" altLang="en-US" smtClean="0">
                <a:latin typeface="Calibri" panose="020F0502020204030204" pitchFamily="34" charset="0"/>
              </a:rPr>
              <a:pPr/>
              <a:t>16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36195" name="Rectangle 2">
            <a:extLst>
              <a:ext uri="{FF2B5EF4-FFF2-40B4-BE49-F238E27FC236}">
                <a16:creationId xmlns:a16="http://schemas.microsoft.com/office/drawing/2014/main" id="{A0117ED3-961D-F5F0-9FA2-2CBFBF5503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>
            <a:extLst>
              <a:ext uri="{FF2B5EF4-FFF2-40B4-BE49-F238E27FC236}">
                <a16:creationId xmlns:a16="http://schemas.microsoft.com/office/drawing/2014/main" id="{0CAB4200-96FB-964D-EF70-996116204F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7">
            <a:extLst>
              <a:ext uri="{FF2B5EF4-FFF2-40B4-BE49-F238E27FC236}">
                <a16:creationId xmlns:a16="http://schemas.microsoft.com/office/drawing/2014/main" id="{D2E7ABEF-C456-BC8C-38D8-21A6BED92F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AB58DF3-7D91-4162-B66F-180AF780FF77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15747" name="Rectangle 2">
            <a:extLst>
              <a:ext uri="{FF2B5EF4-FFF2-40B4-BE49-F238E27FC236}">
                <a16:creationId xmlns:a16="http://schemas.microsoft.com/office/drawing/2014/main" id="{F8E4D614-7773-181D-F2EF-556F79B996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5748" name="Rectangle 3">
            <a:extLst>
              <a:ext uri="{FF2B5EF4-FFF2-40B4-BE49-F238E27FC236}">
                <a16:creationId xmlns:a16="http://schemas.microsoft.com/office/drawing/2014/main" id="{05D9C06C-37B3-EEC7-6FD7-E2EC9744D6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7">
            <a:extLst>
              <a:ext uri="{FF2B5EF4-FFF2-40B4-BE49-F238E27FC236}">
                <a16:creationId xmlns:a16="http://schemas.microsoft.com/office/drawing/2014/main" id="{93CE8132-4096-299C-18BC-C506EB4FAB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0EA42B-E165-42B1-8E98-8B72803BE339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17795" name="Rectangle 2">
            <a:extLst>
              <a:ext uri="{FF2B5EF4-FFF2-40B4-BE49-F238E27FC236}">
                <a16:creationId xmlns:a16="http://schemas.microsoft.com/office/drawing/2014/main" id="{B3416120-94FF-A903-3DB4-478D031855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6" name="Rectangle 3">
            <a:extLst>
              <a:ext uri="{FF2B5EF4-FFF2-40B4-BE49-F238E27FC236}">
                <a16:creationId xmlns:a16="http://schemas.microsoft.com/office/drawing/2014/main" id="{B6555866-ECF5-2533-1F5E-7506B49F02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>
            <a:extLst>
              <a:ext uri="{FF2B5EF4-FFF2-40B4-BE49-F238E27FC236}">
                <a16:creationId xmlns:a16="http://schemas.microsoft.com/office/drawing/2014/main" id="{762DED4E-8469-C12C-C13D-06D7000D08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43" name="Rectangle 3">
            <a:extLst>
              <a:ext uri="{FF2B5EF4-FFF2-40B4-BE49-F238E27FC236}">
                <a16:creationId xmlns:a16="http://schemas.microsoft.com/office/drawing/2014/main" id="{EDF5F672-1DE8-51D9-2121-812DFCF439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7">
            <a:extLst>
              <a:ext uri="{FF2B5EF4-FFF2-40B4-BE49-F238E27FC236}">
                <a16:creationId xmlns:a16="http://schemas.microsoft.com/office/drawing/2014/main" id="{13F1765A-6797-9142-B5A2-DEA342D6A8C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12CBF8C-9022-4E1E-9426-C3B413A19E99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146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21891" name="Rectangle 2">
            <a:extLst>
              <a:ext uri="{FF2B5EF4-FFF2-40B4-BE49-F238E27FC236}">
                <a16:creationId xmlns:a16="http://schemas.microsoft.com/office/drawing/2014/main" id="{709645EA-DCAB-AFBF-95D3-AFAA63CC29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2" name="Rectangle 3">
            <a:extLst>
              <a:ext uri="{FF2B5EF4-FFF2-40B4-BE49-F238E27FC236}">
                <a16:creationId xmlns:a16="http://schemas.microsoft.com/office/drawing/2014/main" id="{4C673768-0704-7797-9292-AB2429B94B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7">
            <a:extLst>
              <a:ext uri="{FF2B5EF4-FFF2-40B4-BE49-F238E27FC236}">
                <a16:creationId xmlns:a16="http://schemas.microsoft.com/office/drawing/2014/main" id="{838E305A-87DE-2D41-16C7-22FFFA17F1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7FA486-A505-48C4-B456-C1968975470A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23939" name="Rectangle 2">
            <a:extLst>
              <a:ext uri="{FF2B5EF4-FFF2-40B4-BE49-F238E27FC236}">
                <a16:creationId xmlns:a16="http://schemas.microsoft.com/office/drawing/2014/main" id="{14232093-08B5-FF54-175F-D750A42CE6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40" name="Rectangle 3">
            <a:extLst>
              <a:ext uri="{FF2B5EF4-FFF2-40B4-BE49-F238E27FC236}">
                <a16:creationId xmlns:a16="http://schemas.microsoft.com/office/drawing/2014/main" id="{154DF52F-FACC-BDF0-D6CC-E6BF34C5E9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>
            <a:extLst>
              <a:ext uri="{FF2B5EF4-FFF2-40B4-BE49-F238E27FC236}">
                <a16:creationId xmlns:a16="http://schemas.microsoft.com/office/drawing/2014/main" id="{C4DA60F1-8708-DE98-4F30-F3CFF772B5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>
            <a:extLst>
              <a:ext uri="{FF2B5EF4-FFF2-40B4-BE49-F238E27FC236}">
                <a16:creationId xmlns:a16="http://schemas.microsoft.com/office/drawing/2014/main" id="{ABAEF2F8-A369-A7A8-4627-CBCCF3D0EB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7">
            <a:extLst>
              <a:ext uri="{FF2B5EF4-FFF2-40B4-BE49-F238E27FC236}">
                <a16:creationId xmlns:a16="http://schemas.microsoft.com/office/drawing/2014/main" id="{A05652B7-7B5F-30E0-BED1-29A0492936F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27D9C8F-AA12-450C-89CA-5330FB93859A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149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28035" name="Rectangle 2">
            <a:extLst>
              <a:ext uri="{FF2B5EF4-FFF2-40B4-BE49-F238E27FC236}">
                <a16:creationId xmlns:a16="http://schemas.microsoft.com/office/drawing/2014/main" id="{DE907FDF-1D10-6472-C383-3C777FDF7D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6" name="Rectangle 3">
            <a:extLst>
              <a:ext uri="{FF2B5EF4-FFF2-40B4-BE49-F238E27FC236}">
                <a16:creationId xmlns:a16="http://schemas.microsoft.com/office/drawing/2014/main" id="{54F9061A-D740-FED5-2A38-60CF92127F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7">
            <a:extLst>
              <a:ext uri="{FF2B5EF4-FFF2-40B4-BE49-F238E27FC236}">
                <a16:creationId xmlns:a16="http://schemas.microsoft.com/office/drawing/2014/main" id="{5702880E-73EF-0FC1-2852-6F11A0C467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402BA6-5B83-49AA-965F-E4CC61DDAA5B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30083" name="Rectangle 2">
            <a:extLst>
              <a:ext uri="{FF2B5EF4-FFF2-40B4-BE49-F238E27FC236}">
                <a16:creationId xmlns:a16="http://schemas.microsoft.com/office/drawing/2014/main" id="{D101B733-70DF-4DEC-DDB7-107A545946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4" name="Rectangle 3">
            <a:extLst>
              <a:ext uri="{FF2B5EF4-FFF2-40B4-BE49-F238E27FC236}">
                <a16:creationId xmlns:a16="http://schemas.microsoft.com/office/drawing/2014/main" id="{98DDB797-1B78-D1FC-A6B8-9F18DC3D77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>
            <a:extLst>
              <a:ext uri="{FF2B5EF4-FFF2-40B4-BE49-F238E27FC236}">
                <a16:creationId xmlns:a16="http://schemas.microsoft.com/office/drawing/2014/main" id="{DC9360C8-19CE-A649-E473-725AA4D238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>
            <a:extLst>
              <a:ext uri="{FF2B5EF4-FFF2-40B4-BE49-F238E27FC236}">
                <a16:creationId xmlns:a16="http://schemas.microsoft.com/office/drawing/2014/main" id="{D07BFA39-0DCE-02D4-A8A2-2D69F3B07B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7">
            <a:extLst>
              <a:ext uri="{FF2B5EF4-FFF2-40B4-BE49-F238E27FC236}">
                <a16:creationId xmlns:a16="http://schemas.microsoft.com/office/drawing/2014/main" id="{63A414DB-6023-E4AF-059E-BEBCF844CE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FC5C18-591E-4F69-AF4A-CEA878485122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34179" name="Rectangle 2">
            <a:extLst>
              <a:ext uri="{FF2B5EF4-FFF2-40B4-BE49-F238E27FC236}">
                <a16:creationId xmlns:a16="http://schemas.microsoft.com/office/drawing/2014/main" id="{1938C05D-33D3-6496-D9DF-2B30871449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80" name="Rectangle 3">
            <a:extLst>
              <a:ext uri="{FF2B5EF4-FFF2-40B4-BE49-F238E27FC236}">
                <a16:creationId xmlns:a16="http://schemas.microsoft.com/office/drawing/2014/main" id="{CD252E4D-9917-5878-BFE6-523E0DBBCE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>
            <a:extLst>
              <a:ext uri="{FF2B5EF4-FFF2-40B4-BE49-F238E27FC236}">
                <a16:creationId xmlns:a16="http://schemas.microsoft.com/office/drawing/2014/main" id="{B7D393FE-7C37-D1D9-0B2F-19EAF88BA2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091B0F-7FF7-4F46-B2EF-B32A6CAC33A9}" type="slidenum">
              <a:rPr lang="cs-CZ" altLang="en-US" smtClean="0">
                <a:latin typeface="Calibri" panose="020F0502020204030204" pitchFamily="34" charset="0"/>
              </a:rPr>
              <a:pPr/>
              <a:t>17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38243" name="Rectangle 2">
            <a:extLst>
              <a:ext uri="{FF2B5EF4-FFF2-40B4-BE49-F238E27FC236}">
                <a16:creationId xmlns:a16="http://schemas.microsoft.com/office/drawing/2014/main" id="{95D54165-AB8A-191D-660C-CC17E07E35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>
            <a:extLst>
              <a:ext uri="{FF2B5EF4-FFF2-40B4-BE49-F238E27FC236}">
                <a16:creationId xmlns:a16="http://schemas.microsoft.com/office/drawing/2014/main" id="{D9D88723-53C9-61E1-7536-FB2BBCE179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7">
            <a:extLst>
              <a:ext uri="{FF2B5EF4-FFF2-40B4-BE49-F238E27FC236}">
                <a16:creationId xmlns:a16="http://schemas.microsoft.com/office/drawing/2014/main" id="{549E7D0B-5CC6-F6B5-C3E4-66B5CA44DF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26D2B04-345E-4E66-8F71-4CC5959DBF6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153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36227" name="Rectangle 2">
            <a:extLst>
              <a:ext uri="{FF2B5EF4-FFF2-40B4-BE49-F238E27FC236}">
                <a16:creationId xmlns:a16="http://schemas.microsoft.com/office/drawing/2014/main" id="{DA8AA813-3783-17A1-F5DE-8754F83E85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8" name="Rectangle 3">
            <a:extLst>
              <a:ext uri="{FF2B5EF4-FFF2-40B4-BE49-F238E27FC236}">
                <a16:creationId xmlns:a16="http://schemas.microsoft.com/office/drawing/2014/main" id="{D7FA030F-8D42-5FDA-07B9-1C21FCD35D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7">
            <a:extLst>
              <a:ext uri="{FF2B5EF4-FFF2-40B4-BE49-F238E27FC236}">
                <a16:creationId xmlns:a16="http://schemas.microsoft.com/office/drawing/2014/main" id="{6037A2E3-3F57-F68F-57DC-49C77F4531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2B6DA3-EBEF-45F2-B711-2FEBEADFE3F3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38275" name="Rectangle 2">
            <a:extLst>
              <a:ext uri="{FF2B5EF4-FFF2-40B4-BE49-F238E27FC236}">
                <a16:creationId xmlns:a16="http://schemas.microsoft.com/office/drawing/2014/main" id="{C118C20E-0FAA-064A-8D8F-EFE9BDACC0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6" name="Rectangle 3">
            <a:extLst>
              <a:ext uri="{FF2B5EF4-FFF2-40B4-BE49-F238E27FC236}">
                <a16:creationId xmlns:a16="http://schemas.microsoft.com/office/drawing/2014/main" id="{85DCD620-49A8-9AA0-FA7A-5329EFD635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>
            <a:extLst>
              <a:ext uri="{FF2B5EF4-FFF2-40B4-BE49-F238E27FC236}">
                <a16:creationId xmlns:a16="http://schemas.microsoft.com/office/drawing/2014/main" id="{A0891D85-69CC-5364-A5BF-DEADC1932C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23" name="Rectangle 3">
            <a:extLst>
              <a:ext uri="{FF2B5EF4-FFF2-40B4-BE49-F238E27FC236}">
                <a16:creationId xmlns:a16="http://schemas.microsoft.com/office/drawing/2014/main" id="{05EE8228-B328-A6FB-1038-C97D99B1CD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7">
            <a:extLst>
              <a:ext uri="{FF2B5EF4-FFF2-40B4-BE49-F238E27FC236}">
                <a16:creationId xmlns:a16="http://schemas.microsoft.com/office/drawing/2014/main" id="{8D4CE052-E51D-E361-BCF8-ED25256325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ACBBD13-6BB5-4204-9F69-4A4955283A83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42371" name="Rectangle 2">
            <a:extLst>
              <a:ext uri="{FF2B5EF4-FFF2-40B4-BE49-F238E27FC236}">
                <a16:creationId xmlns:a16="http://schemas.microsoft.com/office/drawing/2014/main" id="{8169FFB8-D6AF-E737-360F-9F36B49AC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2" name="Rectangle 3">
            <a:extLst>
              <a:ext uri="{FF2B5EF4-FFF2-40B4-BE49-F238E27FC236}">
                <a16:creationId xmlns:a16="http://schemas.microsoft.com/office/drawing/2014/main" id="{73B19138-ED52-5E60-2136-EB7C2EE31F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7">
            <a:extLst>
              <a:ext uri="{FF2B5EF4-FFF2-40B4-BE49-F238E27FC236}">
                <a16:creationId xmlns:a16="http://schemas.microsoft.com/office/drawing/2014/main" id="{7571FB77-9CA1-3E00-6668-775CD3F371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E46456-FD8D-47C6-A6FF-FCE140084002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44419" name="Rectangle 2">
            <a:extLst>
              <a:ext uri="{FF2B5EF4-FFF2-40B4-BE49-F238E27FC236}">
                <a16:creationId xmlns:a16="http://schemas.microsoft.com/office/drawing/2014/main" id="{BC7F5139-D8A8-37D6-4118-63879E3C31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20" name="Rectangle 3">
            <a:extLst>
              <a:ext uri="{FF2B5EF4-FFF2-40B4-BE49-F238E27FC236}">
                <a16:creationId xmlns:a16="http://schemas.microsoft.com/office/drawing/2014/main" id="{CE95C4D4-5E2F-7A6F-56E3-01288F175F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>
            <a:extLst>
              <a:ext uri="{FF2B5EF4-FFF2-40B4-BE49-F238E27FC236}">
                <a16:creationId xmlns:a16="http://schemas.microsoft.com/office/drawing/2014/main" id="{FDA432D7-0B25-4362-BF52-7F331372C2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6467" name="Rectangle 3">
            <a:extLst>
              <a:ext uri="{FF2B5EF4-FFF2-40B4-BE49-F238E27FC236}">
                <a16:creationId xmlns:a16="http://schemas.microsoft.com/office/drawing/2014/main" id="{09A3C74B-C9FD-D05B-976C-784959D50F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7">
            <a:extLst>
              <a:ext uri="{FF2B5EF4-FFF2-40B4-BE49-F238E27FC236}">
                <a16:creationId xmlns:a16="http://schemas.microsoft.com/office/drawing/2014/main" id="{8090A9E3-07D1-D5C2-B7C9-422FC8C6AA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241936F-30D4-499D-AEF7-E61EB2B91F61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48515" name="Rectangle 2">
            <a:extLst>
              <a:ext uri="{FF2B5EF4-FFF2-40B4-BE49-F238E27FC236}">
                <a16:creationId xmlns:a16="http://schemas.microsoft.com/office/drawing/2014/main" id="{EA0E1470-73BC-93D2-60B0-CE3EC35D6D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8516" name="Rectangle 3">
            <a:extLst>
              <a:ext uri="{FF2B5EF4-FFF2-40B4-BE49-F238E27FC236}">
                <a16:creationId xmlns:a16="http://schemas.microsoft.com/office/drawing/2014/main" id="{A228897D-ABA0-CE65-5EF2-2E0C581227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7">
            <a:extLst>
              <a:ext uri="{FF2B5EF4-FFF2-40B4-BE49-F238E27FC236}">
                <a16:creationId xmlns:a16="http://schemas.microsoft.com/office/drawing/2014/main" id="{ADC25C61-B547-2A3E-94FB-2113993656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FA5061-CE2E-492E-B415-3A19143021E6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50563" name="Rectangle 2">
            <a:extLst>
              <a:ext uri="{FF2B5EF4-FFF2-40B4-BE49-F238E27FC236}">
                <a16:creationId xmlns:a16="http://schemas.microsoft.com/office/drawing/2014/main" id="{534AEC38-6342-4294-63AE-3AC09251E9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4" name="Rectangle 3">
            <a:extLst>
              <a:ext uri="{FF2B5EF4-FFF2-40B4-BE49-F238E27FC236}">
                <a16:creationId xmlns:a16="http://schemas.microsoft.com/office/drawing/2014/main" id="{E36DEFEE-B194-CF9C-AF4C-16FA26A123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7">
            <a:extLst>
              <a:ext uri="{FF2B5EF4-FFF2-40B4-BE49-F238E27FC236}">
                <a16:creationId xmlns:a16="http://schemas.microsoft.com/office/drawing/2014/main" id="{D9E151D7-B9DA-E422-9F5C-23C3D1C132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5469A5-6666-44A5-BCD4-2D2DB9225E45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56707" name="Rectangle 2">
            <a:extLst>
              <a:ext uri="{FF2B5EF4-FFF2-40B4-BE49-F238E27FC236}">
                <a16:creationId xmlns:a16="http://schemas.microsoft.com/office/drawing/2014/main" id="{E61CE97B-1B6D-EC91-5D04-EAB46071C4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6708" name="Rectangle 3">
            <a:extLst>
              <a:ext uri="{FF2B5EF4-FFF2-40B4-BE49-F238E27FC236}">
                <a16:creationId xmlns:a16="http://schemas.microsoft.com/office/drawing/2014/main" id="{5E1F2D2E-599D-9DE8-757F-F4543C148A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7">
            <a:extLst>
              <a:ext uri="{FF2B5EF4-FFF2-40B4-BE49-F238E27FC236}">
                <a16:creationId xmlns:a16="http://schemas.microsoft.com/office/drawing/2014/main" id="{C2788ED1-2175-BC74-0CDC-610CB99789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35A27E-FFF7-48F2-9D31-05E5B8F5A37C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68995" name="Rectangle 2">
            <a:extLst>
              <a:ext uri="{FF2B5EF4-FFF2-40B4-BE49-F238E27FC236}">
                <a16:creationId xmlns:a16="http://schemas.microsoft.com/office/drawing/2014/main" id="{7E2BE93C-7398-EAB0-E00F-1AE4D2BC1A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8996" name="Rectangle 3">
            <a:extLst>
              <a:ext uri="{FF2B5EF4-FFF2-40B4-BE49-F238E27FC236}">
                <a16:creationId xmlns:a16="http://schemas.microsoft.com/office/drawing/2014/main" id="{843316A9-E3DE-FDA0-7A04-79FEB34498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>
            <a:extLst>
              <a:ext uri="{FF2B5EF4-FFF2-40B4-BE49-F238E27FC236}">
                <a16:creationId xmlns:a16="http://schemas.microsoft.com/office/drawing/2014/main" id="{B7D393FE-7C37-D1D9-0B2F-19EAF88BA2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091B0F-7FF7-4F46-B2EF-B32A6CAC33A9}" type="slidenum">
              <a:rPr lang="cs-CZ" altLang="en-US" smtClean="0">
                <a:latin typeface="Calibri" panose="020F0502020204030204" pitchFamily="34" charset="0"/>
              </a:rPr>
              <a:pPr/>
              <a:t>18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38243" name="Rectangle 2">
            <a:extLst>
              <a:ext uri="{FF2B5EF4-FFF2-40B4-BE49-F238E27FC236}">
                <a16:creationId xmlns:a16="http://schemas.microsoft.com/office/drawing/2014/main" id="{95D54165-AB8A-191D-660C-CC17E07E35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>
            <a:extLst>
              <a:ext uri="{FF2B5EF4-FFF2-40B4-BE49-F238E27FC236}">
                <a16:creationId xmlns:a16="http://schemas.microsoft.com/office/drawing/2014/main" id="{D9D88723-53C9-61E1-7536-FB2BBCE179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972958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7">
            <a:extLst>
              <a:ext uri="{FF2B5EF4-FFF2-40B4-BE49-F238E27FC236}">
                <a16:creationId xmlns:a16="http://schemas.microsoft.com/office/drawing/2014/main" id="{81ABD33E-879B-7C35-DE86-FA006C137CB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59C799A-BF1A-4F36-AE90-233BCDBB00A6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163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75139" name="Rectangle 2">
            <a:extLst>
              <a:ext uri="{FF2B5EF4-FFF2-40B4-BE49-F238E27FC236}">
                <a16:creationId xmlns:a16="http://schemas.microsoft.com/office/drawing/2014/main" id="{E5EE3817-B3A5-A958-1D0C-0DB1BBEB06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5140" name="Rectangle 3">
            <a:extLst>
              <a:ext uri="{FF2B5EF4-FFF2-40B4-BE49-F238E27FC236}">
                <a16:creationId xmlns:a16="http://schemas.microsoft.com/office/drawing/2014/main" id="{7A3AEDD3-8C78-E45E-F953-E660A17B29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7">
            <a:extLst>
              <a:ext uri="{FF2B5EF4-FFF2-40B4-BE49-F238E27FC236}">
                <a16:creationId xmlns:a16="http://schemas.microsoft.com/office/drawing/2014/main" id="{370E6038-55E0-ED9F-B469-88E36C80A30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773E4A-1117-4ECA-BA63-972CBAF8E72D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164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77187" name="Rectangle 2">
            <a:extLst>
              <a:ext uri="{FF2B5EF4-FFF2-40B4-BE49-F238E27FC236}">
                <a16:creationId xmlns:a16="http://schemas.microsoft.com/office/drawing/2014/main" id="{CEFE4D06-A3ED-272E-5B92-5E14C7C978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8" name="Rectangle 3">
            <a:extLst>
              <a:ext uri="{FF2B5EF4-FFF2-40B4-BE49-F238E27FC236}">
                <a16:creationId xmlns:a16="http://schemas.microsoft.com/office/drawing/2014/main" id="{E5F98EC9-0A9D-D6CC-5DA5-55480EACCF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4" name="Rectangle 7">
            <a:extLst>
              <a:ext uri="{FF2B5EF4-FFF2-40B4-BE49-F238E27FC236}">
                <a16:creationId xmlns:a16="http://schemas.microsoft.com/office/drawing/2014/main" id="{8AEF40BF-733D-EB1C-E5BE-C14469B31CA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785FAB-B18F-488F-A793-302D363A522E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166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99715" name="Rectangle 2">
            <a:extLst>
              <a:ext uri="{FF2B5EF4-FFF2-40B4-BE49-F238E27FC236}">
                <a16:creationId xmlns:a16="http://schemas.microsoft.com/office/drawing/2014/main" id="{59D39388-06DF-284B-DA22-68DFD7FA8F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6" name="Rectangle 3">
            <a:extLst>
              <a:ext uri="{FF2B5EF4-FFF2-40B4-BE49-F238E27FC236}">
                <a16:creationId xmlns:a16="http://schemas.microsoft.com/office/drawing/2014/main" id="{680F56DB-21AA-10B0-E0AE-01099E17B2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7">
            <a:extLst>
              <a:ext uri="{FF2B5EF4-FFF2-40B4-BE49-F238E27FC236}">
                <a16:creationId xmlns:a16="http://schemas.microsoft.com/office/drawing/2014/main" id="{60CEC958-C671-F715-F36C-AD72CD294A8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50ABE8-1152-4381-8678-CED3B0ABFE03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167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05859" name="Rectangle 2">
            <a:extLst>
              <a:ext uri="{FF2B5EF4-FFF2-40B4-BE49-F238E27FC236}">
                <a16:creationId xmlns:a16="http://schemas.microsoft.com/office/drawing/2014/main" id="{BBE3930D-8CF0-C309-70C1-CB7217B6EE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60" name="Rectangle 3">
            <a:extLst>
              <a:ext uri="{FF2B5EF4-FFF2-40B4-BE49-F238E27FC236}">
                <a16:creationId xmlns:a16="http://schemas.microsoft.com/office/drawing/2014/main" id="{FB6D6421-0F82-6C07-B941-3BE9E8440F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>
            <a:extLst>
              <a:ext uri="{FF2B5EF4-FFF2-40B4-BE49-F238E27FC236}">
                <a16:creationId xmlns:a16="http://schemas.microsoft.com/office/drawing/2014/main" id="{C7AF75CF-5C92-8D75-0CE1-74591A0622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32D1BA-49E2-4447-B37D-8451A76B97C4}" type="slidenum">
              <a:rPr lang="cs-CZ" altLang="en-US" smtClean="0">
                <a:latin typeface="Calibri" panose="020F0502020204030204" pitchFamily="34" charset="0"/>
              </a:rPr>
              <a:pPr/>
              <a:t>19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40291" name="Rectangle 2">
            <a:extLst>
              <a:ext uri="{FF2B5EF4-FFF2-40B4-BE49-F238E27FC236}">
                <a16:creationId xmlns:a16="http://schemas.microsoft.com/office/drawing/2014/main" id="{B7FA7D57-4F28-A0E7-F105-30B688F4C1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>
            <a:extLst>
              <a:ext uri="{FF2B5EF4-FFF2-40B4-BE49-F238E27FC236}">
                <a16:creationId xmlns:a16="http://schemas.microsoft.com/office/drawing/2014/main" id="{21FC2E11-0AF4-D9C5-B69A-8A13CE00F9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>
            <a:extLst>
              <a:ext uri="{FF2B5EF4-FFF2-40B4-BE49-F238E27FC236}">
                <a16:creationId xmlns:a16="http://schemas.microsoft.com/office/drawing/2014/main" id="{13A1E0CC-7EB5-45C4-6DAB-66EE08C269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95B285-9B87-4C5C-BA74-7DB9957EAD66}" type="slidenum">
              <a:rPr lang="cs-CZ" altLang="en-US" smtClean="0">
                <a:latin typeface="Calibri" panose="020F0502020204030204" pitchFamily="34" charset="0"/>
              </a:rPr>
              <a:pPr/>
              <a:t>20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42339" name="Rectangle 2">
            <a:extLst>
              <a:ext uri="{FF2B5EF4-FFF2-40B4-BE49-F238E27FC236}">
                <a16:creationId xmlns:a16="http://schemas.microsoft.com/office/drawing/2014/main" id="{360761CE-B668-46B0-4746-E6C265E408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>
            <a:extLst>
              <a:ext uri="{FF2B5EF4-FFF2-40B4-BE49-F238E27FC236}">
                <a16:creationId xmlns:a16="http://schemas.microsoft.com/office/drawing/2014/main" id="{CA9A0D5D-CFF4-691D-ECC4-7C6C347A4F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>
            <a:extLst>
              <a:ext uri="{FF2B5EF4-FFF2-40B4-BE49-F238E27FC236}">
                <a16:creationId xmlns:a16="http://schemas.microsoft.com/office/drawing/2014/main" id="{A48C2F42-A838-0A31-C38C-F02AF533AE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F27B19-60B3-4F38-98A3-5907803C6CCD}" type="slidenum">
              <a:rPr lang="cs-CZ" altLang="en-US" smtClean="0">
                <a:latin typeface="Calibri" panose="020F0502020204030204" pitchFamily="34" charset="0"/>
              </a:rPr>
              <a:pPr/>
              <a:t>21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44387" name="Rectangle 2">
            <a:extLst>
              <a:ext uri="{FF2B5EF4-FFF2-40B4-BE49-F238E27FC236}">
                <a16:creationId xmlns:a16="http://schemas.microsoft.com/office/drawing/2014/main" id="{8DFAE22A-D6F1-8FF8-EB72-D02D9E4294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>
            <a:extLst>
              <a:ext uri="{FF2B5EF4-FFF2-40B4-BE49-F238E27FC236}">
                <a16:creationId xmlns:a16="http://schemas.microsoft.com/office/drawing/2014/main" id="{85361A66-CF5B-73AC-CB7A-4AE94CAFAA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F39CC736-3D0C-F14A-FFA9-73F2038A05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0537103-3E50-8824-493A-2D83E5B201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>
            <a:extLst>
              <a:ext uri="{FF2B5EF4-FFF2-40B4-BE49-F238E27FC236}">
                <a16:creationId xmlns:a16="http://schemas.microsoft.com/office/drawing/2014/main" id="{6F7CFCF4-2EC4-A5F5-FB9C-699C9DA863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36FA368-1722-4370-9D14-1B7F373BD63C}" type="slidenum">
              <a:rPr lang="cs-CZ" altLang="en-US" smtClean="0">
                <a:latin typeface="Calibri" panose="020F0502020204030204" pitchFamily="34" charset="0"/>
              </a:rPr>
              <a:pPr/>
              <a:t>22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46435" name="Rectangle 2">
            <a:extLst>
              <a:ext uri="{FF2B5EF4-FFF2-40B4-BE49-F238E27FC236}">
                <a16:creationId xmlns:a16="http://schemas.microsoft.com/office/drawing/2014/main" id="{418E6E6C-7B85-29AE-6E3E-F812DC7DC4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>
            <a:extLst>
              <a:ext uri="{FF2B5EF4-FFF2-40B4-BE49-F238E27FC236}">
                <a16:creationId xmlns:a16="http://schemas.microsoft.com/office/drawing/2014/main" id="{C827053F-488E-A5D5-38D0-BD43AABF47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>
            <a:extLst>
              <a:ext uri="{FF2B5EF4-FFF2-40B4-BE49-F238E27FC236}">
                <a16:creationId xmlns:a16="http://schemas.microsoft.com/office/drawing/2014/main" id="{8DB53F30-7C44-50DA-4136-C5C14469DF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60AEFF6-FDDD-4B6C-AC09-402A58891405}" type="slidenum">
              <a:rPr lang="cs-CZ" altLang="en-US" smtClean="0">
                <a:latin typeface="Calibri" panose="020F0502020204030204" pitchFamily="34" charset="0"/>
              </a:rPr>
              <a:pPr/>
              <a:t>23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48483" name="Rectangle 2">
            <a:extLst>
              <a:ext uri="{FF2B5EF4-FFF2-40B4-BE49-F238E27FC236}">
                <a16:creationId xmlns:a16="http://schemas.microsoft.com/office/drawing/2014/main" id="{D47CA419-C0D0-0B57-E3E9-BED9A5DE80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>
            <a:extLst>
              <a:ext uri="{FF2B5EF4-FFF2-40B4-BE49-F238E27FC236}">
                <a16:creationId xmlns:a16="http://schemas.microsoft.com/office/drawing/2014/main" id="{94E6E2BC-6902-6C58-BF51-CF99C2F1D8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>
            <a:extLst>
              <a:ext uri="{FF2B5EF4-FFF2-40B4-BE49-F238E27FC236}">
                <a16:creationId xmlns:a16="http://schemas.microsoft.com/office/drawing/2014/main" id="{387685CC-0DB7-E338-D3FC-C73D9845B7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F1861A-8BCA-4DC5-82EC-627BDEC70862}" type="slidenum">
              <a:rPr lang="cs-CZ" altLang="en-US" smtClean="0">
                <a:latin typeface="Calibri" panose="020F0502020204030204" pitchFamily="34" charset="0"/>
              </a:rPr>
              <a:pPr/>
              <a:t>24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50531" name="Rectangle 2">
            <a:extLst>
              <a:ext uri="{FF2B5EF4-FFF2-40B4-BE49-F238E27FC236}">
                <a16:creationId xmlns:a16="http://schemas.microsoft.com/office/drawing/2014/main" id="{BA3E123B-EE14-485C-1A55-5EBA4D65C5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>
            <a:extLst>
              <a:ext uri="{FF2B5EF4-FFF2-40B4-BE49-F238E27FC236}">
                <a16:creationId xmlns:a16="http://schemas.microsoft.com/office/drawing/2014/main" id="{3055DC93-DD81-9495-475A-E6A0145D4A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>
            <a:extLst>
              <a:ext uri="{FF2B5EF4-FFF2-40B4-BE49-F238E27FC236}">
                <a16:creationId xmlns:a16="http://schemas.microsoft.com/office/drawing/2014/main" id="{EED5DB29-E24F-B571-8FE8-57C47F503F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D774FF4-A2CE-4536-9650-7C5399F1FD53}" type="slidenum">
              <a:rPr lang="cs-CZ" altLang="en-US" smtClean="0">
                <a:latin typeface="Calibri" panose="020F0502020204030204" pitchFamily="34" charset="0"/>
              </a:rPr>
              <a:pPr/>
              <a:t>25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209039A0-F456-1E65-01A6-7113B719F8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>
            <a:extLst>
              <a:ext uri="{FF2B5EF4-FFF2-40B4-BE49-F238E27FC236}">
                <a16:creationId xmlns:a16="http://schemas.microsoft.com/office/drawing/2014/main" id="{10B170CB-74A3-EF74-FCEC-873FC403FB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>
            <a:extLst>
              <a:ext uri="{FF2B5EF4-FFF2-40B4-BE49-F238E27FC236}">
                <a16:creationId xmlns:a16="http://schemas.microsoft.com/office/drawing/2014/main" id="{5BC994EA-700E-D565-06EF-BEEE86B6F8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6189DEC-DE68-4A11-ABF6-2A80B6E94D8E}" type="slidenum">
              <a:rPr lang="cs-CZ" altLang="en-US" smtClean="0">
                <a:latin typeface="Calibri" panose="020F0502020204030204" pitchFamily="34" charset="0"/>
              </a:rPr>
              <a:pPr/>
              <a:t>26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54627" name="Rectangle 2">
            <a:extLst>
              <a:ext uri="{FF2B5EF4-FFF2-40B4-BE49-F238E27FC236}">
                <a16:creationId xmlns:a16="http://schemas.microsoft.com/office/drawing/2014/main" id="{DCFCEE36-DCAF-B400-23B8-1174043F82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>
            <a:extLst>
              <a:ext uri="{FF2B5EF4-FFF2-40B4-BE49-F238E27FC236}">
                <a16:creationId xmlns:a16="http://schemas.microsoft.com/office/drawing/2014/main" id="{A05ED515-337C-A296-AAF6-4638BDE8D0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>
            <a:extLst>
              <a:ext uri="{FF2B5EF4-FFF2-40B4-BE49-F238E27FC236}">
                <a16:creationId xmlns:a16="http://schemas.microsoft.com/office/drawing/2014/main" id="{145CC32A-4135-D80F-934E-78C8103566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5B1984-8E00-465A-B9DA-A4BD512BB99D}" type="slidenum">
              <a:rPr lang="cs-CZ" altLang="en-US" smtClean="0">
                <a:latin typeface="Calibri" panose="020F0502020204030204" pitchFamily="34" charset="0"/>
              </a:rPr>
              <a:pPr/>
              <a:t>27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56675" name="Rectangle 2">
            <a:extLst>
              <a:ext uri="{FF2B5EF4-FFF2-40B4-BE49-F238E27FC236}">
                <a16:creationId xmlns:a16="http://schemas.microsoft.com/office/drawing/2014/main" id="{5AFC0178-9E1F-26F1-AA84-394F1FCC47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>
            <a:extLst>
              <a:ext uri="{FF2B5EF4-FFF2-40B4-BE49-F238E27FC236}">
                <a16:creationId xmlns:a16="http://schemas.microsoft.com/office/drawing/2014/main" id="{C86EFBAE-0C7B-7F5F-15D0-BE91E9E2C5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>
            <a:extLst>
              <a:ext uri="{FF2B5EF4-FFF2-40B4-BE49-F238E27FC236}">
                <a16:creationId xmlns:a16="http://schemas.microsoft.com/office/drawing/2014/main" id="{956D1987-5247-6124-B54E-9FC19509DB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E505865-0A08-4418-8692-1B578B4F8FB2}" type="slidenum">
              <a:rPr lang="cs-CZ" altLang="en-US" smtClean="0">
                <a:latin typeface="Calibri" panose="020F0502020204030204" pitchFamily="34" charset="0"/>
              </a:rPr>
              <a:pPr/>
              <a:t>28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58723" name="Rectangle 2">
            <a:extLst>
              <a:ext uri="{FF2B5EF4-FFF2-40B4-BE49-F238E27FC236}">
                <a16:creationId xmlns:a16="http://schemas.microsoft.com/office/drawing/2014/main" id="{2D00E4E6-7BA0-D8A6-EA49-F6ADF0E9C6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>
            <a:extLst>
              <a:ext uri="{FF2B5EF4-FFF2-40B4-BE49-F238E27FC236}">
                <a16:creationId xmlns:a16="http://schemas.microsoft.com/office/drawing/2014/main" id="{455E09CA-C967-2585-5E26-A79D3F027F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>
            <a:extLst>
              <a:ext uri="{FF2B5EF4-FFF2-40B4-BE49-F238E27FC236}">
                <a16:creationId xmlns:a16="http://schemas.microsoft.com/office/drawing/2014/main" id="{C2B4FEFC-2A4C-BBF0-6E61-F7EDE93C7C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FEBFCE-9308-44F0-B6B0-F5DFD27B4667}" type="slidenum">
              <a:rPr lang="cs-CZ" altLang="en-US" smtClean="0">
                <a:latin typeface="Calibri" panose="020F0502020204030204" pitchFamily="34" charset="0"/>
              </a:rPr>
              <a:pPr/>
              <a:t>29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60771" name="Rectangle 2">
            <a:extLst>
              <a:ext uri="{FF2B5EF4-FFF2-40B4-BE49-F238E27FC236}">
                <a16:creationId xmlns:a16="http://schemas.microsoft.com/office/drawing/2014/main" id="{A4199745-2ABC-5BE9-B149-B52946D21C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>
            <a:extLst>
              <a:ext uri="{FF2B5EF4-FFF2-40B4-BE49-F238E27FC236}">
                <a16:creationId xmlns:a16="http://schemas.microsoft.com/office/drawing/2014/main" id="{C5DA4534-E898-7228-9A1E-C92E8B32BB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>
            <a:extLst>
              <a:ext uri="{FF2B5EF4-FFF2-40B4-BE49-F238E27FC236}">
                <a16:creationId xmlns:a16="http://schemas.microsoft.com/office/drawing/2014/main" id="{7634F402-8C9B-CAB6-9087-8FC723AAE4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EF2FFDB-8D3C-40C6-8DEC-803EB3590864}" type="slidenum">
              <a:rPr lang="cs-CZ" altLang="en-US" smtClean="0">
                <a:latin typeface="Calibri" panose="020F0502020204030204" pitchFamily="34" charset="0"/>
              </a:rPr>
              <a:pPr/>
              <a:t>30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62819" name="Rectangle 2">
            <a:extLst>
              <a:ext uri="{FF2B5EF4-FFF2-40B4-BE49-F238E27FC236}">
                <a16:creationId xmlns:a16="http://schemas.microsoft.com/office/drawing/2014/main" id="{15D400B3-C79C-1531-3E52-D97EAF638E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>
            <a:extLst>
              <a:ext uri="{FF2B5EF4-FFF2-40B4-BE49-F238E27FC236}">
                <a16:creationId xmlns:a16="http://schemas.microsoft.com/office/drawing/2014/main" id="{E038A307-FF51-83ED-67F3-EE1EBE5310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>
            <a:extLst>
              <a:ext uri="{FF2B5EF4-FFF2-40B4-BE49-F238E27FC236}">
                <a16:creationId xmlns:a16="http://schemas.microsoft.com/office/drawing/2014/main" id="{B3F0A02E-C56F-C9F4-8860-BCF655BCA2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FE433B-57C8-43DE-A64B-CC51705AC01B}" type="slidenum">
              <a:rPr lang="cs-CZ" altLang="en-US" smtClean="0">
                <a:latin typeface="Calibri" panose="020F0502020204030204" pitchFamily="34" charset="0"/>
              </a:rPr>
              <a:pPr/>
              <a:t>31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64867" name="Rectangle 2">
            <a:extLst>
              <a:ext uri="{FF2B5EF4-FFF2-40B4-BE49-F238E27FC236}">
                <a16:creationId xmlns:a16="http://schemas.microsoft.com/office/drawing/2014/main" id="{065D3034-8175-1501-42F1-2B3F9B0CAC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>
            <a:extLst>
              <a:ext uri="{FF2B5EF4-FFF2-40B4-BE49-F238E27FC236}">
                <a16:creationId xmlns:a16="http://schemas.microsoft.com/office/drawing/2014/main" id="{B2B481B4-0F11-70A6-FC3E-0DFE5EABFF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F39CC736-3D0C-F14A-FFA9-73F2038A05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80537103-3E50-8824-493A-2D83E5B201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872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>
            <a:extLst>
              <a:ext uri="{FF2B5EF4-FFF2-40B4-BE49-F238E27FC236}">
                <a16:creationId xmlns:a16="http://schemas.microsoft.com/office/drawing/2014/main" id="{65EB78BE-347B-F20A-B7AF-26A5198295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BBCF45-9B31-461C-B9AD-4FA99547FDFF}" type="slidenum">
              <a:rPr lang="cs-CZ" altLang="en-US" smtClean="0">
                <a:latin typeface="Calibri" panose="020F0502020204030204" pitchFamily="34" charset="0"/>
              </a:rPr>
              <a:pPr/>
              <a:t>32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66915" name="Rectangle 2">
            <a:extLst>
              <a:ext uri="{FF2B5EF4-FFF2-40B4-BE49-F238E27FC236}">
                <a16:creationId xmlns:a16="http://schemas.microsoft.com/office/drawing/2014/main" id="{15CF8B5D-9F02-DFB4-0E1A-05418CF0F7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>
            <a:extLst>
              <a:ext uri="{FF2B5EF4-FFF2-40B4-BE49-F238E27FC236}">
                <a16:creationId xmlns:a16="http://schemas.microsoft.com/office/drawing/2014/main" id="{A96FDA56-F63E-C23D-4950-4D19372CB0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>
            <a:extLst>
              <a:ext uri="{FF2B5EF4-FFF2-40B4-BE49-F238E27FC236}">
                <a16:creationId xmlns:a16="http://schemas.microsoft.com/office/drawing/2014/main" id="{8808EC81-567D-0B08-EEBA-4D1833E9FD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0F92337-DAAD-442A-B455-C39370E85534}" type="slidenum">
              <a:rPr lang="cs-CZ" altLang="en-US" smtClean="0">
                <a:latin typeface="Calibri" panose="020F0502020204030204" pitchFamily="34" charset="0"/>
              </a:rPr>
              <a:pPr/>
              <a:t>33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68963" name="Rectangle 2">
            <a:extLst>
              <a:ext uri="{FF2B5EF4-FFF2-40B4-BE49-F238E27FC236}">
                <a16:creationId xmlns:a16="http://schemas.microsoft.com/office/drawing/2014/main" id="{2BEE0AAB-4926-6393-5074-974C4E0FA1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>
            <a:extLst>
              <a:ext uri="{FF2B5EF4-FFF2-40B4-BE49-F238E27FC236}">
                <a16:creationId xmlns:a16="http://schemas.microsoft.com/office/drawing/2014/main" id="{44F4D716-3563-6A31-1AC7-5DC8804E39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>
            <a:extLst>
              <a:ext uri="{FF2B5EF4-FFF2-40B4-BE49-F238E27FC236}">
                <a16:creationId xmlns:a16="http://schemas.microsoft.com/office/drawing/2014/main" id="{1BDD5578-3831-A6CE-487F-0ECF5739D7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A2C4022-9E1D-4341-B2C8-F5BD38E037E1}" type="slidenum">
              <a:rPr lang="cs-CZ" altLang="en-US" smtClean="0">
                <a:latin typeface="Calibri" panose="020F0502020204030204" pitchFamily="34" charset="0"/>
              </a:rPr>
              <a:pPr/>
              <a:t>34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71011" name="Rectangle 2">
            <a:extLst>
              <a:ext uri="{FF2B5EF4-FFF2-40B4-BE49-F238E27FC236}">
                <a16:creationId xmlns:a16="http://schemas.microsoft.com/office/drawing/2014/main" id="{9C8C67F5-73EF-D57E-C516-F5BF5E8E82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>
            <a:extLst>
              <a:ext uri="{FF2B5EF4-FFF2-40B4-BE49-F238E27FC236}">
                <a16:creationId xmlns:a16="http://schemas.microsoft.com/office/drawing/2014/main" id="{A520F259-DA0A-F4DC-031C-679DF4DB7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>
            <a:extLst>
              <a:ext uri="{FF2B5EF4-FFF2-40B4-BE49-F238E27FC236}">
                <a16:creationId xmlns:a16="http://schemas.microsoft.com/office/drawing/2014/main" id="{2E82EC35-1CFC-A643-7E99-9C778EB72D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01152F1-AEAB-4AAD-B59B-AA04A37E2CA7}" type="slidenum">
              <a:rPr lang="cs-CZ" altLang="en-US" smtClean="0">
                <a:latin typeface="Calibri" panose="020F0502020204030204" pitchFamily="34" charset="0"/>
              </a:rPr>
              <a:pPr/>
              <a:t>35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73059" name="Rectangle 2">
            <a:extLst>
              <a:ext uri="{FF2B5EF4-FFF2-40B4-BE49-F238E27FC236}">
                <a16:creationId xmlns:a16="http://schemas.microsoft.com/office/drawing/2014/main" id="{598D67DF-DBC7-8ADF-148A-A2BB7CAD56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>
            <a:extLst>
              <a:ext uri="{FF2B5EF4-FFF2-40B4-BE49-F238E27FC236}">
                <a16:creationId xmlns:a16="http://schemas.microsoft.com/office/drawing/2014/main" id="{B18F4793-F704-E730-DC3A-FB571C45B5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>
            <a:extLst>
              <a:ext uri="{FF2B5EF4-FFF2-40B4-BE49-F238E27FC236}">
                <a16:creationId xmlns:a16="http://schemas.microsoft.com/office/drawing/2014/main" id="{F65EB492-2432-1279-6773-282D844817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A0030B0-9E5D-4852-9FE2-BF0A1A555A1E}" type="slidenum">
              <a:rPr lang="cs-CZ" altLang="en-US" smtClean="0">
                <a:latin typeface="Calibri" panose="020F0502020204030204" pitchFamily="34" charset="0"/>
              </a:rPr>
              <a:pPr/>
              <a:t>36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75107" name="Rectangle 2">
            <a:extLst>
              <a:ext uri="{FF2B5EF4-FFF2-40B4-BE49-F238E27FC236}">
                <a16:creationId xmlns:a16="http://schemas.microsoft.com/office/drawing/2014/main" id="{4D0F8299-4EBF-D7AD-9FDB-0CA2211AE1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>
            <a:extLst>
              <a:ext uri="{FF2B5EF4-FFF2-40B4-BE49-F238E27FC236}">
                <a16:creationId xmlns:a16="http://schemas.microsoft.com/office/drawing/2014/main" id="{9D5C93C0-4A2B-20CC-63C1-C2F44C020E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>
            <a:extLst>
              <a:ext uri="{FF2B5EF4-FFF2-40B4-BE49-F238E27FC236}">
                <a16:creationId xmlns:a16="http://schemas.microsoft.com/office/drawing/2014/main" id="{89BC648A-D589-6076-61FB-BEC4A334F7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DC9214D-4F41-4F28-9C82-E19BC1B7DD16}" type="slidenum">
              <a:rPr lang="cs-CZ" altLang="en-US" smtClean="0">
                <a:latin typeface="Calibri" panose="020F0502020204030204" pitchFamily="34" charset="0"/>
              </a:rPr>
              <a:pPr/>
              <a:t>37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77155" name="Rectangle 2">
            <a:extLst>
              <a:ext uri="{FF2B5EF4-FFF2-40B4-BE49-F238E27FC236}">
                <a16:creationId xmlns:a16="http://schemas.microsoft.com/office/drawing/2014/main" id="{8CD92A9E-5D8A-D4BA-15B0-A4156F3551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>
            <a:extLst>
              <a:ext uri="{FF2B5EF4-FFF2-40B4-BE49-F238E27FC236}">
                <a16:creationId xmlns:a16="http://schemas.microsoft.com/office/drawing/2014/main" id="{9A308E96-F21D-9AE7-E367-F6CE02D4C7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>
            <a:extLst>
              <a:ext uri="{FF2B5EF4-FFF2-40B4-BE49-F238E27FC236}">
                <a16:creationId xmlns:a16="http://schemas.microsoft.com/office/drawing/2014/main" id="{E4BF618C-9751-F28E-0D27-79F5394261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C29DF9B-04B3-453F-AE7D-BCEAB797B825}" type="slidenum">
              <a:rPr lang="cs-CZ" altLang="en-US" smtClean="0">
                <a:latin typeface="Calibri" panose="020F0502020204030204" pitchFamily="34" charset="0"/>
              </a:rPr>
              <a:pPr/>
              <a:t>38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79203" name="Rectangle 2">
            <a:extLst>
              <a:ext uri="{FF2B5EF4-FFF2-40B4-BE49-F238E27FC236}">
                <a16:creationId xmlns:a16="http://schemas.microsoft.com/office/drawing/2014/main" id="{7C93F1CD-12F4-2BE1-BC66-03E04409FD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>
            <a:extLst>
              <a:ext uri="{FF2B5EF4-FFF2-40B4-BE49-F238E27FC236}">
                <a16:creationId xmlns:a16="http://schemas.microsoft.com/office/drawing/2014/main" id="{C0FE517E-899C-E65D-4F2E-8DAC6B5CE8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>
            <a:extLst>
              <a:ext uri="{FF2B5EF4-FFF2-40B4-BE49-F238E27FC236}">
                <a16:creationId xmlns:a16="http://schemas.microsoft.com/office/drawing/2014/main" id="{80D3A42A-C7A1-E93A-EBD5-246E9FAFBA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FFCF50-E28B-4E02-9DEF-A44EFFA283CD}" type="slidenum">
              <a:rPr lang="cs-CZ" altLang="en-US" smtClean="0">
                <a:latin typeface="Calibri" panose="020F0502020204030204" pitchFamily="34" charset="0"/>
              </a:rPr>
              <a:pPr/>
              <a:t>39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81251" name="Rectangle 2">
            <a:extLst>
              <a:ext uri="{FF2B5EF4-FFF2-40B4-BE49-F238E27FC236}">
                <a16:creationId xmlns:a16="http://schemas.microsoft.com/office/drawing/2014/main" id="{877B02B7-F7D2-E6AA-F3BA-E8F49C126D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>
            <a:extLst>
              <a:ext uri="{FF2B5EF4-FFF2-40B4-BE49-F238E27FC236}">
                <a16:creationId xmlns:a16="http://schemas.microsoft.com/office/drawing/2014/main" id="{6791087F-634B-1819-9B0E-5085EB98D8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>
            <a:extLst>
              <a:ext uri="{FF2B5EF4-FFF2-40B4-BE49-F238E27FC236}">
                <a16:creationId xmlns:a16="http://schemas.microsoft.com/office/drawing/2014/main" id="{BDE85D2B-EBB2-75B8-64D4-59B74F31A0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DFE300A-F20E-49FB-B340-BFDA78A962BA}" type="slidenum">
              <a:rPr lang="cs-CZ" altLang="en-US" smtClean="0">
                <a:latin typeface="Calibri" panose="020F0502020204030204" pitchFamily="34" charset="0"/>
              </a:rPr>
              <a:pPr/>
              <a:t>40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83299" name="Rectangle 2">
            <a:extLst>
              <a:ext uri="{FF2B5EF4-FFF2-40B4-BE49-F238E27FC236}">
                <a16:creationId xmlns:a16="http://schemas.microsoft.com/office/drawing/2014/main" id="{A3D1C00A-8F95-6CE3-706A-5855CE963D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>
            <a:extLst>
              <a:ext uri="{FF2B5EF4-FFF2-40B4-BE49-F238E27FC236}">
                <a16:creationId xmlns:a16="http://schemas.microsoft.com/office/drawing/2014/main" id="{EC4CB014-68E6-B20D-FE74-C84402166C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>
            <a:extLst>
              <a:ext uri="{FF2B5EF4-FFF2-40B4-BE49-F238E27FC236}">
                <a16:creationId xmlns:a16="http://schemas.microsoft.com/office/drawing/2014/main" id="{BD496B55-49B1-58CC-9EE8-7B4629625A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B0FCA2C-1E4B-40F0-A478-B3EAD8A18EAB}" type="slidenum">
              <a:rPr lang="cs-CZ" altLang="en-US" smtClean="0">
                <a:latin typeface="Calibri" panose="020F0502020204030204" pitchFamily="34" charset="0"/>
              </a:rPr>
              <a:pPr/>
              <a:t>41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85347" name="Rectangle 2">
            <a:extLst>
              <a:ext uri="{FF2B5EF4-FFF2-40B4-BE49-F238E27FC236}">
                <a16:creationId xmlns:a16="http://schemas.microsoft.com/office/drawing/2014/main" id="{D04183E6-CF16-7BE5-8044-E9A46D1DB4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>
            <a:extLst>
              <a:ext uri="{FF2B5EF4-FFF2-40B4-BE49-F238E27FC236}">
                <a16:creationId xmlns:a16="http://schemas.microsoft.com/office/drawing/2014/main" id="{8E2CA9C3-560F-C825-4D0E-A8878C848C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356C7253-D550-0151-F63D-30C48AA8BF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3F4F57-6794-4DF9-A391-53754D181BD1}" type="slidenum">
              <a:rPr lang="cs-CZ" altLang="en-US" smtClean="0">
                <a:latin typeface="Calibri" panose="020F0502020204030204" pitchFamily="34" charset="0"/>
              </a:rPr>
              <a:pPr/>
              <a:t>6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6B95AAE0-9B62-710D-E48D-5D38ED8513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02F855F0-891D-B7D5-2DF9-0C0635D88E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>
            <a:extLst>
              <a:ext uri="{FF2B5EF4-FFF2-40B4-BE49-F238E27FC236}">
                <a16:creationId xmlns:a16="http://schemas.microsoft.com/office/drawing/2014/main" id="{ED2C3BF6-9BCF-8F2E-BD15-342E9FBF28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EC8218-5DAA-4B75-A298-6557DF80BE63}" type="slidenum">
              <a:rPr lang="cs-CZ" altLang="en-US" smtClean="0">
                <a:latin typeface="Calibri" panose="020F0502020204030204" pitchFamily="34" charset="0"/>
              </a:rPr>
              <a:pPr/>
              <a:t>42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87395" name="Rectangle 2">
            <a:extLst>
              <a:ext uri="{FF2B5EF4-FFF2-40B4-BE49-F238E27FC236}">
                <a16:creationId xmlns:a16="http://schemas.microsoft.com/office/drawing/2014/main" id="{A5D32460-3EEA-6E7C-4E71-1561678DAF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>
            <a:extLst>
              <a:ext uri="{FF2B5EF4-FFF2-40B4-BE49-F238E27FC236}">
                <a16:creationId xmlns:a16="http://schemas.microsoft.com/office/drawing/2014/main" id="{ED1E564D-5D26-FB1C-0B50-B085D85668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>
            <a:extLst>
              <a:ext uri="{FF2B5EF4-FFF2-40B4-BE49-F238E27FC236}">
                <a16:creationId xmlns:a16="http://schemas.microsoft.com/office/drawing/2014/main" id="{7CBFDD62-7ACA-DBDB-7504-8231B974B7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530B8C-F241-48BE-9E75-5E8C19A62A94}" type="slidenum">
              <a:rPr lang="cs-CZ" altLang="en-US" smtClean="0">
                <a:latin typeface="Calibri" panose="020F0502020204030204" pitchFamily="34" charset="0"/>
              </a:rPr>
              <a:pPr/>
              <a:t>43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89443" name="Rectangle 2">
            <a:extLst>
              <a:ext uri="{FF2B5EF4-FFF2-40B4-BE49-F238E27FC236}">
                <a16:creationId xmlns:a16="http://schemas.microsoft.com/office/drawing/2014/main" id="{351B24FA-9230-BD5C-3197-11F1AF971F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>
            <a:extLst>
              <a:ext uri="{FF2B5EF4-FFF2-40B4-BE49-F238E27FC236}">
                <a16:creationId xmlns:a16="http://schemas.microsoft.com/office/drawing/2014/main" id="{6D000069-4A6E-7360-2247-545FF1457A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>
            <a:extLst>
              <a:ext uri="{FF2B5EF4-FFF2-40B4-BE49-F238E27FC236}">
                <a16:creationId xmlns:a16="http://schemas.microsoft.com/office/drawing/2014/main" id="{7A5F220D-69F6-8306-F424-96A625ECBE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AE8DB1-D5A8-4027-8F72-F79D70E8F229}" type="slidenum">
              <a:rPr lang="cs-CZ" altLang="en-US" smtClean="0">
                <a:latin typeface="Calibri" panose="020F0502020204030204" pitchFamily="34" charset="0"/>
              </a:rPr>
              <a:pPr/>
              <a:t>44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91491" name="Rectangle 2">
            <a:extLst>
              <a:ext uri="{FF2B5EF4-FFF2-40B4-BE49-F238E27FC236}">
                <a16:creationId xmlns:a16="http://schemas.microsoft.com/office/drawing/2014/main" id="{B96A9F97-9D98-67F8-5EBC-414727730F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>
            <a:extLst>
              <a:ext uri="{FF2B5EF4-FFF2-40B4-BE49-F238E27FC236}">
                <a16:creationId xmlns:a16="http://schemas.microsoft.com/office/drawing/2014/main" id="{D084AAE7-D8B7-4816-D6DA-82D19A3484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>
            <a:extLst>
              <a:ext uri="{FF2B5EF4-FFF2-40B4-BE49-F238E27FC236}">
                <a16:creationId xmlns:a16="http://schemas.microsoft.com/office/drawing/2014/main" id="{79377005-9BEE-E98E-1759-B8A26B882E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C76CBE2-00C2-4379-8A89-0FDB723DEB24}" type="slidenum">
              <a:rPr lang="cs-CZ" altLang="en-US" smtClean="0">
                <a:latin typeface="Calibri" panose="020F0502020204030204" pitchFamily="34" charset="0"/>
              </a:rPr>
              <a:pPr/>
              <a:t>45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93539" name="Rectangle 2">
            <a:extLst>
              <a:ext uri="{FF2B5EF4-FFF2-40B4-BE49-F238E27FC236}">
                <a16:creationId xmlns:a16="http://schemas.microsoft.com/office/drawing/2014/main" id="{69930CE3-657D-B295-6AB4-F906BF5342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>
            <a:extLst>
              <a:ext uri="{FF2B5EF4-FFF2-40B4-BE49-F238E27FC236}">
                <a16:creationId xmlns:a16="http://schemas.microsoft.com/office/drawing/2014/main" id="{96806424-FE60-6905-8F22-6382D87891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>
            <a:extLst>
              <a:ext uri="{FF2B5EF4-FFF2-40B4-BE49-F238E27FC236}">
                <a16:creationId xmlns:a16="http://schemas.microsoft.com/office/drawing/2014/main" id="{4D23A99D-FBC1-FE84-20AB-E05AFC7E45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22F4F33-63D7-4AB3-B614-9EC71CE0070B}" type="slidenum">
              <a:rPr lang="cs-CZ" altLang="en-US" smtClean="0">
                <a:latin typeface="Calibri" panose="020F0502020204030204" pitchFamily="34" charset="0"/>
              </a:rPr>
              <a:pPr/>
              <a:t>46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95587" name="Rectangle 2">
            <a:extLst>
              <a:ext uri="{FF2B5EF4-FFF2-40B4-BE49-F238E27FC236}">
                <a16:creationId xmlns:a16="http://schemas.microsoft.com/office/drawing/2014/main" id="{0694F3D5-6437-2C58-96CD-C3C20B3667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>
            <a:extLst>
              <a:ext uri="{FF2B5EF4-FFF2-40B4-BE49-F238E27FC236}">
                <a16:creationId xmlns:a16="http://schemas.microsoft.com/office/drawing/2014/main" id="{D0CEA8CD-2DD3-DE50-C5FE-B1E261E62F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>
            <a:extLst>
              <a:ext uri="{FF2B5EF4-FFF2-40B4-BE49-F238E27FC236}">
                <a16:creationId xmlns:a16="http://schemas.microsoft.com/office/drawing/2014/main" id="{9E520D6F-B838-04BC-CBB4-9EAB373FA1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3CE83F7-F1D8-413F-8AA4-173E0AF68E11}" type="slidenum">
              <a:rPr lang="cs-CZ" altLang="en-US" smtClean="0">
                <a:latin typeface="Calibri" panose="020F0502020204030204" pitchFamily="34" charset="0"/>
              </a:rPr>
              <a:pPr/>
              <a:t>47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99683" name="Rectangle 2">
            <a:extLst>
              <a:ext uri="{FF2B5EF4-FFF2-40B4-BE49-F238E27FC236}">
                <a16:creationId xmlns:a16="http://schemas.microsoft.com/office/drawing/2014/main" id="{5DE989ED-670D-1D14-9380-29C6443183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>
            <a:extLst>
              <a:ext uri="{FF2B5EF4-FFF2-40B4-BE49-F238E27FC236}">
                <a16:creationId xmlns:a16="http://schemas.microsoft.com/office/drawing/2014/main" id="{586A1D43-B058-EAC3-8E28-6D0AC5C502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>
            <a:extLst>
              <a:ext uri="{FF2B5EF4-FFF2-40B4-BE49-F238E27FC236}">
                <a16:creationId xmlns:a16="http://schemas.microsoft.com/office/drawing/2014/main" id="{B5CD5126-775D-2DE5-482F-606A051DA7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E3D240E-2214-407F-AA62-455321ADA7B5}" type="slidenum">
              <a:rPr lang="cs-CZ" altLang="en-US" smtClean="0">
                <a:latin typeface="Calibri" panose="020F0502020204030204" pitchFamily="34" charset="0"/>
              </a:rPr>
              <a:pPr/>
              <a:t>48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01731" name="Rectangle 2">
            <a:extLst>
              <a:ext uri="{FF2B5EF4-FFF2-40B4-BE49-F238E27FC236}">
                <a16:creationId xmlns:a16="http://schemas.microsoft.com/office/drawing/2014/main" id="{ECD8FF7C-C7CD-71BB-32A0-C02D503935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>
            <a:extLst>
              <a:ext uri="{FF2B5EF4-FFF2-40B4-BE49-F238E27FC236}">
                <a16:creationId xmlns:a16="http://schemas.microsoft.com/office/drawing/2014/main" id="{C80F1440-44B2-0A08-8F5B-8B16205124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>
            <a:extLst>
              <a:ext uri="{FF2B5EF4-FFF2-40B4-BE49-F238E27FC236}">
                <a16:creationId xmlns:a16="http://schemas.microsoft.com/office/drawing/2014/main" id="{08C4363F-8F67-4B31-B1ED-92930B9827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48A7A88-F8DD-460E-846F-CABA92AEF368}" type="slidenum">
              <a:rPr lang="cs-CZ" altLang="en-US" smtClean="0">
                <a:latin typeface="Calibri" panose="020F0502020204030204" pitchFamily="34" charset="0"/>
              </a:rPr>
              <a:pPr/>
              <a:t>49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14019" name="Rectangle 2">
            <a:extLst>
              <a:ext uri="{FF2B5EF4-FFF2-40B4-BE49-F238E27FC236}">
                <a16:creationId xmlns:a16="http://schemas.microsoft.com/office/drawing/2014/main" id="{0A44B300-F100-03E4-CF6C-691FE43B21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>
            <a:extLst>
              <a:ext uri="{FF2B5EF4-FFF2-40B4-BE49-F238E27FC236}">
                <a16:creationId xmlns:a16="http://schemas.microsoft.com/office/drawing/2014/main" id="{3EED841F-21D0-2E97-3685-3F8FB8C16D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>
            <a:extLst>
              <a:ext uri="{FF2B5EF4-FFF2-40B4-BE49-F238E27FC236}">
                <a16:creationId xmlns:a16="http://schemas.microsoft.com/office/drawing/2014/main" id="{C551AFB4-8253-3BE5-968E-032B9C20EB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4805CE4-ECA0-4CB5-9AC6-36D484B1C7E2}" type="slidenum">
              <a:rPr lang="cs-CZ" altLang="en-US" smtClean="0">
                <a:latin typeface="Calibri" panose="020F0502020204030204" pitchFamily="34" charset="0"/>
              </a:rPr>
              <a:pPr/>
              <a:t>50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16067" name="Rectangle 2">
            <a:extLst>
              <a:ext uri="{FF2B5EF4-FFF2-40B4-BE49-F238E27FC236}">
                <a16:creationId xmlns:a16="http://schemas.microsoft.com/office/drawing/2014/main" id="{1EA6626E-3604-D18F-E598-33EA9ABC71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8" name="Rectangle 3">
            <a:extLst>
              <a:ext uri="{FF2B5EF4-FFF2-40B4-BE49-F238E27FC236}">
                <a16:creationId xmlns:a16="http://schemas.microsoft.com/office/drawing/2014/main" id="{2676E811-C038-8D4F-B0D4-AA3FB7B36A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>
            <a:extLst>
              <a:ext uri="{FF2B5EF4-FFF2-40B4-BE49-F238E27FC236}">
                <a16:creationId xmlns:a16="http://schemas.microsoft.com/office/drawing/2014/main" id="{CB5299BF-30E6-7B6C-DCE6-415C7861D2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03A0D10-559C-4372-8D32-B544F13AE700}" type="slidenum">
              <a:rPr lang="cs-CZ" altLang="en-US" smtClean="0">
                <a:latin typeface="Calibri" panose="020F0502020204030204" pitchFamily="34" charset="0"/>
              </a:rPr>
              <a:pPr/>
              <a:t>51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18115" name="Rectangle 2">
            <a:extLst>
              <a:ext uri="{FF2B5EF4-FFF2-40B4-BE49-F238E27FC236}">
                <a16:creationId xmlns:a16="http://schemas.microsoft.com/office/drawing/2014/main" id="{E713B608-0F44-77DE-FB9D-AE05D88F27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>
            <a:extLst>
              <a:ext uri="{FF2B5EF4-FFF2-40B4-BE49-F238E27FC236}">
                <a16:creationId xmlns:a16="http://schemas.microsoft.com/office/drawing/2014/main" id="{28363D94-38BF-2FDD-DF20-E3C3AF5847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>
            <a:extLst>
              <a:ext uri="{FF2B5EF4-FFF2-40B4-BE49-F238E27FC236}">
                <a16:creationId xmlns:a16="http://schemas.microsoft.com/office/drawing/2014/main" id="{2988B646-544E-EA37-597B-B5774CE989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E12C0C-901B-43DF-9F7A-7C2AE4BED7B6}" type="slidenum">
              <a:rPr lang="cs-CZ" altLang="en-US" smtClean="0">
                <a:latin typeface="Calibri" panose="020F0502020204030204" pitchFamily="34" charset="0"/>
              </a:rPr>
              <a:pPr/>
              <a:t>7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19811" name="Rectangle 2">
            <a:extLst>
              <a:ext uri="{FF2B5EF4-FFF2-40B4-BE49-F238E27FC236}">
                <a16:creationId xmlns:a16="http://schemas.microsoft.com/office/drawing/2014/main" id="{3104C6BA-01FF-0A67-01DF-19D98DD1FC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>
            <a:extLst>
              <a:ext uri="{FF2B5EF4-FFF2-40B4-BE49-F238E27FC236}">
                <a16:creationId xmlns:a16="http://schemas.microsoft.com/office/drawing/2014/main" id="{139CAAB8-89E4-017F-B610-DE7186DB49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6664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>
            <a:extLst>
              <a:ext uri="{FF2B5EF4-FFF2-40B4-BE49-F238E27FC236}">
                <a16:creationId xmlns:a16="http://schemas.microsoft.com/office/drawing/2014/main" id="{2DD31111-E2D4-8FDA-0355-CAC5B4D59F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4293821-AC71-4CCB-9449-8701D8E8B7C0}" type="slidenum">
              <a:rPr lang="cs-CZ" altLang="en-US" smtClean="0">
                <a:latin typeface="Calibri" panose="020F0502020204030204" pitchFamily="34" charset="0"/>
              </a:rPr>
              <a:pPr/>
              <a:t>53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21187" name="Rectangle 2">
            <a:extLst>
              <a:ext uri="{FF2B5EF4-FFF2-40B4-BE49-F238E27FC236}">
                <a16:creationId xmlns:a16="http://schemas.microsoft.com/office/drawing/2014/main" id="{3259A0B5-AABB-2D9D-E5EE-F62FDC1BE0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>
            <a:extLst>
              <a:ext uri="{FF2B5EF4-FFF2-40B4-BE49-F238E27FC236}">
                <a16:creationId xmlns:a16="http://schemas.microsoft.com/office/drawing/2014/main" id="{8C11541D-6AAA-808E-56C2-8EB70D9432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>
            <a:extLst>
              <a:ext uri="{FF2B5EF4-FFF2-40B4-BE49-F238E27FC236}">
                <a16:creationId xmlns:a16="http://schemas.microsoft.com/office/drawing/2014/main" id="{ABB09607-EB1B-7FCB-56BC-6F6D646327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F2F85F-F9ED-4F84-877F-82D8140BC8D6}" type="slidenum">
              <a:rPr lang="cs-CZ" altLang="en-US" smtClean="0">
                <a:latin typeface="Calibri" panose="020F0502020204030204" pitchFamily="34" charset="0"/>
              </a:rPr>
              <a:pPr/>
              <a:t>54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23235" name="Rectangle 2">
            <a:extLst>
              <a:ext uri="{FF2B5EF4-FFF2-40B4-BE49-F238E27FC236}">
                <a16:creationId xmlns:a16="http://schemas.microsoft.com/office/drawing/2014/main" id="{7C9B3AFF-80BE-5C5C-EB79-640483D95E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>
            <a:extLst>
              <a:ext uri="{FF2B5EF4-FFF2-40B4-BE49-F238E27FC236}">
                <a16:creationId xmlns:a16="http://schemas.microsoft.com/office/drawing/2014/main" id="{55F8318E-384F-BED0-7A0D-33A948224A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>
            <a:extLst>
              <a:ext uri="{FF2B5EF4-FFF2-40B4-BE49-F238E27FC236}">
                <a16:creationId xmlns:a16="http://schemas.microsoft.com/office/drawing/2014/main" id="{3954D616-E19D-5F1B-5801-BCD27F5202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EBEC4AC-6BF3-4983-88AA-7DB6E1A42462}" type="slidenum">
              <a:rPr lang="cs-CZ" altLang="en-US" smtClean="0">
                <a:latin typeface="Calibri" panose="020F0502020204030204" pitchFamily="34" charset="0"/>
              </a:rPr>
              <a:pPr/>
              <a:t>55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25283" name="Rectangle 2">
            <a:extLst>
              <a:ext uri="{FF2B5EF4-FFF2-40B4-BE49-F238E27FC236}">
                <a16:creationId xmlns:a16="http://schemas.microsoft.com/office/drawing/2014/main" id="{5B48C655-8083-8D08-0A0A-B6926EA2CD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4" name="Rectangle 3">
            <a:extLst>
              <a:ext uri="{FF2B5EF4-FFF2-40B4-BE49-F238E27FC236}">
                <a16:creationId xmlns:a16="http://schemas.microsoft.com/office/drawing/2014/main" id="{2898CC93-A751-C529-61FB-3C4899B93C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>
            <a:extLst>
              <a:ext uri="{FF2B5EF4-FFF2-40B4-BE49-F238E27FC236}">
                <a16:creationId xmlns:a16="http://schemas.microsoft.com/office/drawing/2014/main" id="{2508DB43-9E1F-0840-E06E-27845F454F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793858E-83AF-49E4-A6F9-E96181EF16C6}" type="slidenum">
              <a:rPr lang="cs-CZ" altLang="en-US" smtClean="0">
                <a:latin typeface="Calibri" panose="020F0502020204030204" pitchFamily="34" charset="0"/>
              </a:rPr>
              <a:pPr/>
              <a:t>56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27331" name="Rectangle 2">
            <a:extLst>
              <a:ext uri="{FF2B5EF4-FFF2-40B4-BE49-F238E27FC236}">
                <a16:creationId xmlns:a16="http://schemas.microsoft.com/office/drawing/2014/main" id="{95151A7C-CE98-1843-CAA5-51F5C8AA10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3">
            <a:extLst>
              <a:ext uri="{FF2B5EF4-FFF2-40B4-BE49-F238E27FC236}">
                <a16:creationId xmlns:a16="http://schemas.microsoft.com/office/drawing/2014/main" id="{039A3ACA-9F05-19BF-2BCE-50F8E3122A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>
            <a:extLst>
              <a:ext uri="{FF2B5EF4-FFF2-40B4-BE49-F238E27FC236}">
                <a16:creationId xmlns:a16="http://schemas.microsoft.com/office/drawing/2014/main" id="{25E8ACAB-4B58-B9B1-3E22-6759D36395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47D54EA-138A-434A-8872-0C7522E2CEC8}" type="slidenum">
              <a:rPr lang="cs-CZ" altLang="en-US" smtClean="0">
                <a:latin typeface="Calibri" panose="020F0502020204030204" pitchFamily="34" charset="0"/>
              </a:rPr>
              <a:pPr/>
              <a:t>57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29379" name="Rectangle 2">
            <a:extLst>
              <a:ext uri="{FF2B5EF4-FFF2-40B4-BE49-F238E27FC236}">
                <a16:creationId xmlns:a16="http://schemas.microsoft.com/office/drawing/2014/main" id="{14138A72-A76D-BCEC-770F-98111E59DF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80" name="Rectangle 3">
            <a:extLst>
              <a:ext uri="{FF2B5EF4-FFF2-40B4-BE49-F238E27FC236}">
                <a16:creationId xmlns:a16="http://schemas.microsoft.com/office/drawing/2014/main" id="{A6461323-A677-70AC-ADB5-320B48E30B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>
            <a:extLst>
              <a:ext uri="{FF2B5EF4-FFF2-40B4-BE49-F238E27FC236}">
                <a16:creationId xmlns:a16="http://schemas.microsoft.com/office/drawing/2014/main" id="{CBB77C22-3212-24EA-5AE3-651282434C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CA946F2-C62F-4728-907F-576F3EB093F9}" type="slidenum">
              <a:rPr lang="cs-CZ" altLang="en-US" smtClean="0">
                <a:latin typeface="Calibri" panose="020F0502020204030204" pitchFamily="34" charset="0"/>
              </a:rPr>
              <a:pPr/>
              <a:t>58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31427" name="Rectangle 2">
            <a:extLst>
              <a:ext uri="{FF2B5EF4-FFF2-40B4-BE49-F238E27FC236}">
                <a16:creationId xmlns:a16="http://schemas.microsoft.com/office/drawing/2014/main" id="{6244B474-47B7-9097-C618-6677A6DB65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8" name="Rectangle 3">
            <a:extLst>
              <a:ext uri="{FF2B5EF4-FFF2-40B4-BE49-F238E27FC236}">
                <a16:creationId xmlns:a16="http://schemas.microsoft.com/office/drawing/2014/main" id="{7BBD9709-DD7D-0976-5A76-014A0CAE73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7">
            <a:extLst>
              <a:ext uri="{FF2B5EF4-FFF2-40B4-BE49-F238E27FC236}">
                <a16:creationId xmlns:a16="http://schemas.microsoft.com/office/drawing/2014/main" id="{5EAF4384-98D5-F4D3-FC40-6D1505F024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1A551F-87E2-413C-BB56-AD168C3CE31F}" type="slidenum">
              <a:rPr lang="cs-CZ" altLang="en-US" smtClean="0">
                <a:latin typeface="Calibri" panose="020F0502020204030204" pitchFamily="34" charset="0"/>
              </a:rPr>
              <a:pPr/>
              <a:t>59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41667" name="Rectangle 2">
            <a:extLst>
              <a:ext uri="{FF2B5EF4-FFF2-40B4-BE49-F238E27FC236}">
                <a16:creationId xmlns:a16="http://schemas.microsoft.com/office/drawing/2014/main" id="{8BF95FD0-9931-2E5E-BB13-33FAC4AEA9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8" name="Rectangle 3">
            <a:extLst>
              <a:ext uri="{FF2B5EF4-FFF2-40B4-BE49-F238E27FC236}">
                <a16:creationId xmlns:a16="http://schemas.microsoft.com/office/drawing/2014/main" id="{6AE6236D-0657-44B2-05C1-100F586636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>
            <a:extLst>
              <a:ext uri="{FF2B5EF4-FFF2-40B4-BE49-F238E27FC236}">
                <a16:creationId xmlns:a16="http://schemas.microsoft.com/office/drawing/2014/main" id="{A58CF498-C7A3-89B4-F887-F67D6CF9EB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FFF2AF5-FEE2-4DAD-AEDF-5A27AACA8B6E}" type="slidenum">
              <a:rPr lang="cs-CZ" altLang="en-US" smtClean="0">
                <a:latin typeface="Calibri" panose="020F0502020204030204" pitchFamily="34" charset="0"/>
              </a:rPr>
              <a:pPr/>
              <a:t>60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43715" name="Rectangle 2">
            <a:extLst>
              <a:ext uri="{FF2B5EF4-FFF2-40B4-BE49-F238E27FC236}">
                <a16:creationId xmlns:a16="http://schemas.microsoft.com/office/drawing/2014/main" id="{F67533F2-A816-2714-2045-A61E0E1F9E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6" name="Rectangle 3">
            <a:extLst>
              <a:ext uri="{FF2B5EF4-FFF2-40B4-BE49-F238E27FC236}">
                <a16:creationId xmlns:a16="http://schemas.microsoft.com/office/drawing/2014/main" id="{3F2A7539-8FF7-2CEF-80A5-AF3479147A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7">
            <a:extLst>
              <a:ext uri="{FF2B5EF4-FFF2-40B4-BE49-F238E27FC236}">
                <a16:creationId xmlns:a16="http://schemas.microsoft.com/office/drawing/2014/main" id="{2B9C605B-B5C6-D51E-6676-B5146A051F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C64AA5F-B1B1-4F9C-AF23-66C0898DAD42}" type="slidenum">
              <a:rPr lang="cs-CZ" altLang="en-US" smtClean="0">
                <a:latin typeface="Calibri" panose="020F0502020204030204" pitchFamily="34" charset="0"/>
              </a:rPr>
              <a:pPr/>
              <a:t>61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45763" name="Rectangle 2">
            <a:extLst>
              <a:ext uri="{FF2B5EF4-FFF2-40B4-BE49-F238E27FC236}">
                <a16:creationId xmlns:a16="http://schemas.microsoft.com/office/drawing/2014/main" id="{A1C03DC1-3DD7-79A6-6290-A7DCEE8F16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4" name="Rectangle 3">
            <a:extLst>
              <a:ext uri="{FF2B5EF4-FFF2-40B4-BE49-F238E27FC236}">
                <a16:creationId xmlns:a16="http://schemas.microsoft.com/office/drawing/2014/main" id="{49730E11-614F-BCD2-B41F-15692E435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>
            <a:extLst>
              <a:ext uri="{FF2B5EF4-FFF2-40B4-BE49-F238E27FC236}">
                <a16:creationId xmlns:a16="http://schemas.microsoft.com/office/drawing/2014/main" id="{76F487D3-59AC-F635-9F61-4B17685898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8669BB8-5401-4F12-B47F-44A95A41ECCB}" type="slidenum">
              <a:rPr lang="cs-CZ" altLang="en-US" smtClean="0">
                <a:latin typeface="Calibri" panose="020F0502020204030204" pitchFamily="34" charset="0"/>
              </a:rPr>
              <a:pPr/>
              <a:t>62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47811" name="Rectangle 2">
            <a:extLst>
              <a:ext uri="{FF2B5EF4-FFF2-40B4-BE49-F238E27FC236}">
                <a16:creationId xmlns:a16="http://schemas.microsoft.com/office/drawing/2014/main" id="{F11AFBE7-1A2E-DFD6-C60F-AC736E7CEB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2" name="Rectangle 3">
            <a:extLst>
              <a:ext uri="{FF2B5EF4-FFF2-40B4-BE49-F238E27FC236}">
                <a16:creationId xmlns:a16="http://schemas.microsoft.com/office/drawing/2014/main" id="{7BA34D46-B02C-43E3-84C1-3794DBBBC0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>
            <a:extLst>
              <a:ext uri="{FF2B5EF4-FFF2-40B4-BE49-F238E27FC236}">
                <a16:creationId xmlns:a16="http://schemas.microsoft.com/office/drawing/2014/main" id="{AF3D7CED-FE44-C894-579F-3D618B163D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CA05D4-43D9-407A-A8D1-637C3A87B9B0}" type="slidenum">
              <a:rPr lang="cs-CZ" altLang="en-US" smtClean="0">
                <a:latin typeface="Calibri" panose="020F0502020204030204" pitchFamily="34" charset="0"/>
              </a:rPr>
              <a:pPr/>
              <a:t>8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23907" name="Rectangle 2">
            <a:extLst>
              <a:ext uri="{FF2B5EF4-FFF2-40B4-BE49-F238E27FC236}">
                <a16:creationId xmlns:a16="http://schemas.microsoft.com/office/drawing/2014/main" id="{EB3B1702-141D-A7F4-CEFC-1145DDEF9F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>
            <a:extLst>
              <a:ext uri="{FF2B5EF4-FFF2-40B4-BE49-F238E27FC236}">
                <a16:creationId xmlns:a16="http://schemas.microsoft.com/office/drawing/2014/main" id="{452BF65F-D75C-80F2-A425-552871B889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7">
            <a:extLst>
              <a:ext uri="{FF2B5EF4-FFF2-40B4-BE49-F238E27FC236}">
                <a16:creationId xmlns:a16="http://schemas.microsoft.com/office/drawing/2014/main" id="{4E6DF331-8802-826F-B6B6-E7BE4C23C7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ADEDEF6-DA63-4A6D-8DB6-D6DFB32186E7}" type="slidenum">
              <a:rPr lang="cs-CZ" altLang="en-US" smtClean="0">
                <a:latin typeface="Calibri" panose="020F0502020204030204" pitchFamily="34" charset="0"/>
              </a:rPr>
              <a:pPr/>
              <a:t>63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49859" name="Rectangle 2">
            <a:extLst>
              <a:ext uri="{FF2B5EF4-FFF2-40B4-BE49-F238E27FC236}">
                <a16:creationId xmlns:a16="http://schemas.microsoft.com/office/drawing/2014/main" id="{1BDF3521-C4D5-E38F-E6A1-35D23BF514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60" name="Rectangle 3">
            <a:extLst>
              <a:ext uri="{FF2B5EF4-FFF2-40B4-BE49-F238E27FC236}">
                <a16:creationId xmlns:a16="http://schemas.microsoft.com/office/drawing/2014/main" id="{7615D109-AE49-E9B2-D9D9-F6700B320E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7">
            <a:extLst>
              <a:ext uri="{FF2B5EF4-FFF2-40B4-BE49-F238E27FC236}">
                <a16:creationId xmlns:a16="http://schemas.microsoft.com/office/drawing/2014/main" id="{C2561A68-441F-04F0-CF81-3C6C91049B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D37FB9-312B-488E-B251-FD8D737B21F5}" type="slidenum">
              <a:rPr lang="cs-CZ" altLang="en-US" smtClean="0">
                <a:latin typeface="Calibri" panose="020F0502020204030204" pitchFamily="34" charset="0"/>
              </a:rPr>
              <a:pPr/>
              <a:t>64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51907" name="Rectangle 2">
            <a:extLst>
              <a:ext uri="{FF2B5EF4-FFF2-40B4-BE49-F238E27FC236}">
                <a16:creationId xmlns:a16="http://schemas.microsoft.com/office/drawing/2014/main" id="{734424CE-A950-B35D-1DD8-A1A633693C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8" name="Rectangle 3">
            <a:extLst>
              <a:ext uri="{FF2B5EF4-FFF2-40B4-BE49-F238E27FC236}">
                <a16:creationId xmlns:a16="http://schemas.microsoft.com/office/drawing/2014/main" id="{E91D1058-A91F-8544-BBA5-D4B33ADAB0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>
            <a:extLst>
              <a:ext uri="{FF2B5EF4-FFF2-40B4-BE49-F238E27FC236}">
                <a16:creationId xmlns:a16="http://schemas.microsoft.com/office/drawing/2014/main" id="{5078A7D9-9341-5595-DDF1-2E05225053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40C4118-621C-4539-8DF5-A63F8CF48D37}" type="slidenum">
              <a:rPr lang="cs-CZ" altLang="en-US" smtClean="0">
                <a:latin typeface="Calibri" panose="020F0502020204030204" pitchFamily="34" charset="0"/>
              </a:rPr>
              <a:pPr/>
              <a:t>65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53955" name="Rectangle 2">
            <a:extLst>
              <a:ext uri="{FF2B5EF4-FFF2-40B4-BE49-F238E27FC236}">
                <a16:creationId xmlns:a16="http://schemas.microsoft.com/office/drawing/2014/main" id="{26C094DF-3E82-F943-B7F3-F9B8338C2B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6" name="Rectangle 3">
            <a:extLst>
              <a:ext uri="{FF2B5EF4-FFF2-40B4-BE49-F238E27FC236}">
                <a16:creationId xmlns:a16="http://schemas.microsoft.com/office/drawing/2014/main" id="{07DB8CD2-43C7-0F9D-DBEE-4C00855BE0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>
            <a:extLst>
              <a:ext uri="{FF2B5EF4-FFF2-40B4-BE49-F238E27FC236}">
                <a16:creationId xmlns:a16="http://schemas.microsoft.com/office/drawing/2014/main" id="{B31EA9F4-A8B0-8A59-A2FF-B576392D62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44559A0-C238-4FB0-A9B6-9AA601CDBBE7}" type="slidenum">
              <a:rPr lang="cs-CZ" altLang="en-US" smtClean="0">
                <a:latin typeface="Calibri" panose="020F0502020204030204" pitchFamily="34" charset="0"/>
              </a:rPr>
              <a:pPr/>
              <a:t>66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56003" name="Rectangle 2">
            <a:extLst>
              <a:ext uri="{FF2B5EF4-FFF2-40B4-BE49-F238E27FC236}">
                <a16:creationId xmlns:a16="http://schemas.microsoft.com/office/drawing/2014/main" id="{17A593F9-F013-9566-DC8B-6DC264C274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4" name="Rectangle 3">
            <a:extLst>
              <a:ext uri="{FF2B5EF4-FFF2-40B4-BE49-F238E27FC236}">
                <a16:creationId xmlns:a16="http://schemas.microsoft.com/office/drawing/2014/main" id="{547533A6-9A07-49CB-C90D-9BF2351280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7">
            <a:extLst>
              <a:ext uri="{FF2B5EF4-FFF2-40B4-BE49-F238E27FC236}">
                <a16:creationId xmlns:a16="http://schemas.microsoft.com/office/drawing/2014/main" id="{5D12E992-8180-19F2-FA91-A9ED210913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CECD7A8-84B9-4C13-91D5-16580B8413D6}" type="slidenum">
              <a:rPr lang="cs-CZ" altLang="en-US" smtClean="0">
                <a:latin typeface="Calibri" panose="020F0502020204030204" pitchFamily="34" charset="0"/>
              </a:rPr>
              <a:pPr/>
              <a:t>67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58051" name="Rectangle 2">
            <a:extLst>
              <a:ext uri="{FF2B5EF4-FFF2-40B4-BE49-F238E27FC236}">
                <a16:creationId xmlns:a16="http://schemas.microsoft.com/office/drawing/2014/main" id="{E5610184-6CB8-285E-1F40-5F02EF81F0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2" name="Rectangle 3">
            <a:extLst>
              <a:ext uri="{FF2B5EF4-FFF2-40B4-BE49-F238E27FC236}">
                <a16:creationId xmlns:a16="http://schemas.microsoft.com/office/drawing/2014/main" id="{748B933E-2D7E-764A-EE70-7286D81CDC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>
            <a:extLst>
              <a:ext uri="{FF2B5EF4-FFF2-40B4-BE49-F238E27FC236}">
                <a16:creationId xmlns:a16="http://schemas.microsoft.com/office/drawing/2014/main" id="{7A083F05-3984-A8C0-60FA-9BC0857355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2AE2E67-67BD-4253-B1B2-173A296BDA8C}" type="slidenum">
              <a:rPr lang="cs-CZ" altLang="en-US" smtClean="0">
                <a:latin typeface="Calibri" panose="020F0502020204030204" pitchFamily="34" charset="0"/>
              </a:rPr>
              <a:pPr/>
              <a:t>68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60099" name="Rectangle 2">
            <a:extLst>
              <a:ext uri="{FF2B5EF4-FFF2-40B4-BE49-F238E27FC236}">
                <a16:creationId xmlns:a16="http://schemas.microsoft.com/office/drawing/2014/main" id="{20366BB5-388F-EB8B-6B0C-5D0296F285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100" name="Rectangle 3">
            <a:extLst>
              <a:ext uri="{FF2B5EF4-FFF2-40B4-BE49-F238E27FC236}">
                <a16:creationId xmlns:a16="http://schemas.microsoft.com/office/drawing/2014/main" id="{7214DB02-DED7-5CBB-3315-D29682C65D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>
            <a:extLst>
              <a:ext uri="{FF2B5EF4-FFF2-40B4-BE49-F238E27FC236}">
                <a16:creationId xmlns:a16="http://schemas.microsoft.com/office/drawing/2014/main" id="{D3383886-4225-2AD7-D3B6-A961D2C8C2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03A8D53-14F0-4646-8BA9-04349B9D4185}" type="slidenum">
              <a:rPr lang="cs-CZ" altLang="en-US" smtClean="0">
                <a:latin typeface="Calibri" panose="020F0502020204030204" pitchFamily="34" charset="0"/>
              </a:rPr>
              <a:pPr/>
              <a:t>69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62147" name="Rectangle 2">
            <a:extLst>
              <a:ext uri="{FF2B5EF4-FFF2-40B4-BE49-F238E27FC236}">
                <a16:creationId xmlns:a16="http://schemas.microsoft.com/office/drawing/2014/main" id="{8612EF51-AB41-DFF9-60AA-5B2918F9BC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8" name="Rectangle 3">
            <a:extLst>
              <a:ext uri="{FF2B5EF4-FFF2-40B4-BE49-F238E27FC236}">
                <a16:creationId xmlns:a16="http://schemas.microsoft.com/office/drawing/2014/main" id="{EE346156-02C2-750E-9365-9F775276AD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7">
            <a:extLst>
              <a:ext uri="{FF2B5EF4-FFF2-40B4-BE49-F238E27FC236}">
                <a16:creationId xmlns:a16="http://schemas.microsoft.com/office/drawing/2014/main" id="{C5EC3035-8B17-AE7F-3D34-18B6570807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5CAAC0-FE16-44AD-88A3-07BB7046059F}" type="slidenum">
              <a:rPr lang="cs-CZ" altLang="en-US" smtClean="0">
                <a:latin typeface="Calibri" panose="020F0502020204030204" pitchFamily="34" charset="0"/>
              </a:rPr>
              <a:pPr/>
              <a:t>70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64195" name="Rectangle 2">
            <a:extLst>
              <a:ext uri="{FF2B5EF4-FFF2-40B4-BE49-F238E27FC236}">
                <a16:creationId xmlns:a16="http://schemas.microsoft.com/office/drawing/2014/main" id="{BB434DC4-4517-6FE4-A3C7-00CC411007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6" name="Rectangle 3">
            <a:extLst>
              <a:ext uri="{FF2B5EF4-FFF2-40B4-BE49-F238E27FC236}">
                <a16:creationId xmlns:a16="http://schemas.microsoft.com/office/drawing/2014/main" id="{A107DD8F-6B25-4D62-31DE-7E98750C90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>
            <a:extLst>
              <a:ext uri="{FF2B5EF4-FFF2-40B4-BE49-F238E27FC236}">
                <a16:creationId xmlns:a16="http://schemas.microsoft.com/office/drawing/2014/main" id="{61571ECF-5BA4-9563-0329-FF25AF6E04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E6AFC2-C424-4F81-972A-906EE759488D}" type="slidenum">
              <a:rPr lang="cs-CZ" altLang="en-US" smtClean="0">
                <a:latin typeface="Calibri" panose="020F0502020204030204" pitchFamily="34" charset="0"/>
              </a:rPr>
              <a:pPr/>
              <a:t>71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70339" name="Rectangle 2">
            <a:extLst>
              <a:ext uri="{FF2B5EF4-FFF2-40B4-BE49-F238E27FC236}">
                <a16:creationId xmlns:a16="http://schemas.microsoft.com/office/drawing/2014/main" id="{CC7D2458-D945-642F-5090-88C12D91E4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40" name="Rectangle 3">
            <a:extLst>
              <a:ext uri="{FF2B5EF4-FFF2-40B4-BE49-F238E27FC236}">
                <a16:creationId xmlns:a16="http://schemas.microsoft.com/office/drawing/2014/main" id="{665BEF44-BE10-C80B-E47D-ACEC05A0C0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>
            <a:extLst>
              <a:ext uri="{FF2B5EF4-FFF2-40B4-BE49-F238E27FC236}">
                <a16:creationId xmlns:a16="http://schemas.microsoft.com/office/drawing/2014/main" id="{0C45CFF4-E962-70CA-CFFB-5490E17C5C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587ACF0-0C06-46DB-9DA2-5B70E4FFA8E9}" type="slidenum">
              <a:rPr lang="cs-CZ" altLang="en-US" smtClean="0">
                <a:latin typeface="Calibri" panose="020F0502020204030204" pitchFamily="34" charset="0"/>
              </a:rPr>
              <a:pPr/>
              <a:t>72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72387" name="Rectangle 2">
            <a:extLst>
              <a:ext uri="{FF2B5EF4-FFF2-40B4-BE49-F238E27FC236}">
                <a16:creationId xmlns:a16="http://schemas.microsoft.com/office/drawing/2014/main" id="{61A5F98C-8268-1FEB-6E8D-E59C3481B4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>
            <a:extLst>
              <a:ext uri="{FF2B5EF4-FFF2-40B4-BE49-F238E27FC236}">
                <a16:creationId xmlns:a16="http://schemas.microsoft.com/office/drawing/2014/main" id="{CC4E02B4-A5B2-55AC-58EE-D0D2957B8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>
            <a:extLst>
              <a:ext uri="{FF2B5EF4-FFF2-40B4-BE49-F238E27FC236}">
                <a16:creationId xmlns:a16="http://schemas.microsoft.com/office/drawing/2014/main" id="{A9858697-2DB5-2314-E205-E0838754D2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49193FC-455E-42AA-B32E-9FC7C4273EBB}" type="slidenum">
              <a:rPr lang="cs-CZ" altLang="en-US" smtClean="0">
                <a:latin typeface="Calibri" panose="020F0502020204030204" pitchFamily="34" charset="0"/>
              </a:rPr>
              <a:pPr/>
              <a:t>9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21859" name="Rectangle 2">
            <a:extLst>
              <a:ext uri="{FF2B5EF4-FFF2-40B4-BE49-F238E27FC236}">
                <a16:creationId xmlns:a16="http://schemas.microsoft.com/office/drawing/2014/main" id="{A3A0985B-9E80-2E2F-2B94-B0F6BFA3BF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>
            <a:extLst>
              <a:ext uri="{FF2B5EF4-FFF2-40B4-BE49-F238E27FC236}">
                <a16:creationId xmlns:a16="http://schemas.microsoft.com/office/drawing/2014/main" id="{56D28CE2-BE1E-C6E5-DA42-9EC2D7C0DC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7">
            <a:extLst>
              <a:ext uri="{FF2B5EF4-FFF2-40B4-BE49-F238E27FC236}">
                <a16:creationId xmlns:a16="http://schemas.microsoft.com/office/drawing/2014/main" id="{4EC4B574-21C6-493F-B49D-53AE1BB4E1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B7B3DA-6EEE-43CC-ABA3-B46E8312119A}" type="slidenum">
              <a:rPr lang="cs-CZ" altLang="en-US" smtClean="0">
                <a:latin typeface="Calibri" panose="020F0502020204030204" pitchFamily="34" charset="0"/>
              </a:rPr>
              <a:pPr/>
              <a:t>73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80579" name="Rectangle 2">
            <a:extLst>
              <a:ext uri="{FF2B5EF4-FFF2-40B4-BE49-F238E27FC236}">
                <a16:creationId xmlns:a16="http://schemas.microsoft.com/office/drawing/2014/main" id="{8EA18068-3C2C-DFAD-ECD5-30C362011A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80" name="Rectangle 3">
            <a:extLst>
              <a:ext uri="{FF2B5EF4-FFF2-40B4-BE49-F238E27FC236}">
                <a16:creationId xmlns:a16="http://schemas.microsoft.com/office/drawing/2014/main" id="{80D9DB1A-C4C5-2F33-1386-7444B81676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7">
            <a:extLst>
              <a:ext uri="{FF2B5EF4-FFF2-40B4-BE49-F238E27FC236}">
                <a16:creationId xmlns:a16="http://schemas.microsoft.com/office/drawing/2014/main" id="{D2FB8C02-22D0-0842-38B8-3E1DE23E00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11F73E-5DD0-4EA0-B738-3450CEA71ECA}" type="slidenum">
              <a:rPr lang="cs-CZ" altLang="en-US" smtClean="0">
                <a:latin typeface="Calibri" panose="020F0502020204030204" pitchFamily="34" charset="0"/>
              </a:rPr>
              <a:pPr/>
              <a:t>74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82627" name="Rectangle 2">
            <a:extLst>
              <a:ext uri="{FF2B5EF4-FFF2-40B4-BE49-F238E27FC236}">
                <a16:creationId xmlns:a16="http://schemas.microsoft.com/office/drawing/2014/main" id="{F15D15FE-79F2-73EF-457F-3DCA8A7633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8" name="Rectangle 3">
            <a:extLst>
              <a:ext uri="{FF2B5EF4-FFF2-40B4-BE49-F238E27FC236}">
                <a16:creationId xmlns:a16="http://schemas.microsoft.com/office/drawing/2014/main" id="{B25DF313-8992-9C9D-42D6-6A2129F2DE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>
            <a:extLst>
              <a:ext uri="{FF2B5EF4-FFF2-40B4-BE49-F238E27FC236}">
                <a16:creationId xmlns:a16="http://schemas.microsoft.com/office/drawing/2014/main" id="{08CA79ED-B7D0-9FE3-5359-E6BDF08AA5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2E22000-4976-48FF-8EC1-3A7474529396}" type="slidenum">
              <a:rPr lang="cs-CZ" altLang="en-US" smtClean="0">
                <a:latin typeface="Calibri" panose="020F0502020204030204" pitchFamily="34" charset="0"/>
              </a:rPr>
              <a:pPr/>
              <a:t>75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84675" name="Rectangle 2">
            <a:extLst>
              <a:ext uri="{FF2B5EF4-FFF2-40B4-BE49-F238E27FC236}">
                <a16:creationId xmlns:a16="http://schemas.microsoft.com/office/drawing/2014/main" id="{66E98EBC-C88C-513F-74D1-2836A7296E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6" name="Rectangle 3">
            <a:extLst>
              <a:ext uri="{FF2B5EF4-FFF2-40B4-BE49-F238E27FC236}">
                <a16:creationId xmlns:a16="http://schemas.microsoft.com/office/drawing/2014/main" id="{897FB8B8-7D7C-4736-71BF-1FDEEDF6F0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>
            <a:extLst>
              <a:ext uri="{FF2B5EF4-FFF2-40B4-BE49-F238E27FC236}">
                <a16:creationId xmlns:a16="http://schemas.microsoft.com/office/drawing/2014/main" id="{747EFBE5-DCDD-4E33-B31B-98A07F162E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49D74BA-3E1F-41E3-A98C-0AD32A779B6B}" type="slidenum">
              <a:rPr lang="cs-CZ" altLang="en-US" smtClean="0">
                <a:latin typeface="Calibri" panose="020F0502020204030204" pitchFamily="34" charset="0"/>
              </a:rPr>
              <a:pPr/>
              <a:t>76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86723" name="Rectangle 2">
            <a:extLst>
              <a:ext uri="{FF2B5EF4-FFF2-40B4-BE49-F238E27FC236}">
                <a16:creationId xmlns:a16="http://schemas.microsoft.com/office/drawing/2014/main" id="{76D027BC-0A9E-D1F5-4494-B989FEA7C0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>
            <a:extLst>
              <a:ext uri="{FF2B5EF4-FFF2-40B4-BE49-F238E27FC236}">
                <a16:creationId xmlns:a16="http://schemas.microsoft.com/office/drawing/2014/main" id="{7F3FAA96-266A-6901-A950-420B81C67C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>
            <a:extLst>
              <a:ext uri="{FF2B5EF4-FFF2-40B4-BE49-F238E27FC236}">
                <a16:creationId xmlns:a16="http://schemas.microsoft.com/office/drawing/2014/main" id="{747EFBE5-DCDD-4E33-B31B-98A07F162E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49D74BA-3E1F-41E3-A98C-0AD32A779B6B}" type="slidenum">
              <a:rPr lang="cs-CZ" altLang="en-US" smtClean="0">
                <a:latin typeface="Calibri" panose="020F0502020204030204" pitchFamily="34" charset="0"/>
              </a:rPr>
              <a:pPr/>
              <a:t>77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86723" name="Rectangle 2">
            <a:extLst>
              <a:ext uri="{FF2B5EF4-FFF2-40B4-BE49-F238E27FC236}">
                <a16:creationId xmlns:a16="http://schemas.microsoft.com/office/drawing/2014/main" id="{76D027BC-0A9E-D1F5-4494-B989FEA7C0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4" name="Rectangle 3">
            <a:extLst>
              <a:ext uri="{FF2B5EF4-FFF2-40B4-BE49-F238E27FC236}">
                <a16:creationId xmlns:a16="http://schemas.microsoft.com/office/drawing/2014/main" id="{7F3FAA96-266A-6901-A950-420B81C67C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361680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7">
            <a:extLst>
              <a:ext uri="{FF2B5EF4-FFF2-40B4-BE49-F238E27FC236}">
                <a16:creationId xmlns:a16="http://schemas.microsoft.com/office/drawing/2014/main" id="{C501957A-4095-DAA5-829B-1C16AC794C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408B903-9431-4D11-9015-C867A667228D}" type="slidenum">
              <a:rPr lang="cs-CZ" altLang="en-US" smtClean="0">
                <a:latin typeface="Calibri" panose="020F0502020204030204" pitchFamily="34" charset="0"/>
              </a:rPr>
              <a:pPr/>
              <a:t>78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290819" name="Rectangle 2">
            <a:extLst>
              <a:ext uri="{FF2B5EF4-FFF2-40B4-BE49-F238E27FC236}">
                <a16:creationId xmlns:a16="http://schemas.microsoft.com/office/drawing/2014/main" id="{9E04A851-167A-A17B-95C8-D86DDB3CBF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20" name="Rectangle 3">
            <a:extLst>
              <a:ext uri="{FF2B5EF4-FFF2-40B4-BE49-F238E27FC236}">
                <a16:creationId xmlns:a16="http://schemas.microsoft.com/office/drawing/2014/main" id="{FBFF288B-8D38-1921-4054-8BADCC7C6C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>
            <a:extLst>
              <a:ext uri="{FF2B5EF4-FFF2-40B4-BE49-F238E27FC236}">
                <a16:creationId xmlns:a16="http://schemas.microsoft.com/office/drawing/2014/main" id="{3BCB54DD-CA05-CB7F-4F7D-475A915462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F90F96-FE3C-4EED-B1AE-BFF759ED1AF6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94915" name="Rectangle 2">
            <a:extLst>
              <a:ext uri="{FF2B5EF4-FFF2-40B4-BE49-F238E27FC236}">
                <a16:creationId xmlns:a16="http://schemas.microsoft.com/office/drawing/2014/main" id="{76124D44-5C7D-B7EA-5A7F-80B928D2C7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6" name="Rectangle 3">
            <a:extLst>
              <a:ext uri="{FF2B5EF4-FFF2-40B4-BE49-F238E27FC236}">
                <a16:creationId xmlns:a16="http://schemas.microsoft.com/office/drawing/2014/main" id="{2A3FC249-F367-DBFC-B6F0-2B73B01735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7">
            <a:extLst>
              <a:ext uri="{FF2B5EF4-FFF2-40B4-BE49-F238E27FC236}">
                <a16:creationId xmlns:a16="http://schemas.microsoft.com/office/drawing/2014/main" id="{9421B9FD-6C04-A6A8-CD70-40C1E6797B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6FBCA8-BD46-4AFD-8BD6-616B7F59AFE9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96963" name="Rectangle 2">
            <a:extLst>
              <a:ext uri="{FF2B5EF4-FFF2-40B4-BE49-F238E27FC236}">
                <a16:creationId xmlns:a16="http://schemas.microsoft.com/office/drawing/2014/main" id="{3C565AF5-7630-2E87-1627-0B5062349E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4" name="Rectangle 3">
            <a:extLst>
              <a:ext uri="{FF2B5EF4-FFF2-40B4-BE49-F238E27FC236}">
                <a16:creationId xmlns:a16="http://schemas.microsoft.com/office/drawing/2014/main" id="{9FAA9DDA-EB7A-1346-DDD8-E07D987FF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7">
            <a:extLst>
              <a:ext uri="{FF2B5EF4-FFF2-40B4-BE49-F238E27FC236}">
                <a16:creationId xmlns:a16="http://schemas.microsoft.com/office/drawing/2014/main" id="{5BA28D0A-C38D-18E1-BD26-1D75EEE8E2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BCD4EC-8583-4B5C-8985-92455EFB6810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99011" name="Rectangle 2">
            <a:extLst>
              <a:ext uri="{FF2B5EF4-FFF2-40B4-BE49-F238E27FC236}">
                <a16:creationId xmlns:a16="http://schemas.microsoft.com/office/drawing/2014/main" id="{20592BFA-CB3A-A068-0A4A-978E77969C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2" name="Rectangle 3">
            <a:extLst>
              <a:ext uri="{FF2B5EF4-FFF2-40B4-BE49-F238E27FC236}">
                <a16:creationId xmlns:a16="http://schemas.microsoft.com/office/drawing/2014/main" id="{3788CAA7-3E99-EFDD-C04F-8CCD75535D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7">
            <a:extLst>
              <a:ext uri="{FF2B5EF4-FFF2-40B4-BE49-F238E27FC236}">
                <a16:creationId xmlns:a16="http://schemas.microsoft.com/office/drawing/2014/main" id="{4962B230-CF0A-A874-8DA8-86546DC293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81DEF7-E006-4EB9-82CD-95F6C492865A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1059" name="Rectangle 2">
            <a:extLst>
              <a:ext uri="{FF2B5EF4-FFF2-40B4-BE49-F238E27FC236}">
                <a16:creationId xmlns:a16="http://schemas.microsoft.com/office/drawing/2014/main" id="{F7B94506-3446-63E7-AF9C-A52614F96D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60" name="Rectangle 3">
            <a:extLst>
              <a:ext uri="{FF2B5EF4-FFF2-40B4-BE49-F238E27FC236}">
                <a16:creationId xmlns:a16="http://schemas.microsoft.com/office/drawing/2014/main" id="{75CA49D3-98E1-0CD4-7B37-4991FB2165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>
            <a:extLst>
              <a:ext uri="{FF2B5EF4-FFF2-40B4-BE49-F238E27FC236}">
                <a16:creationId xmlns:a16="http://schemas.microsoft.com/office/drawing/2014/main" id="{2988B646-544E-EA37-597B-B5774CE989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E12C0C-901B-43DF-9F7A-7C2AE4BED7B6}" type="slidenum">
              <a:rPr lang="cs-CZ" altLang="en-US" smtClean="0">
                <a:latin typeface="Calibri" panose="020F0502020204030204" pitchFamily="34" charset="0"/>
              </a:rPr>
              <a:pPr/>
              <a:t>10</a:t>
            </a:fld>
            <a:endParaRPr lang="cs-CZ" altLang="en-US">
              <a:latin typeface="Calibri" panose="020F0502020204030204" pitchFamily="34" charset="0"/>
            </a:endParaRPr>
          </a:p>
        </p:txBody>
      </p:sp>
      <p:sp>
        <p:nvSpPr>
          <p:cNvPr id="119811" name="Rectangle 2">
            <a:extLst>
              <a:ext uri="{FF2B5EF4-FFF2-40B4-BE49-F238E27FC236}">
                <a16:creationId xmlns:a16="http://schemas.microsoft.com/office/drawing/2014/main" id="{3104C6BA-01FF-0A67-01DF-19D98DD1FC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>
            <a:extLst>
              <a:ext uri="{FF2B5EF4-FFF2-40B4-BE49-F238E27FC236}">
                <a16:creationId xmlns:a16="http://schemas.microsoft.com/office/drawing/2014/main" id="{139CAAB8-89E4-017F-B610-DE7186DB49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>
            <a:extLst>
              <a:ext uri="{FF2B5EF4-FFF2-40B4-BE49-F238E27FC236}">
                <a16:creationId xmlns:a16="http://schemas.microsoft.com/office/drawing/2014/main" id="{651890B2-38A4-56AF-36F7-FE183D8647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0DF488-15E2-436F-85C6-99B575498178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3107" name="Rectangle 2">
            <a:extLst>
              <a:ext uri="{FF2B5EF4-FFF2-40B4-BE49-F238E27FC236}">
                <a16:creationId xmlns:a16="http://schemas.microsoft.com/office/drawing/2014/main" id="{05D3ADE8-7E9A-39F6-5351-6AFFB144C9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8" name="Rectangle 3">
            <a:extLst>
              <a:ext uri="{FF2B5EF4-FFF2-40B4-BE49-F238E27FC236}">
                <a16:creationId xmlns:a16="http://schemas.microsoft.com/office/drawing/2014/main" id="{E5252655-871D-DDB1-F600-029085E369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7">
            <a:extLst>
              <a:ext uri="{FF2B5EF4-FFF2-40B4-BE49-F238E27FC236}">
                <a16:creationId xmlns:a16="http://schemas.microsoft.com/office/drawing/2014/main" id="{791C75AB-1216-8F97-E74F-3D226C991D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94C70E-83C6-46FF-A54F-1DA533DB91D8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5155" name="Rectangle 2">
            <a:extLst>
              <a:ext uri="{FF2B5EF4-FFF2-40B4-BE49-F238E27FC236}">
                <a16:creationId xmlns:a16="http://schemas.microsoft.com/office/drawing/2014/main" id="{094E48D5-4085-7166-6404-1954F77887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6" name="Rectangle 3">
            <a:extLst>
              <a:ext uri="{FF2B5EF4-FFF2-40B4-BE49-F238E27FC236}">
                <a16:creationId xmlns:a16="http://schemas.microsoft.com/office/drawing/2014/main" id="{0A68A148-1E7C-ECDF-708B-1154397417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7">
            <a:extLst>
              <a:ext uri="{FF2B5EF4-FFF2-40B4-BE49-F238E27FC236}">
                <a16:creationId xmlns:a16="http://schemas.microsoft.com/office/drawing/2014/main" id="{B56BAE95-2854-BB3F-875F-D1F431ACA8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7171F1-9F59-4639-91C8-42EBFEE5A280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7203" name="Rectangle 2">
            <a:extLst>
              <a:ext uri="{FF2B5EF4-FFF2-40B4-BE49-F238E27FC236}">
                <a16:creationId xmlns:a16="http://schemas.microsoft.com/office/drawing/2014/main" id="{F0B140C9-A121-30F2-2FBD-3737CD3113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4" name="Rectangle 3">
            <a:extLst>
              <a:ext uri="{FF2B5EF4-FFF2-40B4-BE49-F238E27FC236}">
                <a16:creationId xmlns:a16="http://schemas.microsoft.com/office/drawing/2014/main" id="{2297EBAF-A8EB-F962-5625-714EF4A6A3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>
            <a:extLst>
              <a:ext uri="{FF2B5EF4-FFF2-40B4-BE49-F238E27FC236}">
                <a16:creationId xmlns:a16="http://schemas.microsoft.com/office/drawing/2014/main" id="{C2DFA149-C837-778A-81E5-DA0E898414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D8B26D-1DE5-4905-865D-CBF3FD8CDB23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9251" name="Rectangle 2">
            <a:extLst>
              <a:ext uri="{FF2B5EF4-FFF2-40B4-BE49-F238E27FC236}">
                <a16:creationId xmlns:a16="http://schemas.microsoft.com/office/drawing/2014/main" id="{2C53CA34-6614-0DE0-97BE-B31C323341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2" name="Rectangle 3">
            <a:extLst>
              <a:ext uri="{FF2B5EF4-FFF2-40B4-BE49-F238E27FC236}">
                <a16:creationId xmlns:a16="http://schemas.microsoft.com/office/drawing/2014/main" id="{6569877B-6EC2-3AC9-7D87-F6CCBB796B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0554C-BF48-BEC3-7AED-A65CAFA3E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>
            <a:extLst>
              <a:ext uri="{FF2B5EF4-FFF2-40B4-BE49-F238E27FC236}">
                <a16:creationId xmlns:a16="http://schemas.microsoft.com/office/drawing/2014/main" id="{F5215C96-E57E-9377-18E8-9D472801B4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D8B26D-1DE5-4905-865D-CBF3FD8CDB23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9251" name="Rectangle 2">
            <a:extLst>
              <a:ext uri="{FF2B5EF4-FFF2-40B4-BE49-F238E27FC236}">
                <a16:creationId xmlns:a16="http://schemas.microsoft.com/office/drawing/2014/main" id="{4D658CA9-9615-6A70-D981-AFB08DBADB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2" name="Rectangle 3">
            <a:extLst>
              <a:ext uri="{FF2B5EF4-FFF2-40B4-BE49-F238E27FC236}">
                <a16:creationId xmlns:a16="http://schemas.microsoft.com/office/drawing/2014/main" id="{5ADACB4E-4E6D-B63F-84D0-5484F0F6FE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07752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EE362-3347-8400-D29B-B3D49C13C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>
            <a:extLst>
              <a:ext uri="{FF2B5EF4-FFF2-40B4-BE49-F238E27FC236}">
                <a16:creationId xmlns:a16="http://schemas.microsoft.com/office/drawing/2014/main" id="{1842C111-EDCB-4CFD-9F5B-0BCF2AD1DD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D8B26D-1DE5-4905-865D-CBF3FD8CDB23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9251" name="Rectangle 2">
            <a:extLst>
              <a:ext uri="{FF2B5EF4-FFF2-40B4-BE49-F238E27FC236}">
                <a16:creationId xmlns:a16="http://schemas.microsoft.com/office/drawing/2014/main" id="{DBFA6590-09B8-3CAD-73E4-9C3F92BAD9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2" name="Rectangle 3">
            <a:extLst>
              <a:ext uri="{FF2B5EF4-FFF2-40B4-BE49-F238E27FC236}">
                <a16:creationId xmlns:a16="http://schemas.microsoft.com/office/drawing/2014/main" id="{838F0EDF-55A2-D513-ACE6-8A25DDE17F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172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95688-A251-F3D8-D967-54FE4DE50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>
            <a:extLst>
              <a:ext uri="{FF2B5EF4-FFF2-40B4-BE49-F238E27FC236}">
                <a16:creationId xmlns:a16="http://schemas.microsoft.com/office/drawing/2014/main" id="{55D9A2B3-D9C7-DED6-09FB-1CB4300CAF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D8B26D-1DE5-4905-865D-CBF3FD8CDB23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9251" name="Rectangle 2">
            <a:extLst>
              <a:ext uri="{FF2B5EF4-FFF2-40B4-BE49-F238E27FC236}">
                <a16:creationId xmlns:a16="http://schemas.microsoft.com/office/drawing/2014/main" id="{8F84DB8A-E97A-81A2-2568-4B1DA635FF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2" name="Rectangle 3">
            <a:extLst>
              <a:ext uri="{FF2B5EF4-FFF2-40B4-BE49-F238E27FC236}">
                <a16:creationId xmlns:a16="http://schemas.microsoft.com/office/drawing/2014/main" id="{AEE2D614-035A-C210-C8CC-E884675AC2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96043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7C500-532F-1006-57D4-DE1C3A912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>
            <a:extLst>
              <a:ext uri="{FF2B5EF4-FFF2-40B4-BE49-F238E27FC236}">
                <a16:creationId xmlns:a16="http://schemas.microsoft.com/office/drawing/2014/main" id="{0CB73CFA-423D-CD79-2777-B6EE21606F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D8B26D-1DE5-4905-865D-CBF3FD8CDB23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9251" name="Rectangle 2">
            <a:extLst>
              <a:ext uri="{FF2B5EF4-FFF2-40B4-BE49-F238E27FC236}">
                <a16:creationId xmlns:a16="http://schemas.microsoft.com/office/drawing/2014/main" id="{466235A9-C143-8550-B095-AD4B95A7EB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2" name="Rectangle 3">
            <a:extLst>
              <a:ext uri="{FF2B5EF4-FFF2-40B4-BE49-F238E27FC236}">
                <a16:creationId xmlns:a16="http://schemas.microsoft.com/office/drawing/2014/main" id="{1DBC2DAE-E3EA-8F15-E88E-E4417283A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60201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BA428-92A0-4998-3D11-DC4B8F964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>
            <a:extLst>
              <a:ext uri="{FF2B5EF4-FFF2-40B4-BE49-F238E27FC236}">
                <a16:creationId xmlns:a16="http://schemas.microsoft.com/office/drawing/2014/main" id="{4B64A548-E7DF-70C3-FCAF-D16C303127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D8B26D-1DE5-4905-865D-CBF3FD8CDB23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9251" name="Rectangle 2">
            <a:extLst>
              <a:ext uri="{FF2B5EF4-FFF2-40B4-BE49-F238E27FC236}">
                <a16:creationId xmlns:a16="http://schemas.microsoft.com/office/drawing/2014/main" id="{7DAB217C-8EC1-55F5-2718-7ED4577E66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2" name="Rectangle 3">
            <a:extLst>
              <a:ext uri="{FF2B5EF4-FFF2-40B4-BE49-F238E27FC236}">
                <a16:creationId xmlns:a16="http://schemas.microsoft.com/office/drawing/2014/main" id="{E2FDB0AA-7148-F73B-FE06-EC2F9C20C1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76992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24368-2F63-EB89-6F7F-072C88A59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>
            <a:extLst>
              <a:ext uri="{FF2B5EF4-FFF2-40B4-BE49-F238E27FC236}">
                <a16:creationId xmlns:a16="http://schemas.microsoft.com/office/drawing/2014/main" id="{1238A8A8-4079-DE19-730F-94C07EC3DA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D8B26D-1DE5-4905-865D-CBF3FD8CDB23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9251" name="Rectangle 2">
            <a:extLst>
              <a:ext uri="{FF2B5EF4-FFF2-40B4-BE49-F238E27FC236}">
                <a16:creationId xmlns:a16="http://schemas.microsoft.com/office/drawing/2014/main" id="{F201D6B1-01DF-DB42-BE4F-C8DA353558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2" name="Rectangle 3">
            <a:extLst>
              <a:ext uri="{FF2B5EF4-FFF2-40B4-BE49-F238E27FC236}">
                <a16:creationId xmlns:a16="http://schemas.microsoft.com/office/drawing/2014/main" id="{D3DE8E36-420E-48AE-3681-5565366E6B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530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>
            <a:extLst>
              <a:ext uri="{FF2B5EF4-FFF2-40B4-BE49-F238E27FC236}">
                <a16:creationId xmlns:a16="http://schemas.microsoft.com/office/drawing/2014/main" id="{DB55D227-493F-9C36-C94C-5AF435ABD43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0B7CF56-6FB2-4F24-95AC-14B481AF65F2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25955" name="Rectangle 2">
            <a:extLst>
              <a:ext uri="{FF2B5EF4-FFF2-40B4-BE49-F238E27FC236}">
                <a16:creationId xmlns:a16="http://schemas.microsoft.com/office/drawing/2014/main" id="{E7B48BF1-A96C-9841-C36D-42E971171C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>
            <a:extLst>
              <a:ext uri="{FF2B5EF4-FFF2-40B4-BE49-F238E27FC236}">
                <a16:creationId xmlns:a16="http://schemas.microsoft.com/office/drawing/2014/main" id="{34ED122C-054E-B9E2-3638-BF8FAC1055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18629-BC33-458E-6E97-CAD37BA5E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>
            <a:extLst>
              <a:ext uri="{FF2B5EF4-FFF2-40B4-BE49-F238E27FC236}">
                <a16:creationId xmlns:a16="http://schemas.microsoft.com/office/drawing/2014/main" id="{EB91714E-A229-D756-F742-F9795B89D9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D8B26D-1DE5-4905-865D-CBF3FD8CDB23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9251" name="Rectangle 2">
            <a:extLst>
              <a:ext uri="{FF2B5EF4-FFF2-40B4-BE49-F238E27FC236}">
                <a16:creationId xmlns:a16="http://schemas.microsoft.com/office/drawing/2014/main" id="{ED24A8AB-2B68-29DA-22EA-E52F3781B2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2" name="Rectangle 3">
            <a:extLst>
              <a:ext uri="{FF2B5EF4-FFF2-40B4-BE49-F238E27FC236}">
                <a16:creationId xmlns:a16="http://schemas.microsoft.com/office/drawing/2014/main" id="{E8407AEB-F828-1DAC-B417-8147EBD36F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29769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0C8C0-051D-AAE7-7C58-23B4CC4CC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>
            <a:extLst>
              <a:ext uri="{FF2B5EF4-FFF2-40B4-BE49-F238E27FC236}">
                <a16:creationId xmlns:a16="http://schemas.microsoft.com/office/drawing/2014/main" id="{5CEE2507-7DEA-3937-C47E-A2E9D976AE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D8B26D-1DE5-4905-865D-CBF3FD8CDB23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9251" name="Rectangle 2">
            <a:extLst>
              <a:ext uri="{FF2B5EF4-FFF2-40B4-BE49-F238E27FC236}">
                <a16:creationId xmlns:a16="http://schemas.microsoft.com/office/drawing/2014/main" id="{5D132C38-B220-DA51-2CB5-0BC57B862F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2" name="Rectangle 3">
            <a:extLst>
              <a:ext uri="{FF2B5EF4-FFF2-40B4-BE49-F238E27FC236}">
                <a16:creationId xmlns:a16="http://schemas.microsoft.com/office/drawing/2014/main" id="{B9570E6B-4E98-0788-9F03-06AE031D30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4304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131EB-CB8D-1A12-9EBA-976F38BC7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>
            <a:extLst>
              <a:ext uri="{FF2B5EF4-FFF2-40B4-BE49-F238E27FC236}">
                <a16:creationId xmlns:a16="http://schemas.microsoft.com/office/drawing/2014/main" id="{5D2CF0D6-F1C9-07B5-9AEE-97A9296F1F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D8B26D-1DE5-4905-865D-CBF3FD8CDB23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9251" name="Rectangle 2">
            <a:extLst>
              <a:ext uri="{FF2B5EF4-FFF2-40B4-BE49-F238E27FC236}">
                <a16:creationId xmlns:a16="http://schemas.microsoft.com/office/drawing/2014/main" id="{13885A79-C3A2-6563-85B8-50D64CE792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2" name="Rectangle 3">
            <a:extLst>
              <a:ext uri="{FF2B5EF4-FFF2-40B4-BE49-F238E27FC236}">
                <a16:creationId xmlns:a16="http://schemas.microsoft.com/office/drawing/2014/main" id="{F05C6051-41F0-304E-405C-A53A5D0DC9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58210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B6434-B1A7-E80D-7EDF-7B439C0D2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>
            <a:extLst>
              <a:ext uri="{FF2B5EF4-FFF2-40B4-BE49-F238E27FC236}">
                <a16:creationId xmlns:a16="http://schemas.microsoft.com/office/drawing/2014/main" id="{C8F673F0-1E41-CBA3-04FD-B4FABB8162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D8B26D-1DE5-4905-865D-CBF3FD8CDB23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9251" name="Rectangle 2">
            <a:extLst>
              <a:ext uri="{FF2B5EF4-FFF2-40B4-BE49-F238E27FC236}">
                <a16:creationId xmlns:a16="http://schemas.microsoft.com/office/drawing/2014/main" id="{B03C4F2F-0662-3BC9-5911-A53F3F60FD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2" name="Rectangle 3">
            <a:extLst>
              <a:ext uri="{FF2B5EF4-FFF2-40B4-BE49-F238E27FC236}">
                <a16:creationId xmlns:a16="http://schemas.microsoft.com/office/drawing/2014/main" id="{27037EF2-8CB6-0AD2-047E-BB1EB1B82D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5158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CA374-03C5-C17A-A372-B4F5B2490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>
            <a:extLst>
              <a:ext uri="{FF2B5EF4-FFF2-40B4-BE49-F238E27FC236}">
                <a16:creationId xmlns:a16="http://schemas.microsoft.com/office/drawing/2014/main" id="{E31CCE63-4B62-E34F-9CA8-750CA773B0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D8B26D-1DE5-4905-865D-CBF3FD8CDB23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9251" name="Rectangle 2">
            <a:extLst>
              <a:ext uri="{FF2B5EF4-FFF2-40B4-BE49-F238E27FC236}">
                <a16:creationId xmlns:a16="http://schemas.microsoft.com/office/drawing/2014/main" id="{53409D70-9C46-8AF5-91C6-45304790EE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2" name="Rectangle 3">
            <a:extLst>
              <a:ext uri="{FF2B5EF4-FFF2-40B4-BE49-F238E27FC236}">
                <a16:creationId xmlns:a16="http://schemas.microsoft.com/office/drawing/2014/main" id="{2B504D6E-0927-BC87-E7CD-067DF71878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98270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5C909-28E3-8B0B-C996-6F2AE20E7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7">
            <a:extLst>
              <a:ext uri="{FF2B5EF4-FFF2-40B4-BE49-F238E27FC236}">
                <a16:creationId xmlns:a16="http://schemas.microsoft.com/office/drawing/2014/main" id="{708F89F9-98FA-9B87-1C4A-5F08310C92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D8B26D-1DE5-4905-865D-CBF3FD8CDB23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09251" name="Rectangle 2">
            <a:extLst>
              <a:ext uri="{FF2B5EF4-FFF2-40B4-BE49-F238E27FC236}">
                <a16:creationId xmlns:a16="http://schemas.microsoft.com/office/drawing/2014/main" id="{0701001E-379F-8DA8-7F5F-05655F77FB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2" name="Rectangle 3">
            <a:extLst>
              <a:ext uri="{FF2B5EF4-FFF2-40B4-BE49-F238E27FC236}">
                <a16:creationId xmlns:a16="http://schemas.microsoft.com/office/drawing/2014/main" id="{3F112DE5-C108-AD24-483A-7081033C83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2889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7">
            <a:extLst>
              <a:ext uri="{FF2B5EF4-FFF2-40B4-BE49-F238E27FC236}">
                <a16:creationId xmlns:a16="http://schemas.microsoft.com/office/drawing/2014/main" id="{9AA98831-7968-E17B-378C-CC980DAEA2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BD055A-6978-4830-AAB8-97BBA61AE62B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13347" name="Rectangle 2">
            <a:extLst>
              <a:ext uri="{FF2B5EF4-FFF2-40B4-BE49-F238E27FC236}">
                <a16:creationId xmlns:a16="http://schemas.microsoft.com/office/drawing/2014/main" id="{799751F6-1B42-AFDC-2273-7A6702F887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3348" name="Rectangle 3">
            <a:extLst>
              <a:ext uri="{FF2B5EF4-FFF2-40B4-BE49-F238E27FC236}">
                <a16:creationId xmlns:a16="http://schemas.microsoft.com/office/drawing/2014/main" id="{3DA18498-430C-9BB6-95D4-B9913A03FA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7">
            <a:extLst>
              <a:ext uri="{FF2B5EF4-FFF2-40B4-BE49-F238E27FC236}">
                <a16:creationId xmlns:a16="http://schemas.microsoft.com/office/drawing/2014/main" id="{14C97EBD-D38A-5B2F-2469-8471BA7F89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CAA8D8-6F8F-4AC5-8F84-8250BC6E2C46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15395" name="Rectangle 2">
            <a:extLst>
              <a:ext uri="{FF2B5EF4-FFF2-40B4-BE49-F238E27FC236}">
                <a16:creationId xmlns:a16="http://schemas.microsoft.com/office/drawing/2014/main" id="{C5F22A97-628A-5FC8-AA9A-3F8FB0CA1A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6" name="Rectangle 3">
            <a:extLst>
              <a:ext uri="{FF2B5EF4-FFF2-40B4-BE49-F238E27FC236}">
                <a16:creationId xmlns:a16="http://schemas.microsoft.com/office/drawing/2014/main" id="{934E62B4-78CA-0ECB-BEF0-CCE1E80284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>
            <a:extLst>
              <a:ext uri="{FF2B5EF4-FFF2-40B4-BE49-F238E27FC236}">
                <a16:creationId xmlns:a16="http://schemas.microsoft.com/office/drawing/2014/main" id="{C77F875D-5329-7AFF-3B96-14C2BCACF7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>
            <a:extLst>
              <a:ext uri="{FF2B5EF4-FFF2-40B4-BE49-F238E27FC236}">
                <a16:creationId xmlns:a16="http://schemas.microsoft.com/office/drawing/2014/main" id="{CC1B8B10-8687-5535-A054-A444876276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>
            <a:extLst>
              <a:ext uri="{FF2B5EF4-FFF2-40B4-BE49-F238E27FC236}">
                <a16:creationId xmlns:a16="http://schemas.microsoft.com/office/drawing/2014/main" id="{8599BF3B-C6EE-1F7D-950E-39AF30DBF9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C4D934-625D-4F8D-8315-164760985228}" type="slidenum">
              <a:rPr lang="cs-CZ" altLang="cs-CZ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19491" name="Rectangle 2">
            <a:extLst>
              <a:ext uri="{FF2B5EF4-FFF2-40B4-BE49-F238E27FC236}">
                <a16:creationId xmlns:a16="http://schemas.microsoft.com/office/drawing/2014/main" id="{D29488F5-7BAB-4A30-8595-0037A5FDE4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2" name="Rectangle 3">
            <a:extLst>
              <a:ext uri="{FF2B5EF4-FFF2-40B4-BE49-F238E27FC236}">
                <a16:creationId xmlns:a16="http://schemas.microsoft.com/office/drawing/2014/main" id="{EFA509D5-D7E9-706B-FD6A-84BEF61FC2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3D14CC-87F7-F8B3-7E6F-6D2FF980F5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A6B432-183B-623F-E824-C61BEBE48E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CD2812-668E-3C87-BEAF-A0F2F161A6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B0B25-3BB5-4B7D-AFF8-96C4C29510AE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1357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AD599B-F699-5BF4-F204-8CE83CE94D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CEF478-F8ED-43B0-38CE-303E763E47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98DD3B-9B87-4FF7-FA28-AE7438F633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938E71-A593-4B2E-BF4D-2FB6CD686794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15523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754B9C-7619-C74F-A248-1E92A4575F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7D90AE-E397-1BF8-246C-B77B45ABA5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609429-D6E3-F4E3-8D5D-99474BAAE1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F57C8-7BF2-4A8B-B3C9-3965C6D15F4C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17392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724CD4-E086-270D-CE1D-103B7CBB2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E2EA2E-95E2-F274-C253-FE5E8EB1E8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2CFEEA-C78B-8339-F0AE-3405C30EDE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AD35E-7A32-4307-984A-2F3BD35DC61B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84653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C98788-F443-FEAA-B954-920D088674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2ACD8F-4FEF-6D0D-F002-0B7A233A7F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F495265-4A48-6D39-F863-AB15815F94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E4282-3449-45AA-9D58-0E5712A5F5D8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96376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155A0A-02CA-AEA8-BAC8-EF1F70FBE2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458C83-D8DA-2C4F-0571-1A34C0BF4E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6DB37C-1DE6-81B2-1DBF-7D30705EB1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26DA2-4964-47F8-BA8A-86FE02B9296C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70094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4B2FC0-2A51-AA1D-4402-4A6403D8CB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F9C726-4A8C-93BC-81D8-124B31755E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7ACF5D-E217-136A-46E0-729E226BA5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BDF8F-E5BC-40D2-BBCC-A8BF278D3DBD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13090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0891AC5-9A48-CD8E-BF6E-43028BB1C7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4AC96E8-CFCB-682D-6A6F-1069F13A80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F9E9C7E-23B4-3A8B-ABBE-7B9062448D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BAE66-8FEB-4764-83CE-FEDF5948B40E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26739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ED71B23-87BC-ACD6-60BF-FB76F4CC5C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0035B5B-08B4-B8D5-B28F-6558EFD893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94681A9-4EBD-7AB0-F4D6-DA633DC67B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D985D-A2BD-4CBC-812E-07290285A6DA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46922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F5F0C2-843E-184B-43A8-BA6EEDB56F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B10985A-1AF8-5E00-735F-7E38E9DD62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6F970D0-A943-F06F-3B5E-A1524B5E8A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79D06-87BC-4B6C-B84B-2EAD9C2F097A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26191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DB6744-0F64-96A0-44F9-AA5342AE10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62E471-E521-E6E7-1B34-0BD7963A58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0542A2-955D-5E0E-3311-549874B0F0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493E2-9216-4874-83C0-6AAB8F40788A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0173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DD2659-9D60-0B04-3E6B-B7845A43DF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B8DAFF-103F-CB23-64FD-1D67092E85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CA162C-D307-40CE-6F10-C742181477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0DD41-F80D-4E6E-8BFE-9B1A4F032DBE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22735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8103225-F19A-23CD-875F-0E1FF614A7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C1746E4-F3ED-1D64-539F-464F81C148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73B8352-78EE-12D4-2A37-5F328C1A31C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E6E36B4-0D9E-6775-A04D-01D4EE4952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C21805A-FEE4-8CC1-658D-CDF301E648F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6590EF9-6E7B-4165-90B9-D3936B4DBD8A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user.mendelu.cz/xfriedl" TargetMode="External"/><Relationship Id="rId4" Type="http://schemas.openxmlformats.org/officeDocument/2006/relationships/hyperlink" Target="mailto:michal.friedl@email.cz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pn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jpeg"/><Relationship Id="rId4" Type="http://schemas.openxmlformats.org/officeDocument/2006/relationships/image" Target="../media/image212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4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jpeg"/><Relationship Id="rId5" Type="http://schemas.openxmlformats.org/officeDocument/2006/relationships/image" Target="../media/image217.png"/><Relationship Id="rId4" Type="http://schemas.openxmlformats.org/officeDocument/2006/relationships/image" Target="../media/image216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4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7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0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0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4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8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9.jpeg"/><Relationship Id="rId4" Type="http://schemas.openxmlformats.org/officeDocument/2006/relationships/image" Target="../media/image239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1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3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5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1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hyperlink" Target="https://geoportal.uhul.cz/mapy/MapyOprl.html" TargetMode="External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2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6.jpeg"/><Relationship Id="rId7" Type="http://schemas.openxmlformats.org/officeDocument/2006/relationships/hyperlink" Target="https://www.flickr.com/photos/erling_olafsson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hyperlink" Target="https://commons.wikimedia.org/wiki/User:Stefan.lefnaer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5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hyperlink" Target="https://commons.wikimedia.org/wiki/User:Bergsten" TargetMode="External"/><Relationship Id="rId4" Type="http://schemas.openxmlformats.org/officeDocument/2006/relationships/image" Target="../media/image96.jpeg"/><Relationship Id="rId9" Type="http://schemas.openxmlformats.org/officeDocument/2006/relationships/image" Target="../media/image10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10" Type="http://schemas.openxmlformats.org/officeDocument/2006/relationships/image" Target="../media/image145.jpeg"/><Relationship Id="rId4" Type="http://schemas.openxmlformats.org/officeDocument/2006/relationships/image" Target="../media/image139.jpeg"/><Relationship Id="rId9" Type="http://schemas.openxmlformats.org/officeDocument/2006/relationships/image" Target="../media/image14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Relationship Id="rId9" Type="http://schemas.openxmlformats.org/officeDocument/2006/relationships/image" Target="../media/image15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10" Type="http://schemas.openxmlformats.org/officeDocument/2006/relationships/image" Target="../media/image162.jpeg"/><Relationship Id="rId4" Type="http://schemas.openxmlformats.org/officeDocument/2006/relationships/image" Target="../media/image156.jpeg"/><Relationship Id="rId9" Type="http://schemas.openxmlformats.org/officeDocument/2006/relationships/image" Target="../media/image16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170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10" Type="http://schemas.openxmlformats.org/officeDocument/2006/relationships/image" Target="../media/image177.png"/><Relationship Id="rId4" Type="http://schemas.openxmlformats.org/officeDocument/2006/relationships/image" Target="../media/image171.png"/><Relationship Id="rId9" Type="http://schemas.openxmlformats.org/officeDocument/2006/relationships/image" Target="../media/image17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7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4E1CB12-7BC7-E786-8711-1ED90042A7C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503675"/>
            <a:ext cx="7772400" cy="1470025"/>
          </a:xfrm>
          <a:solidFill>
            <a:schemeClr val="bg1">
              <a:alpha val="65000"/>
            </a:schemeClr>
          </a:solidFill>
        </p:spPr>
        <p:txBody>
          <a:bodyPr/>
          <a:lstStyle/>
          <a:p>
            <a:pPr eaLnBrk="1" hangingPunct="1"/>
            <a:r>
              <a:rPr lang="cs-CZ" altLang="cs-CZ" sz="4000" b="1" dirty="0">
                <a:solidFill>
                  <a:schemeClr val="tx1"/>
                </a:solidFill>
              </a:rPr>
              <a:t>Geobiocenologický a lesnicko-typologický klasifikační systém</a:t>
            </a:r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956B0E47-00DF-D237-8D8B-AB93AE2395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8962" y="3338990"/>
            <a:ext cx="2886075" cy="466951"/>
          </a:xfrm>
          <a:solidFill>
            <a:schemeClr val="bg1">
              <a:alpha val="65000"/>
            </a:schemeClr>
          </a:solidFill>
        </p:spPr>
        <p:txBody>
          <a:bodyPr>
            <a:noAutofit/>
          </a:bodyPr>
          <a:lstStyle/>
          <a:p>
            <a:r>
              <a:rPr lang="cs-CZ" sz="2800" b="1" dirty="0"/>
              <a:t>Michal Friedl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26FA181-A786-0C8F-1DDE-04C3B6E9D652}"/>
              </a:ext>
            </a:extLst>
          </p:cNvPr>
          <p:cNvSpPr txBox="1">
            <a:spLocks/>
          </p:cNvSpPr>
          <p:nvPr/>
        </p:nvSpPr>
        <p:spPr>
          <a:xfrm>
            <a:off x="685801" y="5462754"/>
            <a:ext cx="7772399" cy="1115823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Ústav lesnické botaniky, dendrologie a geobiocenologie,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Fakulta lesnická a dřevařská, 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Mendelova univerzita v Brně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D12850BF-09C9-0072-9F2E-531891556B64}"/>
              </a:ext>
            </a:extLst>
          </p:cNvPr>
          <p:cNvSpPr txBox="1">
            <a:spLocks/>
          </p:cNvSpPr>
          <p:nvPr/>
        </p:nvSpPr>
        <p:spPr>
          <a:xfrm>
            <a:off x="2733675" y="4224523"/>
            <a:ext cx="3676650" cy="81964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vert="horz" lIns="91440" tIns="45720" rIns="91440" bIns="45720" rtlCol="0" anchor="ctr" anchorCtr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michal.friedl@email.cz</a:t>
            </a: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en-US" b="1" dirty="0"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http://user.mendelu.cz/xfriedl</a:t>
            </a:r>
            <a:endParaRPr lang="cs-CZ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A5D0A9F-62AA-A183-B51B-6DDEF4F48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74177"/>
            <a:ext cx="7772400" cy="459301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kern="0" dirty="0">
                <a:solidFill>
                  <a:schemeClr val="tx1"/>
                </a:solidFill>
              </a:rPr>
              <a:t>Aplikace fytocenologie v lesnictví a krajinářství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EB3144A-8D92-C0C5-AB61-284EF273C9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Geobiocenologický klasifikační systém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AE94C209-E5D7-6219-F14B-580DAB06E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981075"/>
            <a:ext cx="8785225" cy="5778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cs-CZ" sz="2400" b="1" dirty="0"/>
              <a:t>zakladatelem prof. Zlatník</a:t>
            </a:r>
          </a:p>
          <a:p>
            <a:pPr eaLnBrk="1" hangingPunct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r>
              <a:rPr lang="cs-CZ" sz="2400" b="1" dirty="0"/>
              <a:t>systém klasifikuje krajinné segmenty s představou, že klimaxovým společenstvem na většině území ČR je les (to ale slouží jako rámec pro pojmenování jednotek)</a:t>
            </a:r>
          </a:p>
          <a:p>
            <a:pPr eaLnBrk="1" hangingPunct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endParaRPr lang="cs-CZ" sz="2400" b="1" dirty="0"/>
          </a:p>
          <a:p>
            <a:pPr algn="ctr" eaLnBrk="1" hangingPunct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endParaRPr lang="cs-CZ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endParaRPr lang="cs-CZ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endParaRPr lang="cs-CZ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lnSpc>
                <a:spcPct val="90000"/>
              </a:lnSpc>
              <a:buSzPct val="75000"/>
              <a:buFontTx/>
              <a:buNone/>
              <a:defRPr/>
            </a:pPr>
            <a:r>
              <a:rPr lang="cs-CZ" sz="2400" b="1" dirty="0"/>
              <a:t>cílem je </a:t>
            </a:r>
            <a:r>
              <a:rPr lang="cs-CZ" sz="2800" b="1" dirty="0">
                <a:solidFill>
                  <a:srgbClr val="FF0000"/>
                </a:solidFill>
              </a:rPr>
              <a:t>diferenciace přírodního (potenciálního) stavu geobiocenóz v krajině!!</a:t>
            </a:r>
          </a:p>
          <a:p>
            <a:pPr marL="0" indent="0" algn="ctr" eaLnBrk="1" hangingPunct="1">
              <a:lnSpc>
                <a:spcPct val="90000"/>
              </a:lnSpc>
              <a:buSzPct val="75000"/>
              <a:buFontTx/>
              <a:buNone/>
              <a:defRPr/>
            </a:pPr>
            <a:r>
              <a:rPr lang="cs-CZ" sz="2400" b="1" dirty="0"/>
              <a:t>případně diferenciace </a:t>
            </a:r>
            <a:r>
              <a:rPr lang="cs-CZ" sz="2800" b="1" dirty="0">
                <a:solidFill>
                  <a:srgbClr val="FF0000"/>
                </a:solidFill>
              </a:rPr>
              <a:t>trvalých ekologických podmínek!!</a:t>
            </a:r>
          </a:p>
          <a:p>
            <a:pPr algn="ctr" eaLnBrk="1" hangingPunct="1">
              <a:lnSpc>
                <a:spcPct val="90000"/>
              </a:lnSpc>
              <a:buSzPct val="75000"/>
              <a:buFont typeface="Arial" panose="020B0604020202020204" pitchFamily="34" charset="0"/>
              <a:buChar char="•"/>
              <a:defRPr/>
            </a:pPr>
            <a:endParaRPr lang="cs-CZ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lnSpc>
                <a:spcPct val="90000"/>
              </a:lnSpc>
              <a:buSzPct val="75000"/>
              <a:buFontTx/>
              <a:buNone/>
              <a:defRPr/>
            </a:pPr>
            <a:r>
              <a:rPr lang="cs-CZ" sz="2400" b="1" dirty="0"/>
              <a:t>potenciální stav geobiocenóz – takový stav, který by nastal                 v současné krajině při vyloučení vlivů člověka</a:t>
            </a:r>
            <a:endParaRPr lang="cs-CZ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8788" name="AutoShape 4">
            <a:extLst>
              <a:ext uri="{FF2B5EF4-FFF2-40B4-BE49-F238E27FC236}">
                <a16:creationId xmlns:a16="http://schemas.microsoft.com/office/drawing/2014/main" id="{92C85F96-447B-101B-0EFA-2F2F1668E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2843213"/>
            <a:ext cx="863600" cy="7921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18789" name="Picture 8" descr="IMG_2745">
            <a:extLst>
              <a:ext uri="{FF2B5EF4-FFF2-40B4-BE49-F238E27FC236}">
                <a16:creationId xmlns:a16="http://schemas.microsoft.com/office/drawing/2014/main" id="{B955E68C-F476-1C49-23D2-143601234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2528888"/>
            <a:ext cx="3176587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CC341C36-5F76-B1C6-683A-DA1878D2A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extrémní řady </a:t>
            </a:r>
          </a:p>
        </p:txBody>
      </p:sp>
      <p:sp>
        <p:nvSpPr>
          <p:cNvPr id="314371" name="Rectangle 4">
            <a:extLst>
              <a:ext uri="{FF2B5EF4-FFF2-40B4-BE49-F238E27FC236}">
                <a16:creationId xmlns:a16="http://schemas.microsoft.com/office/drawing/2014/main" id="{A1A331E2-ACB5-F618-E75B-C678F440A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63525" indent="-1793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X – bazická zakrslá (xerotermní)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bohatá, bazická </a:t>
            </a:r>
            <a:r>
              <a:rPr lang="cs-CZ" altLang="cs-CZ" sz="1800" b="1">
                <a:cs typeface="Calibri" panose="020F0502020204030204" pitchFamily="34" charset="0"/>
              </a:rPr>
              <a:t>a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 zakrslá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mělké</a:t>
            </a:r>
            <a:r>
              <a:rPr lang="cs-CZ" altLang="cs-CZ" sz="1800" b="1">
                <a:cs typeface="Calibri" panose="020F0502020204030204" pitchFamily="34" charset="0"/>
              </a:rPr>
              <a:t>, 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vysýchavé</a:t>
            </a:r>
            <a:r>
              <a:rPr lang="cs-CZ" altLang="cs-CZ" sz="1800" b="1">
                <a:cs typeface="Calibri" panose="020F0502020204030204" pitchFamily="34" charset="0"/>
              </a:rPr>
              <a:t> půdy na 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karbonátovém</a:t>
            </a:r>
            <a:r>
              <a:rPr lang="cs-CZ" altLang="cs-CZ" sz="1800" b="1">
                <a:cs typeface="Calibri" panose="020F0502020204030204" pitchFamily="34" charset="0"/>
              </a:rPr>
              <a:t>, 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karbonáto-silikátovém</a:t>
            </a:r>
            <a:r>
              <a:rPr lang="cs-CZ" altLang="cs-CZ" sz="1800" b="1">
                <a:cs typeface="Calibri" panose="020F0502020204030204" pitchFamily="34" charset="0"/>
              </a:rPr>
              <a:t>, 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bazickém</a:t>
            </a:r>
            <a:r>
              <a:rPr lang="cs-CZ" altLang="cs-CZ" sz="1800" b="1">
                <a:cs typeface="Calibri" panose="020F0502020204030204" pitchFamily="34" charset="0"/>
              </a:rPr>
              <a:t> a 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ultrabazickém</a:t>
            </a:r>
            <a:r>
              <a:rPr lang="cs-CZ" altLang="cs-CZ" sz="1800" b="1">
                <a:cs typeface="Calibri" panose="020F0502020204030204" pitchFamily="34" charset="0"/>
              </a:rPr>
              <a:t> podloží (vápence, čediče)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reliéf: výslunné a výsušné expozice – svahy, vrcholy, hřbety, skalní ostrohy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půda: skeletovitost 0 (spraš) 20–100 %; 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rendzina</a:t>
            </a:r>
            <a:r>
              <a:rPr lang="cs-CZ" altLang="cs-CZ" sz="1800" b="1">
                <a:cs typeface="Calibri" panose="020F0502020204030204" pitchFamily="34" charset="0"/>
              </a:rPr>
              <a:t>, 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pararendzina</a:t>
            </a:r>
            <a:r>
              <a:rPr lang="cs-CZ" altLang="cs-CZ" sz="1800" b="1">
                <a:cs typeface="Calibri" panose="020F0502020204030204" pitchFamily="34" charset="0"/>
              </a:rPr>
              <a:t>, litozem, ranker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půda pravidelně silně 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prosychá</a:t>
            </a:r>
            <a:r>
              <a:rPr lang="cs-CZ" altLang="cs-CZ" sz="1800" b="1">
                <a:cs typeface="Calibri" panose="020F0502020204030204" pitchFamily="34" charset="0"/>
              </a:rPr>
              <a:t> po větší část roku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biota: extrazonální – výskyt bioty nižších vegetačních stupňů, jiných biogeografických (pod)provincií, příp. biomů, 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kalcifilní xerofyty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ochranné lesy, podprůměrná bonita, 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zakrslý vzrůst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0–4X 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návaznost v terénu: EK C, Z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obdoba edafické kategorie Z na bohatých substrátech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Pálava, Český kras, Moravský kras, České středohoří aj.</a:t>
            </a:r>
          </a:p>
        </p:txBody>
      </p:sp>
      <p:pic>
        <p:nvPicPr>
          <p:cNvPr id="314372" name="Picture 6">
            <a:extLst>
              <a:ext uri="{FF2B5EF4-FFF2-40B4-BE49-F238E27FC236}">
                <a16:creationId xmlns:a16="http://schemas.microsoft.com/office/drawing/2014/main" id="{AE830992-0BE4-A126-D4A0-8415559A7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3613150"/>
            <a:ext cx="3286125" cy="328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4373" name="Freeform 7">
            <a:extLst>
              <a:ext uri="{FF2B5EF4-FFF2-40B4-BE49-F238E27FC236}">
                <a16:creationId xmlns:a16="http://schemas.microsoft.com/office/drawing/2014/main" id="{5604CE6B-9579-7383-BCB3-18AF8259B383}"/>
              </a:ext>
            </a:extLst>
          </p:cNvPr>
          <p:cNvSpPr>
            <a:spLocks/>
          </p:cNvSpPr>
          <p:nvPr/>
        </p:nvSpPr>
        <p:spPr bwMode="auto">
          <a:xfrm>
            <a:off x="8128000" y="4419600"/>
            <a:ext cx="674688" cy="495300"/>
          </a:xfrm>
          <a:custGeom>
            <a:avLst/>
            <a:gdLst>
              <a:gd name="T0" fmla="*/ 0 w 425"/>
              <a:gd name="T1" fmla="*/ 2147483646 h 312"/>
              <a:gd name="T2" fmla="*/ 0 w 425"/>
              <a:gd name="T3" fmla="*/ 2147483646 h 312"/>
              <a:gd name="T4" fmla="*/ 2147483646 w 425"/>
              <a:gd name="T5" fmla="*/ 0 h 312"/>
              <a:gd name="T6" fmla="*/ 2147483646 w 425"/>
              <a:gd name="T7" fmla="*/ 2147483646 h 312"/>
              <a:gd name="T8" fmla="*/ 2147483646 w 425"/>
              <a:gd name="T9" fmla="*/ 2147483646 h 312"/>
              <a:gd name="T10" fmla="*/ 0 w 425"/>
              <a:gd name="T11" fmla="*/ 2147483646 h 3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5" h="312">
                <a:moveTo>
                  <a:pt x="0" y="255"/>
                </a:moveTo>
                <a:lnTo>
                  <a:pt x="0" y="85"/>
                </a:lnTo>
                <a:lnTo>
                  <a:pt x="283" y="0"/>
                </a:lnTo>
                <a:lnTo>
                  <a:pt x="425" y="85"/>
                </a:lnTo>
                <a:lnTo>
                  <a:pt x="311" y="312"/>
                </a:lnTo>
                <a:lnTo>
                  <a:pt x="0" y="255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8" name="Obrázek 6">
            <a:extLst>
              <a:ext uri="{FF2B5EF4-FFF2-40B4-BE49-F238E27FC236}">
                <a16:creationId xmlns:a16="http://schemas.microsoft.com/office/drawing/2014/main" id="{80148635-6E12-1642-D1D4-130282120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3286125"/>
            <a:ext cx="5589588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419" name="Obrázek 2" descr="Obsah obrázku exteriér, strom, tráva, příroda&#10;&#10;Popis byl vytvořen automaticky">
            <a:extLst>
              <a:ext uri="{FF2B5EF4-FFF2-40B4-BE49-F238E27FC236}">
                <a16:creationId xmlns:a16="http://schemas.microsoft.com/office/drawing/2014/main" id="{97E0469D-0B85-96EA-C3A8-079398C8B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7"/>
          <a:stretch>
            <a:fillRect/>
          </a:stretch>
        </p:blipFill>
        <p:spPr bwMode="auto">
          <a:xfrm>
            <a:off x="0" y="0"/>
            <a:ext cx="5481638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420" name="Obrázek 2">
            <a:extLst>
              <a:ext uri="{FF2B5EF4-FFF2-40B4-BE49-F238E27FC236}">
                <a16:creationId xmlns:a16="http://schemas.microsoft.com/office/drawing/2014/main" id="{B78FCDDF-0ABF-9661-120D-0F2C3A7FB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7938"/>
            <a:ext cx="3563937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421" name="TextovéPole 3">
            <a:extLst>
              <a:ext uri="{FF2B5EF4-FFF2-40B4-BE49-F238E27FC236}">
                <a16:creationId xmlns:a16="http://schemas.microsoft.com/office/drawing/2014/main" id="{6B961A3F-BD5B-1B5F-256A-515FD6A22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7050" y="4238625"/>
            <a:ext cx="3465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1">
                <a:solidFill>
                  <a:schemeClr val="bg1"/>
                </a:solidFill>
                <a:latin typeface="Arial" panose="020B0604020202020204" pitchFamily="34" charset="0"/>
              </a:rPr>
              <a:t>Rendzina modální akumulovaná na jurských vápencích – Vavříček, Pancová Šimková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C92F901D-AA74-FF67-60C2-334F8F598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extrémní řady </a:t>
            </a:r>
          </a:p>
        </p:txBody>
      </p:sp>
      <p:sp>
        <p:nvSpPr>
          <p:cNvPr id="318467" name="Rectangle 4">
            <a:extLst>
              <a:ext uri="{FF2B5EF4-FFF2-40B4-BE49-F238E27FC236}">
                <a16:creationId xmlns:a16="http://schemas.microsoft.com/office/drawing/2014/main" id="{07CF7E69-F0D4-F808-F548-347038729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725488"/>
            <a:ext cx="892810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63525" indent="-1793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Z – zakrslá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chudá </a:t>
            </a:r>
            <a:r>
              <a:rPr lang="cs-CZ" altLang="cs-CZ" sz="1800" b="1">
                <a:cs typeface="Calibri" panose="020F0502020204030204" pitchFamily="34" charset="0"/>
              </a:rPr>
              <a:t>až 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středně bohatá </a:t>
            </a:r>
            <a:r>
              <a:rPr lang="cs-CZ" altLang="cs-CZ" sz="1800" b="1">
                <a:cs typeface="Calibri" panose="020F0502020204030204" pitchFamily="34" charset="0"/>
              </a:rPr>
              <a:t>a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 zakrslá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mělké</a:t>
            </a:r>
            <a:r>
              <a:rPr lang="cs-CZ" altLang="cs-CZ" sz="1800" b="1">
                <a:cs typeface="Calibri" panose="020F0502020204030204" pitchFamily="34" charset="0"/>
              </a:rPr>
              <a:t>, 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vysýchavé</a:t>
            </a:r>
            <a:r>
              <a:rPr lang="cs-CZ" altLang="cs-CZ" sz="1800" b="1">
                <a:cs typeface="Calibri" panose="020F0502020204030204" pitchFamily="34" charset="0"/>
              </a:rPr>
              <a:t> půdy na 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kyselém </a:t>
            </a:r>
            <a:r>
              <a:rPr lang="cs-CZ" altLang="cs-CZ" sz="1800" b="1">
                <a:cs typeface="Calibri" panose="020F0502020204030204" pitchFamily="34" charset="0"/>
              </a:rPr>
              <a:t>až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 neutrálním silikátovém</a:t>
            </a:r>
            <a:r>
              <a:rPr lang="cs-CZ" altLang="cs-CZ" sz="1800" b="1">
                <a:cs typeface="Calibri" panose="020F0502020204030204" pitchFamily="34" charset="0"/>
              </a:rPr>
              <a:t> podloží (pískovec, žula, rula, svor…)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extrémní stanoviště (reliéfem, ale i klimatem, či půdou)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reliéf: obyčejně exponované větrné, výsušné  polohy; svahy, vrcholy, hřbety, plošiny; vrcholový fenomén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půda: skeletovitost 20–100 %; bázemi chudá až středně bohatá; 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litozem</a:t>
            </a:r>
            <a:r>
              <a:rPr lang="cs-CZ" altLang="cs-CZ" sz="1800" b="1">
                <a:cs typeface="Calibri" panose="020F0502020204030204" pitchFamily="34" charset="0"/>
              </a:rPr>
              <a:t>, 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ranker</a:t>
            </a:r>
            <a:r>
              <a:rPr lang="cs-CZ" altLang="cs-CZ" sz="1800" b="1">
                <a:cs typeface="Calibri" panose="020F0502020204030204" pitchFamily="34" charset="0"/>
              </a:rPr>
              <a:t>, až hluboké, vyvinuté půdy na vrcholech plošin (kambizem, kryptopodzol, podzol)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voda: pravidelně prosychá i mimo vegetační sezónu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biota: 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zakrslý vzrůst</a:t>
            </a:r>
            <a:r>
              <a:rPr lang="cs-CZ" altLang="cs-CZ" sz="1800" b="1">
                <a:cs typeface="Calibri" panose="020F0502020204030204" pitchFamily="34" charset="0"/>
              </a:rPr>
              <a:t> stromové vegetace, fytocenózy </a:t>
            </a:r>
          </a:p>
          <a:p>
            <a:pPr lvl="1" eaLnBrk="1" hangingPunct="1">
              <a:buSzPct val="75000"/>
              <a:buFontTx/>
              <a:buNone/>
            </a:pPr>
            <a:r>
              <a:rPr lang="cs-CZ" altLang="cs-CZ" sz="1800" b="1">
                <a:cs typeface="Calibri" panose="020F0502020204030204" pitchFamily="34" charset="0"/>
              </a:rPr>
              <a:t>se podobají (až na zakrslost) normálním („zonálním“) </a:t>
            </a:r>
          </a:p>
          <a:p>
            <a:pPr lvl="1" eaLnBrk="1" hangingPunct="1">
              <a:buSzPct val="75000"/>
              <a:buFontTx/>
              <a:buNone/>
            </a:pPr>
            <a:r>
              <a:rPr lang="cs-CZ" altLang="cs-CZ" sz="1800" b="1">
                <a:cs typeface="Calibri" panose="020F0502020204030204" pitchFamily="34" charset="0"/>
              </a:rPr>
              <a:t>stanovištím, 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acidofyty, oligotrofní a mezotrofní xerofyty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ochranné lesy, podprůměrná bonita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0–10Z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návaznost v terénu: EK Y, N, C 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obdoba edafické kategorie X na chudých substrátech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skalní města (Český ráj, Českosaské Švýcarsko, </a:t>
            </a:r>
          </a:p>
          <a:p>
            <a:pPr lvl="1" eaLnBrk="1" hangingPunct="1">
              <a:buSzPct val="75000"/>
              <a:buFontTx/>
              <a:buNone/>
            </a:pPr>
            <a:r>
              <a:rPr lang="cs-CZ" altLang="cs-CZ" sz="1800" b="1">
                <a:cs typeface="Calibri" panose="020F0502020204030204" pitchFamily="34" charset="0"/>
              </a:rPr>
              <a:t>Broumovské stěny…) aj., skály a hrany říčních zářezů</a:t>
            </a:r>
            <a:endParaRPr lang="cs-CZ" altLang="cs-CZ" sz="2000" b="1">
              <a:cs typeface="Calibri" panose="020F0502020204030204" pitchFamily="34" charset="0"/>
            </a:endParaRPr>
          </a:p>
        </p:txBody>
      </p:sp>
      <p:pic>
        <p:nvPicPr>
          <p:cNvPr id="318468" name="Picture 6">
            <a:extLst>
              <a:ext uri="{FF2B5EF4-FFF2-40B4-BE49-F238E27FC236}">
                <a16:creationId xmlns:a16="http://schemas.microsoft.com/office/drawing/2014/main" id="{F318E1FB-3B9C-8B14-3BA4-8E3001DC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3613150"/>
            <a:ext cx="3286125" cy="328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8469" name="Freeform 7">
            <a:extLst>
              <a:ext uri="{FF2B5EF4-FFF2-40B4-BE49-F238E27FC236}">
                <a16:creationId xmlns:a16="http://schemas.microsoft.com/office/drawing/2014/main" id="{6C7BB2AF-FAC2-A74B-4A52-D0B9C3902484}"/>
              </a:ext>
            </a:extLst>
          </p:cNvPr>
          <p:cNvSpPr>
            <a:spLocks/>
          </p:cNvSpPr>
          <p:nvPr/>
        </p:nvSpPr>
        <p:spPr bwMode="auto">
          <a:xfrm>
            <a:off x="6911975" y="4284663"/>
            <a:ext cx="1216025" cy="674687"/>
          </a:xfrm>
          <a:custGeom>
            <a:avLst/>
            <a:gdLst>
              <a:gd name="T0" fmla="*/ 0 w 766"/>
              <a:gd name="T1" fmla="*/ 0 h 425"/>
              <a:gd name="T2" fmla="*/ 0 w 766"/>
              <a:gd name="T3" fmla="*/ 2147483646 h 425"/>
              <a:gd name="T4" fmla="*/ 2147483646 w 766"/>
              <a:gd name="T5" fmla="*/ 2147483646 h 425"/>
              <a:gd name="T6" fmla="*/ 2147483646 w 766"/>
              <a:gd name="T7" fmla="*/ 2147483646 h 425"/>
              <a:gd name="T8" fmla="*/ 2147483646 w 766"/>
              <a:gd name="T9" fmla="*/ 2147483646 h 425"/>
              <a:gd name="T10" fmla="*/ 2147483646 w 766"/>
              <a:gd name="T11" fmla="*/ 2147483646 h 425"/>
              <a:gd name="T12" fmla="*/ 2147483646 w 766"/>
              <a:gd name="T13" fmla="*/ 2147483646 h 425"/>
              <a:gd name="T14" fmla="*/ 0 w 766"/>
              <a:gd name="T15" fmla="*/ 0 h 4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66" h="425">
                <a:moveTo>
                  <a:pt x="0" y="0"/>
                </a:moveTo>
                <a:lnTo>
                  <a:pt x="0" y="425"/>
                </a:lnTo>
                <a:lnTo>
                  <a:pt x="227" y="340"/>
                </a:lnTo>
                <a:lnTo>
                  <a:pt x="397" y="340"/>
                </a:lnTo>
                <a:lnTo>
                  <a:pt x="766" y="340"/>
                </a:lnTo>
                <a:lnTo>
                  <a:pt x="766" y="170"/>
                </a:lnTo>
                <a:lnTo>
                  <a:pt x="227" y="170"/>
                </a:lnTo>
                <a:lnTo>
                  <a:pt x="0" y="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514" name="Obrázek 2">
            <a:extLst>
              <a:ext uri="{FF2B5EF4-FFF2-40B4-BE49-F238E27FC236}">
                <a16:creationId xmlns:a16="http://schemas.microsoft.com/office/drawing/2014/main" id="{D0818ADD-DB81-893F-81E5-6FBF1A2C2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0955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5" name="Obrázek 4">
            <a:extLst>
              <a:ext uri="{FF2B5EF4-FFF2-40B4-BE49-F238E27FC236}">
                <a16:creationId xmlns:a16="http://schemas.microsoft.com/office/drawing/2014/main" id="{F21A8AF0-3920-5249-D6DA-6969A925E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146050"/>
            <a:ext cx="4791075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6" name="Obrázek 6">
            <a:extLst>
              <a:ext uri="{FF2B5EF4-FFF2-40B4-BE49-F238E27FC236}">
                <a16:creationId xmlns:a16="http://schemas.microsoft.com/office/drawing/2014/main" id="{1A3FBA5C-333C-356B-D997-A8B5AE3EC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3448050"/>
            <a:ext cx="4786313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517" name="Obrázek 2">
            <a:extLst>
              <a:ext uri="{FF2B5EF4-FFF2-40B4-BE49-F238E27FC236}">
                <a16:creationId xmlns:a16="http://schemas.microsoft.com/office/drawing/2014/main" id="{336B0AF4-5848-66C3-3714-197324353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3387725"/>
            <a:ext cx="4038600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8" name="TextovéPole 6">
            <a:extLst>
              <a:ext uri="{FF2B5EF4-FFF2-40B4-BE49-F238E27FC236}">
                <a16:creationId xmlns:a16="http://schemas.microsoft.com/office/drawing/2014/main" id="{EF73DDE7-F515-14DC-7B8D-5D414EAD6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3" y="6448425"/>
            <a:ext cx="34655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cs-CZ" sz="1000" b="1">
                <a:solidFill>
                  <a:schemeClr val="bg1"/>
                </a:solidFill>
                <a:latin typeface="Arial" panose="020B0604020202020204" pitchFamily="34" charset="0"/>
              </a:rPr>
              <a:t>Litozem modální na hrubozrném granitu</a:t>
            </a:r>
            <a:r>
              <a:rPr lang="cs-CZ" altLang="cs-CZ" sz="1000" b="1">
                <a:solidFill>
                  <a:schemeClr val="bg1"/>
                </a:solidFill>
                <a:latin typeface="Arial" panose="020B0604020202020204" pitchFamily="34" charset="0"/>
              </a:rPr>
              <a:t> – Vavříček, Pancová Šimková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2" name="Picture 6">
            <a:extLst>
              <a:ext uri="{FF2B5EF4-FFF2-40B4-BE49-F238E27FC236}">
                <a16:creationId xmlns:a16="http://schemas.microsoft.com/office/drawing/2014/main" id="{B520294C-11F9-D600-E39A-D0E23A045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3732213"/>
            <a:ext cx="3167062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1554" name="Rectangle 2">
            <a:extLst>
              <a:ext uri="{FF2B5EF4-FFF2-40B4-BE49-F238E27FC236}">
                <a16:creationId xmlns:a16="http://schemas.microsoft.com/office/drawing/2014/main" id="{EF4E9C35-AA97-1162-DF6B-BC82FF652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extrémní řady </a:t>
            </a:r>
          </a:p>
        </p:txBody>
      </p:sp>
      <p:sp>
        <p:nvSpPr>
          <p:cNvPr id="297988" name="Rectangle 4">
            <a:extLst>
              <a:ext uri="{FF2B5EF4-FFF2-40B4-BE49-F238E27FC236}">
                <a16:creationId xmlns:a16="http://schemas.microsoft.com/office/drawing/2014/main" id="{AEF14D84-4F4C-1163-591C-6B3E39783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704850"/>
            <a:ext cx="8928100" cy="24209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SzPct val="75000"/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Y – skeletová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chudá až středně bohatá </a:t>
            </a:r>
            <a:r>
              <a:rPr lang="cs-CZ" altLang="cs-CZ" sz="1800" b="1" dirty="0">
                <a:cs typeface="Calibri" panose="020F0502020204030204" pitchFamily="34" charset="0"/>
              </a:rPr>
              <a:t>a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 suťová (skelet &gt; 80 %)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mozaikovitě mělké půdy na kyselém až neutrálním silikátovém podloží (pískovce, ruly, žuly, granodiority…)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reliéf: balvanité svahy až skalnatý terén, suťové proudy, kamenná moře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půda: skelet &gt; 80 %; bázemi chudá až středně bohatá stanoviště; litozemě, rankery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půdně podobná s EK Z, ovšem mocnější zvětralina, příznivější půdní vlhkost, vzdušná vlhkost, hlubší půdy, chráněné polohy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voda: často prosychá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biota: vzrůst dřevin není zakrslý, fytocenózy podobné </a:t>
            </a:r>
          </a:p>
          <a:p>
            <a:pPr marL="84137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normálním („zonálním“) stanovištím,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acidofyty, oligotrofy a</a:t>
            </a:r>
          </a:p>
          <a:p>
            <a:pPr marL="84137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mezotrofy</a:t>
            </a:r>
            <a:endParaRPr lang="cs-CZ" altLang="cs-CZ" sz="1800" b="1" dirty="0">
              <a:cs typeface="Calibri" panose="020F0502020204030204" pitchFamily="34" charset="0"/>
            </a:endParaRP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ochranné lesy, bonita lepší, než u kategorie Z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0Y, 2–8Y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návaznost v terénu: EK Z, N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obdoba kategorie J na kyselém podloží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v 9. VS součástí 9Z – kleč, v 10. VS součástí </a:t>
            </a:r>
          </a:p>
          <a:p>
            <a:pPr marL="84137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10Z – </a:t>
            </a:r>
            <a:r>
              <a:rPr lang="cs-CZ" altLang="cs-CZ" sz="1800" b="1" dirty="0" err="1">
                <a:cs typeface="Calibri" panose="020F0502020204030204" pitchFamily="34" charset="0"/>
              </a:rPr>
              <a:t>arktoalpinum</a:t>
            </a:r>
            <a:endParaRPr lang="cs-CZ" altLang="cs-CZ" sz="1800" b="1" dirty="0">
              <a:cs typeface="Calibri" panose="020F0502020204030204" pitchFamily="34" charset="0"/>
            </a:endParaRP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Podyjí, Šumava (údolí Vydry) aj., suťovitá pole pod skalami</a:t>
            </a:r>
          </a:p>
          <a:p>
            <a:pPr eaLnBrk="1" hangingPunct="1"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/>
            </a:pPr>
            <a:endParaRPr lang="cs-CZ" altLang="cs-CZ" sz="2000" b="1" dirty="0">
              <a:latin typeface="Times New Roman" panose="02020603050405020304" pitchFamily="18" charset="0"/>
            </a:endParaRPr>
          </a:p>
        </p:txBody>
      </p:sp>
      <p:sp>
        <p:nvSpPr>
          <p:cNvPr id="322565" name="Freeform 7">
            <a:extLst>
              <a:ext uri="{FF2B5EF4-FFF2-40B4-BE49-F238E27FC236}">
                <a16:creationId xmlns:a16="http://schemas.microsoft.com/office/drawing/2014/main" id="{29F5C97F-25FD-CFFD-5414-0906F31F89D8}"/>
              </a:ext>
            </a:extLst>
          </p:cNvPr>
          <p:cNvSpPr>
            <a:spLocks/>
          </p:cNvSpPr>
          <p:nvPr/>
        </p:nvSpPr>
        <p:spPr bwMode="auto">
          <a:xfrm>
            <a:off x="6958013" y="4373563"/>
            <a:ext cx="1216025" cy="269875"/>
          </a:xfrm>
          <a:custGeom>
            <a:avLst/>
            <a:gdLst>
              <a:gd name="T0" fmla="*/ 0 w 766"/>
              <a:gd name="T1" fmla="*/ 0 h 170"/>
              <a:gd name="T2" fmla="*/ 2147483646 w 766"/>
              <a:gd name="T3" fmla="*/ 2147483646 h 170"/>
              <a:gd name="T4" fmla="*/ 2147483646 w 766"/>
              <a:gd name="T5" fmla="*/ 2147483646 h 170"/>
              <a:gd name="T6" fmla="*/ 2147483646 w 766"/>
              <a:gd name="T7" fmla="*/ 0 h 170"/>
              <a:gd name="T8" fmla="*/ 0 w 766"/>
              <a:gd name="T9" fmla="*/ 0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6" h="170">
                <a:moveTo>
                  <a:pt x="0" y="0"/>
                </a:moveTo>
                <a:lnTo>
                  <a:pt x="227" y="170"/>
                </a:lnTo>
                <a:lnTo>
                  <a:pt x="766" y="170"/>
                </a:lnTo>
                <a:lnTo>
                  <a:pt x="482" y="0"/>
                </a:lnTo>
                <a:lnTo>
                  <a:pt x="0" y="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3">
            <a:extLst>
              <a:ext uri="{FF2B5EF4-FFF2-40B4-BE49-F238E27FC236}">
                <a16:creationId xmlns:a16="http://schemas.microsoft.com/office/drawing/2014/main" id="{0C0A5EF3-8A0C-5250-6B87-4101C3882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3805238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4611" name="Obrázek 2">
            <a:extLst>
              <a:ext uri="{FF2B5EF4-FFF2-40B4-BE49-F238E27FC236}">
                <a16:creationId xmlns:a16="http://schemas.microsoft.com/office/drawing/2014/main" id="{43FD15A6-24FA-6FBB-9395-648D33008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6156325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2246BDEC-C706-9A9D-9981-C9CA0A626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3975"/>
            <a:ext cx="82296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cs-CZ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Ekologická řada kyselá (K)</a:t>
            </a:r>
          </a:p>
        </p:txBody>
      </p:sp>
      <p:sp>
        <p:nvSpPr>
          <p:cNvPr id="326659" name="Rectangle 4">
            <a:extLst>
              <a:ext uri="{FF2B5EF4-FFF2-40B4-BE49-F238E27FC236}">
                <a16:creationId xmlns:a16="http://schemas.microsoft.com/office/drawing/2014/main" id="{D976540B-F3F1-5A95-C295-E2FF781CD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</a:pP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minerálně chudé, kyselé půdy</a:t>
            </a:r>
            <a:r>
              <a:rPr lang="cs-CZ" altLang="cs-CZ" sz="2000" b="1">
                <a:cs typeface="Calibri" panose="020F0502020204030204" pitchFamily="34" charset="0"/>
              </a:rPr>
              <a:t>, zhoršená humifikace, menší vázání vody, snazší vysýchání, snížená sorpční kapacita, nižší obsah živin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plošně nejvýznamnější (Hercynikum)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dominance acidofytů: </a:t>
            </a:r>
            <a:r>
              <a:rPr lang="cs-CZ" altLang="cs-CZ" sz="2000" b="1" i="1">
                <a:cs typeface="Calibri" panose="020F0502020204030204" pitchFamily="34" charset="0"/>
              </a:rPr>
              <a:t>Luzula luzuloides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Carex pilulifera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Vaccinium myrtillus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Vaccinium vitis-idaea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Avenella flexuosa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Festuca ovina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Calamagrostis villosa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Calamagrostis arundinacea</a:t>
            </a:r>
            <a:r>
              <a:rPr lang="cs-CZ" altLang="cs-CZ" sz="2000" b="1">
                <a:cs typeface="Calibri" panose="020F0502020204030204" pitchFamily="34" charset="0"/>
              </a:rPr>
              <a:t> aj.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projevem je slabší bonita, </a:t>
            </a: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slabší buřenění </a:t>
            </a:r>
            <a:r>
              <a:rPr lang="cs-CZ" altLang="cs-CZ" sz="2000" b="1">
                <a:cs typeface="Calibri" panose="020F0502020204030204" pitchFamily="34" charset="0"/>
              </a:rPr>
              <a:t>(větší potenciál přirozené obnovy), vyvinutější kořenový systém vzhledem ke koruně (stabilita proti větru)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shoda s vegetační stupňovitostí</a:t>
            </a:r>
          </a:p>
          <a:p>
            <a:pPr eaLnBrk="1" hangingPunct="1"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</a:pPr>
            <a:endParaRPr lang="cs-CZ" altLang="cs-CZ" sz="2000" b="1">
              <a:latin typeface="Times New Roman" panose="02020603050405020304" pitchFamily="18" charset="0"/>
            </a:endParaRPr>
          </a:p>
        </p:txBody>
      </p:sp>
      <p:pic>
        <p:nvPicPr>
          <p:cNvPr id="326660" name="Obrázek 7">
            <a:extLst>
              <a:ext uri="{FF2B5EF4-FFF2-40B4-BE49-F238E27FC236}">
                <a16:creationId xmlns:a16="http://schemas.microsoft.com/office/drawing/2014/main" id="{5AC8A839-3E7C-0F8A-3E40-26A34AC5A20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3" y="3995738"/>
            <a:ext cx="4122737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DFD68AC-095D-C448-A3E1-9B7E355DCB4D}"/>
              </a:ext>
            </a:extLst>
          </p:cNvPr>
          <p:cNvSpPr/>
          <p:nvPr/>
        </p:nvSpPr>
        <p:spPr>
          <a:xfrm>
            <a:off x="5741988" y="4059238"/>
            <a:ext cx="630237" cy="2655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1F710043-7ACA-0E43-213A-ED3402213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kyselé řady </a:t>
            </a:r>
          </a:p>
        </p:txBody>
      </p:sp>
      <p:sp>
        <p:nvSpPr>
          <p:cNvPr id="316420" name="Rectangle 4">
            <a:extLst>
              <a:ext uri="{FF2B5EF4-FFF2-40B4-BE49-F238E27FC236}">
                <a16:creationId xmlns:a16="http://schemas.microsoft.com/office/drawing/2014/main" id="{204AA57D-75CA-1D69-CC09-1A6F44982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Clr>
                <a:schemeClr val="hlink"/>
              </a:buClr>
              <a:buSzPct val="75000"/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M – chudá (</a:t>
            </a:r>
            <a:r>
              <a:rPr lang="cs-CZ" altLang="cs-CZ" sz="2000" b="1" i="1" dirty="0">
                <a:solidFill>
                  <a:srgbClr val="FF0000"/>
                </a:solidFill>
                <a:cs typeface="Calibri" panose="020F0502020204030204" pitchFamily="34" charset="0"/>
              </a:rPr>
              <a:t>Myrtillus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)</a:t>
            </a:r>
          </a:p>
          <a:p>
            <a:pPr marL="263525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chudá, hydricky normální, mimo sutě (skelet do 50 % v Ah horizontu)</a:t>
            </a:r>
          </a:p>
          <a:p>
            <a:pPr marL="263525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minerálně nejchudší horniny (písky, pískovce, slepence, fylity, svory)</a:t>
            </a:r>
          </a:p>
          <a:p>
            <a:pPr marL="263525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reliéf: svahy, plošiny, roviny (písky)</a:t>
            </a:r>
          </a:p>
          <a:p>
            <a:pPr marL="263525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půda: písčitá, hlinitopísčitá; skeletovitost 0 % (písek)–50 %; bázemi extrémně chudá, velmi silně kyselá;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podzoly</a:t>
            </a:r>
            <a:r>
              <a:rPr lang="cs-CZ" altLang="cs-CZ" sz="1800" b="1" dirty="0">
                <a:cs typeface="Calibri" panose="020F0502020204030204" pitchFamily="34" charset="0"/>
              </a:rPr>
              <a:t>; bez oglejení; většinou mělké až středně hluboké, propustné</a:t>
            </a:r>
          </a:p>
          <a:p>
            <a:pPr marL="263525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voda: občas prosychá (v nižších polohách) – závisí na substrátu</a:t>
            </a:r>
          </a:p>
          <a:p>
            <a:pPr marL="263525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biota: vegetace odpovídá VS, pravidelně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stenoekní acidofyty a oligotrofy</a:t>
            </a:r>
            <a:r>
              <a:rPr lang="cs-CZ" altLang="cs-CZ" sz="1800" b="1" dirty="0">
                <a:cs typeface="Calibri" panose="020F0502020204030204" pitchFamily="34" charset="0"/>
              </a:rPr>
              <a:t> </a:t>
            </a:r>
          </a:p>
          <a:p>
            <a:pPr marL="263525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podprůměrná produkce</a:t>
            </a:r>
          </a:p>
          <a:p>
            <a:pPr marL="263525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0–8M</a:t>
            </a:r>
          </a:p>
          <a:p>
            <a:pPr marL="263525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návaznost v terénu: EK K, Z, N, „bory“</a:t>
            </a:r>
          </a:p>
          <a:p>
            <a:pPr marL="263525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na gradientu trofnosti nejchudší SLT (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M</a:t>
            </a:r>
            <a:r>
              <a:rPr lang="cs-CZ" altLang="cs-CZ" sz="1800" b="1" dirty="0">
                <a:cs typeface="Calibri" panose="020F0502020204030204" pitchFamily="34" charset="0"/>
              </a:rPr>
              <a:t>, K, S, B, W, D)</a:t>
            </a:r>
          </a:p>
          <a:p>
            <a:pPr marL="263525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trendy v mapování: přesuny z „borů“ do M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v 9. VS součástí 9K – klečová smrčina, v 10. VS součástí </a:t>
            </a:r>
          </a:p>
          <a:p>
            <a:pPr marL="84137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10Z – </a:t>
            </a:r>
            <a:r>
              <a:rPr lang="cs-CZ" altLang="cs-CZ" sz="1800" b="1" dirty="0" err="1">
                <a:cs typeface="Calibri" panose="020F0502020204030204" pitchFamily="34" charset="0"/>
              </a:rPr>
              <a:t>arktoalpinum</a:t>
            </a:r>
            <a:endParaRPr lang="cs-CZ" altLang="cs-CZ" sz="1800" b="1" dirty="0">
              <a:cs typeface="Calibri" panose="020F0502020204030204" pitchFamily="34" charset="0"/>
            </a:endParaRPr>
          </a:p>
          <a:p>
            <a:pPr marL="263525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Bzenecká doubrava, oblast dolního toku Orlice východně </a:t>
            </a:r>
          </a:p>
          <a:p>
            <a:pPr marL="82550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od Hradce Králové, vřesoviště na Podyjí, plošiny </a:t>
            </a:r>
          </a:p>
          <a:p>
            <a:pPr marL="82550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pískovcových skalních měst aj.</a:t>
            </a:r>
          </a:p>
        </p:txBody>
      </p:sp>
      <p:pic>
        <p:nvPicPr>
          <p:cNvPr id="328708" name="Picture 6">
            <a:extLst>
              <a:ext uri="{FF2B5EF4-FFF2-40B4-BE49-F238E27FC236}">
                <a16:creationId xmlns:a16="http://schemas.microsoft.com/office/drawing/2014/main" id="{98F1EE20-5204-818A-2D63-A631C616B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3706813"/>
            <a:ext cx="3154362" cy="31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8709" name="Freeform 7">
            <a:extLst>
              <a:ext uri="{FF2B5EF4-FFF2-40B4-BE49-F238E27FC236}">
                <a16:creationId xmlns:a16="http://schemas.microsoft.com/office/drawing/2014/main" id="{DE0077D1-7326-4D20-48F4-F9C1DE63ED44}"/>
              </a:ext>
            </a:extLst>
          </p:cNvPr>
          <p:cNvSpPr>
            <a:spLocks/>
          </p:cNvSpPr>
          <p:nvPr/>
        </p:nvSpPr>
        <p:spPr bwMode="auto">
          <a:xfrm>
            <a:off x="6911975" y="5229225"/>
            <a:ext cx="360363" cy="809625"/>
          </a:xfrm>
          <a:custGeom>
            <a:avLst/>
            <a:gdLst>
              <a:gd name="T0" fmla="*/ 0 w 227"/>
              <a:gd name="T1" fmla="*/ 0 h 510"/>
              <a:gd name="T2" fmla="*/ 0 w 227"/>
              <a:gd name="T3" fmla="*/ 2147483646 h 510"/>
              <a:gd name="T4" fmla="*/ 2147483646 w 227"/>
              <a:gd name="T5" fmla="*/ 2147483646 h 510"/>
              <a:gd name="T6" fmla="*/ 2147483646 w 227"/>
              <a:gd name="T7" fmla="*/ 0 h 510"/>
              <a:gd name="T8" fmla="*/ 0 w 227"/>
              <a:gd name="T9" fmla="*/ 0 h 5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510">
                <a:moveTo>
                  <a:pt x="0" y="0"/>
                </a:moveTo>
                <a:lnTo>
                  <a:pt x="0" y="510"/>
                </a:lnTo>
                <a:lnTo>
                  <a:pt x="227" y="340"/>
                </a:lnTo>
                <a:lnTo>
                  <a:pt x="227" y="0"/>
                </a:lnTo>
                <a:lnTo>
                  <a:pt x="0" y="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Obrázek 2">
            <a:extLst>
              <a:ext uri="{FF2B5EF4-FFF2-40B4-BE49-F238E27FC236}">
                <a16:creationId xmlns:a16="http://schemas.microsoft.com/office/drawing/2014/main" id="{C8E43158-0824-7BED-78F4-4229D7ED3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8425"/>
            <a:ext cx="5130800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0755" name="Picture 4">
            <a:extLst>
              <a:ext uri="{FF2B5EF4-FFF2-40B4-BE49-F238E27FC236}">
                <a16:creationId xmlns:a16="http://schemas.microsoft.com/office/drawing/2014/main" id="{B231410E-3683-B12E-22DA-8380EE7D6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3114675"/>
            <a:ext cx="249555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0756" name="Picture 2">
            <a:extLst>
              <a:ext uri="{FF2B5EF4-FFF2-40B4-BE49-F238E27FC236}">
                <a16:creationId xmlns:a16="http://schemas.microsoft.com/office/drawing/2014/main" id="{0CD0D2A9-E39E-7B3E-9EF1-CC11A7EDF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0"/>
            <a:ext cx="2563813" cy="405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476C154C-EEEF-D63B-688A-5D5ECBF5D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kyselé řady </a:t>
            </a:r>
          </a:p>
        </p:txBody>
      </p:sp>
      <p:sp>
        <p:nvSpPr>
          <p:cNvPr id="320516" name="Rectangle 4">
            <a:extLst>
              <a:ext uri="{FF2B5EF4-FFF2-40B4-BE49-F238E27FC236}">
                <a16:creationId xmlns:a16="http://schemas.microsoft.com/office/drawing/2014/main" id="{C8972777-68A0-920F-E2FD-940ED6D48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SzPct val="75000"/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K – kyselá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kyselá</a:t>
            </a:r>
            <a:r>
              <a:rPr lang="cs-CZ" altLang="cs-CZ" sz="1800" b="1" dirty="0">
                <a:cs typeface="Calibri" panose="020F0502020204030204" pitchFamily="34" charset="0"/>
              </a:rPr>
              <a:t> a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hydricky normální, mimo sutě (skelet do 50 % v Ah horizontu)</a:t>
            </a:r>
            <a:endParaRPr lang="cs-CZ" altLang="cs-CZ" sz="1800" b="1" dirty="0">
              <a:cs typeface="Calibri" panose="020F0502020204030204" pitchFamily="34" charset="0"/>
            </a:endParaRP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nejrozšířenější v ČR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neexponovaná „průměrná“ poloha, kyselé podloží (žuly, ruly), nepříznivé humusové formy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reliéf: svahy, plošiny, roviny (písky)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půda: písčitá až písčitohlinitá; vždy chudá bázemi, kyselá;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podzoly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kryptopodzoly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oligotrofní</a:t>
            </a:r>
            <a:r>
              <a:rPr lang="cs-CZ" altLang="cs-CZ" sz="1800" b="1" dirty="0">
                <a:cs typeface="Calibri" panose="020F0502020204030204" pitchFamily="34" charset="0"/>
              </a:rPr>
              <a:t> až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dystrické kambizemě</a:t>
            </a:r>
            <a:r>
              <a:rPr lang="cs-CZ" altLang="cs-CZ" sz="1800" b="1" dirty="0">
                <a:cs typeface="Calibri" panose="020F0502020204030204" pitchFamily="34" charset="0"/>
              </a:rPr>
              <a:t>; bez oglejení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voda: občas sezónně prosychá (v nižších polohách) – vliv substrátu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biota: vegetace odpovídá VS,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stenoekní acidofyty </a:t>
            </a:r>
            <a:r>
              <a:rPr lang="cs-CZ" altLang="cs-CZ" sz="1800" b="1" dirty="0">
                <a:cs typeface="Calibri" panose="020F0502020204030204" pitchFamily="34" charset="0"/>
              </a:rPr>
              <a:t>a </a:t>
            </a:r>
          </a:p>
          <a:p>
            <a:pPr marL="84137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oligotrofy zcela ojediněle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acidofyty</a:t>
            </a:r>
            <a:r>
              <a:rPr lang="cs-CZ" altLang="cs-CZ" sz="1800" b="1" dirty="0">
                <a:cs typeface="Calibri" panose="020F0502020204030204" pitchFamily="34" charset="0"/>
              </a:rPr>
              <a:t> a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oligotrofy dominují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0–9K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návaznost v terénu: EK M, S, Z, N, „bory“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v 10. VS součástí 10Z – </a:t>
            </a:r>
            <a:r>
              <a:rPr lang="cs-CZ" altLang="cs-CZ" sz="1800" b="1" dirty="0" err="1">
                <a:cs typeface="Calibri" panose="020F0502020204030204" pitchFamily="34" charset="0"/>
              </a:rPr>
              <a:t>arktoalpinum</a:t>
            </a:r>
            <a:endParaRPr lang="cs-CZ" altLang="cs-CZ" sz="1800" b="1" dirty="0">
              <a:cs typeface="Calibri" panose="020F0502020204030204" pitchFamily="34" charset="0"/>
            </a:endParaRP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na gradientu bohatosti druhý nejchudší SLT (M,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K</a:t>
            </a:r>
            <a:r>
              <a:rPr lang="cs-CZ" altLang="cs-CZ" sz="1800" b="1" dirty="0">
                <a:cs typeface="Calibri" panose="020F0502020204030204" pitchFamily="34" charset="0"/>
              </a:rPr>
              <a:t>, S, B, W, D)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typicky Českomoravská vysočina, Plzeňsko, Jeseníky aj.</a:t>
            </a:r>
          </a:p>
        </p:txBody>
      </p:sp>
      <p:pic>
        <p:nvPicPr>
          <p:cNvPr id="332804" name="Picture 6">
            <a:extLst>
              <a:ext uri="{FF2B5EF4-FFF2-40B4-BE49-F238E27FC236}">
                <a16:creationId xmlns:a16="http://schemas.microsoft.com/office/drawing/2014/main" id="{89BCE89B-94F5-CF45-F118-F3E91A6BB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3892550"/>
            <a:ext cx="2974975" cy="297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2805" name="Freeform 7">
            <a:extLst>
              <a:ext uri="{FF2B5EF4-FFF2-40B4-BE49-F238E27FC236}">
                <a16:creationId xmlns:a16="http://schemas.microsoft.com/office/drawing/2014/main" id="{AF6DDFC2-8360-6A73-F969-CC84311F5F0F}"/>
              </a:ext>
            </a:extLst>
          </p:cNvPr>
          <p:cNvSpPr>
            <a:spLocks/>
          </p:cNvSpPr>
          <p:nvPr/>
        </p:nvSpPr>
        <p:spPr bwMode="auto">
          <a:xfrm>
            <a:off x="7362825" y="5319713"/>
            <a:ext cx="404813" cy="539750"/>
          </a:xfrm>
          <a:custGeom>
            <a:avLst/>
            <a:gdLst>
              <a:gd name="T0" fmla="*/ 0 w 255"/>
              <a:gd name="T1" fmla="*/ 0 h 340"/>
              <a:gd name="T2" fmla="*/ 0 w 255"/>
              <a:gd name="T3" fmla="*/ 2147483646 h 340"/>
              <a:gd name="T4" fmla="*/ 2147483646 w 255"/>
              <a:gd name="T5" fmla="*/ 2147483646 h 340"/>
              <a:gd name="T6" fmla="*/ 2147483646 w 255"/>
              <a:gd name="T7" fmla="*/ 0 h 340"/>
              <a:gd name="T8" fmla="*/ 0 w 255"/>
              <a:gd name="T9" fmla="*/ 0 h 3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5" h="340">
                <a:moveTo>
                  <a:pt x="0" y="0"/>
                </a:moveTo>
                <a:lnTo>
                  <a:pt x="0" y="340"/>
                </a:lnTo>
                <a:lnTo>
                  <a:pt x="255" y="340"/>
                </a:lnTo>
                <a:lnTo>
                  <a:pt x="255" y="0"/>
                </a:lnTo>
                <a:lnTo>
                  <a:pt x="0" y="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Obrázek 2" descr="Obsah obrázku exteriér, tráva, strom, pole&#10;&#10;Popis byl vytvořen automaticky">
            <a:extLst>
              <a:ext uri="{FF2B5EF4-FFF2-40B4-BE49-F238E27FC236}">
                <a16:creationId xmlns:a16="http://schemas.microsoft.com/office/drawing/2014/main" id="{E974339C-6C56-068A-A69D-C656F32A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Text Box 4">
            <a:extLst>
              <a:ext uri="{FF2B5EF4-FFF2-40B4-BE49-F238E27FC236}">
                <a16:creationId xmlns:a16="http://schemas.microsoft.com/office/drawing/2014/main" id="{42FA9668-9A05-A57D-96DD-9DD39676A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14338"/>
            <a:ext cx="3671888" cy="396926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Klasifikujeme potenciální stav!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21B486F7-2C94-B80E-3A32-149D0EB4780A}"/>
              </a:ext>
            </a:extLst>
          </p:cNvPr>
          <p:cNvGrpSpPr/>
          <p:nvPr/>
        </p:nvGrpSpPr>
        <p:grpSpPr>
          <a:xfrm>
            <a:off x="3924300" y="414338"/>
            <a:ext cx="4895850" cy="1311442"/>
            <a:chOff x="3924300" y="414338"/>
            <a:chExt cx="4895850" cy="1311442"/>
          </a:xfrm>
        </p:grpSpPr>
        <p:sp>
          <p:nvSpPr>
            <p:cNvPr id="124933" name="Text Box 5">
              <a:extLst>
                <a:ext uri="{FF2B5EF4-FFF2-40B4-BE49-F238E27FC236}">
                  <a16:creationId xmlns:a16="http://schemas.microsoft.com/office/drawing/2014/main" id="{3E4166F8-EEC3-E52F-6F6F-EACB371CC6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4875" y="414338"/>
              <a:ext cx="4105275" cy="1311442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 dirty="0">
                  <a:solidFill>
                    <a:srgbClr val="FF0000"/>
                  </a:solidFill>
                  <a:cs typeface="Calibri" panose="020F0502020204030204" pitchFamily="34" charset="0"/>
                </a:rPr>
                <a:t>Kolik je na obrázku:</a:t>
              </a:r>
            </a:p>
            <a:p>
              <a:pPr eaLnBrk="1" hangingPunct="1">
                <a:spcBef>
                  <a:spcPct val="50000"/>
                </a:spcBef>
                <a:buFontTx/>
                <a:buChar char="-"/>
              </a:pPr>
              <a:r>
                <a:rPr lang="cs-CZ" altLang="cs-CZ" sz="2000" b="1" dirty="0">
                  <a:solidFill>
                    <a:srgbClr val="FF0000"/>
                  </a:solidFill>
                  <a:cs typeface="Calibri" panose="020F0502020204030204" pitchFamily="34" charset="0"/>
                </a:rPr>
                <a:t> geobiocenóz?</a:t>
              </a:r>
            </a:p>
            <a:p>
              <a:pPr eaLnBrk="1" hangingPunct="1">
                <a:spcBef>
                  <a:spcPct val="50000"/>
                </a:spcBef>
                <a:buFontTx/>
                <a:buChar char="-"/>
              </a:pPr>
              <a:r>
                <a:rPr lang="cs-CZ" altLang="cs-CZ" sz="2000" b="1" dirty="0">
                  <a:solidFill>
                    <a:srgbClr val="FF0000"/>
                  </a:solidFill>
                  <a:cs typeface="Calibri" panose="020F0502020204030204" pitchFamily="34" charset="0"/>
                </a:rPr>
                <a:t> skupin typů geobiocénů?</a:t>
              </a:r>
            </a:p>
          </p:txBody>
        </p:sp>
        <p:sp>
          <p:nvSpPr>
            <p:cNvPr id="124934" name="Line 6">
              <a:extLst>
                <a:ext uri="{FF2B5EF4-FFF2-40B4-BE49-F238E27FC236}">
                  <a16:creationId xmlns:a16="http://schemas.microsoft.com/office/drawing/2014/main" id="{76294747-241D-CE60-6F6C-999D112438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4300" y="630265"/>
              <a:ext cx="6477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4935" name="Text Box 8">
            <a:extLst>
              <a:ext uri="{FF2B5EF4-FFF2-40B4-BE49-F238E27FC236}">
                <a16:creationId xmlns:a16="http://schemas.microsoft.com/office/drawing/2014/main" id="{7768DA3B-A72D-981C-DA9C-ED149C0FD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046496"/>
            <a:ext cx="4464050" cy="1015792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cs typeface="Calibri" panose="020F0502020204030204" pitchFamily="34" charset="0"/>
              </a:rPr>
              <a:t>4B3 – </a:t>
            </a:r>
            <a:r>
              <a:rPr lang="cs-CZ" altLang="cs-CZ" sz="2400" b="1" i="1">
                <a:solidFill>
                  <a:srgbClr val="FF0000"/>
                </a:solidFill>
                <a:cs typeface="Calibri" panose="020F0502020204030204" pitchFamily="34" charset="0"/>
              </a:rPr>
              <a:t>Fageta typica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cs typeface="Calibri" panose="020F0502020204030204" pitchFamily="34" charset="0"/>
              </a:rPr>
              <a:t>4B1– Bohatá bučina modální</a:t>
            </a:r>
          </a:p>
        </p:txBody>
      </p:sp>
      <p:sp>
        <p:nvSpPr>
          <p:cNvPr id="124936" name="AutoShape 9">
            <a:extLst>
              <a:ext uri="{FF2B5EF4-FFF2-40B4-BE49-F238E27FC236}">
                <a16:creationId xmlns:a16="http://schemas.microsoft.com/office/drawing/2014/main" id="{2CD88F4E-29C1-6306-C2CF-F60941B45CC8}"/>
              </a:ext>
            </a:extLst>
          </p:cNvPr>
          <p:cNvSpPr>
            <a:spLocks noChangeArrowheads="1"/>
          </p:cNvSpPr>
          <p:nvPr/>
        </p:nvSpPr>
        <p:spPr bwMode="auto">
          <a:xfrm rot="2458446">
            <a:off x="4356100" y="1611465"/>
            <a:ext cx="576263" cy="649371"/>
          </a:xfrm>
          <a:prstGeom prst="downArrow">
            <a:avLst>
              <a:gd name="adj1" fmla="val 50120"/>
              <a:gd name="adj2" fmla="val 4222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124937" name="Text Box 10">
            <a:extLst>
              <a:ext uri="{FF2B5EF4-FFF2-40B4-BE49-F238E27FC236}">
                <a16:creationId xmlns:a16="http://schemas.microsoft.com/office/drawing/2014/main" id="{A2D3F722-0501-6D51-0B39-D99F97AD2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892237"/>
            <a:ext cx="4041775" cy="541115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 b="1" dirty="0">
                <a:cs typeface="Calibri" panose="020F0502020204030204" pitchFamily="34" charset="0"/>
              </a:rPr>
              <a:t>(takový stav, který by nastal v současné krajině při vyloučení vlivů člověka)</a:t>
            </a:r>
            <a:endParaRPr lang="cs-CZ" altLang="cs-CZ" sz="1800" dirty="0">
              <a:cs typeface="Calibri" panose="020F050202020403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ABF5CF9-13EC-3C66-844F-0F55914E6C6A}"/>
              </a:ext>
            </a:extLst>
          </p:cNvPr>
          <p:cNvSpPr txBox="1"/>
          <p:nvPr/>
        </p:nvSpPr>
        <p:spPr>
          <a:xfrm>
            <a:off x="8217405" y="836235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FB58C85-37C4-DB4F-375E-4FE0F22CF478}"/>
              </a:ext>
            </a:extLst>
          </p:cNvPr>
          <p:cNvSpPr txBox="1"/>
          <p:nvPr/>
        </p:nvSpPr>
        <p:spPr>
          <a:xfrm>
            <a:off x="8145967" y="1240681"/>
            <a:ext cx="502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4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5" grpId="0" animBg="1"/>
      <p:bldP spid="124936" grpId="0" animBg="1"/>
      <p:bldP spid="3" grpId="0"/>
      <p:bldP spid="4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Obrázek 2" descr="Obsah obrázku strom, exteriér, tráva, rostlina&#10;&#10;Popis byl vytvořen automaticky">
            <a:extLst>
              <a:ext uri="{FF2B5EF4-FFF2-40B4-BE49-F238E27FC236}">
                <a16:creationId xmlns:a16="http://schemas.microsoft.com/office/drawing/2014/main" id="{07DE3E51-D47B-31E3-AD7A-F032E4882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458788"/>
            <a:ext cx="89122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ABFB1B78-0611-2EBB-4053-D21E36BEC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kyselé řady </a:t>
            </a:r>
          </a:p>
        </p:txBody>
      </p:sp>
      <p:sp>
        <p:nvSpPr>
          <p:cNvPr id="323588" name="Rectangle 4">
            <a:extLst>
              <a:ext uri="{FF2B5EF4-FFF2-40B4-BE49-F238E27FC236}">
                <a16:creationId xmlns:a16="http://schemas.microsoft.com/office/drawing/2014/main" id="{BBD9D792-45D8-D5B0-FE3C-518767C17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20738"/>
            <a:ext cx="8928100" cy="40497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SzPct val="75000"/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N – kyselá kamenitá</a:t>
            </a:r>
          </a:p>
          <a:p>
            <a:pPr marL="266700" lvl="1" indent="-1746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chudá a kyselá, hydricky normální, kamenitá (skelet 50–90 %) </a:t>
            </a:r>
            <a:r>
              <a:rPr lang="cs-CZ" altLang="cs-CZ" sz="1800" b="1" dirty="0">
                <a:cs typeface="Calibri" panose="020F0502020204030204" pitchFamily="34" charset="0"/>
              </a:rPr>
              <a:t>na kyselých horninách</a:t>
            </a:r>
          </a:p>
          <a:p>
            <a:pPr marL="266700" lvl="1" indent="-1746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reliéf: svahy, vrcholy, hřbety</a:t>
            </a:r>
          </a:p>
          <a:p>
            <a:pPr marL="266700" lvl="1" indent="-1746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půda: od bázemi velmi chudých po středně bohaté substráty; podzoly, kryptopodzoly, oligotrofní až dystrické kambizemě; půdy středně hluboké, dobře propustné; bez oglejení</a:t>
            </a:r>
          </a:p>
          <a:p>
            <a:pPr marL="266700" lvl="1" indent="-1746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voda: občas v sezóně prosychá</a:t>
            </a:r>
          </a:p>
          <a:p>
            <a:pPr marL="266700" lvl="1" indent="-1746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biota: vegetace odpovídá VS;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dřeviny nezakrslé,  </a:t>
            </a:r>
          </a:p>
          <a:p>
            <a:pPr marL="92075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typicky acidofyty</a:t>
            </a:r>
            <a:r>
              <a:rPr lang="cs-CZ" altLang="cs-CZ" sz="1800" b="1" dirty="0">
                <a:cs typeface="Calibri" panose="020F0502020204030204" pitchFamily="34" charset="0"/>
              </a:rPr>
              <a:t> a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oligotrofy</a:t>
            </a:r>
          </a:p>
          <a:p>
            <a:pPr marL="266700" lvl="1" indent="-1746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analogie M a K na kamenitých půdách</a:t>
            </a:r>
          </a:p>
          <a:p>
            <a:pPr marL="266700" lvl="1" indent="-1746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0–8N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v 9. VS součástí 9K – klečová smrčina, v 10. VS </a:t>
            </a:r>
          </a:p>
          <a:p>
            <a:pPr marL="84137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součástí 10Z – </a:t>
            </a:r>
            <a:r>
              <a:rPr lang="cs-CZ" altLang="cs-CZ" sz="1800" b="1" dirty="0" err="1">
                <a:cs typeface="Calibri" panose="020F0502020204030204" pitchFamily="34" charset="0"/>
              </a:rPr>
              <a:t>arktoalpinum</a:t>
            </a:r>
            <a:endParaRPr lang="cs-CZ" altLang="cs-CZ" sz="1800" b="1" dirty="0">
              <a:cs typeface="Calibri" panose="020F0502020204030204" pitchFamily="34" charset="0"/>
            </a:endParaRPr>
          </a:p>
          <a:p>
            <a:pPr marL="266700" lvl="1" indent="-1746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exponované HS</a:t>
            </a:r>
          </a:p>
          <a:p>
            <a:pPr marL="266700" lvl="1" indent="-1746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návaznost  v terénu: EK Z, Y, F</a:t>
            </a:r>
          </a:p>
          <a:p>
            <a:pPr marL="266700" lvl="1" indent="-1746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Českomoravská vysočina, Jeseníky aj., kamenité svahy </a:t>
            </a:r>
          </a:p>
          <a:p>
            <a:pPr marL="92075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říčních údolí</a:t>
            </a:r>
          </a:p>
        </p:txBody>
      </p:sp>
      <p:pic>
        <p:nvPicPr>
          <p:cNvPr id="336900" name="Picture 6">
            <a:extLst>
              <a:ext uri="{FF2B5EF4-FFF2-40B4-BE49-F238E27FC236}">
                <a16:creationId xmlns:a16="http://schemas.microsoft.com/office/drawing/2014/main" id="{D1EFE9A5-171C-30DF-268E-5DCA1A49D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3613150"/>
            <a:ext cx="3286125" cy="328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6901" name="Freeform 7">
            <a:extLst>
              <a:ext uri="{FF2B5EF4-FFF2-40B4-BE49-F238E27FC236}">
                <a16:creationId xmlns:a16="http://schemas.microsoft.com/office/drawing/2014/main" id="{E396398C-B55B-D68D-BBE9-9EDD873FF13B}"/>
              </a:ext>
            </a:extLst>
          </p:cNvPr>
          <p:cNvSpPr>
            <a:spLocks/>
          </p:cNvSpPr>
          <p:nvPr/>
        </p:nvSpPr>
        <p:spPr bwMode="auto">
          <a:xfrm>
            <a:off x="6911975" y="4824413"/>
            <a:ext cx="946150" cy="404812"/>
          </a:xfrm>
          <a:custGeom>
            <a:avLst/>
            <a:gdLst>
              <a:gd name="T0" fmla="*/ 0 w 596"/>
              <a:gd name="T1" fmla="*/ 2147483646 h 255"/>
              <a:gd name="T2" fmla="*/ 0 w 596"/>
              <a:gd name="T3" fmla="*/ 2147483646 h 255"/>
              <a:gd name="T4" fmla="*/ 2147483646 w 596"/>
              <a:gd name="T5" fmla="*/ 2147483646 h 255"/>
              <a:gd name="T6" fmla="*/ 2147483646 w 596"/>
              <a:gd name="T7" fmla="*/ 2147483646 h 255"/>
              <a:gd name="T8" fmla="*/ 2147483646 w 596"/>
              <a:gd name="T9" fmla="*/ 0 h 255"/>
              <a:gd name="T10" fmla="*/ 2147483646 w 596"/>
              <a:gd name="T11" fmla="*/ 0 h 255"/>
              <a:gd name="T12" fmla="*/ 0 w 596"/>
              <a:gd name="T13" fmla="*/ 2147483646 h 2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96" h="255">
                <a:moveTo>
                  <a:pt x="0" y="113"/>
                </a:moveTo>
                <a:lnTo>
                  <a:pt x="0" y="255"/>
                </a:lnTo>
                <a:lnTo>
                  <a:pt x="482" y="255"/>
                </a:lnTo>
                <a:lnTo>
                  <a:pt x="596" y="28"/>
                </a:lnTo>
                <a:lnTo>
                  <a:pt x="397" y="0"/>
                </a:lnTo>
                <a:lnTo>
                  <a:pt x="227" y="0"/>
                </a:lnTo>
                <a:lnTo>
                  <a:pt x="0" y="113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Obrázek 2">
            <a:extLst>
              <a:ext uri="{FF2B5EF4-FFF2-40B4-BE49-F238E27FC236}">
                <a16:creationId xmlns:a16="http://schemas.microsoft.com/office/drawing/2014/main" id="{D2ADECD4-0ABD-CEC5-2E89-7BE805C80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11113"/>
            <a:ext cx="5143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47" name="Obrázek 4" descr="Obsah obrázku strom, země, exteriér, rostlina&#10;&#10;Popis byl vytvořen automaticky">
            <a:extLst>
              <a:ext uri="{FF2B5EF4-FFF2-40B4-BE49-F238E27FC236}">
                <a16:creationId xmlns:a16="http://schemas.microsoft.com/office/drawing/2014/main" id="{30AE1E55-8055-E4CE-2070-04801662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3149600"/>
            <a:ext cx="55626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CD724B08-9B04-78BB-4ADA-5E343E37C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kyselé řady </a:t>
            </a:r>
          </a:p>
        </p:txBody>
      </p:sp>
      <p:sp>
        <p:nvSpPr>
          <p:cNvPr id="326660" name="Rectangle 4">
            <a:extLst>
              <a:ext uri="{FF2B5EF4-FFF2-40B4-BE49-F238E27FC236}">
                <a16:creationId xmlns:a16="http://schemas.microsoft.com/office/drawing/2014/main" id="{470891D9-646F-85EF-2A19-E5EBB1BCB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40497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SzPct val="75000"/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I – kyselá hlinitá </a:t>
            </a:r>
            <a:r>
              <a:rPr lang="cs-CZ" altLang="cs-CZ" sz="2000" b="1" dirty="0">
                <a:cs typeface="Calibri" panose="020F0502020204030204" pitchFamily="34" charset="0"/>
              </a:rPr>
              <a:t>(dříve uléhavá (ilimerizovaná))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chudá </a:t>
            </a:r>
            <a:r>
              <a:rPr lang="cs-CZ" altLang="cs-CZ" sz="2000" b="1" dirty="0">
                <a:cs typeface="Calibri" panose="020F0502020204030204" pitchFamily="34" charset="0"/>
              </a:rPr>
              <a:t>až 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středně bohatá, hydricky normální,</a:t>
            </a:r>
            <a:r>
              <a:rPr lang="cs-CZ" altLang="cs-CZ" sz="2000" b="1" dirty="0">
                <a:cs typeface="Calibri" panose="020F0502020204030204" pitchFamily="34" charset="0"/>
              </a:rPr>
              <a:t> 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hlinitá (skelet &lt; 10 %)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analogie kategorie K na chudých hlínách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reliéf: plošiny, roviny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geologický substrát: sprašové, svahové hlíny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půda: zrnitostně těžká – hlinitojílovitá až jílovitá; uléhavá; skeletovitost do 10 %; velmi (až extrémně) chudá bázemi; 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luvizemě</a:t>
            </a:r>
            <a:r>
              <a:rPr lang="cs-CZ" altLang="cs-CZ" sz="2000" b="1" dirty="0">
                <a:cs typeface="Calibri" panose="020F0502020204030204" pitchFamily="34" charset="0"/>
              </a:rPr>
              <a:t>, pelozemě; oglejení jen slabé do oglejeného subtypu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voda: pravidelně v sezóně prosychá, ve spodinách </a:t>
            </a:r>
          </a:p>
          <a:p>
            <a:pPr marL="84137" lvl="1" indent="0" eaLnBrk="1" hangingPunct="1">
              <a:buSzPct val="75000"/>
              <a:buFontTx/>
              <a:buNone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oglejení</a:t>
            </a:r>
          </a:p>
          <a:p>
            <a:pPr marL="266700" lvl="1" indent="-1746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biota: vegetace odpovídá VS; 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typicky acidofyty</a:t>
            </a:r>
            <a:r>
              <a:rPr lang="cs-CZ" altLang="cs-CZ" sz="2000" b="1" dirty="0">
                <a:cs typeface="Calibri" panose="020F0502020204030204" pitchFamily="34" charset="0"/>
              </a:rPr>
              <a:t> a </a:t>
            </a:r>
          </a:p>
          <a:p>
            <a:pPr marL="92075" lvl="1" indent="0" eaLnBrk="1" hangingPunct="1">
              <a:buSzPct val="75000"/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oligotrofy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1–6I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návaznost v terénu: EK H, S, K, O, P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 err="1">
                <a:cs typeface="Calibri" panose="020F0502020204030204" pitchFamily="34" charset="0"/>
              </a:rPr>
              <a:t>Polonikum</a:t>
            </a:r>
            <a:r>
              <a:rPr lang="cs-CZ" altLang="cs-CZ" sz="2000" b="1" dirty="0">
                <a:cs typeface="Calibri" panose="020F0502020204030204" pitchFamily="34" charset="0"/>
              </a:rPr>
              <a:t> na našem území, okolí Opavy, Ostravsko</a:t>
            </a:r>
          </a:p>
        </p:txBody>
      </p:sp>
      <p:pic>
        <p:nvPicPr>
          <p:cNvPr id="340996" name="Picture 6">
            <a:extLst>
              <a:ext uri="{FF2B5EF4-FFF2-40B4-BE49-F238E27FC236}">
                <a16:creationId xmlns:a16="http://schemas.microsoft.com/office/drawing/2014/main" id="{873EB9ED-2CA1-A553-F5B9-65802F216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3613150"/>
            <a:ext cx="3286125" cy="328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0997" name="Freeform 7">
            <a:extLst>
              <a:ext uri="{FF2B5EF4-FFF2-40B4-BE49-F238E27FC236}">
                <a16:creationId xmlns:a16="http://schemas.microsoft.com/office/drawing/2014/main" id="{7C4C627F-0A76-01D3-02CA-7EBBCD4C4F54}"/>
              </a:ext>
            </a:extLst>
          </p:cNvPr>
          <p:cNvSpPr>
            <a:spLocks/>
          </p:cNvSpPr>
          <p:nvPr/>
        </p:nvSpPr>
        <p:spPr bwMode="auto">
          <a:xfrm>
            <a:off x="6911975" y="5768975"/>
            <a:ext cx="1125538" cy="269875"/>
          </a:xfrm>
          <a:custGeom>
            <a:avLst/>
            <a:gdLst>
              <a:gd name="T0" fmla="*/ 0 w 709"/>
              <a:gd name="T1" fmla="*/ 2147483646 h 170"/>
              <a:gd name="T2" fmla="*/ 2147483646 w 709"/>
              <a:gd name="T3" fmla="*/ 2147483646 h 170"/>
              <a:gd name="T4" fmla="*/ 2147483646 w 709"/>
              <a:gd name="T5" fmla="*/ 0 h 170"/>
              <a:gd name="T6" fmla="*/ 2147483646 w 709"/>
              <a:gd name="T7" fmla="*/ 0 h 170"/>
              <a:gd name="T8" fmla="*/ 0 w 709"/>
              <a:gd name="T9" fmla="*/ 2147483646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09" h="170">
                <a:moveTo>
                  <a:pt x="0" y="170"/>
                </a:moveTo>
                <a:lnTo>
                  <a:pt x="482" y="170"/>
                </a:lnTo>
                <a:lnTo>
                  <a:pt x="709" y="0"/>
                </a:lnTo>
                <a:lnTo>
                  <a:pt x="227" y="0"/>
                </a:lnTo>
                <a:lnTo>
                  <a:pt x="0" y="17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>
            <a:extLst>
              <a:ext uri="{FF2B5EF4-FFF2-40B4-BE49-F238E27FC236}">
                <a16:creationId xmlns:a16="http://schemas.microsoft.com/office/drawing/2014/main" id="{C8B96361-EBB3-B15A-5FB0-CD6F977C4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111125"/>
            <a:ext cx="2700338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3043" name="Picture 3">
            <a:extLst>
              <a:ext uri="{FF2B5EF4-FFF2-40B4-BE49-F238E27FC236}">
                <a16:creationId xmlns:a16="http://schemas.microsoft.com/office/drawing/2014/main" id="{A8594B51-FA8D-C76E-DF09-7CB0FF348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3878263"/>
            <a:ext cx="3824287" cy="286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3044" name="Picture 4">
            <a:extLst>
              <a:ext uri="{FF2B5EF4-FFF2-40B4-BE49-F238E27FC236}">
                <a16:creationId xmlns:a16="http://schemas.microsoft.com/office/drawing/2014/main" id="{523FB223-48E4-104E-B069-7A32D40D5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344488"/>
            <a:ext cx="2520950" cy="336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3045" name="Obrázek 2" descr="Obsah obrázku tráva, strom, rostlina, les&#10;&#10;Popis byl vytvořen automaticky">
            <a:extLst>
              <a:ext uri="{FF2B5EF4-FFF2-40B4-BE49-F238E27FC236}">
                <a16:creationId xmlns:a16="http://schemas.microsoft.com/office/drawing/2014/main" id="{395CAA6E-DF9C-D4F6-78CA-2E375FA22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3878263"/>
            <a:ext cx="4302125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Obrázek 7">
            <a:extLst>
              <a:ext uri="{FF2B5EF4-FFF2-40B4-BE49-F238E27FC236}">
                <a16:creationId xmlns:a16="http://schemas.microsoft.com/office/drawing/2014/main" id="{72729B6A-CE50-B521-F1BA-BC74C8C343C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3" y="3995738"/>
            <a:ext cx="4122737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Rectangle 2">
            <a:extLst>
              <a:ext uri="{FF2B5EF4-FFF2-40B4-BE49-F238E27FC236}">
                <a16:creationId xmlns:a16="http://schemas.microsoft.com/office/drawing/2014/main" id="{8B417282-99B8-F4D9-D9FA-12A2F7CCF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3975"/>
            <a:ext cx="82296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cs-CZ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Ekologická řada živná (B)</a:t>
            </a:r>
          </a:p>
        </p:txBody>
      </p:sp>
      <p:sp>
        <p:nvSpPr>
          <p:cNvPr id="345092" name="Rectangle 4">
            <a:extLst>
              <a:ext uri="{FF2B5EF4-FFF2-40B4-BE49-F238E27FC236}">
                <a16:creationId xmlns:a16="http://schemas.microsoft.com/office/drawing/2014/main" id="{16244F95-46D1-2AE5-54D2-ABFC4E60A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</a:pP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minerálně středně bohaté až bohaté půdy</a:t>
            </a:r>
            <a:r>
              <a:rPr lang="cs-CZ" altLang="cs-CZ" sz="2000" b="1">
                <a:cs typeface="Calibri" panose="020F0502020204030204" pitchFamily="34" charset="0"/>
              </a:rPr>
              <a:t>, plně geneticky vyvinuté, příznivá vlhkost (čerstvé, svěží půdy), příznivá humifikace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dominance mezotrofních druhů: </a:t>
            </a:r>
            <a:r>
              <a:rPr lang="cs-CZ" altLang="cs-CZ" sz="2000" b="1" i="1">
                <a:cs typeface="Calibri" panose="020F0502020204030204" pitchFamily="34" charset="0"/>
              </a:rPr>
              <a:t>Galium odoratum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Dentaria bulbifera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Carex digitata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Oxalis acetosella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Senecio ovatus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Athyrium filix-femina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Rubus hirtus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Carex pilosa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Carex montana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Dactylis polygama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Melica uniflora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Brachypodium sylvaticum </a:t>
            </a:r>
            <a:r>
              <a:rPr lang="cs-CZ" altLang="cs-CZ" sz="2000" b="1">
                <a:cs typeface="Calibri" panose="020F0502020204030204" pitchFamily="34" charset="0"/>
              </a:rPr>
              <a:t>aj.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druhy acidofilní, kalcifilní a nitrofilní jen okrajově</a:t>
            </a:r>
          </a:p>
          <a:p>
            <a:pPr eaLnBrk="1" hangingPunct="1">
              <a:buSzPct val="75000"/>
            </a:pP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vysoká produkce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silné zabuřeňování</a:t>
            </a:r>
            <a:r>
              <a:rPr lang="cs-CZ" altLang="cs-CZ" sz="2000" b="1">
                <a:cs typeface="Calibri" panose="020F0502020204030204" pitchFamily="34" charset="0"/>
              </a:rPr>
              <a:t>, malá stabilita proti větru, častější kořenové hniloby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základní společenstva vegetačních stupňů</a:t>
            </a:r>
          </a:p>
          <a:p>
            <a:pPr eaLnBrk="1" hangingPunct="1"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</a:pPr>
            <a:endParaRPr lang="cs-CZ" altLang="cs-CZ" sz="2000" b="1">
              <a:latin typeface="Times New Roman" panose="02020603050405020304" pitchFamily="18" charset="0"/>
            </a:endParaRP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9F18D45F-327A-0F33-9B1A-976E6E85BDA3}"/>
              </a:ext>
            </a:extLst>
          </p:cNvPr>
          <p:cNvSpPr/>
          <p:nvPr/>
        </p:nvSpPr>
        <p:spPr>
          <a:xfrm>
            <a:off x="6372225" y="4059238"/>
            <a:ext cx="809625" cy="26558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EA165E5B-B57F-E80B-65A4-FA3AA8573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živné řady </a:t>
            </a:r>
          </a:p>
        </p:txBody>
      </p:sp>
      <p:sp>
        <p:nvSpPr>
          <p:cNvPr id="330756" name="Rectangle 4">
            <a:extLst>
              <a:ext uri="{FF2B5EF4-FFF2-40B4-BE49-F238E27FC236}">
                <a16:creationId xmlns:a16="http://schemas.microsoft.com/office/drawing/2014/main" id="{5331B306-9206-9452-4E9B-669B1D841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SzPct val="75000"/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S – svěží (středně bohatá)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středně bohatá, hydricky normální, mimo sutě (skelet do 50 % v Ah horizontu)</a:t>
            </a:r>
            <a:endParaRPr lang="cs-CZ" altLang="cs-CZ" sz="1800" b="1" dirty="0">
              <a:cs typeface="Calibri" panose="020F0502020204030204" pitchFamily="34" charset="0"/>
            </a:endParaRP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přechod mezi živnou a kyselou řadou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reliéf: svahy, roviny (písky), plošiny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půda: výjimečně písčitá, hlinitopísčitá až písčitohlinitá; středně bohatá na báze;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kambizemě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kryptopodzoly</a:t>
            </a:r>
            <a:r>
              <a:rPr lang="cs-CZ" altLang="cs-CZ" sz="1800" b="1" dirty="0">
                <a:cs typeface="Calibri" panose="020F0502020204030204" pitchFamily="34" charset="0"/>
              </a:rPr>
              <a:t> v nejvyšších polohách i podzoly; bez oglejení (max. slabě ve spodinách) 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voda: občas sezónně prosychá – dle substrátu</a:t>
            </a:r>
          </a:p>
          <a:p>
            <a:pPr marL="266700" lvl="1" indent="-1746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biota: vegetace odpovídá VS;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typicky míšení oligotrofních </a:t>
            </a:r>
          </a:p>
          <a:p>
            <a:pPr marL="92075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a mezotrofních druhů, </a:t>
            </a:r>
            <a:r>
              <a:rPr lang="cs-CZ" altLang="cs-CZ" sz="1800" b="1" dirty="0">
                <a:cs typeface="Calibri" panose="020F0502020204030204" pitchFamily="34" charset="0"/>
              </a:rPr>
              <a:t>často holé (nahé) typy 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>
                <a:cs typeface="Calibri" panose="020F0502020204030204" pitchFamily="34" charset="0"/>
              </a:rPr>
              <a:t>1–8S</a:t>
            </a:r>
            <a:endParaRPr lang="cs-CZ" altLang="cs-CZ" sz="1800" b="1" dirty="0">
              <a:cs typeface="Calibri" panose="020F0502020204030204" pitchFamily="34" charset="0"/>
            </a:endParaRP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návaznost v terénu: EK K, B, C 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na gradientu bohatosti středně bohatý SLT (M, K,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S</a:t>
            </a:r>
            <a:r>
              <a:rPr lang="cs-CZ" altLang="cs-CZ" sz="1800" b="1" dirty="0">
                <a:cs typeface="Calibri" panose="020F0502020204030204" pitchFamily="34" charset="0"/>
              </a:rPr>
              <a:t>, B, W, D)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Drahanská vrchovina, Nízký Jeseník aj.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endParaRPr lang="cs-CZ" altLang="cs-CZ" sz="1800" b="1" dirty="0">
              <a:cs typeface="Calibri" panose="020F0502020204030204" pitchFamily="34" charset="0"/>
            </a:endParaRPr>
          </a:p>
          <a:p>
            <a:pPr lvl="1" eaLnBrk="1" hangingPunct="1"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/>
            </a:pPr>
            <a:endParaRPr lang="cs-CZ" altLang="cs-CZ" sz="1800" b="1" dirty="0">
              <a:latin typeface="Times New Roman" panose="02020603050405020304" pitchFamily="18" charset="0"/>
            </a:endParaRPr>
          </a:p>
        </p:txBody>
      </p:sp>
      <p:pic>
        <p:nvPicPr>
          <p:cNvPr id="347140" name="Picture 6">
            <a:extLst>
              <a:ext uri="{FF2B5EF4-FFF2-40B4-BE49-F238E27FC236}">
                <a16:creationId xmlns:a16="http://schemas.microsoft.com/office/drawing/2014/main" id="{56B76691-2690-1304-8134-1A566FFF4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3878263"/>
            <a:ext cx="2982912" cy="297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7141" name="Freeform 7">
            <a:extLst>
              <a:ext uri="{FF2B5EF4-FFF2-40B4-BE49-F238E27FC236}">
                <a16:creationId xmlns:a16="http://schemas.microsoft.com/office/drawing/2014/main" id="{659CF90F-D3DD-1B62-179B-917906C765A4}"/>
              </a:ext>
            </a:extLst>
          </p:cNvPr>
          <p:cNvSpPr>
            <a:spLocks/>
          </p:cNvSpPr>
          <p:nvPr/>
        </p:nvSpPr>
        <p:spPr bwMode="auto">
          <a:xfrm>
            <a:off x="7721600" y="5364163"/>
            <a:ext cx="360363" cy="449262"/>
          </a:xfrm>
          <a:custGeom>
            <a:avLst/>
            <a:gdLst>
              <a:gd name="T0" fmla="*/ 0 w 227"/>
              <a:gd name="T1" fmla="*/ 0 h 340"/>
              <a:gd name="T2" fmla="*/ 0 w 227"/>
              <a:gd name="T3" fmla="*/ 2147483646 h 340"/>
              <a:gd name="T4" fmla="*/ 2147483646 w 227"/>
              <a:gd name="T5" fmla="*/ 2147483646 h 340"/>
              <a:gd name="T6" fmla="*/ 2147483646 w 227"/>
              <a:gd name="T7" fmla="*/ 0 h 340"/>
              <a:gd name="T8" fmla="*/ 0 w 227"/>
              <a:gd name="T9" fmla="*/ 0 h 3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340">
                <a:moveTo>
                  <a:pt x="0" y="0"/>
                </a:moveTo>
                <a:lnTo>
                  <a:pt x="0" y="340"/>
                </a:lnTo>
                <a:lnTo>
                  <a:pt x="227" y="340"/>
                </a:lnTo>
                <a:lnTo>
                  <a:pt x="227" y="0"/>
                </a:lnTo>
                <a:lnTo>
                  <a:pt x="0" y="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3">
            <a:extLst>
              <a:ext uri="{FF2B5EF4-FFF2-40B4-BE49-F238E27FC236}">
                <a16:creationId xmlns:a16="http://schemas.microsoft.com/office/drawing/2014/main" id="{29393548-FB42-DA38-3A2B-A55C25BF0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573338"/>
            <a:ext cx="2857500" cy="428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9187" name="Picture 2">
            <a:extLst>
              <a:ext uri="{FF2B5EF4-FFF2-40B4-BE49-F238E27FC236}">
                <a16:creationId xmlns:a16="http://schemas.microsoft.com/office/drawing/2014/main" id="{2A451D03-71EE-136E-0DB5-A4C9764D2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3975"/>
            <a:ext cx="6958013" cy="463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D2A55F36-EFF9-9553-B441-0489FA46D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živné řady </a:t>
            </a:r>
          </a:p>
        </p:txBody>
      </p:sp>
      <p:sp>
        <p:nvSpPr>
          <p:cNvPr id="334852" name="Rectangle 4">
            <a:extLst>
              <a:ext uri="{FF2B5EF4-FFF2-40B4-BE49-F238E27FC236}">
                <a16:creationId xmlns:a16="http://schemas.microsoft.com/office/drawing/2014/main" id="{A1019463-1380-304C-C3B2-E143BA3F1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666750"/>
            <a:ext cx="8928100" cy="24209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SzPct val="75000"/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F – svěží kamenitá </a:t>
            </a:r>
            <a:r>
              <a:rPr lang="cs-CZ" altLang="cs-CZ" sz="2000" b="1" dirty="0">
                <a:cs typeface="Calibri" panose="020F0502020204030204" pitchFamily="34" charset="0"/>
              </a:rPr>
              <a:t>(dříve také svahová (kamenitá, </a:t>
            </a:r>
            <a:r>
              <a:rPr lang="cs-CZ" altLang="cs-CZ" sz="2000" b="1" dirty="0" err="1">
                <a:cs typeface="Calibri" panose="020F0502020204030204" pitchFamily="34" charset="0"/>
              </a:rPr>
              <a:t>Filices</a:t>
            </a:r>
            <a:r>
              <a:rPr lang="cs-CZ" altLang="cs-CZ" sz="2000" b="1" dirty="0">
                <a:cs typeface="Calibri" panose="020F0502020204030204" pitchFamily="34" charset="0"/>
              </a:rPr>
              <a:t>))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středně bohatá až bohatá, hydricky normální a kamenitá (skelet nad 50 %)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typicky na minerálně středně zásobených horninách – granodiority, droby aj.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reliéf: stinné kamenité svahy, hřebeny, rokle, hluboké strže</a:t>
            </a:r>
            <a:endParaRPr lang="cs-CZ" altLang="cs-CZ" sz="1800" b="1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půda: hlinitopísčitá až jílovitohlinitá; skeletovitost 50–90 %; středně bohatá až bohatá bázemi;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kambizem rankerová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kryptopodzol rankerový</a:t>
            </a:r>
            <a:r>
              <a:rPr lang="cs-CZ" altLang="cs-CZ" sz="1800" b="1" dirty="0">
                <a:cs typeface="Calibri" panose="020F0502020204030204" pitchFamily="34" charset="0"/>
              </a:rPr>
              <a:t>; bez oglejení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voda: vzácně prosychá ve vegetačním období (nižší polohy)</a:t>
            </a:r>
          </a:p>
          <a:p>
            <a:pPr marL="266700" lvl="1" indent="-1746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biota: vegetace odpovídá VS, většinou časté vysoké kapradiny,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typicky míšení oligotrofních a mezotrofních druhů, bez </a:t>
            </a:r>
            <a:r>
              <a:rPr lang="cs-CZ" altLang="cs-CZ" sz="1800" b="1" dirty="0">
                <a:cs typeface="Calibri" panose="020F0502020204030204" pitchFamily="34" charset="0"/>
              </a:rPr>
              <a:t>výraznějšího zastoupení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nitrofytů</a:t>
            </a:r>
            <a:endParaRPr lang="cs-CZ" altLang="cs-CZ" sz="1800" b="1" dirty="0">
              <a:cs typeface="Calibri" panose="020F0502020204030204" pitchFamily="34" charset="0"/>
            </a:endParaRP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1–8F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návaznost v terénu: svahové typy EK B, S, EK A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přechod mezi edafickou kategorií N a </a:t>
            </a:r>
            <a:r>
              <a:rPr lang="cs-CZ" altLang="cs-CZ" sz="1800" b="1" dirty="0" err="1">
                <a:cs typeface="Calibri" panose="020F0502020204030204" pitchFamily="34" charset="0"/>
              </a:rPr>
              <a:t>A</a:t>
            </a:r>
            <a:endParaRPr lang="cs-CZ" altLang="cs-CZ" sz="1800" b="1" dirty="0">
              <a:cs typeface="Calibri" panose="020F0502020204030204" pitchFamily="34" charset="0"/>
            </a:endParaRP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analogie N a </a:t>
            </a:r>
            <a:r>
              <a:rPr lang="cs-CZ" altLang="cs-CZ" sz="1800" b="1" dirty="0" err="1">
                <a:cs typeface="Calibri" panose="020F0502020204030204" pitchFamily="34" charset="0"/>
              </a:rPr>
              <a:t>A</a:t>
            </a:r>
            <a:r>
              <a:rPr lang="cs-CZ" altLang="cs-CZ" sz="1800" b="1" dirty="0">
                <a:cs typeface="Calibri" panose="020F0502020204030204" pitchFamily="34" charset="0"/>
              </a:rPr>
              <a:t> na středně bohatých půdách, analogie S </a:t>
            </a:r>
          </a:p>
          <a:p>
            <a:pPr marL="85725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a B na kamenitých půdách</a:t>
            </a:r>
          </a:p>
          <a:p>
            <a:pPr marL="371475" lvl="1" indent="-285750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exponované HS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dříve mapovaná na svazích o sklonu vyšším než 25° a </a:t>
            </a:r>
          </a:p>
          <a:p>
            <a:pPr marL="85725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kamenitosti do 50 %</a:t>
            </a:r>
          </a:p>
          <a:p>
            <a:pPr marL="371475" lvl="1" indent="-285750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Nízký Jeseník, Drahanská vrchovina, kamenité svahy </a:t>
            </a:r>
          </a:p>
          <a:p>
            <a:pPr marL="85725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hlubokých říčních údolí aj.</a:t>
            </a:r>
          </a:p>
          <a:p>
            <a:pPr lvl="1" eaLnBrk="1" hangingPunct="1"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/>
            </a:pPr>
            <a:endParaRPr lang="cs-CZ" altLang="cs-CZ" sz="1800" b="1" dirty="0">
              <a:latin typeface="Times New Roman" panose="02020603050405020304" pitchFamily="18" charset="0"/>
            </a:endParaRPr>
          </a:p>
        </p:txBody>
      </p:sp>
      <p:pic>
        <p:nvPicPr>
          <p:cNvPr id="351236" name="Picture 6">
            <a:extLst>
              <a:ext uri="{FF2B5EF4-FFF2-40B4-BE49-F238E27FC236}">
                <a16:creationId xmlns:a16="http://schemas.microsoft.com/office/drawing/2014/main" id="{383A8AC7-26B4-E123-F0F8-65AC53997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3684588"/>
            <a:ext cx="3178175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1237" name="Freeform 8">
            <a:extLst>
              <a:ext uri="{FF2B5EF4-FFF2-40B4-BE49-F238E27FC236}">
                <a16:creationId xmlns:a16="http://schemas.microsoft.com/office/drawing/2014/main" id="{06E587FC-195B-5F6E-2903-696FF8EB0493}"/>
              </a:ext>
            </a:extLst>
          </p:cNvPr>
          <p:cNvSpPr>
            <a:spLocks/>
          </p:cNvSpPr>
          <p:nvPr/>
        </p:nvSpPr>
        <p:spPr bwMode="auto">
          <a:xfrm>
            <a:off x="7632700" y="4911725"/>
            <a:ext cx="720725" cy="358775"/>
          </a:xfrm>
          <a:custGeom>
            <a:avLst/>
            <a:gdLst>
              <a:gd name="T0" fmla="*/ 0 w 454"/>
              <a:gd name="T1" fmla="*/ 2147483646 h 227"/>
              <a:gd name="T2" fmla="*/ 2147483646 w 454"/>
              <a:gd name="T3" fmla="*/ 2147483646 h 227"/>
              <a:gd name="T4" fmla="*/ 2147483646 w 454"/>
              <a:gd name="T5" fmla="*/ 2147483646 h 227"/>
              <a:gd name="T6" fmla="*/ 2147483646 w 454"/>
              <a:gd name="T7" fmla="*/ 0 h 227"/>
              <a:gd name="T8" fmla="*/ 0 w 454"/>
              <a:gd name="T9" fmla="*/ 2147483646 h 2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4" h="227">
                <a:moveTo>
                  <a:pt x="0" y="227"/>
                </a:moveTo>
                <a:lnTo>
                  <a:pt x="454" y="227"/>
                </a:lnTo>
                <a:lnTo>
                  <a:pt x="454" y="85"/>
                </a:lnTo>
                <a:lnTo>
                  <a:pt x="114" y="0"/>
                </a:lnTo>
                <a:lnTo>
                  <a:pt x="0" y="227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Obrázek 2">
            <a:extLst>
              <a:ext uri="{FF2B5EF4-FFF2-40B4-BE49-F238E27FC236}">
                <a16:creationId xmlns:a16="http://schemas.microsoft.com/office/drawing/2014/main" id="{18F01974-EEE7-9F25-2F1A-D3ADBC3A6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97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3283" name="Obrázek 4" descr="Obsah obrázku strom, exteriér, les, dřevo&#10;&#10;Popis byl vytvořen automaticky">
            <a:extLst>
              <a:ext uri="{FF2B5EF4-FFF2-40B4-BE49-F238E27FC236}">
                <a16:creationId xmlns:a16="http://schemas.microsoft.com/office/drawing/2014/main" id="{545053F1-955F-71E0-1748-7354C2A2E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3479800"/>
            <a:ext cx="50673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3">
            <a:extLst>
              <a:ext uri="{FF2B5EF4-FFF2-40B4-BE49-F238E27FC236}">
                <a16:creationId xmlns:a16="http://schemas.microsoft.com/office/drawing/2014/main" id="{79CE9F9F-600E-BBC7-7AD9-386EF6BB9C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042988"/>
            <a:ext cx="8642350" cy="28352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en-US" sz="2800" b="1"/>
              <a:t>Jinými slovy:</a:t>
            </a:r>
          </a:p>
          <a:p>
            <a:pPr eaLnBrk="1" hangingPunct="1">
              <a:buFontTx/>
              <a:buNone/>
            </a:pPr>
            <a:r>
              <a:rPr lang="cs-CZ" altLang="en-US" sz="2400" b="1"/>
              <a:t>Geobiocenologický systém klasifikuje podobné trvalé ekologické podmínky, kterým odpovídají podobná potenciální společenstva. Tyto ekologické podmínky pojmenovává podle tohoto potenciálního společenstva, o němž předpokládáme, že je k těmto podmínkám nejlépe adaptované, tudíž by v daných podmínkách bylo původní (nejvyspělejší).</a:t>
            </a:r>
            <a:endParaRPr lang="cs-CZ" altLang="en-US"/>
          </a:p>
        </p:txBody>
      </p:sp>
      <p:sp>
        <p:nvSpPr>
          <p:cNvPr id="223236" name="Rectangle 4">
            <a:extLst>
              <a:ext uri="{FF2B5EF4-FFF2-40B4-BE49-F238E27FC236}">
                <a16:creationId xmlns:a16="http://schemas.microsoft.com/office/drawing/2014/main" id="{3CF27F1F-7A5A-7E60-AC9F-76BF465B7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74638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Geobiocenologický klasifikační systém</a:t>
            </a:r>
          </a:p>
        </p:txBody>
      </p:sp>
      <p:sp>
        <p:nvSpPr>
          <p:cNvPr id="126980" name="AutoShape 8">
            <a:extLst>
              <a:ext uri="{FF2B5EF4-FFF2-40B4-BE49-F238E27FC236}">
                <a16:creationId xmlns:a16="http://schemas.microsoft.com/office/drawing/2014/main" id="{1F2AE4E2-9CAB-61F8-E952-5ECB4A873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313" y="3878263"/>
            <a:ext cx="585787" cy="539750"/>
          </a:xfrm>
          <a:prstGeom prst="downArrow">
            <a:avLst>
              <a:gd name="adj1" fmla="val 50000"/>
              <a:gd name="adj2" fmla="val 25000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6981" name="Text Box 9">
            <a:extLst>
              <a:ext uri="{FF2B5EF4-FFF2-40B4-BE49-F238E27FC236}">
                <a16:creationId xmlns:a16="http://schemas.microsoft.com/office/drawing/2014/main" id="{C71E7AA2-2DFA-0A83-0FA6-A62E1B896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338" y="4554538"/>
            <a:ext cx="5265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2400" b="1">
                <a:solidFill>
                  <a:srgbClr val="FF0000"/>
                </a:solidFill>
              </a:rPr>
              <a:t>Podstata systému je ekologická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03E17564-207C-2272-8AC3-D4AB1EE7E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živné řady </a:t>
            </a:r>
          </a:p>
        </p:txBody>
      </p:sp>
      <p:sp>
        <p:nvSpPr>
          <p:cNvPr id="337924" name="Rectangle 4">
            <a:extLst>
              <a:ext uri="{FF2B5EF4-FFF2-40B4-BE49-F238E27FC236}">
                <a16:creationId xmlns:a16="http://schemas.microsoft.com/office/drawing/2014/main" id="{813B9077-E5FA-C9DE-967A-7666C22B4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SzPct val="75000"/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C – vysýchavá (suchá, kamenitá, citlivá)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středně bohatá, bohatá až bazická, kamenitá až svahová, na výslunných svazích, kamenitá (skelet do 90 %)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reliéf: exponované, vysychavé, výslunné polohy; svahy, plošiny, vrcholy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typicky na čedičích a jiných bazických horninách na jižně orientovaných svazích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půda: hlinitopísčitá až jílovitohlinitá;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skelet 20–90 %</a:t>
            </a:r>
            <a:r>
              <a:rPr lang="cs-CZ" altLang="cs-CZ" sz="1800" b="1" dirty="0">
                <a:cs typeface="Calibri" panose="020F0502020204030204" pitchFamily="34" charset="0"/>
              </a:rPr>
              <a:t>; bázemi středně bohatá až ultrabazická;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pararendzina</a:t>
            </a:r>
            <a:r>
              <a:rPr lang="cs-CZ" altLang="cs-CZ" sz="1800" b="1" dirty="0">
                <a:cs typeface="Calibri" panose="020F0502020204030204" pitchFamily="34" charset="0"/>
              </a:rPr>
              <a:t>, kambizem, hnědozem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voda: pravidelně proschlá půda během značné části vegetačního období 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biota: vegetace odpovídá VS;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dřeviny nezakrslé</a:t>
            </a:r>
            <a:r>
              <a:rPr lang="cs-CZ" altLang="cs-CZ" sz="1800" b="1" dirty="0">
                <a:cs typeface="Calibri" panose="020F0502020204030204" pitchFamily="34" charset="0"/>
              </a:rPr>
              <a:t>; porosty mají „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světlý</a:t>
            </a:r>
            <a:r>
              <a:rPr lang="cs-CZ" altLang="cs-CZ" sz="1800" b="1" dirty="0">
                <a:cs typeface="Calibri" panose="020F0502020204030204" pitchFamily="34" charset="0"/>
              </a:rPr>
              <a:t>“ ráz; v bylinném patře hojné subxerofilní druhy (</a:t>
            </a:r>
            <a:r>
              <a:rPr lang="cs-CZ" altLang="cs-CZ" sz="1800" b="1" i="1" dirty="0">
                <a:cs typeface="Calibri" panose="020F0502020204030204" pitchFamily="34" charset="0"/>
              </a:rPr>
              <a:t>Pyrethrum corymbosum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</a:p>
          <a:p>
            <a:pPr marL="85725" lvl="1" indent="0" eaLnBrk="1" hangingPunct="1">
              <a:buSzPct val="75000"/>
              <a:buFontTx/>
              <a:buNone/>
              <a:defRPr/>
            </a:pPr>
            <a:r>
              <a:rPr lang="cs-CZ" altLang="cs-CZ" sz="1800" b="1" i="1" dirty="0">
                <a:cs typeface="Calibri" panose="020F0502020204030204" pitchFamily="34" charset="0"/>
              </a:rPr>
              <a:t>Campanula persicifolia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cs typeface="Calibri" panose="020F0502020204030204" pitchFamily="34" charset="0"/>
              </a:rPr>
              <a:t>Silene nutans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cs typeface="Calibri" panose="020F0502020204030204" pitchFamily="34" charset="0"/>
              </a:rPr>
              <a:t>Vincetoxicum </a:t>
            </a:r>
          </a:p>
          <a:p>
            <a:pPr marL="85725" lvl="1" indent="0" eaLnBrk="1" hangingPunct="1">
              <a:buSzPct val="75000"/>
              <a:buFontTx/>
              <a:buNone/>
              <a:defRPr/>
            </a:pPr>
            <a:r>
              <a:rPr lang="cs-CZ" altLang="cs-CZ" sz="1800" b="1" i="1" dirty="0">
                <a:cs typeface="Calibri" panose="020F0502020204030204" pitchFamily="34" charset="0"/>
              </a:rPr>
              <a:t>hirundinaria</a:t>
            </a:r>
            <a:r>
              <a:rPr lang="cs-CZ" altLang="cs-CZ" sz="1800" b="1" dirty="0">
                <a:cs typeface="Calibri" panose="020F0502020204030204" pitchFamily="34" charset="0"/>
              </a:rPr>
              <a:t>) a druhy trávovitého vzhledu </a:t>
            </a:r>
            <a:r>
              <a:rPr lang="cs-CZ" altLang="cs-CZ" sz="1800" b="1" i="1" dirty="0">
                <a:cs typeface="Calibri" panose="020F0502020204030204" pitchFamily="34" charset="0"/>
              </a:rPr>
              <a:t>Poa nemoralis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</a:p>
          <a:p>
            <a:pPr marL="85725" lvl="1" indent="0" eaLnBrk="1" hangingPunct="1">
              <a:buSzPct val="75000"/>
              <a:buFontTx/>
              <a:buNone/>
              <a:defRPr/>
            </a:pPr>
            <a:r>
              <a:rPr lang="cs-CZ" altLang="cs-CZ" sz="1800" b="1" i="1" dirty="0">
                <a:cs typeface="Calibri" panose="020F0502020204030204" pitchFamily="34" charset="0"/>
              </a:rPr>
              <a:t>Brachypodium pinnatum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cs typeface="Calibri" panose="020F0502020204030204" pitchFamily="34" charset="0"/>
              </a:rPr>
              <a:t>Festuca ovina</a:t>
            </a:r>
            <a:r>
              <a:rPr lang="cs-CZ" altLang="cs-CZ" sz="1800" b="1" dirty="0">
                <a:cs typeface="Calibri" panose="020F0502020204030204" pitchFamily="34" charset="0"/>
              </a:rPr>
              <a:t>,</a:t>
            </a:r>
            <a:r>
              <a:rPr lang="cs-CZ" altLang="cs-CZ" sz="1800" b="1" i="1" dirty="0">
                <a:cs typeface="Calibri" panose="020F0502020204030204" pitchFamily="34" charset="0"/>
              </a:rPr>
              <a:t> Luzula luzuloides</a:t>
            </a:r>
            <a:r>
              <a:rPr lang="cs-CZ" altLang="cs-CZ" sz="1800" b="1" dirty="0">
                <a:cs typeface="Calibri" panose="020F0502020204030204" pitchFamily="34" charset="0"/>
              </a:rPr>
              <a:t> 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0–5C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exponované HS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návaznost v terénu: EK X, Z, Y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výrazná „citlivost“ k suchu (vyloučení smrku)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České středohoří aj.</a:t>
            </a:r>
          </a:p>
          <a:p>
            <a:pPr lvl="1" eaLnBrk="1" hangingPunct="1"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/>
            </a:pPr>
            <a:endParaRPr lang="cs-CZ" altLang="cs-CZ" sz="1800" b="1" dirty="0">
              <a:latin typeface="Times New Roman" panose="02020603050405020304" pitchFamily="18" charset="0"/>
            </a:endParaRPr>
          </a:p>
        </p:txBody>
      </p:sp>
      <p:pic>
        <p:nvPicPr>
          <p:cNvPr id="355332" name="Picture 5">
            <a:extLst>
              <a:ext uri="{FF2B5EF4-FFF2-40B4-BE49-F238E27FC236}">
                <a16:creationId xmlns:a16="http://schemas.microsoft.com/office/drawing/2014/main" id="{9B91EF12-AF03-418E-B2A2-3879D852B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743325"/>
            <a:ext cx="3132137" cy="312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5333" name="Freeform 7">
            <a:extLst>
              <a:ext uri="{FF2B5EF4-FFF2-40B4-BE49-F238E27FC236}">
                <a16:creationId xmlns:a16="http://schemas.microsoft.com/office/drawing/2014/main" id="{37909962-340A-F70A-78F9-A8804906F990}"/>
              </a:ext>
            </a:extLst>
          </p:cNvPr>
          <p:cNvSpPr>
            <a:spLocks/>
          </p:cNvSpPr>
          <p:nvPr/>
        </p:nvSpPr>
        <p:spPr bwMode="auto">
          <a:xfrm>
            <a:off x="7578725" y="4897438"/>
            <a:ext cx="990600" cy="404812"/>
          </a:xfrm>
          <a:custGeom>
            <a:avLst/>
            <a:gdLst>
              <a:gd name="T0" fmla="*/ 0 w 624"/>
              <a:gd name="T1" fmla="*/ 0 h 255"/>
              <a:gd name="T2" fmla="*/ 2147483646 w 624"/>
              <a:gd name="T3" fmla="*/ 0 h 255"/>
              <a:gd name="T4" fmla="*/ 2147483646 w 624"/>
              <a:gd name="T5" fmla="*/ 2147483646 h 255"/>
              <a:gd name="T6" fmla="*/ 2147483646 w 624"/>
              <a:gd name="T7" fmla="*/ 2147483646 h 255"/>
              <a:gd name="T8" fmla="*/ 2147483646 w 624"/>
              <a:gd name="T9" fmla="*/ 2147483646 h 255"/>
              <a:gd name="T10" fmla="*/ 2147483646 w 624"/>
              <a:gd name="T11" fmla="*/ 2147483646 h 255"/>
              <a:gd name="T12" fmla="*/ 0 w 624"/>
              <a:gd name="T13" fmla="*/ 0 h 25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24" h="255">
                <a:moveTo>
                  <a:pt x="0" y="0"/>
                </a:moveTo>
                <a:lnTo>
                  <a:pt x="341" y="0"/>
                </a:lnTo>
                <a:lnTo>
                  <a:pt x="624" y="57"/>
                </a:lnTo>
                <a:lnTo>
                  <a:pt x="624" y="255"/>
                </a:lnTo>
                <a:lnTo>
                  <a:pt x="511" y="255"/>
                </a:lnTo>
                <a:lnTo>
                  <a:pt x="511" y="113"/>
                </a:lnTo>
                <a:lnTo>
                  <a:pt x="0" y="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4">
            <a:extLst>
              <a:ext uri="{FF2B5EF4-FFF2-40B4-BE49-F238E27FC236}">
                <a16:creationId xmlns:a16="http://schemas.microsoft.com/office/drawing/2014/main" id="{680143D5-CD38-7B0A-D21E-F56480D8C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0"/>
            <a:ext cx="4568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8834806E-D5F1-CBF6-5866-57BEFE190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živné řady </a:t>
            </a:r>
          </a:p>
        </p:txBody>
      </p:sp>
      <p:sp>
        <p:nvSpPr>
          <p:cNvPr id="342020" name="Rectangle 4">
            <a:extLst>
              <a:ext uri="{FF2B5EF4-FFF2-40B4-BE49-F238E27FC236}">
                <a16:creationId xmlns:a16="http://schemas.microsoft.com/office/drawing/2014/main" id="{CB6446B8-DD55-D87A-2894-DCDD30302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Clr>
                <a:schemeClr val="hlink"/>
              </a:buClr>
              <a:buSzPct val="75000"/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B – bohatá 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bohatá, hydricky normální, mimo sutě (skelet do 50 % v Ah horizontu)</a:t>
            </a:r>
            <a:endParaRPr lang="cs-CZ" altLang="cs-CZ" sz="2000" b="1" dirty="0">
              <a:cs typeface="Calibri" panose="020F0502020204030204" pitchFamily="34" charset="0"/>
            </a:endParaRP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základní kategorie živné řady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reliéf: svahy, plošiny, roviny; obecně málo exponovaný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podloží minerálně středně bohaté až bohaté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půda: hlinitopísčitá až jílovitohlinitá; středně bohatá bázemi; 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kambizemě</a:t>
            </a:r>
            <a:r>
              <a:rPr lang="cs-CZ" altLang="cs-CZ" sz="2000" b="1" dirty="0">
                <a:cs typeface="Calibri" panose="020F0502020204030204" pitchFamily="34" charset="0"/>
              </a:rPr>
              <a:t>, 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kryptopodzoly</a:t>
            </a:r>
            <a:r>
              <a:rPr lang="cs-CZ" altLang="cs-CZ" sz="2000" b="1" dirty="0">
                <a:cs typeface="Calibri" panose="020F0502020204030204" pitchFamily="34" charset="0"/>
              </a:rPr>
              <a:t>; bez oglejení (max. slabě ve spodinách)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voda: občas v sezóně prosychá (nižší polohy)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biota: vegetace odpovídá VS; typicky 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mezotrofní </a:t>
            </a:r>
          </a:p>
          <a:p>
            <a:pPr marL="85725" lvl="1" indent="0" eaLnBrk="1" hangingPunct="1">
              <a:buSzPct val="75000"/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druhy</a:t>
            </a:r>
            <a:r>
              <a:rPr lang="cs-CZ" altLang="cs-CZ" sz="2000" b="1" dirty="0">
                <a:cs typeface="Calibri" panose="020F0502020204030204" pitchFamily="34" charset="0"/>
              </a:rPr>
              <a:t>, oligotrofní jen zcela výjimečně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1–6B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návaznost v terénu: EK S, C, F 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ohrožení větrem, sněhem, hnilobami, buření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na gradientu bohatosti třetí nejbohatší SLT </a:t>
            </a:r>
          </a:p>
          <a:p>
            <a:pPr marL="85725" lvl="1" indent="0" eaLnBrk="1" hangingPunct="1">
              <a:buSzPct val="75000"/>
              <a:buFontTx/>
              <a:buNone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(M, K, S, 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B</a:t>
            </a:r>
            <a:r>
              <a:rPr lang="cs-CZ" altLang="cs-CZ" sz="2000" b="1" dirty="0">
                <a:cs typeface="Calibri" panose="020F0502020204030204" pitchFamily="34" charset="0"/>
              </a:rPr>
              <a:t>, W, D)</a:t>
            </a:r>
          </a:p>
          <a:p>
            <a:pPr marL="266700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Širší okolí Brna, Bílé Karpaty aj.</a:t>
            </a:r>
          </a:p>
          <a:p>
            <a:pPr lvl="1" eaLnBrk="1" hangingPunct="1"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/>
            </a:pPr>
            <a:endParaRPr lang="cs-CZ" altLang="cs-CZ" sz="2000" b="1" dirty="0">
              <a:latin typeface="Times New Roman" panose="02020603050405020304" pitchFamily="18" charset="0"/>
            </a:endParaRPr>
          </a:p>
        </p:txBody>
      </p:sp>
      <p:pic>
        <p:nvPicPr>
          <p:cNvPr id="359428" name="Picture 5">
            <a:extLst>
              <a:ext uri="{FF2B5EF4-FFF2-40B4-BE49-F238E27FC236}">
                <a16:creationId xmlns:a16="http://schemas.microsoft.com/office/drawing/2014/main" id="{A90648C9-CB4B-90B9-F42B-B1A21A1F0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3613150"/>
            <a:ext cx="3286125" cy="328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9429" name="Freeform 6">
            <a:extLst>
              <a:ext uri="{FF2B5EF4-FFF2-40B4-BE49-F238E27FC236}">
                <a16:creationId xmlns:a16="http://schemas.microsoft.com/office/drawing/2014/main" id="{CD86FB1A-636B-751D-D737-5E6E0549D7BC}"/>
              </a:ext>
            </a:extLst>
          </p:cNvPr>
          <p:cNvSpPr>
            <a:spLocks/>
          </p:cNvSpPr>
          <p:nvPr/>
        </p:nvSpPr>
        <p:spPr bwMode="auto">
          <a:xfrm>
            <a:off x="8037513" y="5229225"/>
            <a:ext cx="360362" cy="539750"/>
          </a:xfrm>
          <a:custGeom>
            <a:avLst/>
            <a:gdLst>
              <a:gd name="T0" fmla="*/ 0 w 227"/>
              <a:gd name="T1" fmla="*/ 0 h 340"/>
              <a:gd name="T2" fmla="*/ 0 w 227"/>
              <a:gd name="T3" fmla="*/ 2147483646 h 340"/>
              <a:gd name="T4" fmla="*/ 2147483646 w 227"/>
              <a:gd name="T5" fmla="*/ 2147483646 h 340"/>
              <a:gd name="T6" fmla="*/ 2147483646 w 227"/>
              <a:gd name="T7" fmla="*/ 0 h 340"/>
              <a:gd name="T8" fmla="*/ 0 w 227"/>
              <a:gd name="T9" fmla="*/ 0 h 3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340">
                <a:moveTo>
                  <a:pt x="0" y="0"/>
                </a:moveTo>
                <a:lnTo>
                  <a:pt x="0" y="340"/>
                </a:lnTo>
                <a:lnTo>
                  <a:pt x="227" y="340"/>
                </a:lnTo>
                <a:lnTo>
                  <a:pt x="227" y="0"/>
                </a:lnTo>
                <a:lnTo>
                  <a:pt x="0" y="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Obrázek 2">
            <a:extLst>
              <a:ext uri="{FF2B5EF4-FFF2-40B4-BE49-F238E27FC236}">
                <a16:creationId xmlns:a16="http://schemas.microsoft.com/office/drawing/2014/main" id="{30B2B3EB-8C1D-CD31-6330-06FE256F4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1475" name="Obrázek 4">
            <a:extLst>
              <a:ext uri="{FF2B5EF4-FFF2-40B4-BE49-F238E27FC236}">
                <a16:creationId xmlns:a16="http://schemas.microsoft.com/office/drawing/2014/main" id="{6812D9BE-9235-FD51-43B5-5F6C43053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3429000"/>
            <a:ext cx="5143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A6EFC0E1-6444-B6CA-9BFD-2474DE208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živné řady </a:t>
            </a:r>
          </a:p>
        </p:txBody>
      </p:sp>
      <p:sp>
        <p:nvSpPr>
          <p:cNvPr id="363524" name="Rectangle 4">
            <a:extLst>
              <a:ext uri="{FF2B5EF4-FFF2-40B4-BE49-F238E27FC236}">
                <a16:creationId xmlns:a16="http://schemas.microsoft.com/office/drawing/2014/main" id="{F90F1099-F845-3149-2E83-33213B9BD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W – vápencová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vápencová,</a:t>
            </a:r>
            <a:r>
              <a:rPr lang="cs-CZ" altLang="cs-CZ" sz="1800" b="1" dirty="0">
                <a:cs typeface="Calibri" panose="020F050202020403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ultrabazická, hydricky normální, mimo sutě (skelet do 50 % v Ah horizontu) 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reliéf: svahy, vrcholy, hřbety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podloží: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pouze karbonáty (vápenec, mramor, dolomit)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půda: písčitohlinitá až jílovitohlinitá; bohatá bázemi; rendzina kambická, kambizemě; bez oglejení (max. slabě ve spodinách)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voda: občas v sezóně prosychá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biota: vegetace odpovídá VS; s mezotrofními a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kalcifilními</a:t>
            </a:r>
            <a:r>
              <a:rPr lang="cs-CZ" altLang="cs-CZ" sz="1800" b="1" dirty="0">
                <a:cs typeface="Calibri" panose="020F0502020204030204" pitchFamily="34" charset="0"/>
              </a:rPr>
              <a:t> druhy (časté orchideje)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2–5W, v 6. LVS řazena do 6B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návaznost v terénu: EK C, B </a:t>
            </a:r>
            <a:endParaRPr lang="cs-CZ" altLang="cs-CZ" sz="1800" dirty="0">
              <a:cs typeface="Calibri" panose="020F0502020204030204" pitchFamily="34" charset="0"/>
            </a:endParaRP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v podstatě bohatá EK na vápenci a bohatých </a:t>
            </a:r>
          </a:p>
          <a:p>
            <a:pPr marL="263525" lvl="1" indent="-179388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horninách s vyvinutějšími typy půd (rozdíl oproti X, C) – </a:t>
            </a:r>
          </a:p>
          <a:p>
            <a:pPr marL="263525" lvl="1" indent="-179388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díky tomu i vyšší bonity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ohrožení smrku hnilobami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na gradientu bohatosti druhý nejbohatší SLT </a:t>
            </a:r>
          </a:p>
          <a:p>
            <a:pPr marL="263525" lvl="1" indent="-179388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(M, K, S, B,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W</a:t>
            </a:r>
            <a:r>
              <a:rPr lang="cs-CZ" altLang="cs-CZ" sz="1800" b="1" dirty="0">
                <a:cs typeface="Calibri" panose="020F0502020204030204" pitchFamily="34" charset="0"/>
              </a:rPr>
              <a:t>, D)</a:t>
            </a:r>
          </a:p>
          <a:p>
            <a:pPr marL="263525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Moravský kras aj.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99C40A66-3D2F-F393-4891-28EBD0D90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3613150"/>
            <a:ext cx="3286125" cy="328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3525" name="Freeform 7">
            <a:extLst>
              <a:ext uri="{FF2B5EF4-FFF2-40B4-BE49-F238E27FC236}">
                <a16:creationId xmlns:a16="http://schemas.microsoft.com/office/drawing/2014/main" id="{770B2319-2FFD-15C5-04B8-CFE486815415}"/>
              </a:ext>
            </a:extLst>
          </p:cNvPr>
          <p:cNvSpPr>
            <a:spLocks/>
          </p:cNvSpPr>
          <p:nvPr/>
        </p:nvSpPr>
        <p:spPr bwMode="auto">
          <a:xfrm>
            <a:off x="8397875" y="5229225"/>
            <a:ext cx="404813" cy="809625"/>
          </a:xfrm>
          <a:custGeom>
            <a:avLst/>
            <a:gdLst>
              <a:gd name="T0" fmla="*/ 2147483646 w 255"/>
              <a:gd name="T1" fmla="*/ 2147483646 h 510"/>
              <a:gd name="T2" fmla="*/ 0 w 255"/>
              <a:gd name="T3" fmla="*/ 2147483646 h 510"/>
              <a:gd name="T4" fmla="*/ 0 w 255"/>
              <a:gd name="T5" fmla="*/ 0 h 510"/>
              <a:gd name="T6" fmla="*/ 2147483646 w 255"/>
              <a:gd name="T7" fmla="*/ 0 h 510"/>
              <a:gd name="T8" fmla="*/ 2147483646 w 255"/>
              <a:gd name="T9" fmla="*/ 2147483646 h 510"/>
              <a:gd name="T10" fmla="*/ 2147483646 w 255"/>
              <a:gd name="T11" fmla="*/ 2147483646 h 5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55" h="510">
                <a:moveTo>
                  <a:pt x="113" y="510"/>
                </a:moveTo>
                <a:lnTo>
                  <a:pt x="0" y="340"/>
                </a:lnTo>
                <a:lnTo>
                  <a:pt x="0" y="0"/>
                </a:lnTo>
                <a:lnTo>
                  <a:pt x="227" y="0"/>
                </a:lnTo>
                <a:lnTo>
                  <a:pt x="255" y="312"/>
                </a:lnTo>
                <a:lnTo>
                  <a:pt x="113" y="51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0" name="Obrázek 2">
            <a:extLst>
              <a:ext uri="{FF2B5EF4-FFF2-40B4-BE49-F238E27FC236}">
                <a16:creationId xmlns:a16="http://schemas.microsoft.com/office/drawing/2014/main" id="{924F20E5-0A05-2876-060B-362FE1930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5571" name="TextovéPole 1">
            <a:extLst>
              <a:ext uri="{FF2B5EF4-FFF2-40B4-BE49-F238E27FC236}">
                <a16:creationId xmlns:a16="http://schemas.microsoft.com/office/drawing/2014/main" id="{8A183157-D805-E4BE-2E42-1A139F568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5994400"/>
            <a:ext cx="6616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3W – vápencová dubová bučina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D7888ABA-3621-C5E5-4597-241508F78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živné řady </a:t>
            </a:r>
          </a:p>
        </p:txBody>
      </p:sp>
      <p:sp>
        <p:nvSpPr>
          <p:cNvPr id="366596" name="Rectangle 4">
            <a:extLst>
              <a:ext uri="{FF2B5EF4-FFF2-40B4-BE49-F238E27FC236}">
                <a16:creationId xmlns:a16="http://schemas.microsoft.com/office/drawing/2014/main" id="{8DE398D8-4A3B-552E-DCAE-4679E32BD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SzPct val="75000"/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H – hlinitá (bohatá uléhavá)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středně bohatá až bohatá, hydricky normální, hlinitá (skelet do 10 %)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reliéf: roviny, plošiny, mírné svahy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podloží: spraše, sprašové hlíny, polygenetické hlíny, hlinité svahoviny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půda: hlinitá až jílovitohlinitá; hluboká, ve spodinách</a:t>
            </a:r>
            <a:r>
              <a:rPr lang="cs-CZ" altLang="cs-CZ" sz="1800" b="1" dirty="0">
                <a:cs typeface="Calibri" panose="020F0502020204030204" pitchFamily="34" charset="0"/>
              </a:rPr>
              <a:t> </a:t>
            </a:r>
            <a:r>
              <a:rPr lang="cs-CZ" altLang="cs-CZ" sz="2000" b="1" dirty="0">
                <a:cs typeface="Calibri" panose="020F0502020204030204" pitchFamily="34" charset="0"/>
              </a:rPr>
              <a:t>uléhavá; bázemi středně bohatá; hnědozemě, luvizemě; oglejení max. do oglejeného subtypu 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voda: ve vegetačním období občas prosychá, ve spodinách oglejení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biota: vegetace odpovídá VS, typicky </a:t>
            </a:r>
            <a:r>
              <a:rPr lang="cs-CZ" altLang="cs-CZ" sz="2000" b="1" i="1" dirty="0">
                <a:solidFill>
                  <a:srgbClr val="FF0000"/>
                </a:solidFill>
                <a:cs typeface="Calibri" panose="020F0502020204030204" pitchFamily="34" charset="0"/>
              </a:rPr>
              <a:t>Carex pilosa</a:t>
            </a:r>
            <a:r>
              <a:rPr lang="cs-CZ" altLang="cs-CZ" sz="2000" b="1" i="1" dirty="0">
                <a:cs typeface="Calibri" panose="020F0502020204030204" pitchFamily="34" charset="0"/>
              </a:rPr>
              <a:t>,</a:t>
            </a:r>
          </a:p>
          <a:p>
            <a:pPr marL="84137" lvl="1" indent="0" eaLnBrk="1" hangingPunct="1">
              <a:buSzPct val="75000"/>
              <a:buFontTx/>
              <a:buNone/>
              <a:defRPr/>
            </a:pPr>
            <a:r>
              <a:rPr lang="cs-CZ" altLang="cs-CZ" sz="2000" b="1" i="1" dirty="0">
                <a:cs typeface="Calibri" panose="020F0502020204030204" pitchFamily="34" charset="0"/>
              </a:rPr>
              <a:t>Convallaria majalis</a:t>
            </a:r>
            <a:r>
              <a:rPr lang="cs-CZ" altLang="cs-CZ" sz="2000" b="1" dirty="0">
                <a:cs typeface="Calibri" panose="020F0502020204030204" pitchFamily="34" charset="0"/>
              </a:rPr>
              <a:t>, </a:t>
            </a:r>
            <a:r>
              <a:rPr lang="cs-CZ" altLang="cs-CZ" sz="2000" b="1" i="1" dirty="0">
                <a:cs typeface="Calibri" panose="020F0502020204030204" pitchFamily="34" charset="0"/>
              </a:rPr>
              <a:t>Sanicula europaea</a:t>
            </a:r>
            <a:endParaRPr lang="cs-CZ" altLang="cs-CZ" sz="2000" b="1" dirty="0">
              <a:cs typeface="Calibri" panose="020F0502020204030204" pitchFamily="34" charset="0"/>
            </a:endParaRP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1–6H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návaznost v terénu: EK D, O</a:t>
            </a:r>
            <a:r>
              <a:rPr lang="cs-CZ" altLang="cs-CZ" sz="1800" b="1" dirty="0">
                <a:cs typeface="Calibri" panose="020F0502020204030204" pitchFamily="34" charset="0"/>
              </a:rPr>
              <a:t> 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analogie EK B na sprašových, svahových, </a:t>
            </a:r>
          </a:p>
          <a:p>
            <a:pPr marL="84137" lvl="1" indent="0" eaLnBrk="1" hangingPunct="1">
              <a:buSzPct val="75000"/>
              <a:buFontTx/>
              <a:buNone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polygenetických hlínách</a:t>
            </a:r>
          </a:p>
          <a:p>
            <a:pPr marL="263525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sklony k vývratům, produkční stanoviště</a:t>
            </a:r>
          </a:p>
          <a:p>
            <a:pPr marL="263525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Bílé Karpaty, </a:t>
            </a:r>
            <a:r>
              <a:rPr lang="cs-CZ" altLang="cs-CZ" sz="2000" b="1" dirty="0" err="1">
                <a:cs typeface="Calibri" panose="020F0502020204030204" pitchFamily="34" charset="0"/>
              </a:rPr>
              <a:t>Litenčická</a:t>
            </a:r>
            <a:r>
              <a:rPr lang="cs-CZ" altLang="cs-CZ" sz="2000" b="1" dirty="0">
                <a:cs typeface="Calibri" panose="020F0502020204030204" pitchFamily="34" charset="0"/>
              </a:rPr>
              <a:t> pahorkatina, Ždánický les aj.</a:t>
            </a:r>
          </a:p>
          <a:p>
            <a:pPr marL="84137" lvl="1" indent="0" eaLnBrk="1" hangingPunct="1">
              <a:buSzPct val="75000"/>
              <a:buFontTx/>
              <a:buNone/>
              <a:defRPr/>
            </a:pPr>
            <a:endParaRPr lang="cs-CZ" altLang="cs-CZ" sz="2000" b="1" dirty="0">
              <a:cs typeface="Calibri" panose="020F0502020204030204" pitchFamily="34" charset="0"/>
            </a:endParaRPr>
          </a:p>
        </p:txBody>
      </p:sp>
      <p:pic>
        <p:nvPicPr>
          <p:cNvPr id="367620" name="Picture 5">
            <a:extLst>
              <a:ext uri="{FF2B5EF4-FFF2-40B4-BE49-F238E27FC236}">
                <a16:creationId xmlns:a16="http://schemas.microsoft.com/office/drawing/2014/main" id="{329C5A1C-AA6B-6E73-5675-BD093F5CB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3613150"/>
            <a:ext cx="3286125" cy="328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7621" name="Freeform 7">
            <a:extLst>
              <a:ext uri="{FF2B5EF4-FFF2-40B4-BE49-F238E27FC236}">
                <a16:creationId xmlns:a16="http://schemas.microsoft.com/office/drawing/2014/main" id="{D1D311E8-0DFA-8D56-3D09-C9BB6F957784}"/>
              </a:ext>
            </a:extLst>
          </p:cNvPr>
          <p:cNvSpPr>
            <a:spLocks/>
          </p:cNvSpPr>
          <p:nvPr/>
        </p:nvSpPr>
        <p:spPr bwMode="auto">
          <a:xfrm>
            <a:off x="7677150" y="5768975"/>
            <a:ext cx="944563" cy="269875"/>
          </a:xfrm>
          <a:custGeom>
            <a:avLst/>
            <a:gdLst>
              <a:gd name="T0" fmla="*/ 0 w 595"/>
              <a:gd name="T1" fmla="*/ 2147483646 h 170"/>
              <a:gd name="T2" fmla="*/ 2147483646 w 595"/>
              <a:gd name="T3" fmla="*/ 0 h 170"/>
              <a:gd name="T4" fmla="*/ 2147483646 w 595"/>
              <a:gd name="T5" fmla="*/ 0 h 170"/>
              <a:gd name="T6" fmla="*/ 2147483646 w 595"/>
              <a:gd name="T7" fmla="*/ 2147483646 h 170"/>
              <a:gd name="T8" fmla="*/ 0 w 595"/>
              <a:gd name="T9" fmla="*/ 2147483646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95" h="170">
                <a:moveTo>
                  <a:pt x="0" y="170"/>
                </a:moveTo>
                <a:lnTo>
                  <a:pt x="227" y="0"/>
                </a:lnTo>
                <a:lnTo>
                  <a:pt x="454" y="0"/>
                </a:lnTo>
                <a:lnTo>
                  <a:pt x="595" y="170"/>
                </a:lnTo>
                <a:lnTo>
                  <a:pt x="0" y="17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5">
            <a:extLst>
              <a:ext uri="{FF2B5EF4-FFF2-40B4-BE49-F238E27FC236}">
                <a16:creationId xmlns:a16="http://schemas.microsoft.com/office/drawing/2014/main" id="{D8EB4835-60F5-36E2-6EC9-158683F1D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965200"/>
            <a:ext cx="3689350" cy="492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9667" name="Obrázek 2" descr="Obsah obrázku tráva, strom, exteriér, rostlina&#10;&#10;Popis byl vytvořen automaticky">
            <a:extLst>
              <a:ext uri="{FF2B5EF4-FFF2-40B4-BE49-F238E27FC236}">
                <a16:creationId xmlns:a16="http://schemas.microsoft.com/office/drawing/2014/main" id="{1CCD94BC-3C91-9E38-F9CF-BFD6C85ED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1727200"/>
            <a:ext cx="5106988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9668" name="TextovéPole 1">
            <a:extLst>
              <a:ext uri="{FF2B5EF4-FFF2-40B4-BE49-F238E27FC236}">
                <a16:creationId xmlns:a16="http://schemas.microsoft.com/office/drawing/2014/main" id="{3FD2E392-14C0-38C9-83CA-2D517C804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" y="5454650"/>
            <a:ext cx="3556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3H – hlinitá dubová bučina</a:t>
            </a:r>
          </a:p>
        </p:txBody>
      </p:sp>
      <p:sp>
        <p:nvSpPr>
          <p:cNvPr id="369669" name="TextovéPole 2">
            <a:extLst>
              <a:ext uri="{FF2B5EF4-FFF2-40B4-BE49-F238E27FC236}">
                <a16:creationId xmlns:a16="http://schemas.microsoft.com/office/drawing/2014/main" id="{17391CEA-2B8F-8E20-B6B0-2ACEBB1C7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8425" y="4778375"/>
            <a:ext cx="4129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2H – hlinitá buková doubrava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4" name="Obrázek 7">
            <a:extLst>
              <a:ext uri="{FF2B5EF4-FFF2-40B4-BE49-F238E27FC236}">
                <a16:creationId xmlns:a16="http://schemas.microsoft.com/office/drawing/2014/main" id="{2AAB639F-B6A4-CD08-B5A0-F1621450444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4040188"/>
            <a:ext cx="4122737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Rectangle 2">
            <a:extLst>
              <a:ext uri="{FF2B5EF4-FFF2-40B4-BE49-F238E27FC236}">
                <a16:creationId xmlns:a16="http://schemas.microsoft.com/office/drawing/2014/main" id="{142020DF-C12E-4B80-72CD-ED8904B0A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144463"/>
            <a:ext cx="886618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0" lvl="1" algn="ctr">
              <a:defRPr/>
            </a:pPr>
            <a:r>
              <a:rPr lang="cs-CZ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Ekologická řada obohacená humusem (javorová) (J)</a:t>
            </a:r>
          </a:p>
        </p:txBody>
      </p:sp>
      <p:sp>
        <p:nvSpPr>
          <p:cNvPr id="371716" name="Rectangle 4">
            <a:extLst>
              <a:ext uri="{FF2B5EF4-FFF2-40B4-BE49-F238E27FC236}">
                <a16:creationId xmlns:a16="http://schemas.microsoft.com/office/drawing/2014/main" id="{58A2B67C-423D-2EFC-A1B0-B3B7C317F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133475"/>
            <a:ext cx="8928100" cy="24209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obohacení humusem plošným ronem po svahu, velmi příznivá humifikace (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mul</a:t>
            </a:r>
            <a:r>
              <a:rPr lang="cs-CZ" altLang="cs-CZ" sz="1800" b="1" dirty="0">
                <a:cs typeface="Calibri" panose="020F0502020204030204" pitchFamily="34" charset="0"/>
              </a:rPr>
              <a:t>), obohacení o dusík</a:t>
            </a:r>
          </a:p>
          <a:p>
            <a:pPr eaLnBrk="1" hangingPunct="1">
              <a:buSzPct val="75000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sutě, rokliny, deluvia</a:t>
            </a:r>
          </a:p>
          <a:p>
            <a:pPr eaLnBrk="1" hangingPunct="1">
              <a:buSzPct val="75000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typická stanoviště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cenných listnáčů</a:t>
            </a:r>
          </a:p>
          <a:p>
            <a:pPr eaLnBrk="1" hangingPunct="1">
              <a:buSzPct val="75000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významný podíl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nitrofilních</a:t>
            </a:r>
            <a:r>
              <a:rPr lang="cs-CZ" altLang="cs-CZ" sz="1800" b="1" dirty="0">
                <a:cs typeface="Calibri" panose="020F0502020204030204" pitchFamily="34" charset="0"/>
              </a:rPr>
              <a:t> a heminitrofilních druhů: </a:t>
            </a:r>
            <a:r>
              <a:rPr lang="cs-CZ" altLang="cs-CZ" sz="1800" b="1" i="1" dirty="0">
                <a:cs typeface="Calibri" panose="020F0502020204030204" pitchFamily="34" charset="0"/>
              </a:rPr>
              <a:t>Fraxinus excelsior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solidFill>
                  <a:srgbClr val="FF0000"/>
                </a:solidFill>
                <a:cs typeface="Calibri" panose="020F0502020204030204" pitchFamily="34" charset="0"/>
              </a:rPr>
              <a:t>Ulmus glabra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solidFill>
                  <a:srgbClr val="FF0000"/>
                </a:solidFill>
                <a:cs typeface="Calibri" panose="020F0502020204030204" pitchFamily="34" charset="0"/>
              </a:rPr>
              <a:t>Acer campestre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solidFill>
                  <a:srgbClr val="FF0000"/>
                </a:solidFill>
                <a:cs typeface="Calibri" panose="020F0502020204030204" pitchFamily="34" charset="0"/>
              </a:rPr>
              <a:t>Acer platanoides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solidFill>
                  <a:srgbClr val="FF0000"/>
                </a:solidFill>
                <a:cs typeface="Calibri" panose="020F0502020204030204" pitchFamily="34" charset="0"/>
              </a:rPr>
              <a:t>Acer pseudoplatanus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solidFill>
                  <a:srgbClr val="FF0000"/>
                </a:solidFill>
                <a:cs typeface="Calibri" panose="020F0502020204030204" pitchFamily="34" charset="0"/>
              </a:rPr>
              <a:t>Tilia platyphyllos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solidFill>
                  <a:srgbClr val="FF0000"/>
                </a:solidFill>
                <a:cs typeface="Calibri" panose="020F0502020204030204" pitchFamily="34" charset="0"/>
              </a:rPr>
              <a:t>Tilia cordata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cs typeface="Calibri" panose="020F0502020204030204" pitchFamily="34" charset="0"/>
              </a:rPr>
              <a:t>Anthriscus sylvestris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cs typeface="Calibri" panose="020F0502020204030204" pitchFamily="34" charset="0"/>
              </a:rPr>
              <a:t>Alliaria petiolata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cs typeface="Calibri" panose="020F0502020204030204" pitchFamily="34" charset="0"/>
              </a:rPr>
              <a:t>Geranium robertianum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cs typeface="Calibri" panose="020F0502020204030204" pitchFamily="34" charset="0"/>
              </a:rPr>
              <a:t>Geum urbanum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solidFill>
                  <a:srgbClr val="FF0000"/>
                </a:solidFill>
                <a:cs typeface="Calibri" panose="020F0502020204030204" pitchFamily="34" charset="0"/>
              </a:rPr>
              <a:t>Dentaria enneaphyllos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cs typeface="Calibri" panose="020F0502020204030204" pitchFamily="34" charset="0"/>
              </a:rPr>
              <a:t>Festuca gigantea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cs typeface="Calibri" panose="020F0502020204030204" pitchFamily="34" charset="0"/>
              </a:rPr>
              <a:t>Chelidonium majus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cs typeface="Calibri" panose="020F0502020204030204" pitchFamily="34" charset="0"/>
              </a:rPr>
              <a:t>Galeobdolon luteum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cs typeface="Calibri" panose="020F0502020204030204" pitchFamily="34" charset="0"/>
              </a:rPr>
              <a:t>Galeobdolon montanum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solidFill>
                  <a:srgbClr val="FF0000"/>
                </a:solidFill>
                <a:cs typeface="Calibri" panose="020F0502020204030204" pitchFamily="34" charset="0"/>
              </a:rPr>
              <a:t>Lamium maculatum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solidFill>
                  <a:srgbClr val="FF0000"/>
                </a:solidFill>
                <a:cs typeface="Calibri" panose="020F0502020204030204" pitchFamily="34" charset="0"/>
              </a:rPr>
              <a:t>Lunaria rediviva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cs typeface="Calibri" panose="020F0502020204030204" pitchFamily="34" charset="0"/>
              </a:rPr>
              <a:t>Hordelymus europaeus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cs typeface="Calibri" panose="020F0502020204030204" pitchFamily="34" charset="0"/>
              </a:rPr>
              <a:t> </a:t>
            </a:r>
            <a:r>
              <a:rPr lang="cs-CZ" altLang="cs-CZ" sz="1800" b="1" i="1" dirty="0">
                <a:solidFill>
                  <a:srgbClr val="FF0000"/>
                </a:solidFill>
                <a:cs typeface="Calibri" panose="020F0502020204030204" pitchFamily="34" charset="0"/>
              </a:rPr>
              <a:t>Mercurialis perennis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solidFill>
                  <a:srgbClr val="FF0000"/>
                </a:solidFill>
                <a:cs typeface="Calibri" panose="020F0502020204030204" pitchFamily="34" charset="0"/>
              </a:rPr>
              <a:t>Aruncus vulgaris </a:t>
            </a:r>
            <a:r>
              <a:rPr lang="cs-CZ" altLang="cs-CZ" sz="1800" b="1" dirty="0">
                <a:cs typeface="Calibri" panose="020F0502020204030204" pitchFamily="34" charset="0"/>
              </a:rPr>
              <a:t>aj. Vyvinut jarní aspekt: </a:t>
            </a:r>
            <a:r>
              <a:rPr lang="cs-CZ" altLang="cs-CZ" sz="1800" b="1" i="1" dirty="0">
                <a:solidFill>
                  <a:srgbClr val="FF0000"/>
                </a:solidFill>
                <a:cs typeface="Calibri" panose="020F0502020204030204" pitchFamily="34" charset="0"/>
              </a:rPr>
              <a:t>Corydalis cava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solidFill>
                  <a:srgbClr val="FF0000"/>
                </a:solidFill>
                <a:cs typeface="Calibri" panose="020F0502020204030204" pitchFamily="34" charset="0"/>
              </a:rPr>
              <a:t>Corydalis solida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cs typeface="Calibri" panose="020F0502020204030204" pitchFamily="34" charset="0"/>
              </a:rPr>
              <a:t>Gagea lutea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cs typeface="Calibri" panose="020F0502020204030204" pitchFamily="34" charset="0"/>
              </a:rPr>
              <a:t>Anemone ranunculoides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</a:p>
          <a:p>
            <a:pPr marL="0" indent="358775" eaLnBrk="1" hangingPunct="1">
              <a:buSzPct val="75000"/>
              <a:buFontTx/>
              <a:buNone/>
              <a:defRPr/>
            </a:pPr>
            <a:r>
              <a:rPr lang="cs-CZ" altLang="cs-CZ" sz="1800" b="1" i="1" dirty="0">
                <a:cs typeface="Calibri" panose="020F0502020204030204" pitchFamily="34" charset="0"/>
              </a:rPr>
              <a:t>Anemone nemorosa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cs typeface="Calibri" panose="020F0502020204030204" pitchFamily="34" charset="0"/>
              </a:rPr>
              <a:t>Adoxa moschatellina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</a:p>
          <a:p>
            <a:pPr marL="0" indent="358775" eaLnBrk="1" hangingPunct="1">
              <a:buSzPct val="75000"/>
              <a:buFontTx/>
              <a:buNone/>
              <a:defRPr/>
            </a:pPr>
            <a:r>
              <a:rPr lang="cs-CZ" altLang="cs-CZ" sz="1800" b="1" i="1" dirty="0">
                <a:solidFill>
                  <a:srgbClr val="FF0000"/>
                </a:solidFill>
                <a:cs typeface="Calibri" panose="020F0502020204030204" pitchFamily="34" charset="0"/>
              </a:rPr>
              <a:t>Allium ursinum </a:t>
            </a:r>
            <a:r>
              <a:rPr lang="cs-CZ" altLang="cs-CZ" sz="1800" b="1" dirty="0">
                <a:cs typeface="Calibri" panose="020F0502020204030204" pitchFamily="34" charset="0"/>
              </a:rPr>
              <a:t>a celá řada dalších druhů.</a:t>
            </a:r>
          </a:p>
          <a:p>
            <a:pPr eaLnBrk="1" hangingPunct="1">
              <a:buSzPct val="75000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půdně i produkčně odlišné kategorie </a:t>
            </a:r>
          </a:p>
          <a:p>
            <a:pPr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       (fytocenologické rámce podobné) </a:t>
            </a: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994A709D-6B7A-CF76-D9A2-D6B70B7F54C3}"/>
              </a:ext>
            </a:extLst>
          </p:cNvPr>
          <p:cNvSpPr/>
          <p:nvPr/>
        </p:nvSpPr>
        <p:spPr>
          <a:xfrm>
            <a:off x="7181850" y="4103688"/>
            <a:ext cx="450850" cy="23860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12ABCD38-5919-ABF8-3306-9D5B4DA22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463"/>
            <a:ext cx="91440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řady obohacené humusem</a:t>
            </a:r>
          </a:p>
        </p:txBody>
      </p:sp>
      <p:sp>
        <p:nvSpPr>
          <p:cNvPr id="380932" name="Rectangle 4">
            <a:extLst>
              <a:ext uri="{FF2B5EF4-FFF2-40B4-BE49-F238E27FC236}">
                <a16:creationId xmlns:a16="http://schemas.microsoft.com/office/drawing/2014/main" id="{A97CC9CC-41BA-279A-79E1-3CE400287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143000"/>
            <a:ext cx="8928100" cy="24209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D – obohacená </a:t>
            </a:r>
            <a:r>
              <a:rPr lang="cs-CZ" altLang="cs-CZ" sz="1800" b="1" dirty="0">
                <a:cs typeface="Calibri" panose="020F0502020204030204" pitchFamily="34" charset="0"/>
              </a:rPr>
              <a:t>(dříve hlinitá (deluvia))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obohacená humusem, hydricky normální, mimo sutě (skelet do 50 %)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reliéf: deluvia, plošiny, roviny, sesuvy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půda: hlinitá až hlinitojílovitá; dusíkem a bázemi velmi bohaté stanoviště; kambizem, hnědozem, koluvizem, pararendzina; oglejení do oglejeného subtypu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voda: zřídka v sezóně prosychá, ve spodinách oglejení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biota: vegetace odpovídá VS, přítomnost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nitrofytů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1–6D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návaznost v terénu: EK H (zde absence nitrofytů), </a:t>
            </a:r>
          </a:p>
          <a:p>
            <a:pPr marL="84137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A (zde vysoká kamenitost), V (zde ovlivnění vodou)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analogie EK B, H v podmínkách obohacení humusem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na gradientu bohatosti nejbohatší SLT (M, K, S, B, W,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D</a:t>
            </a:r>
            <a:r>
              <a:rPr lang="cs-CZ" altLang="cs-CZ" sz="1800" b="1" dirty="0">
                <a:cs typeface="Calibri" panose="020F0502020204030204" pitchFamily="34" charset="0"/>
              </a:rPr>
              <a:t>), </a:t>
            </a:r>
          </a:p>
          <a:p>
            <a:pPr marL="84137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jedno z nejproduktivnějších stanovišť vůbec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Bílé Karpaty, </a:t>
            </a:r>
            <a:r>
              <a:rPr lang="cs-CZ" altLang="cs-CZ" sz="1800" b="1" dirty="0" err="1">
                <a:cs typeface="Calibri" panose="020F0502020204030204" pitchFamily="34" charset="0"/>
              </a:rPr>
              <a:t>Litenčická</a:t>
            </a:r>
            <a:r>
              <a:rPr lang="cs-CZ" altLang="cs-CZ" sz="1800" b="1" dirty="0">
                <a:cs typeface="Calibri" panose="020F0502020204030204" pitchFamily="34" charset="0"/>
              </a:rPr>
              <a:t> pahorkatina, Ždánický les aj., </a:t>
            </a:r>
          </a:p>
          <a:p>
            <a:pPr marL="84137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typicky báze svahů, dna bezvodých úžlabin, strží</a:t>
            </a:r>
          </a:p>
        </p:txBody>
      </p:sp>
      <p:pic>
        <p:nvPicPr>
          <p:cNvPr id="373764" name="Picture 7">
            <a:extLst>
              <a:ext uri="{FF2B5EF4-FFF2-40B4-BE49-F238E27FC236}">
                <a16:creationId xmlns:a16="http://schemas.microsoft.com/office/drawing/2014/main" id="{6058E27A-DB1A-52A9-049F-0773A4C59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3613150"/>
            <a:ext cx="3286125" cy="328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3765" name="Freeform 8">
            <a:extLst>
              <a:ext uri="{FF2B5EF4-FFF2-40B4-BE49-F238E27FC236}">
                <a16:creationId xmlns:a16="http://schemas.microsoft.com/office/drawing/2014/main" id="{6FDE449F-7635-831C-CA6C-9BA4796D69AA}"/>
              </a:ext>
            </a:extLst>
          </p:cNvPr>
          <p:cNvSpPr>
            <a:spLocks/>
          </p:cNvSpPr>
          <p:nvPr/>
        </p:nvSpPr>
        <p:spPr bwMode="auto">
          <a:xfrm>
            <a:off x="8577263" y="5229225"/>
            <a:ext cx="585787" cy="809625"/>
          </a:xfrm>
          <a:custGeom>
            <a:avLst/>
            <a:gdLst>
              <a:gd name="T0" fmla="*/ 2147483646 w 369"/>
              <a:gd name="T1" fmla="*/ 0 h 510"/>
              <a:gd name="T2" fmla="*/ 2147483646 w 369"/>
              <a:gd name="T3" fmla="*/ 2147483646 h 510"/>
              <a:gd name="T4" fmla="*/ 0 w 369"/>
              <a:gd name="T5" fmla="*/ 2147483646 h 510"/>
              <a:gd name="T6" fmla="*/ 2147483646 w 369"/>
              <a:gd name="T7" fmla="*/ 2147483646 h 510"/>
              <a:gd name="T8" fmla="*/ 2147483646 w 369"/>
              <a:gd name="T9" fmla="*/ 2147483646 h 510"/>
              <a:gd name="T10" fmla="*/ 2147483646 w 369"/>
              <a:gd name="T11" fmla="*/ 0 h 510"/>
              <a:gd name="T12" fmla="*/ 2147483646 w 369"/>
              <a:gd name="T13" fmla="*/ 0 h 51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9" h="510">
                <a:moveTo>
                  <a:pt x="142" y="0"/>
                </a:moveTo>
                <a:lnTo>
                  <a:pt x="114" y="340"/>
                </a:lnTo>
                <a:lnTo>
                  <a:pt x="0" y="510"/>
                </a:lnTo>
                <a:lnTo>
                  <a:pt x="255" y="510"/>
                </a:lnTo>
                <a:lnTo>
                  <a:pt x="369" y="142"/>
                </a:lnTo>
                <a:lnTo>
                  <a:pt x="369" y="0"/>
                </a:lnTo>
                <a:lnTo>
                  <a:pt x="142" y="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7A809A57-817C-ACF5-DC49-EB0B6AC353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Geobiocenologický klasifikační systém</a:t>
            </a:r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35538308-23A6-1329-EDE2-9C86D5CFC5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7002463" cy="5145088"/>
          </a:xfrm>
        </p:spPr>
        <p:txBody>
          <a:bodyPr/>
          <a:lstStyle/>
          <a:p>
            <a:pPr eaLnBrk="1" hangingPunct="1">
              <a:buSzPct val="75000"/>
            </a:pPr>
            <a:r>
              <a:rPr lang="cs-CZ" altLang="en-US" sz="2800" b="1"/>
              <a:t>má nadstavbové a základní jednotky</a:t>
            </a:r>
          </a:p>
          <a:p>
            <a:pPr eaLnBrk="1" hangingPunct="1">
              <a:buSzPct val="75000"/>
            </a:pPr>
            <a:r>
              <a:rPr lang="cs-CZ" altLang="en-US" sz="2800" b="1"/>
              <a:t>nadstavbové jednotky:</a:t>
            </a:r>
          </a:p>
          <a:p>
            <a:pPr marL="1512888" lvl="1" indent="-342900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en-US" sz="2400" b="1"/>
              <a:t>vegetační stupně (číslice 1–10)</a:t>
            </a:r>
          </a:p>
          <a:p>
            <a:pPr marL="1512888" lvl="1" indent="-342900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en-US" sz="2400" b="1"/>
              <a:t>trofické řady (velká písmena A, B, C, D) a trofické meziřady (AB, BC, BD, CD)</a:t>
            </a:r>
          </a:p>
          <a:p>
            <a:pPr marL="1512888" lvl="1" indent="-342900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en-US" sz="2400" b="1"/>
              <a:t>hydrické řady (číslice 1–6)</a:t>
            </a:r>
          </a:p>
          <a:p>
            <a:pPr eaLnBrk="1" hangingPunct="1">
              <a:buSzPct val="75000"/>
            </a:pPr>
            <a:r>
              <a:rPr lang="cs-CZ" altLang="en-US" sz="2800" b="1"/>
              <a:t>nadstavbové jednotky tvoří ekologickou mřížku</a:t>
            </a:r>
          </a:p>
        </p:txBody>
      </p:sp>
      <p:sp>
        <p:nvSpPr>
          <p:cNvPr id="129028" name="AutoShape 8">
            <a:extLst>
              <a:ext uri="{FF2B5EF4-FFF2-40B4-BE49-F238E27FC236}">
                <a16:creationId xmlns:a16="http://schemas.microsoft.com/office/drawing/2014/main" id="{77726929-B79C-456C-F5DD-4FDB44E293BF}"/>
              </a:ext>
            </a:extLst>
          </p:cNvPr>
          <p:cNvSpPr>
            <a:spLocks/>
          </p:cNvSpPr>
          <p:nvPr/>
        </p:nvSpPr>
        <p:spPr bwMode="auto">
          <a:xfrm>
            <a:off x="6777038" y="2484438"/>
            <a:ext cx="315912" cy="1169987"/>
          </a:xfrm>
          <a:prstGeom prst="rightBrace">
            <a:avLst>
              <a:gd name="adj1" fmla="val 30863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9029" name="Text Box 9">
            <a:extLst>
              <a:ext uri="{FF2B5EF4-FFF2-40B4-BE49-F238E27FC236}">
                <a16:creationId xmlns:a16="http://schemas.microsoft.com/office/drawing/2014/main" id="{8A990565-35C5-7324-7546-FED66E1F0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1850" y="2606675"/>
            <a:ext cx="1711325" cy="830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400" b="1"/>
              <a:t>ekologické řady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0" name="Picture 4">
            <a:extLst>
              <a:ext uri="{FF2B5EF4-FFF2-40B4-BE49-F238E27FC236}">
                <a16:creationId xmlns:a16="http://schemas.microsoft.com/office/drawing/2014/main" id="{C3F6D136-3D61-39A7-3A1C-C51D02591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0"/>
            <a:ext cx="457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5811" name="TextovéPole 2">
            <a:extLst>
              <a:ext uri="{FF2B5EF4-FFF2-40B4-BE49-F238E27FC236}">
                <a16:creationId xmlns:a16="http://schemas.microsoft.com/office/drawing/2014/main" id="{61B9602F-6F23-35D7-1AA3-D0577188D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350" y="6354763"/>
            <a:ext cx="42306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2D – obohacená buková doubrava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79C72CA2-1450-B279-6793-492484F7F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463"/>
            <a:ext cx="91440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řady obohacené humusem</a:t>
            </a:r>
          </a:p>
        </p:txBody>
      </p:sp>
      <p:sp>
        <p:nvSpPr>
          <p:cNvPr id="385028" name="Rectangle 4">
            <a:extLst>
              <a:ext uri="{FF2B5EF4-FFF2-40B4-BE49-F238E27FC236}">
                <a16:creationId xmlns:a16="http://schemas.microsoft.com/office/drawing/2014/main" id="{A6732996-7CE1-B626-14A6-192492FB0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143000"/>
            <a:ext cx="8928100" cy="24209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A – obohacená kamenitá </a:t>
            </a:r>
            <a:r>
              <a:rPr lang="cs-CZ" altLang="cs-CZ" sz="1800" b="1" dirty="0">
                <a:cs typeface="Calibri" panose="020F0502020204030204" pitchFamily="34" charset="0"/>
              </a:rPr>
              <a:t>(dříve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acerózní</a:t>
            </a:r>
            <a:r>
              <a:rPr lang="cs-CZ" altLang="cs-CZ" sz="1800" b="1" dirty="0">
                <a:cs typeface="Calibri" panose="020F0502020204030204" pitchFamily="34" charset="0"/>
              </a:rPr>
              <a:t>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(vápencová a ultrabazická) obohacená humusem, hydricky normální a kamenitá (skelet nad 50 %)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reliéf: svahy, hřbety, deluvia, žleby, rokliny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půda: písčitohlinitá až jílovitohlinitá; středně až (velmi) bohatá dusíkem a bázemi;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kambizemě rankerové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rankery</a:t>
            </a:r>
            <a:r>
              <a:rPr lang="cs-CZ" altLang="cs-CZ" sz="1800" b="1" dirty="0">
                <a:cs typeface="Calibri" panose="020F0502020204030204" pitchFamily="34" charset="0"/>
              </a:rPr>
              <a:t>, kryptopodzoly; bez oglejení (max. slabě ve spodinách)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voda: jen výjimečně v sezóně prosychá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biota: vegetace odpovídá VS, přítomnost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nitrofytů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1–7A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exponované hospodářské soubory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návaznost v terénu: EK N, F, J</a:t>
            </a:r>
            <a:r>
              <a:rPr lang="cs-CZ" altLang="cs-CZ" sz="1600" b="1" dirty="0">
                <a:cs typeface="Calibri" panose="020F0502020204030204" pitchFamily="34" charset="0"/>
              </a:rPr>
              <a:t> 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přechod mezi extrémní EK J a kategoriemi živné řady (B)</a:t>
            </a:r>
          </a:p>
          <a:p>
            <a:pPr marL="263525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názvy SLT přestávají odpovídat kombinaci LVS + EK </a:t>
            </a:r>
          </a:p>
          <a:p>
            <a:pPr marL="82550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(„pravá část tabulky“)</a:t>
            </a:r>
          </a:p>
          <a:p>
            <a:pPr marL="263525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hluboká říční údolí, Moravskoslezské Beskydy aj. </a:t>
            </a:r>
          </a:p>
          <a:p>
            <a:pPr marL="457200" lvl="1" indent="0" eaLnBrk="1" hangingPunct="1">
              <a:buClr>
                <a:schemeClr val="hlink"/>
              </a:buClr>
              <a:buSzPct val="75000"/>
              <a:buFontTx/>
              <a:buNone/>
              <a:defRPr/>
            </a:pPr>
            <a:endParaRPr lang="cs-CZ" altLang="cs-CZ" sz="2000" b="1" dirty="0">
              <a:latin typeface="Times New Roman" panose="02020603050405020304" pitchFamily="18" charset="0"/>
            </a:endParaRPr>
          </a:p>
        </p:txBody>
      </p:sp>
      <p:pic>
        <p:nvPicPr>
          <p:cNvPr id="377860" name="Picture 5">
            <a:extLst>
              <a:ext uri="{FF2B5EF4-FFF2-40B4-BE49-F238E27FC236}">
                <a16:creationId xmlns:a16="http://schemas.microsoft.com/office/drawing/2014/main" id="{8A240ABF-F847-37E1-4731-7EFFF3557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3613150"/>
            <a:ext cx="3286125" cy="328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7861" name="Freeform 6">
            <a:extLst>
              <a:ext uri="{FF2B5EF4-FFF2-40B4-BE49-F238E27FC236}">
                <a16:creationId xmlns:a16="http://schemas.microsoft.com/office/drawing/2014/main" id="{AB2340DF-CE29-F351-1CC3-FA86ADBDFAF4}"/>
              </a:ext>
            </a:extLst>
          </p:cNvPr>
          <p:cNvSpPr>
            <a:spLocks/>
          </p:cNvSpPr>
          <p:nvPr/>
        </p:nvSpPr>
        <p:spPr bwMode="auto">
          <a:xfrm>
            <a:off x="8620125" y="4554538"/>
            <a:ext cx="546100" cy="652462"/>
          </a:xfrm>
          <a:custGeom>
            <a:avLst/>
            <a:gdLst>
              <a:gd name="T0" fmla="*/ 2147483646 w 344"/>
              <a:gd name="T1" fmla="*/ 0 h 411"/>
              <a:gd name="T2" fmla="*/ 2147483646 w 344"/>
              <a:gd name="T3" fmla="*/ 2147483646 h 411"/>
              <a:gd name="T4" fmla="*/ 0 w 344"/>
              <a:gd name="T5" fmla="*/ 2147483646 h 411"/>
              <a:gd name="T6" fmla="*/ 2147483646 w 344"/>
              <a:gd name="T7" fmla="*/ 2147483646 h 411"/>
              <a:gd name="T8" fmla="*/ 2147483646 w 344"/>
              <a:gd name="T9" fmla="*/ 2147483646 h 411"/>
              <a:gd name="T10" fmla="*/ 2147483646 w 344"/>
              <a:gd name="T11" fmla="*/ 0 h 4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4" h="411">
                <a:moveTo>
                  <a:pt x="115" y="0"/>
                </a:moveTo>
                <a:lnTo>
                  <a:pt x="1" y="227"/>
                </a:lnTo>
                <a:lnTo>
                  <a:pt x="0" y="411"/>
                </a:lnTo>
                <a:lnTo>
                  <a:pt x="344" y="411"/>
                </a:lnTo>
                <a:lnTo>
                  <a:pt x="342" y="141"/>
                </a:lnTo>
                <a:lnTo>
                  <a:pt x="115" y="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5">
            <a:extLst>
              <a:ext uri="{FF2B5EF4-FFF2-40B4-BE49-F238E27FC236}">
                <a16:creationId xmlns:a16="http://schemas.microsoft.com/office/drawing/2014/main" id="{8C9CA724-6863-6E73-441F-6633B0707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37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9907" name="Picture 6">
            <a:extLst>
              <a:ext uri="{FF2B5EF4-FFF2-40B4-BE49-F238E27FC236}">
                <a16:creationId xmlns:a16="http://schemas.microsoft.com/office/drawing/2014/main" id="{9A400ACB-5FA0-A092-1400-025463CDB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0"/>
            <a:ext cx="44386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6EB3E4D5-F7DC-A4EC-4A0E-FC7621A0A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463"/>
            <a:ext cx="91440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řady obohacené humusem</a:t>
            </a:r>
          </a:p>
        </p:txBody>
      </p:sp>
      <p:sp>
        <p:nvSpPr>
          <p:cNvPr id="381956" name="Rectangle 4">
            <a:extLst>
              <a:ext uri="{FF2B5EF4-FFF2-40B4-BE49-F238E27FC236}">
                <a16:creationId xmlns:a16="http://schemas.microsoft.com/office/drawing/2014/main" id="{28483E4A-6045-75C7-5327-86F6E56E3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143000"/>
            <a:ext cx="8928100" cy="24209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J – obohacená skeletová </a:t>
            </a:r>
            <a:r>
              <a:rPr lang="cs-CZ" altLang="cs-CZ" sz="1800" b="1" dirty="0">
                <a:cs typeface="Calibri" panose="020F0502020204030204" pitchFamily="34" charset="0"/>
              </a:rPr>
              <a:t>(dříve suťová (javořiny))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„obohacená až vápencová a ultrabazická“ a „suťová (skelet </a:t>
            </a:r>
            <a:r>
              <a:rPr lang="en-GB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&gt;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80 %) až zakrslá“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reliéf: erozní – suťovité svahy, rokle, vrcholy, skalnaté výchozy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půda: písčitohlinitá až hlinitojílovitá; bohatá až velmi bohatá bázemi a dusíkem; silně prohumózněná; litozem,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rankery</a:t>
            </a:r>
            <a:r>
              <a:rPr lang="cs-CZ" altLang="cs-CZ" sz="1800" b="1" dirty="0">
                <a:cs typeface="Calibri" panose="020F0502020204030204" pitchFamily="34" charset="0"/>
              </a:rPr>
              <a:t>; mozaikovitě mělké (suť) a hluboké (kapsy) půdy, oglejení chybí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voda: více méně nikdy neprosychá</a:t>
            </a:r>
          </a:p>
          <a:p>
            <a:pPr marL="263525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biota: vegetace proměnlivá dle LVS, ale názvy SLT neodpovídají kombinaci LVS + EK („pravá část tabulky“),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dominance nitrofytů</a:t>
            </a:r>
          </a:p>
          <a:p>
            <a:pPr marL="263525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číslo na pozici LVS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neodpovídá vegetačnímu stupni</a:t>
            </a:r>
            <a:r>
              <a:rPr lang="cs-CZ" altLang="cs-CZ" sz="1800" b="1" dirty="0">
                <a:cs typeface="Calibri" panose="020F0502020204030204" pitchFamily="34" charset="0"/>
              </a:rPr>
              <a:t>, ale </a:t>
            </a:r>
          </a:p>
          <a:p>
            <a:pPr marL="82550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označuje specifická stanoviště!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(1)J – obohacená skeletová habrová javořina 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(3)J – obohacená skeletová lipová javořina 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(5)J – obohacená skeletová </a:t>
            </a:r>
            <a:r>
              <a:rPr lang="cs-CZ" altLang="cs-CZ" sz="1800" b="1" dirty="0" err="1">
                <a:cs typeface="Calibri" panose="020F0502020204030204" pitchFamily="34" charset="0"/>
              </a:rPr>
              <a:t>jilmojasanová</a:t>
            </a:r>
            <a:r>
              <a:rPr lang="cs-CZ" altLang="cs-CZ" sz="1800" b="1" dirty="0">
                <a:cs typeface="Calibri" panose="020F0502020204030204" pitchFamily="34" charset="0"/>
              </a:rPr>
              <a:t> javořina 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(6)J – obohacená skeletová </a:t>
            </a:r>
            <a:r>
              <a:rPr lang="cs-CZ" altLang="cs-CZ" sz="1800" b="1" dirty="0" err="1">
                <a:cs typeface="Calibri" panose="020F0502020204030204" pitchFamily="34" charset="0"/>
              </a:rPr>
              <a:t>jilmosmrková</a:t>
            </a:r>
            <a:r>
              <a:rPr lang="cs-CZ" altLang="cs-CZ" sz="1800" b="1" dirty="0">
                <a:cs typeface="Calibri" panose="020F0502020204030204" pitchFamily="34" charset="0"/>
              </a:rPr>
              <a:t> javořina 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návaznost v terénu: EK A, Y, U</a:t>
            </a:r>
            <a:endParaRPr lang="cs-CZ" altLang="cs-CZ" sz="1600" b="1" dirty="0">
              <a:cs typeface="Calibri" panose="020F0502020204030204" pitchFamily="34" charset="0"/>
            </a:endParaRP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ochranný les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např. hluboká, zastíněná údolí Moravského krasu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190D910-C472-4D50-CC07-D3DBBCDFD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3613150"/>
            <a:ext cx="3286125" cy="328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1957" name="Freeform 6">
            <a:extLst>
              <a:ext uri="{FF2B5EF4-FFF2-40B4-BE49-F238E27FC236}">
                <a16:creationId xmlns:a16="http://schemas.microsoft.com/office/drawing/2014/main" id="{47C64297-2F75-D511-F7AC-E6678E76C35A}"/>
              </a:ext>
            </a:extLst>
          </p:cNvPr>
          <p:cNvSpPr>
            <a:spLocks/>
          </p:cNvSpPr>
          <p:nvPr/>
        </p:nvSpPr>
        <p:spPr bwMode="auto">
          <a:xfrm>
            <a:off x="8621713" y="4284663"/>
            <a:ext cx="541337" cy="539750"/>
          </a:xfrm>
          <a:custGeom>
            <a:avLst/>
            <a:gdLst>
              <a:gd name="T0" fmla="*/ 0 w 341"/>
              <a:gd name="T1" fmla="*/ 0 h 340"/>
              <a:gd name="T2" fmla="*/ 0 w 341"/>
              <a:gd name="T3" fmla="*/ 2147483646 h 340"/>
              <a:gd name="T4" fmla="*/ 2147483646 w 341"/>
              <a:gd name="T5" fmla="*/ 2147483646 h 340"/>
              <a:gd name="T6" fmla="*/ 2147483646 w 341"/>
              <a:gd name="T7" fmla="*/ 0 h 340"/>
              <a:gd name="T8" fmla="*/ 0 w 341"/>
              <a:gd name="T9" fmla="*/ 0 h 3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1" h="340">
                <a:moveTo>
                  <a:pt x="0" y="0"/>
                </a:moveTo>
                <a:lnTo>
                  <a:pt x="0" y="85"/>
                </a:lnTo>
                <a:lnTo>
                  <a:pt x="341" y="340"/>
                </a:lnTo>
                <a:lnTo>
                  <a:pt x="341" y="0"/>
                </a:lnTo>
                <a:lnTo>
                  <a:pt x="0" y="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2" name="Picture 4">
            <a:extLst>
              <a:ext uri="{FF2B5EF4-FFF2-40B4-BE49-F238E27FC236}">
                <a16:creationId xmlns:a16="http://schemas.microsoft.com/office/drawing/2014/main" id="{D113C746-5518-BF41-703F-8BD6467A4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370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4003" name="Picture 5">
            <a:extLst>
              <a:ext uri="{FF2B5EF4-FFF2-40B4-BE49-F238E27FC236}">
                <a16:creationId xmlns:a16="http://schemas.microsoft.com/office/drawing/2014/main" id="{B1527EDC-2857-6762-B85B-B65999F95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0"/>
            <a:ext cx="4435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42947718-6770-504F-3D08-8F1369D5D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" y="144463"/>
            <a:ext cx="87757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Ekologická řada obohacená vodou (jasanová) (L)</a:t>
            </a:r>
          </a:p>
        </p:txBody>
      </p:sp>
      <p:sp>
        <p:nvSpPr>
          <p:cNvPr id="386051" name="Rectangle 4">
            <a:extLst>
              <a:ext uri="{FF2B5EF4-FFF2-40B4-BE49-F238E27FC236}">
                <a16:creationId xmlns:a16="http://schemas.microsoft.com/office/drawing/2014/main" id="{D65A9186-A66E-0C83-4D40-5EB2E08E2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143000"/>
            <a:ext cx="89281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</a:pP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lužní </a:t>
            </a:r>
            <a:r>
              <a:rPr lang="cs-CZ" altLang="cs-CZ" sz="1800" b="1">
                <a:cs typeface="Calibri" panose="020F0502020204030204" pitchFamily="34" charset="0"/>
              </a:rPr>
              <a:t>společenstva 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v nivách potoků a řek</a:t>
            </a:r>
            <a:r>
              <a:rPr lang="cs-CZ" altLang="cs-CZ" sz="1800" b="1">
                <a:cs typeface="Calibri" panose="020F0502020204030204" pitchFamily="34" charset="0"/>
              </a:rPr>
              <a:t>, zaplavované, 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zvýšená hladina podzemní vody</a:t>
            </a:r>
            <a:r>
              <a:rPr lang="cs-CZ" altLang="cs-CZ" sz="1800" b="1">
                <a:cs typeface="Calibri" panose="020F0502020204030204" pitchFamily="34" charset="0"/>
              </a:rPr>
              <a:t>, společenstva obohacená podzemní vodou, úžlabiny</a:t>
            </a:r>
          </a:p>
          <a:p>
            <a:pPr eaLnBrk="1" hangingPunct="1">
              <a:buSzPct val="75000"/>
            </a:pPr>
            <a:r>
              <a:rPr lang="cs-CZ" altLang="cs-CZ" sz="1800" b="1">
                <a:cs typeface="Calibri" panose="020F0502020204030204" pitchFamily="34" charset="0"/>
              </a:rPr>
              <a:t>příznivé humusové formy, 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obohacení o dusík</a:t>
            </a:r>
          </a:p>
          <a:p>
            <a:pPr eaLnBrk="1" hangingPunct="1">
              <a:buSzPct val="75000"/>
            </a:pPr>
            <a:r>
              <a:rPr lang="cs-CZ" altLang="cs-CZ" sz="1800" b="1">
                <a:cs typeface="Calibri" panose="020F0502020204030204" pitchFamily="34" charset="0"/>
              </a:rPr>
              <a:t>odlišná společenstva dle reliéfu: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úvalové luhy širokých aluvií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údolní luhy potočních niv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úžlabiny (aluvium pouze v části dna)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úpatí svahových hlín, obvody pramenišť</a:t>
            </a:r>
          </a:p>
          <a:p>
            <a:pPr eaLnBrk="1" hangingPunct="1">
              <a:buClr>
                <a:schemeClr val="hlink"/>
              </a:buClr>
              <a:buSzPct val="75000"/>
              <a:buFontTx/>
              <a:buNone/>
            </a:pPr>
            <a:endParaRPr lang="cs-CZ" altLang="cs-CZ" sz="2000" b="1">
              <a:cs typeface="Calibri" panose="020F050202020403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B541318-1784-1B52-068C-93A63171BD48}"/>
              </a:ext>
            </a:extLst>
          </p:cNvPr>
          <p:cNvSpPr txBox="1"/>
          <p:nvPr/>
        </p:nvSpPr>
        <p:spPr>
          <a:xfrm>
            <a:off x="107950" y="3730625"/>
            <a:ext cx="4886325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58775" indent="-358775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typická stanoviště 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jasanů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olší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, jilmů (zvl. vaz), 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dubů letních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topolů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(černý, bílý), 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vrb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(bílá a křehká)</a:t>
            </a:r>
          </a:p>
          <a:p>
            <a:pPr marL="358775" indent="-358775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typická účast 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nitrofilních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(viz řada J) 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hygrofytů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Urtica dioica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Allium ursinum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cs-CZ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Impatiens noli-tangere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Chaerophyllum hirsutum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b="1" i="1" dirty="0">
                <a:latin typeface="Calibri" panose="020F0502020204030204" pitchFamily="34" charset="0"/>
                <a:cs typeface="Calibri" panose="020F0502020204030204" pitchFamily="34" charset="0"/>
              </a:rPr>
              <a:t>Stellaria nemorum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b="1" i="1" dirty="0">
                <a:latin typeface="Calibri" panose="020F0502020204030204" pitchFamily="34" charset="0"/>
                <a:cs typeface="Calibri" panose="020F0502020204030204" pitchFamily="34" charset="0"/>
              </a:rPr>
              <a:t>Aegopodium podagraria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Carex remota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b="1" i="1" dirty="0">
                <a:latin typeface="Calibri" panose="020F0502020204030204" pitchFamily="34" charset="0"/>
                <a:cs typeface="Calibri" panose="020F0502020204030204" pitchFamily="34" charset="0"/>
              </a:rPr>
              <a:t>Stachys sylvatica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Petasites albus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Petasites hybridus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b="1" i="1" dirty="0">
                <a:latin typeface="Calibri" panose="020F0502020204030204" pitchFamily="34" charset="0"/>
                <a:cs typeface="Calibri" panose="020F0502020204030204" pitchFamily="34" charset="0"/>
              </a:rPr>
              <a:t>Cicerbita alpina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b="1" i="1" dirty="0">
                <a:latin typeface="Calibri" panose="020F0502020204030204" pitchFamily="34" charset="0"/>
                <a:cs typeface="Calibri" panose="020F0502020204030204" pitchFamily="34" charset="0"/>
              </a:rPr>
              <a:t>Adenostyles alliariae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Caltha palustris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Chrysosplenium alternifolium</a:t>
            </a:r>
            <a:r>
              <a:rPr lang="cs-CZ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aj.</a:t>
            </a:r>
          </a:p>
          <a:p>
            <a:pPr>
              <a:buFont typeface="Arial" pitchFamily="34" charset="0"/>
              <a:buChar char="•"/>
              <a:defRPr/>
            </a:pPr>
            <a:endParaRPr lang="cs-CZ" dirty="0">
              <a:latin typeface="Arial" charset="0"/>
            </a:endParaRPr>
          </a:p>
        </p:txBody>
      </p:sp>
      <p:pic>
        <p:nvPicPr>
          <p:cNvPr id="386053" name="Obrázek 7">
            <a:extLst>
              <a:ext uri="{FF2B5EF4-FFF2-40B4-BE49-F238E27FC236}">
                <a16:creationId xmlns:a16="http://schemas.microsoft.com/office/drawing/2014/main" id="{8AB8A055-5372-4E2A-B516-3A55BDBFC1F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4040188"/>
            <a:ext cx="4122737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5C7BC054-DC05-258C-47A7-2E9BBC988491}"/>
              </a:ext>
            </a:extLst>
          </p:cNvPr>
          <p:cNvSpPr/>
          <p:nvPr/>
        </p:nvSpPr>
        <p:spPr>
          <a:xfrm>
            <a:off x="7586663" y="4103688"/>
            <a:ext cx="406400" cy="23860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2794EA0A-F257-88DE-A831-5D5920521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řady obohacené vodou</a:t>
            </a:r>
          </a:p>
        </p:txBody>
      </p:sp>
      <p:sp>
        <p:nvSpPr>
          <p:cNvPr id="406532" name="Rectangle 4">
            <a:extLst>
              <a:ext uri="{FF2B5EF4-FFF2-40B4-BE49-F238E27FC236}">
                <a16:creationId xmlns:a16="http://schemas.microsoft.com/office/drawing/2014/main" id="{8BF6E01A-084D-E46A-E801-81EC8644A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63525" indent="-179388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L – lužní </a:t>
            </a:r>
            <a:r>
              <a:rPr lang="cs-CZ" altLang="cs-CZ" sz="1800" b="1" dirty="0">
                <a:cs typeface="Calibri" panose="020F0502020204030204" pitchFamily="34" charset="0"/>
              </a:rPr>
              <a:t>(luhy)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„obohacená“ </a:t>
            </a:r>
            <a:r>
              <a:rPr lang="cs-CZ" altLang="cs-CZ" sz="1800" b="1" dirty="0">
                <a:cs typeface="Calibri" panose="020F0502020204030204" pitchFamily="34" charset="0"/>
              </a:rPr>
              <a:t>a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 „hlinitá, oglejená, glejová, rašelinová“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reliéf: aluvia úvalů a údolí podél řek, říček a potoků + svahová prameniště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půda: písčitá až jílovitá; skeletovitost 0–(100) %, středně bohatá až s nadbytkem bází a dusíku (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obohacení záplavami</a:t>
            </a:r>
            <a:r>
              <a:rPr lang="cs-CZ" altLang="cs-CZ" sz="1800" b="1" dirty="0">
                <a:cs typeface="Calibri" panose="020F0502020204030204" pitchFamily="34" charset="0"/>
              </a:rPr>
              <a:t>);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fluvizemě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gleje</a:t>
            </a:r>
            <a:r>
              <a:rPr lang="cs-CZ" altLang="cs-CZ" sz="1800" b="1" dirty="0">
                <a:cs typeface="Calibri" panose="020F0502020204030204" pitchFamily="34" charset="0"/>
              </a:rPr>
              <a:t>; minimálně oglejený subtyp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voda: v sezóně místy prosychá, dochází k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záplavám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fluviálním procesům</a:t>
            </a:r>
            <a:r>
              <a:rPr lang="cs-CZ" altLang="cs-CZ" sz="1800" b="1" dirty="0">
                <a:cs typeface="Calibri" panose="020F0502020204030204" pitchFamily="34" charset="0"/>
              </a:rPr>
              <a:t>, vodní tok zde typicky meandruje, spodní voda hlouběji než 80 cm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biota: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nekoresponduje s LVS</a:t>
            </a:r>
          </a:p>
          <a:p>
            <a:pPr marL="263525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číslo na pozici LVS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neodpovídá vegetačnímu stupni</a:t>
            </a:r>
            <a:r>
              <a:rPr lang="cs-CZ" altLang="cs-CZ" sz="1800" b="1" dirty="0">
                <a:cs typeface="Calibri" panose="020F0502020204030204" pitchFamily="34" charset="0"/>
              </a:rPr>
              <a:t>, ale </a:t>
            </a:r>
          </a:p>
          <a:p>
            <a:pPr marL="82550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označuje specifická společenstva!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návaznost v terénu: EK G, V, U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výskyt všude u vodních toků; CHKO Litovelské Pomoraví,</a:t>
            </a:r>
          </a:p>
          <a:p>
            <a:pPr marL="84137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CHKO Poodří, oblast Soutoku na jižní Moravě  </a:t>
            </a:r>
          </a:p>
        </p:txBody>
      </p:sp>
      <p:pic>
        <p:nvPicPr>
          <p:cNvPr id="388100" name="Picture 7">
            <a:extLst>
              <a:ext uri="{FF2B5EF4-FFF2-40B4-BE49-F238E27FC236}">
                <a16:creationId xmlns:a16="http://schemas.microsoft.com/office/drawing/2014/main" id="{59620FFA-0F48-3D37-FBFB-EC5C6071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3660775"/>
            <a:ext cx="3195637" cy="318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8101" name="Freeform 8">
            <a:extLst>
              <a:ext uri="{FF2B5EF4-FFF2-40B4-BE49-F238E27FC236}">
                <a16:creationId xmlns:a16="http://schemas.microsoft.com/office/drawing/2014/main" id="{AB5177A6-EC8E-C39C-42C2-90ED79B48A15}"/>
              </a:ext>
            </a:extLst>
          </p:cNvPr>
          <p:cNvSpPr>
            <a:spLocks/>
          </p:cNvSpPr>
          <p:nvPr/>
        </p:nvSpPr>
        <p:spPr bwMode="auto">
          <a:xfrm>
            <a:off x="9036050" y="5724525"/>
            <a:ext cx="90488" cy="1125538"/>
          </a:xfrm>
          <a:custGeom>
            <a:avLst/>
            <a:gdLst>
              <a:gd name="T0" fmla="*/ 2147483646 w 57"/>
              <a:gd name="T1" fmla="*/ 0 h 709"/>
              <a:gd name="T2" fmla="*/ 0 w 57"/>
              <a:gd name="T3" fmla="*/ 2147483646 h 709"/>
              <a:gd name="T4" fmla="*/ 0 w 57"/>
              <a:gd name="T5" fmla="*/ 2147483646 h 709"/>
              <a:gd name="T6" fmla="*/ 2147483646 w 57"/>
              <a:gd name="T7" fmla="*/ 2147483646 h 709"/>
              <a:gd name="T8" fmla="*/ 2147483646 w 57"/>
              <a:gd name="T9" fmla="*/ 0 h 7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" h="709">
                <a:moveTo>
                  <a:pt x="57" y="0"/>
                </a:moveTo>
                <a:lnTo>
                  <a:pt x="0" y="170"/>
                </a:lnTo>
                <a:lnTo>
                  <a:pt x="0" y="510"/>
                </a:lnTo>
                <a:lnTo>
                  <a:pt x="57" y="709"/>
                </a:lnTo>
                <a:lnTo>
                  <a:pt x="57" y="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9" name="Obrázek 2">
            <a:extLst>
              <a:ext uri="{FF2B5EF4-FFF2-40B4-BE49-F238E27FC236}">
                <a16:creationId xmlns:a16="http://schemas.microsoft.com/office/drawing/2014/main" id="{9AA69117-32B7-AADF-8942-D7B7B3934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017" y="368660"/>
            <a:ext cx="4321454" cy="288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1" name="Obrázek 7">
            <a:extLst>
              <a:ext uri="{FF2B5EF4-FFF2-40B4-BE49-F238E27FC236}">
                <a16:creationId xmlns:a16="http://schemas.microsoft.com/office/drawing/2014/main" id="{7FAD37FB-624C-F5B4-30CA-878A7C427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2" y="368660"/>
            <a:ext cx="4323983" cy="288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2" name="Obrázek 9" descr="Obsah obrázku strom, exteriér, les, rostlina&#10;&#10;Popis byl vytvořen automaticky">
            <a:extLst>
              <a:ext uri="{FF2B5EF4-FFF2-40B4-BE49-F238E27FC236}">
                <a16:creationId xmlns:a16="http://schemas.microsoft.com/office/drawing/2014/main" id="{8E9EF302-C1EB-5515-E8BB-7B1540D8D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2" y="3606685"/>
            <a:ext cx="4331908" cy="288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3" descr="Obsah obrázku strom, tráva, exteriér, rostlina&#10;&#10;Popis byl vytvořen automaticky">
            <a:extLst>
              <a:ext uri="{FF2B5EF4-FFF2-40B4-BE49-F238E27FC236}">
                <a16:creationId xmlns:a16="http://schemas.microsoft.com/office/drawing/2014/main" id="{49C0FF50-1796-89EB-D50F-F13989742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07" y="3610100"/>
            <a:ext cx="4318860" cy="287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68ABC828-D7B8-7C9B-619A-7872347BE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řady obohacené vodou</a:t>
            </a:r>
          </a:p>
        </p:txBody>
      </p:sp>
      <p:sp>
        <p:nvSpPr>
          <p:cNvPr id="410628" name="Rectangle 4">
            <a:extLst>
              <a:ext uri="{FF2B5EF4-FFF2-40B4-BE49-F238E27FC236}">
                <a16:creationId xmlns:a16="http://schemas.microsoft.com/office/drawing/2014/main" id="{8BEB2946-931F-C8A7-2092-E5E51785B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SzPct val="75000"/>
              <a:buFontTx/>
              <a:buNone/>
              <a:defRPr/>
            </a:pP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U – úžlabní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„obohacená“ a „normální, hlinitá, oglejená, glejová“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600" b="1" dirty="0">
                <a:cs typeface="Calibri" panose="020F0502020204030204" pitchFamily="34" charset="0"/>
              </a:rPr>
              <a:t>spojuje znaky EK J a L – </a:t>
            </a: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obohacení humusem </a:t>
            </a:r>
            <a:r>
              <a:rPr lang="cs-CZ" altLang="cs-CZ" sz="1600" b="1" dirty="0">
                <a:cs typeface="Calibri" panose="020F0502020204030204" pitchFamily="34" charset="0"/>
              </a:rPr>
              <a:t>(ronem po svahu a hromaděním v úžlabině) i </a:t>
            </a: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vodou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600" b="1" dirty="0">
                <a:cs typeface="Calibri" panose="020F0502020204030204" pitchFamily="34" charset="0"/>
              </a:rPr>
              <a:t>reliéf: </a:t>
            </a: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erozní</a:t>
            </a:r>
            <a:r>
              <a:rPr lang="cs-CZ" altLang="cs-CZ" sz="1600" b="1" dirty="0">
                <a:cs typeface="Calibri" panose="020F0502020204030204" pitchFamily="34" charset="0"/>
              </a:rPr>
              <a:t> – hluboce zařízlé žleby, zářezy potoků (střídá se </a:t>
            </a: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tvar písmene V a U</a:t>
            </a:r>
            <a:r>
              <a:rPr lang="cs-CZ" altLang="cs-CZ" sz="1600" b="1" dirty="0">
                <a:cs typeface="Calibri" panose="020F0502020204030204" pitchFamily="34" charset="0"/>
              </a:rPr>
              <a:t>); </a:t>
            </a: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velmi často suťovité dno</a:t>
            </a:r>
            <a:r>
              <a:rPr lang="cs-CZ" altLang="cs-CZ" sz="1600" b="1" dirty="0">
                <a:cs typeface="Calibri" panose="020F0502020204030204" pitchFamily="34" charset="0"/>
              </a:rPr>
              <a:t>; zahrnuje </a:t>
            </a: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úzké a nesouvislé aluvium </a:t>
            </a:r>
            <a:r>
              <a:rPr lang="cs-CZ" altLang="cs-CZ" sz="1600" b="1" dirty="0">
                <a:cs typeface="Calibri" panose="020F0502020204030204" pitchFamily="34" charset="0"/>
              </a:rPr>
              <a:t>a vlhkou, často kamenitou bázi svahu, vodní tok </a:t>
            </a: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nemeandruje v nivě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600" b="1" dirty="0">
                <a:cs typeface="Calibri" panose="020F0502020204030204" pitchFamily="34" charset="0"/>
              </a:rPr>
              <a:t>navazuje na EK L směrem k pramenným částem toků </a:t>
            </a:r>
            <a:endParaRPr lang="cs-CZ" altLang="cs-CZ" sz="1600" b="1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600" b="1" dirty="0">
                <a:cs typeface="Calibri" panose="020F0502020204030204" pitchFamily="34" charset="0"/>
              </a:rPr>
              <a:t>půda: písčitá až písčitohlinitá; skeletovitost 30–100 %; středně bohatá až bohatá bázemi a dusíkem; fluvizemě, rankery, kambizemě, pseudogleje, gleje; oglejení minimálně slabě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600" b="1" dirty="0">
                <a:cs typeface="Calibri" panose="020F0502020204030204" pitchFamily="34" charset="0"/>
              </a:rPr>
              <a:t>voda: ve vegetačním období sezóně místy prosychá </a:t>
            </a:r>
          </a:p>
          <a:p>
            <a:pPr marL="263525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600" b="1" dirty="0">
                <a:cs typeface="Calibri" panose="020F0502020204030204" pitchFamily="34" charset="0"/>
              </a:rPr>
              <a:t>biota: číslo na pozici LVS </a:t>
            </a: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neodpovídá vegetačnímu stupni</a:t>
            </a:r>
            <a:r>
              <a:rPr lang="cs-CZ" altLang="cs-CZ" sz="1600" b="1" dirty="0">
                <a:cs typeface="Calibri" panose="020F0502020204030204" pitchFamily="34" charset="0"/>
              </a:rPr>
              <a:t>, ale </a:t>
            </a:r>
          </a:p>
          <a:p>
            <a:pPr marL="82550" lvl="1" indent="0" eaLnBrk="1" hangingPunct="1">
              <a:buSzPct val="75000"/>
              <a:buFontTx/>
              <a:buNone/>
              <a:defRPr/>
            </a:pPr>
            <a:r>
              <a:rPr lang="cs-CZ" altLang="cs-CZ" sz="1600" b="1" dirty="0">
                <a:cs typeface="Calibri" panose="020F0502020204030204" pitchFamily="34" charset="0"/>
              </a:rPr>
              <a:t>označuje specifická společenstva!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600" b="1" dirty="0">
                <a:cs typeface="Calibri" panose="020F0502020204030204" pitchFamily="34" charset="0"/>
              </a:rPr>
              <a:t>typická skladba jasanu a javoru, </a:t>
            </a: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přechod mezi </a:t>
            </a:r>
          </a:p>
          <a:p>
            <a:pPr marL="84137" lvl="1" indent="0" eaLnBrk="1" hangingPunct="1">
              <a:buSzPct val="75000"/>
              <a:buFontTx/>
              <a:buNone/>
              <a:defRPr/>
            </a:pP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suťovými lesy a luhy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600" b="1" dirty="0">
                <a:cs typeface="Calibri" panose="020F0502020204030204" pitchFamily="34" charset="0"/>
              </a:rPr>
              <a:t>(3)U – úžlabní javorová jasenina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600" b="1" dirty="0">
                <a:cs typeface="Calibri" panose="020F0502020204030204" pitchFamily="34" charset="0"/>
              </a:rPr>
              <a:t>(5)U – úžlabní jasanová javořina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600" b="1" dirty="0">
                <a:cs typeface="Calibri" panose="020F0502020204030204" pitchFamily="34" charset="0"/>
              </a:rPr>
              <a:t>ve vyšších polohách sloučeno se SLT EK V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600" b="1" dirty="0">
                <a:cs typeface="Calibri" panose="020F0502020204030204" pitchFamily="34" charset="0"/>
              </a:rPr>
              <a:t>návaznost v terénu: EK J, A, L, F (F–U–F)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600" b="1" dirty="0">
                <a:cs typeface="Calibri" panose="020F0502020204030204" pitchFamily="34" charset="0"/>
              </a:rPr>
              <a:t>např. Moravskoslezské Beskydy (typicky)</a:t>
            </a:r>
          </a:p>
        </p:txBody>
      </p:sp>
      <p:pic>
        <p:nvPicPr>
          <p:cNvPr id="404484" name="Picture 5">
            <a:extLst>
              <a:ext uri="{FF2B5EF4-FFF2-40B4-BE49-F238E27FC236}">
                <a16:creationId xmlns:a16="http://schemas.microsoft.com/office/drawing/2014/main" id="{48E4C38E-C66F-85D8-B83C-5E8941CB7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3613150"/>
            <a:ext cx="3286125" cy="328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4485" name="Freeform 6">
            <a:extLst>
              <a:ext uri="{FF2B5EF4-FFF2-40B4-BE49-F238E27FC236}">
                <a16:creationId xmlns:a16="http://schemas.microsoft.com/office/drawing/2014/main" id="{500E6236-FA12-E452-E585-479117235F0A}"/>
              </a:ext>
            </a:extLst>
          </p:cNvPr>
          <p:cNvSpPr>
            <a:spLocks/>
          </p:cNvSpPr>
          <p:nvPr/>
        </p:nvSpPr>
        <p:spPr bwMode="auto">
          <a:xfrm>
            <a:off x="8982075" y="5454650"/>
            <a:ext cx="180975" cy="1123950"/>
          </a:xfrm>
          <a:custGeom>
            <a:avLst/>
            <a:gdLst>
              <a:gd name="T0" fmla="*/ 2147483646 w 114"/>
              <a:gd name="T1" fmla="*/ 0 h 708"/>
              <a:gd name="T2" fmla="*/ 0 w 114"/>
              <a:gd name="T3" fmla="*/ 2147483646 h 708"/>
              <a:gd name="T4" fmla="*/ 0 w 114"/>
              <a:gd name="T5" fmla="*/ 2147483646 h 708"/>
              <a:gd name="T6" fmla="*/ 2147483646 w 114"/>
              <a:gd name="T7" fmla="*/ 2147483646 h 708"/>
              <a:gd name="T8" fmla="*/ 2147483646 w 114"/>
              <a:gd name="T9" fmla="*/ 2147483646 h 708"/>
              <a:gd name="T10" fmla="*/ 2147483646 w 114"/>
              <a:gd name="T11" fmla="*/ 2147483646 h 708"/>
              <a:gd name="T12" fmla="*/ 2147483646 w 114"/>
              <a:gd name="T13" fmla="*/ 0 h 70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14" h="708">
                <a:moveTo>
                  <a:pt x="114" y="0"/>
                </a:moveTo>
                <a:lnTo>
                  <a:pt x="0" y="340"/>
                </a:lnTo>
                <a:lnTo>
                  <a:pt x="0" y="538"/>
                </a:lnTo>
                <a:lnTo>
                  <a:pt x="57" y="708"/>
                </a:lnTo>
                <a:lnTo>
                  <a:pt x="57" y="368"/>
                </a:lnTo>
                <a:lnTo>
                  <a:pt x="114" y="198"/>
                </a:lnTo>
                <a:lnTo>
                  <a:pt x="114" y="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530" name="Picture 5">
            <a:extLst>
              <a:ext uri="{FF2B5EF4-FFF2-40B4-BE49-F238E27FC236}">
                <a16:creationId xmlns:a16="http://schemas.microsoft.com/office/drawing/2014/main" id="{6126DB82-451C-AB32-61D4-29F19496B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850"/>
            <a:ext cx="4498975" cy="599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6531" name="Obrázek 2">
            <a:extLst>
              <a:ext uri="{FF2B5EF4-FFF2-40B4-BE49-F238E27FC236}">
                <a16:creationId xmlns:a16="http://schemas.microsoft.com/office/drawing/2014/main" id="{A5568176-5B5B-E9FC-F825-79CC3E8E3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3850"/>
            <a:ext cx="3995738" cy="599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74" name="Group 6">
            <a:extLst>
              <a:ext uri="{FF2B5EF4-FFF2-40B4-BE49-F238E27FC236}">
                <a16:creationId xmlns:a16="http://schemas.microsoft.com/office/drawing/2014/main" id="{1BD83532-0A10-652A-325B-C5777E412740}"/>
              </a:ext>
            </a:extLst>
          </p:cNvPr>
          <p:cNvGrpSpPr>
            <a:grpSpLocks/>
          </p:cNvGrpSpPr>
          <p:nvPr/>
        </p:nvGrpSpPr>
        <p:grpSpPr bwMode="auto">
          <a:xfrm>
            <a:off x="869950" y="0"/>
            <a:ext cx="7404100" cy="6858000"/>
            <a:chOff x="13" y="0"/>
            <a:chExt cx="4664" cy="4320"/>
          </a:xfrm>
        </p:grpSpPr>
        <p:pic>
          <p:nvPicPr>
            <p:cNvPr id="131090" name="Picture 4">
              <a:extLst>
                <a:ext uri="{FF2B5EF4-FFF2-40B4-BE49-F238E27FC236}">
                  <a16:creationId xmlns:a16="http://schemas.microsoft.com/office/drawing/2014/main" id="{7E8106A0-7D6B-9692-9BA3-9C70A2A49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" y="0"/>
              <a:ext cx="2459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1091" name="Picture 5">
              <a:extLst>
                <a:ext uri="{FF2B5EF4-FFF2-40B4-BE49-F238E27FC236}">
                  <a16:creationId xmlns:a16="http://schemas.microsoft.com/office/drawing/2014/main" id="{6D269887-A86D-710E-5CFD-8040C264A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18"/>
              <a:ext cx="2251" cy="4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92" name="Line 8">
            <a:extLst>
              <a:ext uri="{FF2B5EF4-FFF2-40B4-BE49-F238E27FC236}">
                <a16:creationId xmlns:a16="http://schemas.microsoft.com/office/drawing/2014/main" id="{C6F6DDEC-42D9-1F1C-B075-270F9127EA8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0" y="404813"/>
            <a:ext cx="90360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993" name="Line 9">
            <a:extLst>
              <a:ext uri="{FF2B5EF4-FFF2-40B4-BE49-F238E27FC236}">
                <a16:creationId xmlns:a16="http://schemas.microsoft.com/office/drawing/2014/main" id="{290D970A-4FAB-D098-C4F5-340B5EE16FF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6375" y="0"/>
            <a:ext cx="0" cy="6858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994" name="Rectangle 10">
            <a:extLst>
              <a:ext uri="{FF2B5EF4-FFF2-40B4-BE49-F238E27FC236}">
                <a16:creationId xmlns:a16="http://schemas.microsoft.com/office/drawing/2014/main" id="{F170C9FF-4EDD-D46A-1B69-CEB30B1B4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773238"/>
            <a:ext cx="1584325" cy="142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3" name="Group 22">
            <a:extLst>
              <a:ext uri="{FF2B5EF4-FFF2-40B4-BE49-F238E27FC236}">
                <a16:creationId xmlns:a16="http://schemas.microsoft.com/office/drawing/2014/main" id="{EC623DF8-1820-B37A-9DEF-1E91668A481C}"/>
              </a:ext>
            </a:extLst>
          </p:cNvPr>
          <p:cNvGrpSpPr>
            <a:grpSpLocks/>
          </p:cNvGrpSpPr>
          <p:nvPr/>
        </p:nvGrpSpPr>
        <p:grpSpPr bwMode="auto">
          <a:xfrm>
            <a:off x="755650" y="3249613"/>
            <a:ext cx="7632700" cy="1114425"/>
            <a:chOff x="476" y="2047"/>
            <a:chExt cx="4808" cy="702"/>
          </a:xfrm>
        </p:grpSpPr>
        <p:sp>
          <p:nvSpPr>
            <p:cNvPr id="131083" name="Line 12">
              <a:extLst>
                <a:ext uri="{FF2B5EF4-FFF2-40B4-BE49-F238E27FC236}">
                  <a16:creationId xmlns:a16="http://schemas.microsoft.com/office/drawing/2014/main" id="{DC7D59CA-3AC2-91EB-072D-66E4E0327A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2047"/>
              <a:ext cx="4808" cy="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1084" name="Line 16">
              <a:extLst>
                <a:ext uri="{FF2B5EF4-FFF2-40B4-BE49-F238E27FC236}">
                  <a16:creationId xmlns:a16="http://schemas.microsoft.com/office/drawing/2014/main" id="{E5EA5017-819B-5970-9650-973CBA8DA8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2092"/>
              <a:ext cx="4808" cy="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1085" name="Line 17">
              <a:extLst>
                <a:ext uri="{FF2B5EF4-FFF2-40B4-BE49-F238E27FC236}">
                  <a16:creationId xmlns:a16="http://schemas.microsoft.com/office/drawing/2014/main" id="{D2EDA8C1-2D2F-0D73-778F-DA1AB8F118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2228"/>
              <a:ext cx="4808" cy="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1086" name="Line 18">
              <a:extLst>
                <a:ext uri="{FF2B5EF4-FFF2-40B4-BE49-F238E27FC236}">
                  <a16:creationId xmlns:a16="http://schemas.microsoft.com/office/drawing/2014/main" id="{944B8640-0F00-46AB-618A-0F2A565F47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2387"/>
              <a:ext cx="4808" cy="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1087" name="Line 19">
              <a:extLst>
                <a:ext uri="{FF2B5EF4-FFF2-40B4-BE49-F238E27FC236}">
                  <a16:creationId xmlns:a16="http://schemas.microsoft.com/office/drawing/2014/main" id="{7F65A1A7-361A-18A7-839C-7DF55EC483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2478"/>
              <a:ext cx="4808" cy="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1088" name="Line 20">
              <a:extLst>
                <a:ext uri="{FF2B5EF4-FFF2-40B4-BE49-F238E27FC236}">
                  <a16:creationId xmlns:a16="http://schemas.microsoft.com/office/drawing/2014/main" id="{B3D492BC-8455-0E4B-514A-B54D323427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2614"/>
              <a:ext cx="4808" cy="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1089" name="Line 21">
              <a:extLst>
                <a:ext uri="{FF2B5EF4-FFF2-40B4-BE49-F238E27FC236}">
                  <a16:creationId xmlns:a16="http://schemas.microsoft.com/office/drawing/2014/main" id="{30EB0D51-5C2F-823D-2B02-C1B6A12D23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2727"/>
              <a:ext cx="4808" cy="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2007" name="Text Box 23">
            <a:extLst>
              <a:ext uri="{FF2B5EF4-FFF2-40B4-BE49-F238E27FC236}">
                <a16:creationId xmlns:a16="http://schemas.microsoft.com/office/drawing/2014/main" id="{D09720E1-3200-F7FB-C6C7-3115260C1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0"/>
            <a:ext cx="4392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T r o f i c k é  ř a d y</a:t>
            </a:r>
          </a:p>
        </p:txBody>
      </p:sp>
      <p:sp>
        <p:nvSpPr>
          <p:cNvPr id="42008" name="Text Box 24">
            <a:extLst>
              <a:ext uri="{FF2B5EF4-FFF2-40B4-BE49-F238E27FC236}">
                <a16:creationId xmlns:a16="http://schemas.microsoft.com/office/drawing/2014/main" id="{C25C6917-DF40-337D-53A6-90B0D3984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0"/>
            <a:ext cx="576262" cy="700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V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e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g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e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t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a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č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n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í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endParaRPr lang="cs-CZ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s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t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u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p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n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ě</a:t>
            </a:r>
          </a:p>
        </p:txBody>
      </p:sp>
      <p:sp>
        <p:nvSpPr>
          <p:cNvPr id="42009" name="Text Box 25">
            <a:extLst>
              <a:ext uri="{FF2B5EF4-FFF2-40B4-BE49-F238E27FC236}">
                <a16:creationId xmlns:a16="http://schemas.microsoft.com/office/drawing/2014/main" id="{09078545-C558-956B-2299-D465D9937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525" y="3573463"/>
            <a:ext cx="3097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H y d r i c k é  ř a d y</a:t>
            </a:r>
          </a:p>
        </p:txBody>
      </p:sp>
      <p:sp>
        <p:nvSpPr>
          <p:cNvPr id="42010" name="Text Box 26">
            <a:extLst>
              <a:ext uri="{FF2B5EF4-FFF2-40B4-BE49-F238E27FC236}">
                <a16:creationId xmlns:a16="http://schemas.microsoft.com/office/drawing/2014/main" id="{26C29C93-1937-F986-2342-3339CCB60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1196975"/>
            <a:ext cx="3779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Skupiny typů </a:t>
            </a:r>
            <a:r>
              <a:rPr lang="cs-CZ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geobiocénů</a:t>
            </a:r>
            <a:endParaRPr lang="cs-CZ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2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4" grpId="0" animBg="1"/>
      <p:bldP spid="42007" grpId="0"/>
      <p:bldP spid="42008" grpId="0"/>
      <p:bldP spid="42009" grpId="0"/>
      <p:bldP spid="42010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638C19AF-F809-697F-028F-79564B51A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řady obohacené vodou</a:t>
            </a:r>
          </a:p>
        </p:txBody>
      </p:sp>
      <p:sp>
        <p:nvSpPr>
          <p:cNvPr id="414724" name="Rectangle 4">
            <a:extLst>
              <a:ext uri="{FF2B5EF4-FFF2-40B4-BE49-F238E27FC236}">
                <a16:creationId xmlns:a16="http://schemas.microsoft.com/office/drawing/2014/main" id="{7E8186C5-AE6C-EB3C-D772-8E7491209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SzPct val="75000"/>
              <a:buFontTx/>
              <a:buNone/>
              <a:defRPr/>
            </a:pP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V – vlhká </a:t>
            </a:r>
            <a:r>
              <a:rPr lang="cs-CZ" altLang="cs-CZ" sz="1600" b="1" dirty="0">
                <a:cs typeface="Calibri" panose="020F0502020204030204" pitchFamily="34" charset="0"/>
              </a:rPr>
              <a:t>(podmáčená)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„vápencová a ultrabazická až obohacená“ a „oglejená a glejová“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obohacená vodou, méně dusíkem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600" b="1" dirty="0">
                <a:cs typeface="Calibri" panose="020F0502020204030204" pitchFamily="34" charset="0"/>
              </a:rPr>
              <a:t>reliéf: </a:t>
            </a: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prameniště</a:t>
            </a:r>
            <a:r>
              <a:rPr lang="cs-CZ" altLang="cs-CZ" sz="1600" b="1" dirty="0">
                <a:cs typeface="Calibri" panose="020F0502020204030204" pitchFamily="34" charset="0"/>
              </a:rPr>
              <a:t> a okolí, vyšší potoční či říční terasy, </a:t>
            </a: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táhlé svahy</a:t>
            </a:r>
            <a:r>
              <a:rPr lang="cs-CZ" altLang="cs-CZ" sz="1600" b="1" dirty="0">
                <a:cs typeface="Calibri" panose="020F0502020204030204" pitchFamily="34" charset="0"/>
              </a:rPr>
              <a:t>, deluvia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600" b="1" dirty="0">
                <a:cs typeface="Calibri" panose="020F0502020204030204" pitchFamily="34" charset="0"/>
              </a:rPr>
              <a:t>půda: písčitá až jílovitá; skeletovitost 0–100 %; středně bohatá až nadbytek bází a dusíku; pseudoglej, glej, kambizem oglejená či glejová, hnědozem oglejená, kryptopodzol oglejený; oglejení minimálně oglejený subtyp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600" b="1" dirty="0">
                <a:cs typeface="Calibri" panose="020F0502020204030204" pitchFamily="34" charset="0"/>
              </a:rPr>
              <a:t>voda: v sezóně místy prosychá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600" b="1" dirty="0">
                <a:cs typeface="Calibri" panose="020F0502020204030204" pitchFamily="34" charset="0"/>
              </a:rPr>
              <a:t>biota: </a:t>
            </a: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vegetace odpovídá VS</a:t>
            </a:r>
            <a:r>
              <a:rPr lang="cs-CZ" altLang="cs-CZ" sz="1600" b="1" dirty="0">
                <a:cs typeface="Calibri" panose="020F0502020204030204" pitchFamily="34" charset="0"/>
              </a:rPr>
              <a:t>, přestože je půda vlhká, </a:t>
            </a: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chybí zde olše</a:t>
            </a:r>
            <a:r>
              <a:rPr lang="cs-CZ" altLang="cs-CZ" sz="1600" b="1" dirty="0">
                <a:cs typeface="Calibri" panose="020F0502020204030204" pitchFamily="34" charset="0"/>
              </a:rPr>
              <a:t>, zastoupení nitrofytů a hygrofytů, často </a:t>
            </a: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klenbová společenstva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600" b="1" dirty="0">
                <a:cs typeface="Calibri" panose="020F0502020204030204" pitchFamily="34" charset="0"/>
              </a:rPr>
              <a:t>1–8V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600" b="1" dirty="0">
                <a:cs typeface="Calibri" panose="020F0502020204030204" pitchFamily="34" charset="0"/>
              </a:rPr>
              <a:t>návaznost v terénu: EK L, U, D (B, H)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600" b="1" dirty="0">
                <a:cs typeface="Calibri" panose="020F0502020204030204" pitchFamily="34" charset="0"/>
              </a:rPr>
              <a:t>z vodou ovlivněných edafických kategorií nejbohatší </a:t>
            </a:r>
          </a:p>
          <a:p>
            <a:pPr marL="84137" lvl="1" indent="0" eaLnBrk="1" hangingPunct="1">
              <a:buSzPct val="75000"/>
              <a:buFontTx/>
              <a:buNone/>
              <a:defRPr/>
            </a:pPr>
            <a:r>
              <a:rPr lang="cs-CZ" altLang="cs-CZ" sz="1600" b="1" dirty="0">
                <a:cs typeface="Calibri" panose="020F0502020204030204" pitchFamily="34" charset="0"/>
              </a:rPr>
              <a:t>(T, Q, P, O, </a:t>
            </a: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V</a:t>
            </a:r>
            <a:r>
              <a:rPr lang="cs-CZ" altLang="cs-CZ" sz="1600" b="1" dirty="0">
                <a:cs typeface="Calibri" panose="020F0502020204030204" pitchFamily="34" charset="0"/>
              </a:rPr>
              <a:t>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přechod </a:t>
            </a:r>
            <a:r>
              <a:rPr lang="cs-CZ" altLang="cs-CZ" sz="1600" b="1" dirty="0">
                <a:cs typeface="Calibri" panose="020F0502020204030204" pitchFamily="34" charset="0"/>
              </a:rPr>
              <a:t>mezi </a:t>
            </a: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lužními</a:t>
            </a:r>
            <a:r>
              <a:rPr lang="cs-CZ" altLang="cs-CZ" sz="1600" b="1" dirty="0">
                <a:cs typeface="Calibri" panose="020F0502020204030204" pitchFamily="34" charset="0"/>
              </a:rPr>
              <a:t> a </a:t>
            </a: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hydricky normálními </a:t>
            </a:r>
            <a:r>
              <a:rPr lang="cs-CZ" altLang="cs-CZ" sz="1600" b="1" dirty="0">
                <a:cs typeface="Calibri" panose="020F0502020204030204" pitchFamily="34" charset="0"/>
              </a:rPr>
              <a:t>stanovišti</a:t>
            </a:r>
          </a:p>
          <a:p>
            <a:pPr marL="84137" lvl="1" indent="0" eaLnBrk="1" hangingPunct="1">
              <a:buSzPct val="75000"/>
              <a:buFontTx/>
              <a:buNone/>
              <a:defRPr/>
            </a:pP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živné řady </a:t>
            </a:r>
            <a:r>
              <a:rPr lang="cs-CZ" altLang="cs-CZ" sz="1600" b="1" dirty="0">
                <a:cs typeface="Calibri" panose="020F0502020204030204" pitchFamily="34" charset="0"/>
              </a:rPr>
              <a:t>= </a:t>
            </a: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vlhké, podmáčené varianty klimaxových </a:t>
            </a:r>
          </a:p>
          <a:p>
            <a:pPr marL="84137" lvl="1" indent="0" eaLnBrk="1" hangingPunct="1">
              <a:buSzPct val="75000"/>
              <a:buFontTx/>
              <a:buNone/>
              <a:defRPr/>
            </a:pP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společenstev mírně obohacených o příměs ušlechtilých </a:t>
            </a:r>
          </a:p>
          <a:p>
            <a:pPr marL="84137" lvl="1" indent="0" eaLnBrk="1" hangingPunct="1">
              <a:buSzPct val="75000"/>
              <a:buFontTx/>
              <a:buNone/>
              <a:defRPr/>
            </a:pP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listnáčů (javor, jasan, jilm) a nitrofilně-hygrofilních druhů</a:t>
            </a:r>
          </a:p>
          <a:p>
            <a:pPr marL="263525" lvl="1" indent="-18097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600" b="1" dirty="0">
                <a:cs typeface="Calibri" panose="020F0502020204030204" pitchFamily="34" charset="0"/>
              </a:rPr>
              <a:t>často </a:t>
            </a: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zakončuje</a:t>
            </a:r>
            <a:r>
              <a:rPr lang="cs-CZ" altLang="cs-CZ" sz="1600" b="1" dirty="0">
                <a:cs typeface="Calibri" panose="020F0502020204030204" pitchFamily="34" charset="0"/>
              </a:rPr>
              <a:t> </a:t>
            </a:r>
            <a:r>
              <a:rPr lang="cs-CZ" altLang="cs-CZ" sz="1600" b="1" dirty="0">
                <a:solidFill>
                  <a:srgbClr val="FF0000"/>
                </a:solidFill>
                <a:cs typeface="Calibri" panose="020F0502020204030204" pitchFamily="34" charset="0"/>
              </a:rPr>
              <a:t>sekvenci EK podél vodních toků </a:t>
            </a:r>
            <a:r>
              <a:rPr lang="cs-CZ" altLang="cs-CZ" sz="1600" b="1" dirty="0">
                <a:cs typeface="Calibri" panose="020F0502020204030204" pitchFamily="34" charset="0"/>
              </a:rPr>
              <a:t>od ústí </a:t>
            </a:r>
          </a:p>
          <a:p>
            <a:pPr marL="82550" lvl="1" indent="0" eaLnBrk="1" hangingPunct="1">
              <a:buSzPct val="75000"/>
              <a:buFontTx/>
              <a:buNone/>
              <a:defRPr/>
            </a:pPr>
            <a:r>
              <a:rPr lang="cs-CZ" altLang="cs-CZ" sz="1600" b="1" dirty="0">
                <a:cs typeface="Calibri" panose="020F0502020204030204" pitchFamily="34" charset="0"/>
              </a:rPr>
              <a:t>k pramenu (např. v Moravskoslezských Beskydech), v plošších </a:t>
            </a:r>
          </a:p>
          <a:p>
            <a:pPr marL="82550" lvl="1" indent="0" eaLnBrk="1" hangingPunct="1">
              <a:buSzPct val="75000"/>
              <a:buFontTx/>
              <a:buNone/>
              <a:defRPr/>
            </a:pPr>
            <a:r>
              <a:rPr lang="cs-CZ" altLang="cs-CZ" sz="1600" b="1" dirty="0">
                <a:cs typeface="Calibri" panose="020F0502020204030204" pitchFamily="34" charset="0"/>
              </a:rPr>
              <a:t>reliéfech mohou navazovat stanoviště EŘ oglejené a glejové</a:t>
            </a:r>
          </a:p>
        </p:txBody>
      </p:sp>
      <p:pic>
        <p:nvPicPr>
          <p:cNvPr id="408580" name="Picture 5">
            <a:extLst>
              <a:ext uri="{FF2B5EF4-FFF2-40B4-BE49-F238E27FC236}">
                <a16:creationId xmlns:a16="http://schemas.microsoft.com/office/drawing/2014/main" id="{76ABFD86-49CD-935F-1EAF-DE375C1EA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3613150"/>
            <a:ext cx="3286125" cy="328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8581" name="Freeform 6">
            <a:extLst>
              <a:ext uri="{FF2B5EF4-FFF2-40B4-BE49-F238E27FC236}">
                <a16:creationId xmlns:a16="http://schemas.microsoft.com/office/drawing/2014/main" id="{E3E405B0-A0D2-750F-B167-357EFC078A1B}"/>
              </a:ext>
            </a:extLst>
          </p:cNvPr>
          <p:cNvSpPr>
            <a:spLocks/>
          </p:cNvSpPr>
          <p:nvPr/>
        </p:nvSpPr>
        <p:spPr bwMode="auto">
          <a:xfrm>
            <a:off x="8621713" y="6038850"/>
            <a:ext cx="450850" cy="539750"/>
          </a:xfrm>
          <a:custGeom>
            <a:avLst/>
            <a:gdLst>
              <a:gd name="T0" fmla="*/ 2147483646 w 284"/>
              <a:gd name="T1" fmla="*/ 0 h 340"/>
              <a:gd name="T2" fmla="*/ 0 w 284"/>
              <a:gd name="T3" fmla="*/ 0 h 340"/>
              <a:gd name="T4" fmla="*/ 2147483646 w 284"/>
              <a:gd name="T5" fmla="*/ 2147483646 h 340"/>
              <a:gd name="T6" fmla="*/ 2147483646 w 284"/>
              <a:gd name="T7" fmla="*/ 2147483646 h 340"/>
              <a:gd name="T8" fmla="*/ 2147483646 w 284"/>
              <a:gd name="T9" fmla="*/ 2147483646 h 340"/>
              <a:gd name="T10" fmla="*/ 2147483646 w 284"/>
              <a:gd name="T11" fmla="*/ 0 h 3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84" h="340">
                <a:moveTo>
                  <a:pt x="227" y="0"/>
                </a:moveTo>
                <a:lnTo>
                  <a:pt x="0" y="0"/>
                </a:lnTo>
                <a:lnTo>
                  <a:pt x="199" y="340"/>
                </a:lnTo>
                <a:lnTo>
                  <a:pt x="284" y="340"/>
                </a:lnTo>
                <a:lnTo>
                  <a:pt x="227" y="170"/>
                </a:lnTo>
                <a:lnTo>
                  <a:pt x="227" y="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26" name="Obrázek 2" descr="Obsah obrázku strom, tráva, exteriér, rostlina&#10;&#10;Popis byl vytvořen automaticky">
            <a:extLst>
              <a:ext uri="{FF2B5EF4-FFF2-40B4-BE49-F238E27FC236}">
                <a16:creationId xmlns:a16="http://schemas.microsoft.com/office/drawing/2014/main" id="{B78BD4C0-E7A0-F752-8545-B4F2D0EBF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4841875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27" name="Obrázek 4" descr="Obsah obrázku strom, les, exteriér, tráva&#10;&#10;Popis byl vytvořen automaticky">
            <a:extLst>
              <a:ext uri="{FF2B5EF4-FFF2-40B4-BE49-F238E27FC236}">
                <a16:creationId xmlns:a16="http://schemas.microsoft.com/office/drawing/2014/main" id="{A9C961E7-389E-F1ED-1E85-BD715E094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3227388"/>
            <a:ext cx="4841875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28" name="TextovéPole 5">
            <a:extLst>
              <a:ext uri="{FF2B5EF4-FFF2-40B4-BE49-F238E27FC236}">
                <a16:creationId xmlns:a16="http://schemas.microsoft.com/office/drawing/2014/main" id="{00D549B9-AA3B-7885-3C05-BB1BF24E0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44850"/>
            <a:ext cx="39862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2V – vlhká buková doubrava</a:t>
            </a:r>
          </a:p>
        </p:txBody>
      </p:sp>
      <p:sp>
        <p:nvSpPr>
          <p:cNvPr id="410629" name="TextovéPole 6">
            <a:extLst>
              <a:ext uri="{FF2B5EF4-FFF2-40B4-BE49-F238E27FC236}">
                <a16:creationId xmlns:a16="http://schemas.microsoft.com/office/drawing/2014/main" id="{185C8D60-7A3E-D1E6-7CE1-D54678A96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25" y="6530975"/>
            <a:ext cx="445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5V – vlhká jedlová bučina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4" name="Obrázek 7">
            <a:extLst>
              <a:ext uri="{FF2B5EF4-FFF2-40B4-BE49-F238E27FC236}">
                <a16:creationId xmlns:a16="http://schemas.microsoft.com/office/drawing/2014/main" id="{C83AD3FD-17BE-AB57-29A5-AF581C2BDD0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88" y="4040188"/>
            <a:ext cx="4122737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Rectangle 2">
            <a:extLst>
              <a:ext uri="{FF2B5EF4-FFF2-40B4-BE49-F238E27FC236}">
                <a16:creationId xmlns:a16="http://schemas.microsoft.com/office/drawing/2014/main" id="{3FC9D196-0763-79E1-2F59-2C1328ED9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" y="144463"/>
            <a:ext cx="91344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Ekologická řada oglejená (pseudoglejová) (P)</a:t>
            </a:r>
          </a:p>
        </p:txBody>
      </p:sp>
      <p:sp>
        <p:nvSpPr>
          <p:cNvPr id="412676" name="Rectangle 4">
            <a:extLst>
              <a:ext uri="{FF2B5EF4-FFF2-40B4-BE49-F238E27FC236}">
                <a16:creationId xmlns:a16="http://schemas.microsoft.com/office/drawing/2014/main" id="{5D7AB739-EDDF-BA8E-1517-D8AC730B4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233488"/>
            <a:ext cx="892810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nejzávažnější faktor = </a:t>
            </a: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neprotékající</a:t>
            </a:r>
            <a:r>
              <a:rPr lang="cs-CZ" altLang="cs-CZ" sz="2000" b="1">
                <a:cs typeface="Calibri" panose="020F0502020204030204" pitchFamily="34" charset="0"/>
              </a:rPr>
              <a:t> </a:t>
            </a: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půdní voda</a:t>
            </a:r>
            <a:r>
              <a:rPr lang="cs-CZ" altLang="cs-CZ" sz="2000" b="1">
                <a:cs typeface="Calibri" panose="020F0502020204030204" pitchFamily="34" charset="0"/>
              </a:rPr>
              <a:t>; edafické kategorie členěny podle bohatosti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půda </a:t>
            </a: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střídavě zamokřovaná </a:t>
            </a:r>
            <a:r>
              <a:rPr lang="cs-CZ" altLang="cs-CZ" sz="2000" b="1">
                <a:cs typeface="Calibri" panose="020F0502020204030204" pitchFamily="34" charset="0"/>
              </a:rPr>
              <a:t>(jaro – tání sněhu, deště × léto – prosychání a tvrdnutí půdy), </a:t>
            </a: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zhutňovaná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špatně propustná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nedostatečně provzdušněná</a:t>
            </a:r>
            <a:r>
              <a:rPr lang="cs-CZ" altLang="cs-CZ" sz="2000" b="1">
                <a:cs typeface="Calibri" panose="020F0502020204030204" pitchFamily="34" charset="0"/>
              </a:rPr>
              <a:t>, humifikace zpomalována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ústup buku, nástup jedle, dubu letního, břízy a smrku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významné indikátory střídavé vlhkosti: </a:t>
            </a:r>
            <a:r>
              <a:rPr lang="cs-CZ" altLang="cs-CZ" sz="2000" b="1" i="1">
                <a:solidFill>
                  <a:srgbClr val="FF0000"/>
                </a:solidFill>
                <a:cs typeface="Calibri" panose="020F0502020204030204" pitchFamily="34" charset="0"/>
              </a:rPr>
              <a:t>Luzula pilosa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solidFill>
                  <a:srgbClr val="FF0000"/>
                </a:solidFill>
                <a:cs typeface="Calibri" panose="020F0502020204030204" pitchFamily="34" charset="0"/>
              </a:rPr>
              <a:t>Carex brizoides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solidFill>
                  <a:srgbClr val="FF0000"/>
                </a:solidFill>
                <a:cs typeface="Calibri" panose="020F0502020204030204" pitchFamily="34" charset="0"/>
              </a:rPr>
              <a:t>Potentilla erecta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solidFill>
                  <a:srgbClr val="FF0000"/>
                </a:solidFill>
                <a:cs typeface="Calibri" panose="020F0502020204030204" pitchFamily="34" charset="0"/>
              </a:rPr>
              <a:t>Juncus</a:t>
            </a:r>
            <a:r>
              <a:rPr lang="cs-CZ" altLang="cs-CZ" sz="2000" b="1" i="1">
                <a:cs typeface="Calibri" panose="020F0502020204030204" pitchFamily="34" charset="0"/>
              </a:rPr>
              <a:t> </a:t>
            </a:r>
            <a:r>
              <a:rPr lang="cs-CZ" altLang="cs-CZ" sz="2000" b="1">
                <a:cs typeface="Calibri" panose="020F0502020204030204" pitchFamily="34" charset="0"/>
              </a:rPr>
              <a:t>spp., </a:t>
            </a:r>
            <a:r>
              <a:rPr lang="cs-CZ" altLang="cs-CZ" sz="2000" b="1" i="1">
                <a:solidFill>
                  <a:srgbClr val="FF0000"/>
                </a:solidFill>
                <a:cs typeface="Calibri" panose="020F0502020204030204" pitchFamily="34" charset="0"/>
              </a:rPr>
              <a:t>Molinia</a:t>
            </a:r>
            <a:r>
              <a:rPr lang="cs-CZ" altLang="cs-CZ" sz="2000" b="1" i="1">
                <a:cs typeface="Calibri" panose="020F0502020204030204" pitchFamily="34" charset="0"/>
              </a:rPr>
              <a:t> </a:t>
            </a:r>
            <a:r>
              <a:rPr lang="cs-CZ" altLang="cs-CZ" sz="2000" b="1">
                <a:cs typeface="Calibri" panose="020F0502020204030204" pitchFamily="34" charset="0"/>
              </a:rPr>
              <a:t>spp., </a:t>
            </a:r>
            <a:r>
              <a:rPr lang="cs-CZ" altLang="cs-CZ" sz="2000" b="1" i="1">
                <a:cs typeface="Calibri" panose="020F0502020204030204" pitchFamily="34" charset="0"/>
              </a:rPr>
              <a:t>Deschampsia cespitosa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Sanicula europaea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ohrožení větrem </a:t>
            </a: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35060151-B61D-03BB-7656-12B6DD19D7DB}"/>
              </a:ext>
            </a:extLst>
          </p:cNvPr>
          <p:cNvSpPr/>
          <p:nvPr/>
        </p:nvSpPr>
        <p:spPr>
          <a:xfrm>
            <a:off x="7993063" y="4103688"/>
            <a:ext cx="403225" cy="26098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2E916B37-B184-39A4-B093-CB3361455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oglejené řady</a:t>
            </a:r>
          </a:p>
        </p:txBody>
      </p:sp>
      <p:sp>
        <p:nvSpPr>
          <p:cNvPr id="417796" name="Rectangle 4">
            <a:extLst>
              <a:ext uri="{FF2B5EF4-FFF2-40B4-BE49-F238E27FC236}">
                <a16:creationId xmlns:a16="http://schemas.microsoft.com/office/drawing/2014/main" id="{17D06042-2FE4-2D28-D069-DD9BD0684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1588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O – oglejená svěží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„středně bohatá až bohatá“ a „oglejená“, bez skeletu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reliéf: deprese, plošiny, roviny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podloží: hlíny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půda: písčitá až jílovitohlinitá; skelet 0–70 %; bázemi středně bohatá;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pseudogleje, </a:t>
            </a:r>
            <a:r>
              <a:rPr lang="cs-CZ" altLang="cs-CZ" sz="1800" b="1" dirty="0">
                <a:cs typeface="Calibri" panose="020F0502020204030204" pitchFamily="34" charset="0"/>
              </a:rPr>
              <a:t>hnědozem oglejená, luvizem oglejená, kambizem oglejená aj.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voda: vzácně ve vegetačním období prosychá (v nižších polohách pravidelně), půdní profil střídavě vlhký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biota: vegetace se proměňuje dle LVS, má ale jedlový charakter, klesá podíl buku (přechod k EK H);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absentují nitrofyty </a:t>
            </a:r>
            <a:r>
              <a:rPr lang="cs-CZ" altLang="cs-CZ" sz="1800" b="1" dirty="0">
                <a:cs typeface="Calibri" panose="020F0502020204030204" pitchFamily="34" charset="0"/>
              </a:rPr>
              <a:t>(rozdíl od EK V),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</a:p>
          <a:p>
            <a:pPr marL="84137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   přítomny mezotrofní hygrofyty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0–8O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návaznost v terénu: EK P, H, D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z vodou ovlivněných edafických kategorií druhá </a:t>
            </a:r>
          </a:p>
          <a:p>
            <a:pPr marL="84137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   nejbohatší (T, Q, P,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O</a:t>
            </a:r>
            <a:r>
              <a:rPr lang="cs-CZ" altLang="cs-CZ" sz="1800" b="1" dirty="0">
                <a:cs typeface="Calibri" panose="020F0502020204030204" pitchFamily="34" charset="0"/>
              </a:rPr>
              <a:t>, V)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analogie EK S (B, H) na oglejených půdách</a:t>
            </a:r>
          </a:p>
          <a:p>
            <a:pPr marL="263525" lvl="1" indent="-179388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Hodonínská </a:t>
            </a:r>
            <a:r>
              <a:rPr lang="cs-CZ" altLang="cs-CZ" sz="1800" b="1" dirty="0" err="1">
                <a:cs typeface="Calibri" panose="020F0502020204030204" pitchFamily="34" charset="0"/>
              </a:rPr>
              <a:t>Dúbrava</a:t>
            </a:r>
            <a:r>
              <a:rPr lang="cs-CZ" altLang="cs-CZ" sz="1800" b="1" dirty="0">
                <a:cs typeface="Calibri" panose="020F0502020204030204" pitchFamily="34" charset="0"/>
              </a:rPr>
              <a:t>, Ostravská, Českobudějovická </a:t>
            </a:r>
          </a:p>
          <a:p>
            <a:pPr marL="84137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    Pánev, Nízký Jeseník</a:t>
            </a:r>
          </a:p>
        </p:txBody>
      </p:sp>
      <p:pic>
        <p:nvPicPr>
          <p:cNvPr id="414724" name="Picture 8">
            <a:extLst>
              <a:ext uri="{FF2B5EF4-FFF2-40B4-BE49-F238E27FC236}">
                <a16:creationId xmlns:a16="http://schemas.microsoft.com/office/drawing/2014/main" id="{86566B21-EEEA-A737-619C-DC478F8C1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38" y="3706813"/>
            <a:ext cx="3154362" cy="31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4725" name="Freeform 9">
            <a:extLst>
              <a:ext uri="{FF2B5EF4-FFF2-40B4-BE49-F238E27FC236}">
                <a16:creationId xmlns:a16="http://schemas.microsoft.com/office/drawing/2014/main" id="{F83E81D0-FD4C-2653-6100-068F6B7D4FF2}"/>
              </a:ext>
            </a:extLst>
          </p:cNvPr>
          <p:cNvSpPr>
            <a:spLocks/>
          </p:cNvSpPr>
          <p:nvPr/>
        </p:nvSpPr>
        <p:spPr bwMode="auto">
          <a:xfrm>
            <a:off x="7632700" y="6038850"/>
            <a:ext cx="539750" cy="269875"/>
          </a:xfrm>
          <a:custGeom>
            <a:avLst/>
            <a:gdLst>
              <a:gd name="T0" fmla="*/ 0 w 340"/>
              <a:gd name="T1" fmla="*/ 0 h 170"/>
              <a:gd name="T2" fmla="*/ 0 w 340"/>
              <a:gd name="T3" fmla="*/ 2147483646 h 170"/>
              <a:gd name="T4" fmla="*/ 2147483646 w 340"/>
              <a:gd name="T5" fmla="*/ 2147483646 h 170"/>
              <a:gd name="T6" fmla="*/ 2147483646 w 340"/>
              <a:gd name="T7" fmla="*/ 0 h 170"/>
              <a:gd name="T8" fmla="*/ 0 w 340"/>
              <a:gd name="T9" fmla="*/ 0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0" h="170">
                <a:moveTo>
                  <a:pt x="0" y="0"/>
                </a:moveTo>
                <a:lnTo>
                  <a:pt x="0" y="170"/>
                </a:lnTo>
                <a:lnTo>
                  <a:pt x="255" y="170"/>
                </a:lnTo>
                <a:lnTo>
                  <a:pt x="340" y="0"/>
                </a:lnTo>
                <a:lnTo>
                  <a:pt x="0" y="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04A02009-4B1D-30C2-DBE6-0AB9DCD34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oglejené řady</a:t>
            </a:r>
          </a:p>
        </p:txBody>
      </p:sp>
      <p:sp>
        <p:nvSpPr>
          <p:cNvPr id="416771" name="Rectangle 4">
            <a:extLst>
              <a:ext uri="{FF2B5EF4-FFF2-40B4-BE49-F238E27FC236}">
                <a16:creationId xmlns:a16="http://schemas.microsoft.com/office/drawing/2014/main" id="{D6393733-3F99-C68D-ED4D-095CAE423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15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63525" indent="-1793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O – oglejená svěží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0O – oglejený svěží bor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1O – oglejená svěží lipová doubrava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2O – oglejená svěží jedlo(buková) doubrava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3O – oglejená svěží jedlodubová bučina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4O – oglejená svěží dubová jedlina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5O – oglejená svěží (buková) jedlina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6O – oglejená svěží smrková jedlina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7O – oglejená svěží jedlová smrčina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8O – oglejená svěží smrčina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818" name="Obrázek 2">
            <a:extLst>
              <a:ext uri="{FF2B5EF4-FFF2-40B4-BE49-F238E27FC236}">
                <a16:creationId xmlns:a16="http://schemas.microsoft.com/office/drawing/2014/main" id="{4996A8A6-0252-3FAC-7A39-A364E909B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175" y="279400"/>
            <a:ext cx="3546475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8819" name="Skupina 6">
            <a:extLst>
              <a:ext uri="{FF2B5EF4-FFF2-40B4-BE49-F238E27FC236}">
                <a16:creationId xmlns:a16="http://schemas.microsoft.com/office/drawing/2014/main" id="{2A8E8583-DDE9-2CD7-D9AA-2F66396BD085}"/>
              </a:ext>
            </a:extLst>
          </p:cNvPr>
          <p:cNvGrpSpPr>
            <a:grpSpLocks/>
          </p:cNvGrpSpPr>
          <p:nvPr/>
        </p:nvGrpSpPr>
        <p:grpSpPr bwMode="auto">
          <a:xfrm>
            <a:off x="0" y="381000"/>
            <a:ext cx="4572000" cy="3048000"/>
            <a:chOff x="0" y="381000"/>
            <a:chExt cx="4572000" cy="3048000"/>
          </a:xfrm>
        </p:grpSpPr>
        <p:pic>
          <p:nvPicPr>
            <p:cNvPr id="418822" name="Obrázek 4" descr="Obsah obrázku strom, tráva, exteriér, les&#10;&#10;Popis byl vytvořen automaticky">
              <a:extLst>
                <a:ext uri="{FF2B5EF4-FFF2-40B4-BE49-F238E27FC236}">
                  <a16:creationId xmlns:a16="http://schemas.microsoft.com/office/drawing/2014/main" id="{CE4EF81C-1A38-2839-3E0C-F4773B29B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1000"/>
              <a:ext cx="4572000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8823" name="TextovéPole 5">
              <a:extLst>
                <a:ext uri="{FF2B5EF4-FFF2-40B4-BE49-F238E27FC236}">
                  <a16:creationId xmlns:a16="http://schemas.microsoft.com/office/drawing/2014/main" id="{6F421742-989E-62AE-D98F-ACC3DDD6D6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505" y="3037855"/>
              <a:ext cx="44554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chemeClr val="bg1"/>
                  </a:solidFill>
                  <a:latin typeface="Arial" panose="020B0604020202020204" pitchFamily="34" charset="0"/>
                </a:rPr>
                <a:t>5O – oglejená svěží (buková) jedlina</a:t>
              </a:r>
            </a:p>
          </p:txBody>
        </p:sp>
      </p:grpSp>
      <p:pic>
        <p:nvPicPr>
          <p:cNvPr id="418820" name="Obrázek 8" descr="Obsah obrázku strom, tráva, exteriér, rostlina&#10;&#10;Popis byl vytvořen automaticky">
            <a:extLst>
              <a:ext uri="{FF2B5EF4-FFF2-40B4-BE49-F238E27FC236}">
                <a16:creationId xmlns:a16="http://schemas.microsoft.com/office/drawing/2014/main" id="{B5E57EE2-9FA6-F670-2833-743169CF6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3938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8821" name="TextovéPole 9">
            <a:extLst>
              <a:ext uri="{FF2B5EF4-FFF2-40B4-BE49-F238E27FC236}">
                <a16:creationId xmlns:a16="http://schemas.microsoft.com/office/drawing/2014/main" id="{2D7106E9-E6B2-64F4-7107-BE84F971B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6242050"/>
            <a:ext cx="4770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3O – oglejená svěží jedlodubová bučina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83D8C29C-BDEE-4BE9-27F3-B73175DC6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oglejené řady</a:t>
            </a:r>
          </a:p>
        </p:txBody>
      </p:sp>
      <p:sp>
        <p:nvSpPr>
          <p:cNvPr id="420868" name="Rectangle 4">
            <a:extLst>
              <a:ext uri="{FF2B5EF4-FFF2-40B4-BE49-F238E27FC236}">
                <a16:creationId xmlns:a16="http://schemas.microsoft.com/office/drawing/2014/main" id="{9B37C18F-D1ED-5D9B-94DA-0E81BF9B6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606425"/>
            <a:ext cx="8928100" cy="24209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P – oglejená kyselá (pseudoglej)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„kyselá“ a „oglejená“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reliéf: deprese, plošiny, roviny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půda: písčitá až písčitohlinitá; skeletovitost 0 (písek) 20–70 %; bázemi chudá;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pseudoglej dystrický</a:t>
            </a:r>
            <a:r>
              <a:rPr lang="cs-CZ" altLang="cs-CZ" sz="1800" b="1" dirty="0">
                <a:cs typeface="Calibri" panose="020F0502020204030204" pitchFamily="34" charset="0"/>
              </a:rPr>
              <a:t>, kambizem oglejená dystrická, luvizem oglejená dystrická, kryptopodzol oglejený, podzol oglejený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voda: vzácně ve vegetačním období prosychá (v nižších polohách pravidelně), půdní profil střídavě vlhký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biota: jedliny korespondující s VS,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dominují oligotrofní a acidofilní druhy, hygrofyty </a:t>
            </a:r>
            <a:r>
              <a:rPr lang="cs-CZ" altLang="cs-CZ" sz="1800" b="1" dirty="0">
                <a:cs typeface="Calibri" panose="020F0502020204030204" pitchFamily="34" charset="0"/>
              </a:rPr>
              <a:t>(</a:t>
            </a:r>
            <a:r>
              <a:rPr lang="cs-CZ" altLang="cs-CZ" sz="1800" b="1" i="1" dirty="0">
                <a:cs typeface="Calibri" panose="020F0502020204030204" pitchFamily="34" charset="0"/>
              </a:rPr>
              <a:t>Vaccinium myrtillus</a:t>
            </a:r>
            <a:r>
              <a:rPr lang="cs-CZ" altLang="cs-CZ" sz="1800" b="1" dirty="0">
                <a:cs typeface="Calibri" panose="020F0502020204030204" pitchFamily="34" charset="0"/>
              </a:rPr>
              <a:t>,</a:t>
            </a:r>
            <a:r>
              <a:rPr lang="cs-CZ" altLang="cs-CZ" sz="1800" b="1" i="1" dirty="0">
                <a:cs typeface="Calibri" panose="020F0502020204030204" pitchFamily="34" charset="0"/>
              </a:rPr>
              <a:t> Luzula luzuloides</a:t>
            </a:r>
            <a:r>
              <a:rPr lang="cs-CZ" altLang="cs-CZ" sz="1800" b="1" dirty="0">
                <a:cs typeface="Calibri" panose="020F0502020204030204" pitchFamily="34" charset="0"/>
              </a:rPr>
              <a:t>,</a:t>
            </a:r>
            <a:r>
              <a:rPr lang="cs-CZ" altLang="cs-CZ" sz="1800" b="1" i="1" dirty="0">
                <a:cs typeface="Calibri" panose="020F0502020204030204" pitchFamily="34" charset="0"/>
              </a:rPr>
              <a:t> Avenella flexuosa</a:t>
            </a:r>
            <a:r>
              <a:rPr lang="cs-CZ" altLang="cs-CZ" sz="1800" b="1" dirty="0">
                <a:cs typeface="Calibri" panose="020F0502020204030204" pitchFamily="34" charset="0"/>
              </a:rPr>
              <a:t>,</a:t>
            </a:r>
            <a:r>
              <a:rPr lang="cs-CZ" altLang="cs-CZ" sz="1800" b="1" i="1" dirty="0">
                <a:cs typeface="Calibri" panose="020F0502020204030204" pitchFamily="34" charset="0"/>
              </a:rPr>
              <a:t> </a:t>
            </a:r>
            <a:r>
              <a:rPr lang="cs-CZ" altLang="cs-CZ" sz="1800" b="1" i="1" dirty="0">
                <a:solidFill>
                  <a:srgbClr val="FF0000"/>
                </a:solidFill>
                <a:cs typeface="Calibri" panose="020F0502020204030204" pitchFamily="34" charset="0"/>
              </a:rPr>
              <a:t>Calamagrostis villosa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,</a:t>
            </a:r>
            <a:r>
              <a:rPr lang="cs-CZ" altLang="cs-CZ" sz="1800" b="1" i="1" dirty="0">
                <a:solidFill>
                  <a:srgbClr val="FF0000"/>
                </a:solidFill>
                <a:cs typeface="Calibri" panose="020F0502020204030204" pitchFamily="34" charset="0"/>
              </a:rPr>
              <a:t> Molinia caerulea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,</a:t>
            </a:r>
            <a:r>
              <a:rPr lang="cs-CZ" altLang="cs-CZ" sz="1800" b="1" i="1" dirty="0">
                <a:solidFill>
                  <a:srgbClr val="FF0000"/>
                </a:solidFill>
                <a:cs typeface="Calibri" panose="020F0502020204030204" pitchFamily="34" charset="0"/>
              </a:rPr>
              <a:t> Potentilla erecta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,</a:t>
            </a:r>
            <a:r>
              <a:rPr lang="cs-CZ" altLang="cs-CZ" sz="1800" b="1" i="1" dirty="0">
                <a:solidFill>
                  <a:srgbClr val="FF0000"/>
                </a:solidFill>
                <a:cs typeface="Calibri" panose="020F0502020204030204" pitchFamily="34" charset="0"/>
              </a:rPr>
              <a:t> Dryopteris carthusiana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, </a:t>
            </a:r>
          </a:p>
          <a:p>
            <a:pPr marL="0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     začíná se objevovat </a:t>
            </a:r>
            <a:r>
              <a:rPr lang="cs-CZ" altLang="cs-CZ" sz="1800" b="1" i="1" dirty="0">
                <a:solidFill>
                  <a:srgbClr val="FF0000"/>
                </a:solidFill>
                <a:cs typeface="Calibri" panose="020F0502020204030204" pitchFamily="34" charset="0"/>
              </a:rPr>
              <a:t>Sphagnum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 spp.), chybí</a:t>
            </a:r>
            <a:r>
              <a:rPr lang="cs-CZ" altLang="cs-CZ" sz="1800" b="1" dirty="0">
                <a:cs typeface="Calibri" panose="020F0502020204030204" pitchFamily="34" charset="0"/>
              </a:rPr>
              <a:t>,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cs-CZ" altLang="cs-CZ" sz="1800" b="1" dirty="0">
                <a:cs typeface="Calibri" panose="020F0502020204030204" pitchFamily="34" charset="0"/>
              </a:rPr>
              <a:t>nebo jen </a:t>
            </a:r>
          </a:p>
          <a:p>
            <a:pPr marL="0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     zcela ojediněle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oligotrofní a acidofilní druhy </a:t>
            </a:r>
            <a:r>
              <a:rPr lang="cs-CZ" altLang="cs-CZ" sz="1800" b="1" dirty="0">
                <a:cs typeface="Calibri" panose="020F0502020204030204" pitchFamily="34" charset="0"/>
              </a:rPr>
              <a:t>(</a:t>
            </a:r>
            <a:r>
              <a:rPr lang="cs-CZ" altLang="cs-CZ" sz="1800" b="1" i="1" dirty="0">
                <a:cs typeface="Calibri" panose="020F0502020204030204" pitchFamily="34" charset="0"/>
              </a:rPr>
              <a:t>Vaccinium </a:t>
            </a:r>
          </a:p>
          <a:p>
            <a:pPr marL="0" lvl="1" indent="0" eaLnBrk="1" hangingPunct="1">
              <a:buSzPct val="75000"/>
              <a:buFontTx/>
              <a:buNone/>
              <a:defRPr/>
            </a:pPr>
            <a:r>
              <a:rPr lang="cs-CZ" altLang="cs-CZ" sz="1800" b="1" i="1" dirty="0">
                <a:cs typeface="Calibri" panose="020F0502020204030204" pitchFamily="34" charset="0"/>
              </a:rPr>
              <a:t>     vitis-idaea</a:t>
            </a:r>
            <a:r>
              <a:rPr lang="cs-CZ" altLang="cs-CZ" sz="1800" b="1" dirty="0">
                <a:cs typeface="Calibri" panose="020F0502020204030204" pitchFamily="34" charset="0"/>
              </a:rPr>
              <a:t>),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vyznívají „svěží“ druhy </a:t>
            </a:r>
            <a:r>
              <a:rPr lang="cs-CZ" altLang="cs-CZ" sz="1800" b="1" dirty="0">
                <a:cs typeface="Calibri" panose="020F0502020204030204" pitchFamily="34" charset="0"/>
              </a:rPr>
              <a:t>(</a:t>
            </a:r>
            <a:r>
              <a:rPr lang="cs-CZ" altLang="cs-CZ" sz="1800" b="1" i="1" dirty="0">
                <a:cs typeface="Calibri" panose="020F0502020204030204" pitchFamily="34" charset="0"/>
              </a:rPr>
              <a:t>Oxalis acetosella</a:t>
            </a:r>
            <a:r>
              <a:rPr lang="cs-CZ" altLang="cs-CZ" sz="1800" b="1" dirty="0">
                <a:cs typeface="Calibri" panose="020F0502020204030204" pitchFamily="34" charset="0"/>
              </a:rPr>
              <a:t>)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0–8P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návaznost v terénu: EK O, Q, I 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z vodou ovlivněných edafických kategorií uprostřed </a:t>
            </a:r>
          </a:p>
          <a:p>
            <a:pPr marL="0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     na gradientu bohatosti/chudosti (T, Q,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P</a:t>
            </a:r>
            <a:r>
              <a:rPr lang="cs-CZ" altLang="cs-CZ" sz="1800" b="1" dirty="0">
                <a:cs typeface="Calibri" panose="020F0502020204030204" pitchFamily="34" charset="0"/>
              </a:rPr>
              <a:t>, O, V)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analogie EK K a I na oglejených půdách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typicky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 Třeboňská pánev, </a:t>
            </a:r>
            <a:r>
              <a:rPr lang="cs-CZ" altLang="cs-CZ" sz="1800" b="1" dirty="0" err="1">
                <a:solidFill>
                  <a:srgbClr val="FF0000"/>
                </a:solidFill>
                <a:cs typeface="Calibri" panose="020F0502020204030204" pitchFamily="34" charset="0"/>
              </a:rPr>
              <a:t>Dokesko</a:t>
            </a:r>
            <a:endParaRPr lang="cs-CZ" altLang="cs-CZ" sz="18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1CE08A49-6F14-7002-B919-8B5B1D215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3613150"/>
            <a:ext cx="3286125" cy="328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0869" name="Freeform 6">
            <a:extLst>
              <a:ext uri="{FF2B5EF4-FFF2-40B4-BE49-F238E27FC236}">
                <a16:creationId xmlns:a16="http://schemas.microsoft.com/office/drawing/2014/main" id="{4F4BEAA8-B5C2-D0EE-381B-269272DD09C8}"/>
              </a:ext>
            </a:extLst>
          </p:cNvPr>
          <p:cNvSpPr>
            <a:spLocks/>
          </p:cNvSpPr>
          <p:nvPr/>
        </p:nvSpPr>
        <p:spPr bwMode="auto">
          <a:xfrm>
            <a:off x="7272338" y="6038850"/>
            <a:ext cx="404812" cy="269875"/>
          </a:xfrm>
          <a:custGeom>
            <a:avLst/>
            <a:gdLst>
              <a:gd name="T0" fmla="*/ 0 w 255"/>
              <a:gd name="T1" fmla="*/ 2147483646 h 170"/>
              <a:gd name="T2" fmla="*/ 2147483646 w 255"/>
              <a:gd name="T3" fmla="*/ 2147483646 h 170"/>
              <a:gd name="T4" fmla="*/ 2147483646 w 255"/>
              <a:gd name="T5" fmla="*/ 0 h 170"/>
              <a:gd name="T6" fmla="*/ 0 w 255"/>
              <a:gd name="T7" fmla="*/ 0 h 170"/>
              <a:gd name="T8" fmla="*/ 0 w 255"/>
              <a:gd name="T9" fmla="*/ 2147483646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5" h="170">
                <a:moveTo>
                  <a:pt x="0" y="170"/>
                </a:moveTo>
                <a:lnTo>
                  <a:pt x="255" y="170"/>
                </a:lnTo>
                <a:lnTo>
                  <a:pt x="255" y="0"/>
                </a:lnTo>
                <a:lnTo>
                  <a:pt x="0" y="0"/>
                </a:lnTo>
                <a:lnTo>
                  <a:pt x="0" y="17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6DA3EE5A-8AE6-19C2-2D0F-72B33C3B2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oglejené řady</a:t>
            </a:r>
          </a:p>
        </p:txBody>
      </p:sp>
      <p:sp>
        <p:nvSpPr>
          <p:cNvPr id="422915" name="Rectangle 4">
            <a:extLst>
              <a:ext uri="{FF2B5EF4-FFF2-40B4-BE49-F238E27FC236}">
                <a16:creationId xmlns:a16="http://schemas.microsoft.com/office/drawing/2014/main" id="{3220E5A5-5B95-92E0-F784-EAB1303A5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15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63525" indent="-1793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P – oglejená kyselá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0P – oglejený kyselý bor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1P – oglejená kyselá březová doubrava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2P – oglejená kyselá doubrava s jedlí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3P – oglejená kyselá jedlová doubrava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4P – oglejená kyselá dubová jedlina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5P – oglejená kyselá jedlina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6P – oglejená kyselá smrková jedlina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7P – oglejená kyselá jedlová smrčina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8P – oglejená kyselá smrčina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4">
            <a:extLst>
              <a:ext uri="{FF2B5EF4-FFF2-40B4-BE49-F238E27FC236}">
                <a16:creationId xmlns:a16="http://schemas.microsoft.com/office/drawing/2014/main" id="{A94AEDF9-02B9-F08C-55F3-6B6833B72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42875"/>
            <a:ext cx="4351337" cy="652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4963" name="Picture 5">
            <a:extLst>
              <a:ext uri="{FF2B5EF4-FFF2-40B4-BE49-F238E27FC236}">
                <a16:creationId xmlns:a16="http://schemas.microsoft.com/office/drawing/2014/main" id="{67FEF474-17B1-AD4E-24B8-429178A2D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142875"/>
            <a:ext cx="4351338" cy="652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4964" name="TextovéPole 5">
            <a:extLst>
              <a:ext uri="{FF2B5EF4-FFF2-40B4-BE49-F238E27FC236}">
                <a16:creationId xmlns:a16="http://schemas.microsoft.com/office/drawing/2014/main" id="{CD51BCED-69B5-16CC-C0BA-04EB2CABF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6299200"/>
            <a:ext cx="445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6P – oglejená kyselá smrková jedlina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5D66FA6B-2C52-0E35-281B-9A04E2EB2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oglejené řady</a:t>
            </a:r>
          </a:p>
        </p:txBody>
      </p:sp>
      <p:sp>
        <p:nvSpPr>
          <p:cNvPr id="423940" name="Rectangle 4">
            <a:extLst>
              <a:ext uri="{FF2B5EF4-FFF2-40B4-BE49-F238E27FC236}">
                <a16:creationId xmlns:a16="http://schemas.microsoft.com/office/drawing/2014/main" id="{B8B97E8C-C4E6-930F-A86B-E7233C6BD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63525" indent="-263525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Q – oglejená chudá (oglejený podzol)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„chudá“ a „oglejená“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reliéf: deprese, plošiny, roviny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půda: písčitá až písčitohlinitá; skeletovitost 0 (písek) 20–70 %; bázemi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extrémně chudá a kyselá</a:t>
            </a:r>
            <a:r>
              <a:rPr lang="cs-CZ" altLang="cs-CZ" sz="1800" b="1" dirty="0">
                <a:cs typeface="Calibri" panose="020F0502020204030204" pitchFamily="34" charset="0"/>
              </a:rPr>
              <a:t>;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pseudoglej dystrický</a:t>
            </a:r>
            <a:r>
              <a:rPr lang="cs-CZ" altLang="cs-CZ" sz="1800" b="1" dirty="0">
                <a:cs typeface="Calibri" panose="020F0502020204030204" pitchFamily="34" charset="0"/>
              </a:rPr>
              <a:t>, podzol oglejený (glejový);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bržděná humifikace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voda: vzácně ve vegetačním období prosychá (v nižších polohách pravidelně), půdní profil střídavě vlhký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biota: jedliny korespondující s VS,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dominují </a:t>
            </a:r>
          </a:p>
          <a:p>
            <a:pPr marL="0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     stenoekně oligotrofní a acidofilní druhy, hygrofyty </a:t>
            </a:r>
          </a:p>
          <a:p>
            <a:pPr marL="0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    </a:t>
            </a:r>
            <a:r>
              <a:rPr lang="cs-CZ" altLang="cs-CZ" sz="1800" b="1" dirty="0">
                <a:cs typeface="Calibri" panose="020F0502020204030204" pitchFamily="34" charset="0"/>
              </a:rPr>
              <a:t>(</a:t>
            </a:r>
            <a:r>
              <a:rPr lang="cs-CZ" altLang="cs-CZ" sz="1800" b="1" i="1" dirty="0">
                <a:solidFill>
                  <a:srgbClr val="FF0000"/>
                </a:solidFill>
                <a:cs typeface="Calibri" panose="020F0502020204030204" pitchFamily="34" charset="0"/>
              </a:rPr>
              <a:t>Vaccinium vitis-idaea</a:t>
            </a:r>
            <a:r>
              <a:rPr lang="cs-CZ" altLang="cs-CZ" sz="1800" b="1" dirty="0">
                <a:cs typeface="Calibri" panose="020F0502020204030204" pitchFamily="34" charset="0"/>
              </a:rPr>
              <a:t>, </a:t>
            </a:r>
            <a:r>
              <a:rPr lang="cs-CZ" altLang="cs-CZ" sz="1800" b="1" i="1" dirty="0">
                <a:cs typeface="Calibri" panose="020F0502020204030204" pitchFamily="34" charset="0"/>
              </a:rPr>
              <a:t>Avenella flexuosa</a:t>
            </a:r>
            <a:r>
              <a:rPr lang="cs-CZ" altLang="cs-CZ" sz="1800" b="1" dirty="0">
                <a:cs typeface="Calibri" panose="020F0502020204030204" pitchFamily="34" charset="0"/>
              </a:rPr>
              <a:t>,</a:t>
            </a:r>
            <a:r>
              <a:rPr lang="cs-CZ" altLang="cs-CZ" sz="1800" b="1" i="1" dirty="0">
                <a:cs typeface="Calibri" panose="020F0502020204030204" pitchFamily="34" charset="0"/>
              </a:rPr>
              <a:t> </a:t>
            </a:r>
          </a:p>
          <a:p>
            <a:pPr marL="0" lvl="1" indent="0" eaLnBrk="1" hangingPunct="1">
              <a:buSzPct val="75000"/>
              <a:buFontTx/>
              <a:buNone/>
              <a:defRPr/>
            </a:pPr>
            <a:r>
              <a:rPr lang="cs-CZ" altLang="cs-CZ" sz="1800" b="1" i="1" dirty="0">
                <a:solidFill>
                  <a:srgbClr val="FF0000"/>
                </a:solidFill>
                <a:cs typeface="Calibri" panose="020F0502020204030204" pitchFamily="34" charset="0"/>
              </a:rPr>
              <a:t>    Calamagrostis villosa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,</a:t>
            </a:r>
            <a:r>
              <a:rPr lang="cs-CZ" altLang="cs-CZ" sz="1800" b="1" i="1" dirty="0">
                <a:solidFill>
                  <a:srgbClr val="FF0000"/>
                </a:solidFill>
                <a:cs typeface="Calibri" panose="020F0502020204030204" pitchFamily="34" charset="0"/>
              </a:rPr>
              <a:t> Molinia caerulea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,</a:t>
            </a:r>
            <a:r>
              <a:rPr lang="cs-CZ" altLang="cs-CZ" sz="1800" b="1" i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pravidelně </a:t>
            </a:r>
          </a:p>
          <a:p>
            <a:pPr marL="0" lvl="1" indent="0" eaLnBrk="1" hangingPunct="1">
              <a:buSzPct val="75000"/>
              <a:buFontTx/>
              <a:buNone/>
              <a:defRPr/>
            </a:pPr>
            <a:r>
              <a:rPr lang="cs-CZ" altLang="cs-CZ" sz="1800" b="1" i="1" dirty="0">
                <a:solidFill>
                  <a:srgbClr val="FF0000"/>
                </a:solidFill>
                <a:cs typeface="Calibri" panose="020F0502020204030204" pitchFamily="34" charset="0"/>
              </a:rPr>
              <a:t>    Sphagnum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 spp.</a:t>
            </a:r>
            <a:r>
              <a:rPr lang="cs-CZ" altLang="cs-CZ" sz="1800" b="1" dirty="0">
                <a:cs typeface="Calibri" panose="020F0502020204030204" pitchFamily="34" charset="0"/>
              </a:rPr>
              <a:t>)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0–8Q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návaznost v terénu: EK P, T</a:t>
            </a:r>
            <a:r>
              <a:rPr lang="cs-CZ" altLang="cs-CZ" sz="1600" b="1" dirty="0">
                <a:cs typeface="Calibri" panose="020F0502020204030204" pitchFamily="34" charset="0"/>
              </a:rPr>
              <a:t> 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z vodou ovlivněných edafických kategorií 1.–2. </a:t>
            </a:r>
          </a:p>
          <a:p>
            <a:pPr marL="0" lvl="1" indent="0" eaLnBrk="1" hangingPunct="1">
              <a:buSzPct val="75000"/>
              <a:buFontTx/>
              <a:buNone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    nejchudší na gradientu bohatosti/chudosti (T, 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Q</a:t>
            </a:r>
            <a:r>
              <a:rPr lang="cs-CZ" altLang="cs-CZ" sz="1800" b="1" dirty="0">
                <a:cs typeface="Calibri" panose="020F0502020204030204" pitchFamily="34" charset="0"/>
              </a:rPr>
              <a:t>, P, O, V)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analogie EK M na oglejených půdách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1800" b="1" dirty="0">
                <a:cs typeface="Calibri" panose="020F0502020204030204" pitchFamily="34" charset="0"/>
              </a:rPr>
              <a:t>typicky</a:t>
            </a: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 Třeboňská pánev, </a:t>
            </a:r>
            <a:r>
              <a:rPr lang="cs-CZ" altLang="cs-CZ" sz="1800" b="1" dirty="0" err="1">
                <a:solidFill>
                  <a:srgbClr val="FF0000"/>
                </a:solidFill>
                <a:cs typeface="Calibri" panose="020F0502020204030204" pitchFamily="34" charset="0"/>
              </a:rPr>
              <a:t>Dokesko</a:t>
            </a:r>
            <a:endParaRPr lang="cs-CZ" altLang="cs-CZ" sz="18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427012" name="Picture 5">
            <a:extLst>
              <a:ext uri="{FF2B5EF4-FFF2-40B4-BE49-F238E27FC236}">
                <a16:creationId xmlns:a16="http://schemas.microsoft.com/office/drawing/2014/main" id="{8C558125-EB53-56B7-7B93-C8B693F01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3613150"/>
            <a:ext cx="3286125" cy="328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7013" name="Freeform 6">
            <a:extLst>
              <a:ext uri="{FF2B5EF4-FFF2-40B4-BE49-F238E27FC236}">
                <a16:creationId xmlns:a16="http://schemas.microsoft.com/office/drawing/2014/main" id="{E5F4B549-840A-90E7-16C9-C656C86DFCDA}"/>
              </a:ext>
            </a:extLst>
          </p:cNvPr>
          <p:cNvSpPr>
            <a:spLocks/>
          </p:cNvSpPr>
          <p:nvPr/>
        </p:nvSpPr>
        <p:spPr bwMode="auto">
          <a:xfrm>
            <a:off x="6911975" y="6038850"/>
            <a:ext cx="360363" cy="269875"/>
          </a:xfrm>
          <a:custGeom>
            <a:avLst/>
            <a:gdLst>
              <a:gd name="T0" fmla="*/ 0 w 227"/>
              <a:gd name="T1" fmla="*/ 0 h 170"/>
              <a:gd name="T2" fmla="*/ 2147483646 w 227"/>
              <a:gd name="T3" fmla="*/ 0 h 170"/>
              <a:gd name="T4" fmla="*/ 2147483646 w 227"/>
              <a:gd name="T5" fmla="*/ 2147483646 h 170"/>
              <a:gd name="T6" fmla="*/ 2147483646 w 227"/>
              <a:gd name="T7" fmla="*/ 2147483646 h 170"/>
              <a:gd name="T8" fmla="*/ 0 w 227"/>
              <a:gd name="T9" fmla="*/ 0 h 17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170">
                <a:moveTo>
                  <a:pt x="0" y="0"/>
                </a:moveTo>
                <a:lnTo>
                  <a:pt x="227" y="0"/>
                </a:lnTo>
                <a:lnTo>
                  <a:pt x="227" y="170"/>
                </a:lnTo>
                <a:lnTo>
                  <a:pt x="114" y="170"/>
                </a:lnTo>
                <a:lnTo>
                  <a:pt x="0" y="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9E64CD0-026D-603E-84D7-89222CEC50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7512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Geobiocenologický klasifikační systém</a:t>
            </a:r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6D2BD31F-BE82-1998-7984-ECE76481E9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981075"/>
            <a:ext cx="8496300" cy="5145088"/>
          </a:xfrm>
        </p:spPr>
        <p:txBody>
          <a:bodyPr/>
          <a:lstStyle/>
          <a:p>
            <a:pPr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en-US" sz="2800" b="1" dirty="0"/>
              <a:t>základní jednotky: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en-US" sz="2400" b="1" dirty="0"/>
              <a:t>skupiny typů geobiocénů:</a:t>
            </a:r>
          </a:p>
          <a:p>
            <a:pPr marL="914400" lvl="2" indent="0" eaLnBrk="1" hangingPunct="1">
              <a:buSzPct val="75000"/>
              <a:buFontTx/>
              <a:buNone/>
              <a:defRPr/>
            </a:pPr>
            <a:r>
              <a:rPr lang="cs-CZ" altLang="en-US" sz="2800" b="1" dirty="0"/>
              <a:t>= </a:t>
            </a:r>
            <a:r>
              <a:rPr lang="cs-CZ" altLang="en-US" b="1" dirty="0"/>
              <a:t>jedná se o sdružené typy geobiocénů s podobnými trvalými ekologickými podmínkami</a:t>
            </a:r>
          </a:p>
          <a:p>
            <a:pPr lvl="2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en-US" b="1" dirty="0"/>
              <a:t>zjišťují se pomocí bioindikace</a:t>
            </a:r>
          </a:p>
          <a:p>
            <a:pPr lvl="2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en-US" b="1" dirty="0"/>
              <a:t>rámce homogenních ekologických podmínek do té míry, že mají určité druhové složení, prostorovou strukturu, dynamiku vývoje a produktivnost</a:t>
            </a:r>
          </a:p>
          <a:p>
            <a:pPr lvl="2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en-US" b="1" dirty="0"/>
              <a:t>z toho vyplývá, že na ně lze vázat typ využití, které je adekvátní přírodním podmínkám!!</a:t>
            </a:r>
          </a:p>
          <a:p>
            <a:pPr lvl="2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en-US" b="1" dirty="0"/>
              <a:t>V ČR 170 skupin typů geobiocénů (tedy typů stanovištních podmínek a jim odpovídajících typů potenciální vegetace)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E6518638-CA71-A573-A8F3-52B27FABFC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oglejené řady</a:t>
            </a:r>
          </a:p>
        </p:txBody>
      </p:sp>
      <p:sp>
        <p:nvSpPr>
          <p:cNvPr id="429059" name="Rectangle 4">
            <a:extLst>
              <a:ext uri="{FF2B5EF4-FFF2-40B4-BE49-F238E27FC236}">
                <a16:creationId xmlns:a16="http://schemas.microsoft.com/office/drawing/2014/main" id="{6F2BC2F4-A847-56C6-A0AF-93EEA2F7A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15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63525" indent="-1793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Q – oglejená chudá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0Q – oglejený chudý bor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1Q – oglejená chudá březová doubrava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2Q – oglejená chudá doubrava s jedlí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3Q – oglejená chudá jedlová doubrava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4Q – oglejená chudá dubová jedlina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5Q – oglejená chudá jedlina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6Q – oglejená chudá smrková jedlina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7Q – oglejená chudá jedlová smrčina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8Q – oglejená chudá smrčina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06" name="Obrázek 2" descr="Obsah obrázku strom, exteriér, tráva, rostlina&#10;&#10;Popis byl vytvořen automaticky">
            <a:extLst>
              <a:ext uri="{FF2B5EF4-FFF2-40B4-BE49-F238E27FC236}">
                <a16:creationId xmlns:a16="http://schemas.microsoft.com/office/drawing/2014/main" id="{965B9AE2-6A33-163B-0332-6746835F7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14300"/>
            <a:ext cx="4356100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1107" name="Obrázek 4" descr="Obsah obrázku strom, exteriér, dřevo&#10;&#10;Popis byl vytvořen automaticky">
            <a:extLst>
              <a:ext uri="{FF2B5EF4-FFF2-40B4-BE49-F238E27FC236}">
                <a16:creationId xmlns:a16="http://schemas.microsoft.com/office/drawing/2014/main" id="{32BA2752-8D4F-0233-8CC9-70AEC8365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1108" name="TextovéPole 5">
            <a:extLst>
              <a:ext uri="{FF2B5EF4-FFF2-40B4-BE49-F238E27FC236}">
                <a16:creationId xmlns:a16="http://schemas.microsoft.com/office/drawing/2014/main" id="{110504E5-D96B-468A-8200-08BC1DC0F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6291263"/>
            <a:ext cx="4456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  <a:latin typeface="Arial" panose="020B0604020202020204" pitchFamily="34" charset="0"/>
              </a:rPr>
              <a:t>6Q – oglejená chudá smrková jedlina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54" name="Obrázek 7">
            <a:extLst>
              <a:ext uri="{FF2B5EF4-FFF2-40B4-BE49-F238E27FC236}">
                <a16:creationId xmlns:a16="http://schemas.microsoft.com/office/drawing/2014/main" id="{E1971CA5-0695-2B0F-A85B-E1400CF9789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3" y="4040188"/>
            <a:ext cx="4122737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Rectangle 2">
            <a:extLst>
              <a:ext uri="{FF2B5EF4-FFF2-40B4-BE49-F238E27FC236}">
                <a16:creationId xmlns:a16="http://schemas.microsoft.com/office/drawing/2014/main" id="{0D018759-D362-FA52-B8BE-B9329B0FF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Ekologická řada glejová (podmáčená) (G)</a:t>
            </a:r>
          </a:p>
        </p:txBody>
      </p:sp>
      <p:sp>
        <p:nvSpPr>
          <p:cNvPr id="433156" name="Rectangle 4">
            <a:extLst>
              <a:ext uri="{FF2B5EF4-FFF2-40B4-BE49-F238E27FC236}">
                <a16:creationId xmlns:a16="http://schemas.microsoft.com/office/drawing/2014/main" id="{2C1B7793-BBB2-7A0C-03AB-53254991D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</a:pP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trvalý vliv vysoko položené, stagnující hladiny spodní vody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typicky na </a:t>
            </a: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glejích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edafické kategorie dle trofnosti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typický výskyt jedle, ale také olšiny, v bylinném patře pak mokřadních a vlhkomilných druhů: </a:t>
            </a:r>
            <a:r>
              <a:rPr lang="cs-CZ" altLang="cs-CZ" sz="2000" b="1" i="1">
                <a:solidFill>
                  <a:srgbClr val="FF0000"/>
                </a:solidFill>
                <a:cs typeface="Calibri" panose="020F0502020204030204" pitchFamily="34" charset="0"/>
              </a:rPr>
              <a:t>Carex acutiformis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solidFill>
                  <a:srgbClr val="FF0000"/>
                </a:solidFill>
                <a:cs typeface="Calibri" panose="020F0502020204030204" pitchFamily="34" charset="0"/>
              </a:rPr>
              <a:t>Carex acuta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solidFill>
                  <a:srgbClr val="FF0000"/>
                </a:solidFill>
                <a:cs typeface="Calibri" panose="020F0502020204030204" pitchFamily="34" charset="0"/>
              </a:rPr>
              <a:t>Carex riparia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solidFill>
                  <a:srgbClr val="FF0000"/>
                </a:solidFill>
                <a:cs typeface="Calibri" panose="020F0502020204030204" pitchFamily="34" charset="0"/>
              </a:rPr>
              <a:t>Carex vesicaria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Phalaris arundinacea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Phragmites australis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Lycopus europaeus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Caltha palustris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solidFill>
                  <a:srgbClr val="FF0000"/>
                </a:solidFill>
                <a:cs typeface="Calibri" panose="020F0502020204030204" pitchFamily="34" charset="0"/>
              </a:rPr>
              <a:t>Scirpus sylvaticus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solidFill>
                  <a:srgbClr val="FF0000"/>
                </a:solidFill>
                <a:cs typeface="Calibri" panose="020F0502020204030204" pitchFamily="34" charset="0"/>
              </a:rPr>
              <a:t>Filipendula ulmaria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Solanum dulcamara</a:t>
            </a:r>
            <a:r>
              <a:rPr lang="cs-CZ" altLang="cs-CZ" sz="2000" b="1">
                <a:cs typeface="Calibri" panose="020F0502020204030204" pitchFamily="34" charset="0"/>
              </a:rPr>
              <a:t>,</a:t>
            </a:r>
            <a:r>
              <a:rPr lang="cs-CZ" altLang="cs-CZ" sz="2000" b="1" i="1">
                <a:cs typeface="Calibri" panose="020F0502020204030204" pitchFamily="34" charset="0"/>
              </a:rPr>
              <a:t> </a:t>
            </a:r>
            <a:r>
              <a:rPr lang="cs-CZ" altLang="cs-CZ" sz="2000" b="1" i="1">
                <a:solidFill>
                  <a:srgbClr val="FF0000"/>
                </a:solidFill>
                <a:cs typeface="Calibri" panose="020F0502020204030204" pitchFamily="34" charset="0"/>
              </a:rPr>
              <a:t>Carex canescens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solidFill>
                  <a:srgbClr val="FF0000"/>
                </a:solidFill>
                <a:cs typeface="Calibri" panose="020F0502020204030204" pitchFamily="34" charset="0"/>
              </a:rPr>
              <a:t>Lysimachia vulgaris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solidFill>
                  <a:srgbClr val="FF0000"/>
                </a:solidFill>
                <a:cs typeface="Calibri" panose="020F0502020204030204" pitchFamily="34" charset="0"/>
              </a:rPr>
              <a:t>Galium palustre</a:t>
            </a:r>
            <a:r>
              <a:rPr lang="cs-CZ" altLang="cs-CZ" sz="2000" b="1" i="1">
                <a:cs typeface="Calibri" panose="020F0502020204030204" pitchFamily="34" charset="0"/>
              </a:rPr>
              <a:t>, Iris pseudacorus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solidFill>
                  <a:srgbClr val="FF0000"/>
                </a:solidFill>
                <a:cs typeface="Calibri" panose="020F0502020204030204" pitchFamily="34" charset="0"/>
              </a:rPr>
              <a:t>Equisetum sylvaticum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solidFill>
                  <a:srgbClr val="FF0000"/>
                </a:solidFill>
                <a:cs typeface="Calibri" panose="020F0502020204030204" pitchFamily="34" charset="0"/>
              </a:rPr>
              <a:t>Carex brizoides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solidFill>
                  <a:srgbClr val="FF0000"/>
                </a:solidFill>
                <a:cs typeface="Calibri" panose="020F0502020204030204" pitchFamily="34" charset="0"/>
              </a:rPr>
              <a:t>Deschampsia cespitosa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cs typeface="Calibri" panose="020F0502020204030204" pitchFamily="34" charset="0"/>
              </a:rPr>
              <a:t>Calamagrostis villosa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solidFill>
                  <a:srgbClr val="FF0000"/>
                </a:solidFill>
                <a:cs typeface="Calibri" panose="020F0502020204030204" pitchFamily="34" charset="0"/>
              </a:rPr>
              <a:t>Sphagnum</a:t>
            </a:r>
            <a:r>
              <a:rPr lang="cs-CZ" altLang="cs-CZ" sz="2000" b="1">
                <a:cs typeface="Calibri" panose="020F0502020204030204" pitchFamily="34" charset="0"/>
              </a:rPr>
              <a:t> spp., </a:t>
            </a:r>
            <a:r>
              <a:rPr lang="cs-CZ" altLang="cs-CZ" sz="2000" b="1" i="1">
                <a:solidFill>
                  <a:srgbClr val="FF0000"/>
                </a:solidFill>
                <a:cs typeface="Calibri" panose="020F0502020204030204" pitchFamily="34" charset="0"/>
              </a:rPr>
              <a:t>Molinia caerulea</a:t>
            </a:r>
            <a:r>
              <a:rPr lang="cs-CZ" altLang="cs-CZ" sz="2000" b="1">
                <a:cs typeface="Calibri" panose="020F0502020204030204" pitchFamily="34" charset="0"/>
              </a:rPr>
              <a:t>, </a:t>
            </a:r>
            <a:r>
              <a:rPr lang="cs-CZ" altLang="cs-CZ" sz="2000" b="1" i="1">
                <a:solidFill>
                  <a:srgbClr val="FF0000"/>
                </a:solidFill>
                <a:cs typeface="Calibri" panose="020F0502020204030204" pitchFamily="34" charset="0"/>
              </a:rPr>
              <a:t>Trientalis europaea </a:t>
            </a:r>
            <a:r>
              <a:rPr lang="cs-CZ" altLang="cs-CZ" sz="2000" b="1">
                <a:cs typeface="Calibri" panose="020F0502020204030204" pitchFamily="34" charset="0"/>
              </a:rPr>
              <a:t>aj.</a:t>
            </a:r>
            <a:endParaRPr lang="cs-CZ" altLang="cs-CZ" sz="2000" b="1">
              <a:latin typeface="Times New Roman" panose="02020603050405020304" pitchFamily="18" charset="0"/>
            </a:endParaRP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13088E1C-0D34-ADF0-B10D-715BDC648528}"/>
              </a:ext>
            </a:extLst>
          </p:cNvPr>
          <p:cNvSpPr/>
          <p:nvPr/>
        </p:nvSpPr>
        <p:spPr>
          <a:xfrm>
            <a:off x="8397875" y="4103688"/>
            <a:ext cx="269875" cy="26114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E532C3A5-1665-093B-EC31-197E85B4D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glejové řady</a:t>
            </a:r>
          </a:p>
        </p:txBody>
      </p:sp>
      <p:sp>
        <p:nvSpPr>
          <p:cNvPr id="435203" name="Rectangle 4">
            <a:extLst>
              <a:ext uri="{FF2B5EF4-FFF2-40B4-BE49-F238E27FC236}">
                <a16:creationId xmlns:a16="http://schemas.microsoft.com/office/drawing/2014/main" id="{881EAB5C-3CD6-5331-135F-ECBB02B01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63525" indent="-263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G – glejová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„kyselá a středně bohatá“ a „glejová“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2000" b="1">
                <a:cs typeface="Calibri" panose="020F0502020204030204" pitchFamily="34" charset="0"/>
              </a:rPr>
              <a:t>reliéf: terénní deprese, aluvia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2000" b="1">
                <a:cs typeface="Calibri" panose="020F0502020204030204" pitchFamily="34" charset="0"/>
              </a:rPr>
              <a:t>půda: písčitá až jílovitá; skeletovitost 0 – cca 50 %; </a:t>
            </a: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středně bohatá </a:t>
            </a:r>
            <a:r>
              <a:rPr lang="cs-CZ" altLang="cs-CZ" sz="2000" b="1">
                <a:cs typeface="Calibri" panose="020F0502020204030204" pitchFamily="34" charset="0"/>
              </a:rPr>
              <a:t>(až bohatá?) bázemi a dusíkem; </a:t>
            </a: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gleje, stagnogleje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2000" b="1">
                <a:cs typeface="Calibri" panose="020F0502020204030204" pitchFamily="34" charset="0"/>
              </a:rPr>
              <a:t>voda: trvalé podmáčení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2000" b="1">
                <a:cs typeface="Calibri" panose="020F0502020204030204" pitchFamily="34" charset="0"/>
              </a:rPr>
              <a:t>biota: jedliny korespondující s VS, </a:t>
            </a: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dominance mezotrofů a</a:t>
            </a:r>
            <a:r>
              <a:rPr lang="cs-CZ" altLang="cs-CZ" sz="2000" b="1">
                <a:cs typeface="Calibri" panose="020F0502020204030204" pitchFamily="34" charset="0"/>
              </a:rPr>
              <a:t> </a:t>
            </a: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hygrofytů</a:t>
            </a:r>
            <a:endParaRPr lang="cs-CZ" altLang="cs-CZ" sz="20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2000" b="1">
                <a:cs typeface="Calibri" panose="020F0502020204030204" pitchFamily="34" charset="0"/>
              </a:rPr>
              <a:t>0–8G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2000" b="1">
                <a:cs typeface="Calibri" panose="020F0502020204030204" pitchFamily="34" charset="0"/>
              </a:rPr>
              <a:t>návaznost v terénu: EK T, L, O 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poříční jezera v nivách velkých řek</a:t>
            </a:r>
            <a:r>
              <a:rPr lang="cs-CZ" altLang="cs-CZ" sz="2000" b="1">
                <a:cs typeface="Calibri" panose="020F0502020204030204" pitchFamily="34" charset="0"/>
              </a:rPr>
              <a:t>, Třeboňská, </a:t>
            </a:r>
          </a:p>
          <a:p>
            <a:pPr lvl="1" eaLnBrk="1" hangingPunct="1">
              <a:buSzPct val="75000"/>
              <a:buFontTx/>
              <a:buNone/>
            </a:pPr>
            <a:r>
              <a:rPr lang="cs-CZ" altLang="cs-CZ" sz="2000" b="1">
                <a:cs typeface="Calibri" panose="020F0502020204030204" pitchFamily="34" charset="0"/>
              </a:rPr>
              <a:t>     Českobudějovická pánev</a:t>
            </a:r>
          </a:p>
        </p:txBody>
      </p:sp>
      <p:pic>
        <p:nvPicPr>
          <p:cNvPr id="435204" name="Picture 5">
            <a:extLst>
              <a:ext uri="{FF2B5EF4-FFF2-40B4-BE49-F238E27FC236}">
                <a16:creationId xmlns:a16="http://schemas.microsoft.com/office/drawing/2014/main" id="{15861152-3094-6486-4266-92015CC99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3576638"/>
            <a:ext cx="3286125" cy="328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5205" name="Freeform 6">
            <a:extLst>
              <a:ext uri="{FF2B5EF4-FFF2-40B4-BE49-F238E27FC236}">
                <a16:creationId xmlns:a16="http://schemas.microsoft.com/office/drawing/2014/main" id="{15C12769-BC7C-26AB-C048-7B567CE888BC}"/>
              </a:ext>
            </a:extLst>
          </p:cNvPr>
          <p:cNvSpPr>
            <a:spLocks/>
          </p:cNvSpPr>
          <p:nvPr/>
        </p:nvSpPr>
        <p:spPr bwMode="auto">
          <a:xfrm>
            <a:off x="7416800" y="6264275"/>
            <a:ext cx="590550" cy="338138"/>
          </a:xfrm>
          <a:custGeom>
            <a:avLst/>
            <a:gdLst>
              <a:gd name="T0" fmla="*/ 1680 w 9843"/>
              <a:gd name="T1" fmla="*/ 3178 h 10000"/>
              <a:gd name="T2" fmla="*/ 0 w 9843"/>
              <a:gd name="T3" fmla="*/ 336447 h 10000"/>
              <a:gd name="T4" fmla="*/ 447776 w 9843"/>
              <a:gd name="T5" fmla="*/ 338138 h 10000"/>
              <a:gd name="T6" fmla="*/ 590654 w 9843"/>
              <a:gd name="T7" fmla="*/ 0 h 10000"/>
              <a:gd name="T8" fmla="*/ 1680 w 9843"/>
              <a:gd name="T9" fmla="*/ 3178 h 1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843" h="10000">
                <a:moveTo>
                  <a:pt x="28" y="94"/>
                </a:moveTo>
                <a:cubicBezTo>
                  <a:pt x="19" y="3379"/>
                  <a:pt x="9" y="6665"/>
                  <a:pt x="0" y="9950"/>
                </a:cubicBezTo>
                <a:lnTo>
                  <a:pt x="7462" y="10000"/>
                </a:lnTo>
                <a:lnTo>
                  <a:pt x="9843" y="0"/>
                </a:lnTo>
                <a:lnTo>
                  <a:pt x="28" y="94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2238A5D3-05AF-62F3-8493-1CD3DBF3F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glejové řady</a:t>
            </a:r>
          </a:p>
        </p:txBody>
      </p:sp>
      <p:sp>
        <p:nvSpPr>
          <p:cNvPr id="437251" name="Rectangle 4">
            <a:extLst>
              <a:ext uri="{FF2B5EF4-FFF2-40B4-BE49-F238E27FC236}">
                <a16:creationId xmlns:a16="http://schemas.microsoft.com/office/drawing/2014/main" id="{C0E11184-8036-BFE7-0535-DEDC6FD01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15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63525" indent="-1793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G – glejová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0G – glejový smrkový bor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(1)G – mokřadní olšina (jde až do 5. VS)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2G – glejová doubrava s jedlí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3G – glejová jedlová doubrava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4G – glejová dubová jedlina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5G – glejová jedlina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6G – glejová smrková jedlina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7G – glejová jedlová smrčina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8G – glejová smrčina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298" name="Picture 4">
            <a:extLst>
              <a:ext uri="{FF2B5EF4-FFF2-40B4-BE49-F238E27FC236}">
                <a16:creationId xmlns:a16="http://schemas.microsoft.com/office/drawing/2014/main" id="{8C7EBD0B-F275-5421-0FC2-0650D54AC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33363"/>
            <a:ext cx="4291013" cy="643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9299" name="Picture 5">
            <a:extLst>
              <a:ext uri="{FF2B5EF4-FFF2-40B4-BE49-F238E27FC236}">
                <a16:creationId xmlns:a16="http://schemas.microsoft.com/office/drawing/2014/main" id="{FD9A04DE-2226-2AAC-8549-4C6CD222A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233363"/>
            <a:ext cx="4291012" cy="643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9300" name="TextovéPole 1">
            <a:extLst>
              <a:ext uri="{FF2B5EF4-FFF2-40B4-BE49-F238E27FC236}">
                <a16:creationId xmlns:a16="http://schemas.microsoft.com/office/drawing/2014/main" id="{A4A7CA21-6A10-C893-BD20-1F1972F17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6173788"/>
            <a:ext cx="3914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>
                <a:solidFill>
                  <a:schemeClr val="bg1"/>
                </a:solidFill>
              </a:rPr>
              <a:t>1G – mokřadní olšina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44DD011F-CCC1-F596-0F75-6F384CEEB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glejové řady</a:t>
            </a:r>
          </a:p>
        </p:txBody>
      </p:sp>
      <p:sp>
        <p:nvSpPr>
          <p:cNvPr id="432132" name="Rectangle 4">
            <a:extLst>
              <a:ext uri="{FF2B5EF4-FFF2-40B4-BE49-F238E27FC236}">
                <a16:creationId xmlns:a16="http://schemas.microsoft.com/office/drawing/2014/main" id="{DF202287-788F-EE0D-6C28-A2D99ECB7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SzPct val="75000"/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T – glejová chudá (trvale zamokřená)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„chudá a kyselá“ a „glejová“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reliéf: deprese, náhorní plošiny, okraje vrchovišť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půda: skeletovitost 0(–100 %); „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extrémně“ chudá bázemi a dusíkem</a:t>
            </a:r>
            <a:r>
              <a:rPr lang="cs-CZ" altLang="cs-CZ" sz="2000" b="1" dirty="0">
                <a:cs typeface="Calibri" panose="020F0502020204030204" pitchFamily="34" charset="0"/>
              </a:rPr>
              <a:t>; 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gleje, </a:t>
            </a:r>
            <a:r>
              <a:rPr lang="cs-CZ" altLang="cs-CZ" sz="2000" b="1" dirty="0" err="1">
                <a:solidFill>
                  <a:srgbClr val="FF0000"/>
                </a:solidFill>
                <a:cs typeface="Calibri" panose="020F0502020204030204" pitchFamily="34" charset="0"/>
              </a:rPr>
              <a:t>stagnogleje</a:t>
            </a:r>
            <a:r>
              <a:rPr lang="cs-CZ" altLang="cs-CZ" sz="2000" b="1" dirty="0">
                <a:cs typeface="Calibri" panose="020F0502020204030204" pitchFamily="34" charset="0"/>
              </a:rPr>
              <a:t>; 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sklon k rašelinění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voda: trvalé zamokření stagnující vodou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biota: jedliny korespondující s VS, kromě (1)T; vysoká pokryvnost vysokých mechorostů, 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dominance stenoekních </a:t>
            </a:r>
            <a:r>
              <a:rPr lang="cs-CZ" altLang="cs-CZ" sz="2000" b="1" dirty="0" err="1">
                <a:solidFill>
                  <a:srgbClr val="FF0000"/>
                </a:solidFill>
                <a:cs typeface="Calibri" panose="020F0502020204030204" pitchFamily="34" charset="0"/>
              </a:rPr>
              <a:t>oligotrofů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 a acidofytů</a:t>
            </a:r>
            <a:r>
              <a:rPr lang="cs-CZ" altLang="cs-CZ" sz="2000" b="1" dirty="0">
                <a:cs typeface="Calibri" panose="020F0502020204030204" pitchFamily="34" charset="0"/>
              </a:rPr>
              <a:t>, 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hygrofyty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0–8T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návaznost v terénu: EK R, G, T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přechod EK Q – T – R-</a:t>
            </a:r>
          </a:p>
          <a:p>
            <a:pPr marL="263525" lvl="1" indent="-263525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typicky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 Třeboňská pánev, </a:t>
            </a:r>
            <a:r>
              <a:rPr lang="cs-CZ" altLang="cs-CZ" sz="2000" b="1" dirty="0" err="1">
                <a:solidFill>
                  <a:srgbClr val="FF0000"/>
                </a:solidFill>
                <a:cs typeface="Calibri" panose="020F0502020204030204" pitchFamily="34" charset="0"/>
              </a:rPr>
              <a:t>Dokesko</a:t>
            </a:r>
            <a:endParaRPr lang="cs-CZ" altLang="cs-CZ" sz="2000" b="1" dirty="0">
              <a:cs typeface="Calibri" panose="020F0502020204030204" pitchFamily="34" charset="0"/>
            </a:endParaRPr>
          </a:p>
          <a:p>
            <a:pPr lvl="1" eaLnBrk="1" hangingPunct="1"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/>
            </a:pPr>
            <a:endParaRPr lang="cs-CZ" altLang="cs-CZ" sz="2000" b="1" dirty="0">
              <a:latin typeface="Times New Roman" panose="02020603050405020304" pitchFamily="18" charset="0"/>
            </a:endParaRPr>
          </a:p>
          <a:p>
            <a:pPr lvl="1" eaLnBrk="1" hangingPunct="1"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/>
            </a:pPr>
            <a:endParaRPr lang="cs-CZ" altLang="cs-CZ" sz="2000" b="1" dirty="0">
              <a:latin typeface="Times New Roman" panose="02020603050405020304" pitchFamily="18" charset="0"/>
            </a:endParaRPr>
          </a:p>
        </p:txBody>
      </p:sp>
      <p:pic>
        <p:nvPicPr>
          <p:cNvPr id="441348" name="Picture 7">
            <a:extLst>
              <a:ext uri="{FF2B5EF4-FFF2-40B4-BE49-F238E27FC236}">
                <a16:creationId xmlns:a16="http://schemas.microsoft.com/office/drawing/2014/main" id="{39BEB328-592E-A00E-4688-ED6202AC2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3613150"/>
            <a:ext cx="3286125" cy="328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1349" name="Freeform 8">
            <a:extLst>
              <a:ext uri="{FF2B5EF4-FFF2-40B4-BE49-F238E27FC236}">
                <a16:creationId xmlns:a16="http://schemas.microsoft.com/office/drawing/2014/main" id="{065C5B14-3283-FE64-9514-E56E8D765B74}"/>
              </a:ext>
            </a:extLst>
          </p:cNvPr>
          <p:cNvSpPr>
            <a:spLocks/>
          </p:cNvSpPr>
          <p:nvPr/>
        </p:nvSpPr>
        <p:spPr bwMode="auto">
          <a:xfrm>
            <a:off x="6911975" y="6038850"/>
            <a:ext cx="539750" cy="630238"/>
          </a:xfrm>
          <a:custGeom>
            <a:avLst/>
            <a:gdLst>
              <a:gd name="T0" fmla="*/ 0 w 340"/>
              <a:gd name="T1" fmla="*/ 0 h 397"/>
              <a:gd name="T2" fmla="*/ 0 w 340"/>
              <a:gd name="T3" fmla="*/ 2147483646 h 397"/>
              <a:gd name="T4" fmla="*/ 2147483646 w 340"/>
              <a:gd name="T5" fmla="*/ 2147483646 h 397"/>
              <a:gd name="T6" fmla="*/ 2147483646 w 340"/>
              <a:gd name="T7" fmla="*/ 2147483646 h 397"/>
              <a:gd name="T8" fmla="*/ 2147483646 w 340"/>
              <a:gd name="T9" fmla="*/ 2147483646 h 397"/>
              <a:gd name="T10" fmla="*/ 0 w 340"/>
              <a:gd name="T11" fmla="*/ 0 h 3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0" h="397">
                <a:moveTo>
                  <a:pt x="0" y="0"/>
                </a:moveTo>
                <a:lnTo>
                  <a:pt x="0" y="397"/>
                </a:lnTo>
                <a:lnTo>
                  <a:pt x="340" y="397"/>
                </a:lnTo>
                <a:lnTo>
                  <a:pt x="340" y="170"/>
                </a:lnTo>
                <a:lnTo>
                  <a:pt x="114" y="170"/>
                </a:lnTo>
                <a:lnTo>
                  <a:pt x="0" y="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FC27DC18-1C5F-5172-0604-3BB670CD3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glejové řady</a:t>
            </a:r>
          </a:p>
        </p:txBody>
      </p:sp>
      <p:sp>
        <p:nvSpPr>
          <p:cNvPr id="443395" name="Rectangle 4">
            <a:extLst>
              <a:ext uri="{FF2B5EF4-FFF2-40B4-BE49-F238E27FC236}">
                <a16:creationId xmlns:a16="http://schemas.microsoft.com/office/drawing/2014/main" id="{EDED8526-10D7-5280-8AD0-9CE60B4C9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15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63525" indent="-1793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T – glejová chudá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0T – glejový chudý březový bor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(1)T – mokřadní březová olšina (jde až do 5. VS)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2T – glejová chudá doubrava s jedlí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3T – glejová chudá jedlová doubrava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4T – glejová chudá dubová jedlina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5T – glejová chudá jedlina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6T – glejová chudá smrková jedlina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7T – glejová chudá jedlová smrčina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1800" b="1">
                <a:cs typeface="Calibri" panose="020F0502020204030204" pitchFamily="34" charset="0"/>
              </a:rPr>
              <a:t>8T – glejová chudá zakrslá smrčina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endParaRPr lang="cs-CZ" altLang="cs-CZ" sz="1800" b="1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2" name="Obrázek 2">
            <a:extLst>
              <a:ext uri="{FF2B5EF4-FFF2-40B4-BE49-F238E27FC236}">
                <a16:creationId xmlns:a16="http://schemas.microsoft.com/office/drawing/2014/main" id="{541C7663-BCD2-99D9-8C5D-8D21DC5F8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5443" name="TextovéPole 3">
            <a:extLst>
              <a:ext uri="{FF2B5EF4-FFF2-40B4-BE49-F238E27FC236}">
                <a16:creationId xmlns:a16="http://schemas.microsoft.com/office/drawing/2014/main" id="{40F6BAD0-46F1-381A-A9C8-82A99CE70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5994400"/>
            <a:ext cx="75612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>
                <a:solidFill>
                  <a:schemeClr val="bg1"/>
                </a:solidFill>
              </a:rPr>
              <a:t>1T – mokřadní březová olšina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90" name="Obrázek 7">
            <a:extLst>
              <a:ext uri="{FF2B5EF4-FFF2-40B4-BE49-F238E27FC236}">
                <a16:creationId xmlns:a16="http://schemas.microsoft.com/office/drawing/2014/main" id="{F3B46D1C-90A5-537F-D21C-7EAD74DF785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3" y="4040188"/>
            <a:ext cx="4122737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Rectangle 2">
            <a:extLst>
              <a:ext uri="{FF2B5EF4-FFF2-40B4-BE49-F238E27FC236}">
                <a16:creationId xmlns:a16="http://schemas.microsoft.com/office/drawing/2014/main" id="{2AFC8524-92F0-B3AC-6C80-78C264C28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Ekologická řada rašelinná (R)</a:t>
            </a:r>
          </a:p>
        </p:txBody>
      </p:sp>
      <p:sp>
        <p:nvSpPr>
          <p:cNvPr id="430084" name="Rectangle 4">
            <a:extLst>
              <a:ext uri="{FF2B5EF4-FFF2-40B4-BE49-F238E27FC236}">
                <a16:creationId xmlns:a16="http://schemas.microsoft.com/office/drawing/2014/main" id="{67B3E017-AC4B-E6CA-4560-35C1A08AE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9388" indent="-1793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58775" indent="-1793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</a:pP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rašelinná vrstva </a:t>
            </a:r>
            <a:r>
              <a:rPr lang="en-US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&gt; 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0,5 m, rašeliniště, slatiniště</a:t>
            </a:r>
          </a:p>
          <a:p>
            <a:pPr eaLnBrk="1" hangingPunct="1">
              <a:buSzPct val="75000"/>
            </a:pPr>
            <a:r>
              <a:rPr lang="cs-CZ" altLang="cs-CZ" sz="1800" b="1">
                <a:cs typeface="Calibri" panose="020F0502020204030204" pitchFamily="34" charset="0"/>
              </a:rPr>
              <a:t>typicky na 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organozemích</a:t>
            </a:r>
          </a:p>
          <a:p>
            <a:pPr eaLnBrk="1" hangingPunct="1">
              <a:buSzPct val="75000"/>
            </a:pPr>
            <a:r>
              <a:rPr lang="cs-CZ" altLang="cs-CZ" sz="1800" b="1">
                <a:cs typeface="Calibri" panose="020F0502020204030204" pitchFamily="34" charset="0"/>
              </a:rPr>
              <a:t>rašelinné bory, olšiny, smrčiny, klečové porosty</a:t>
            </a:r>
          </a:p>
          <a:p>
            <a:pPr eaLnBrk="1" hangingPunct="1">
              <a:buSzPct val="75000"/>
            </a:pPr>
            <a:r>
              <a:rPr lang="cs-CZ" altLang="cs-CZ" sz="1800" b="1">
                <a:cs typeface="Calibri" panose="020F0502020204030204" pitchFamily="34" charset="0"/>
              </a:rPr>
              <a:t>různá vývojová stádia rašelinišť podhorských, horských a subalpínských poloh</a:t>
            </a:r>
          </a:p>
          <a:p>
            <a:pPr eaLnBrk="1" hangingPunct="1">
              <a:buSzPct val="75000"/>
            </a:pPr>
            <a:r>
              <a:rPr lang="cs-CZ" altLang="cs-CZ" sz="1800" b="1">
                <a:cs typeface="Calibri" panose="020F0502020204030204" pitchFamily="34" charset="0"/>
              </a:rPr>
              <a:t>členění na dvě větve:</a:t>
            </a:r>
          </a:p>
          <a:p>
            <a:pPr lvl="1"/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středně bohatá (svěží) (dříve R+) ((1)R, (4)R, (6)R)</a:t>
            </a:r>
            <a:r>
              <a:rPr lang="cs-CZ" altLang="cs-CZ" sz="1800" b="1">
                <a:cs typeface="Calibri" panose="020F0502020204030204" pitchFamily="34" charset="0"/>
              </a:rPr>
              <a:t>: </a:t>
            </a:r>
            <a:r>
              <a:rPr lang="cs-CZ" altLang="cs-CZ" sz="1800" b="1" i="1">
                <a:solidFill>
                  <a:srgbClr val="FF0000"/>
                </a:solidFill>
                <a:cs typeface="Calibri" panose="020F0502020204030204" pitchFamily="34" charset="0"/>
              </a:rPr>
              <a:t>Oxalis acetosella</a:t>
            </a:r>
            <a:r>
              <a:rPr lang="cs-CZ" altLang="cs-CZ" sz="1800" b="1">
                <a:cs typeface="Calibri" panose="020F0502020204030204" pitchFamily="34" charset="0"/>
              </a:rPr>
              <a:t>, </a:t>
            </a:r>
            <a:r>
              <a:rPr lang="cs-CZ" altLang="cs-CZ" sz="1800" b="1" i="1">
                <a:solidFill>
                  <a:srgbClr val="FF0000"/>
                </a:solidFill>
                <a:cs typeface="Calibri" panose="020F0502020204030204" pitchFamily="34" charset="0"/>
              </a:rPr>
              <a:t>Dryopteris carthusiana</a:t>
            </a:r>
            <a:r>
              <a:rPr lang="cs-CZ" altLang="cs-CZ" sz="1800" b="1">
                <a:cs typeface="Calibri" panose="020F0502020204030204" pitchFamily="34" charset="0"/>
              </a:rPr>
              <a:t>,</a:t>
            </a:r>
            <a:r>
              <a:rPr lang="cs-CZ" altLang="cs-CZ" sz="1800" b="1" i="1">
                <a:cs typeface="Calibri" panose="020F0502020204030204" pitchFamily="34" charset="0"/>
              </a:rPr>
              <a:t> </a:t>
            </a:r>
            <a:r>
              <a:rPr lang="cs-CZ" altLang="cs-CZ" sz="1800" b="1" i="1">
                <a:solidFill>
                  <a:srgbClr val="FF0000"/>
                </a:solidFill>
                <a:cs typeface="Calibri" panose="020F0502020204030204" pitchFamily="34" charset="0"/>
              </a:rPr>
              <a:t>Athyrium filix-femina</a:t>
            </a:r>
            <a:r>
              <a:rPr lang="cs-CZ" altLang="cs-CZ" sz="1800" b="1">
                <a:cs typeface="Calibri" panose="020F0502020204030204" pitchFamily="34" charset="0"/>
              </a:rPr>
              <a:t>,</a:t>
            </a:r>
            <a:r>
              <a:rPr lang="cs-CZ" altLang="cs-CZ" sz="1800" b="1" i="1">
                <a:cs typeface="Calibri" panose="020F0502020204030204" pitchFamily="34" charset="0"/>
              </a:rPr>
              <a:t> Equisetum sylvaticum</a:t>
            </a:r>
            <a:r>
              <a:rPr lang="cs-CZ" altLang="cs-CZ" sz="1800" b="1">
                <a:cs typeface="Calibri" panose="020F0502020204030204" pitchFamily="34" charset="0"/>
              </a:rPr>
              <a:t>,</a:t>
            </a:r>
            <a:r>
              <a:rPr lang="cs-CZ" altLang="cs-CZ" sz="1800" b="1" i="1">
                <a:cs typeface="Calibri" panose="020F0502020204030204" pitchFamily="34" charset="0"/>
              </a:rPr>
              <a:t> Crepis paludosa</a:t>
            </a:r>
            <a:r>
              <a:rPr lang="cs-CZ" altLang="cs-CZ" sz="1800" b="1">
                <a:cs typeface="Calibri" panose="020F0502020204030204" pitchFamily="34" charset="0"/>
              </a:rPr>
              <a:t>,</a:t>
            </a:r>
            <a:r>
              <a:rPr lang="cs-CZ" altLang="cs-CZ" sz="1800" b="1" i="1">
                <a:cs typeface="Calibri" panose="020F0502020204030204" pitchFamily="34" charset="0"/>
              </a:rPr>
              <a:t> </a:t>
            </a:r>
            <a:r>
              <a:rPr lang="cs-CZ" altLang="cs-CZ" sz="1800" b="1">
                <a:cs typeface="Calibri" panose="020F0502020204030204" pitchFamily="34" charset="0"/>
              </a:rPr>
              <a:t>(</a:t>
            </a:r>
            <a:r>
              <a:rPr lang="cs-CZ" altLang="cs-CZ" sz="1800" b="1" i="1">
                <a:cs typeface="Calibri" panose="020F0502020204030204" pitchFamily="34" charset="0"/>
              </a:rPr>
              <a:t>Caltha palustris</a:t>
            </a:r>
            <a:r>
              <a:rPr lang="cs-CZ" altLang="cs-CZ" sz="1800" b="1">
                <a:cs typeface="Calibri" panose="020F0502020204030204" pitchFamily="34" charset="0"/>
              </a:rPr>
              <a:t>,</a:t>
            </a:r>
            <a:r>
              <a:rPr lang="cs-CZ" altLang="cs-CZ" sz="1800" b="1" i="1">
                <a:cs typeface="Calibri" panose="020F0502020204030204" pitchFamily="34" charset="0"/>
              </a:rPr>
              <a:t> Thelypteris palustris</a:t>
            </a:r>
            <a:r>
              <a:rPr lang="cs-CZ" altLang="cs-CZ" sz="1800" b="1">
                <a:cs typeface="Calibri" panose="020F0502020204030204" pitchFamily="34" charset="0"/>
              </a:rPr>
              <a:t>) i </a:t>
            </a:r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olše</a:t>
            </a:r>
          </a:p>
          <a:p>
            <a:pPr lvl="1"/>
            <a:r>
              <a:rPr lang="cs-CZ" altLang="cs-CZ" sz="1800" b="1">
                <a:solidFill>
                  <a:srgbClr val="FF0000"/>
                </a:solidFill>
                <a:cs typeface="Calibri" panose="020F0502020204030204" pitchFamily="34" charset="0"/>
              </a:rPr>
              <a:t>chudší (kyselá) (dříve R-) ((3)R, (5)R, (7)R</a:t>
            </a:r>
            <a:r>
              <a:rPr lang="cs-CZ" altLang="cs-CZ" sz="1800" b="1">
                <a:cs typeface="Calibri" panose="020F0502020204030204" pitchFamily="34" charset="0"/>
              </a:rPr>
              <a:t>: </a:t>
            </a:r>
            <a:r>
              <a:rPr lang="cs-CZ" altLang="cs-CZ" sz="1800" b="1" i="1">
                <a:solidFill>
                  <a:srgbClr val="FF0000"/>
                </a:solidFill>
                <a:cs typeface="Calibri" panose="020F0502020204030204" pitchFamily="34" charset="0"/>
              </a:rPr>
              <a:t>Vaccinium myrtillus</a:t>
            </a:r>
            <a:r>
              <a:rPr lang="cs-CZ" altLang="cs-CZ" sz="1800" b="1">
                <a:cs typeface="Calibri" panose="020F0502020204030204" pitchFamily="34" charset="0"/>
              </a:rPr>
              <a:t>,</a:t>
            </a:r>
            <a:r>
              <a:rPr lang="cs-CZ" altLang="cs-CZ" sz="1800" b="1" i="1">
                <a:cs typeface="Calibri" panose="020F0502020204030204" pitchFamily="34" charset="0"/>
              </a:rPr>
              <a:t> </a:t>
            </a:r>
            <a:r>
              <a:rPr lang="cs-CZ" altLang="cs-CZ" sz="1800" b="1" i="1">
                <a:solidFill>
                  <a:srgbClr val="FF0000"/>
                </a:solidFill>
                <a:cs typeface="Calibri" panose="020F0502020204030204" pitchFamily="34" charset="0"/>
              </a:rPr>
              <a:t>Vaccinium uliginosum</a:t>
            </a:r>
            <a:r>
              <a:rPr lang="cs-CZ" altLang="cs-CZ" sz="1800" b="1">
                <a:cs typeface="Calibri" panose="020F0502020204030204" pitchFamily="34" charset="0"/>
              </a:rPr>
              <a:t>,</a:t>
            </a:r>
            <a:r>
              <a:rPr lang="cs-CZ" altLang="cs-CZ" sz="1800" b="1" i="1">
                <a:cs typeface="Calibri" panose="020F0502020204030204" pitchFamily="34" charset="0"/>
              </a:rPr>
              <a:t> Lysimachia vulgaris</a:t>
            </a:r>
            <a:r>
              <a:rPr lang="cs-CZ" altLang="cs-CZ" sz="1800" b="1">
                <a:cs typeface="Calibri" panose="020F0502020204030204" pitchFamily="34" charset="0"/>
              </a:rPr>
              <a:t>,</a:t>
            </a:r>
            <a:r>
              <a:rPr lang="cs-CZ" altLang="cs-CZ" sz="1800" b="1" i="1">
                <a:cs typeface="Calibri" panose="020F0502020204030204" pitchFamily="34" charset="0"/>
              </a:rPr>
              <a:t> </a:t>
            </a:r>
            <a:r>
              <a:rPr lang="cs-CZ" altLang="cs-CZ" sz="1800" b="1" i="1">
                <a:solidFill>
                  <a:srgbClr val="FF0000"/>
                </a:solidFill>
                <a:cs typeface="Calibri" panose="020F0502020204030204" pitchFamily="34" charset="0"/>
              </a:rPr>
              <a:t>Sphagnum</a:t>
            </a:r>
            <a:r>
              <a:rPr lang="cs-CZ" altLang="cs-CZ" sz="1800" b="1" i="1">
                <a:cs typeface="Calibri" panose="020F0502020204030204" pitchFamily="34" charset="0"/>
              </a:rPr>
              <a:t> </a:t>
            </a:r>
            <a:r>
              <a:rPr lang="cs-CZ" altLang="cs-CZ" sz="1800" b="1">
                <a:cs typeface="Calibri" panose="020F0502020204030204" pitchFamily="34" charset="0"/>
              </a:rPr>
              <a:t>spp., </a:t>
            </a:r>
            <a:r>
              <a:rPr lang="cs-CZ" altLang="cs-CZ" sz="1800" b="1" i="1">
                <a:solidFill>
                  <a:srgbClr val="FF0000"/>
                </a:solidFill>
                <a:cs typeface="Calibri" panose="020F0502020204030204" pitchFamily="34" charset="0"/>
              </a:rPr>
              <a:t>Eriophorum vaginatum</a:t>
            </a:r>
            <a:r>
              <a:rPr lang="cs-CZ" altLang="cs-CZ" sz="1800" b="1">
                <a:cs typeface="Calibri" panose="020F0502020204030204" pitchFamily="34" charset="0"/>
              </a:rPr>
              <a:t>,</a:t>
            </a:r>
            <a:r>
              <a:rPr lang="cs-CZ" altLang="cs-CZ" sz="1800" b="1" i="1">
                <a:cs typeface="Calibri" panose="020F0502020204030204" pitchFamily="34" charset="0"/>
              </a:rPr>
              <a:t> </a:t>
            </a:r>
            <a:r>
              <a:rPr lang="cs-CZ" altLang="cs-CZ" sz="1800" b="1" i="1">
                <a:solidFill>
                  <a:srgbClr val="FF0000"/>
                </a:solidFill>
                <a:cs typeface="Calibri" panose="020F0502020204030204" pitchFamily="34" charset="0"/>
              </a:rPr>
              <a:t>Molinia caerulea</a:t>
            </a:r>
            <a:r>
              <a:rPr lang="cs-CZ" altLang="cs-CZ" sz="1800" b="1">
                <a:cs typeface="Calibri" panose="020F0502020204030204" pitchFamily="34" charset="0"/>
              </a:rPr>
              <a:t>,</a:t>
            </a:r>
            <a:r>
              <a:rPr lang="cs-CZ" altLang="cs-CZ" sz="1800" b="1" i="1">
                <a:cs typeface="Calibri" panose="020F0502020204030204" pitchFamily="34" charset="0"/>
              </a:rPr>
              <a:t> Calamagrostis villosa</a:t>
            </a:r>
            <a:r>
              <a:rPr lang="cs-CZ" altLang="cs-CZ" sz="1800" b="1">
                <a:cs typeface="Calibri" panose="020F0502020204030204" pitchFamily="34" charset="0"/>
              </a:rPr>
              <a:t>,</a:t>
            </a:r>
            <a:r>
              <a:rPr lang="cs-CZ" altLang="cs-CZ" sz="1800" b="1" i="1">
                <a:cs typeface="Calibri" panose="020F0502020204030204" pitchFamily="34" charset="0"/>
              </a:rPr>
              <a:t> </a:t>
            </a:r>
            <a:r>
              <a:rPr lang="cs-CZ" altLang="cs-CZ" sz="1800" b="1" i="1">
                <a:solidFill>
                  <a:srgbClr val="FF0000"/>
                </a:solidFill>
                <a:cs typeface="Calibri" panose="020F0502020204030204" pitchFamily="34" charset="0"/>
              </a:rPr>
              <a:t>Trientalis europaea</a:t>
            </a:r>
            <a:r>
              <a:rPr lang="cs-CZ" altLang="cs-CZ" sz="1800" b="1">
                <a:cs typeface="Calibri" panose="020F0502020204030204" pitchFamily="34" charset="0"/>
              </a:rPr>
              <a:t>,</a:t>
            </a:r>
            <a:r>
              <a:rPr lang="cs-CZ" altLang="cs-CZ" sz="1800" b="1" i="1">
                <a:cs typeface="Calibri" panose="020F0502020204030204" pitchFamily="34" charset="0"/>
              </a:rPr>
              <a:t> </a:t>
            </a:r>
          </a:p>
          <a:p>
            <a:pPr lvl="1">
              <a:buFontTx/>
              <a:buNone/>
            </a:pPr>
            <a:r>
              <a:rPr lang="cs-CZ" altLang="cs-CZ" sz="1800" b="1" i="1">
                <a:cs typeface="Calibri" panose="020F0502020204030204" pitchFamily="34" charset="0"/>
              </a:rPr>
              <a:t>   </a:t>
            </a:r>
            <a:r>
              <a:rPr lang="cs-CZ" altLang="cs-CZ" sz="1800" b="1">
                <a:cs typeface="Calibri" panose="020F0502020204030204" pitchFamily="34" charset="0"/>
              </a:rPr>
              <a:t>(</a:t>
            </a:r>
            <a:r>
              <a:rPr lang="cs-CZ" altLang="cs-CZ" sz="1800" b="1" i="1">
                <a:cs typeface="Calibri" panose="020F0502020204030204" pitchFamily="34" charset="0"/>
              </a:rPr>
              <a:t>Oxycoccus palustris</a:t>
            </a:r>
            <a:r>
              <a:rPr lang="cs-CZ" altLang="cs-CZ" sz="1800" b="1">
                <a:cs typeface="Calibri" panose="020F0502020204030204" pitchFamily="34" charset="0"/>
              </a:rPr>
              <a:t>,</a:t>
            </a:r>
            <a:r>
              <a:rPr lang="cs-CZ" altLang="cs-CZ" sz="1800" b="1" i="1">
                <a:cs typeface="Calibri" panose="020F0502020204030204" pitchFamily="34" charset="0"/>
              </a:rPr>
              <a:t> </a:t>
            </a:r>
            <a:r>
              <a:rPr lang="cs-CZ" altLang="cs-CZ" sz="1800" b="1" i="1">
                <a:solidFill>
                  <a:srgbClr val="FF0000"/>
                </a:solidFill>
                <a:cs typeface="Calibri" panose="020F0502020204030204" pitchFamily="34" charset="0"/>
              </a:rPr>
              <a:t>Andromeda polifolia</a:t>
            </a:r>
            <a:r>
              <a:rPr lang="cs-CZ" altLang="cs-CZ" sz="1800" b="1">
                <a:cs typeface="Calibri" panose="020F0502020204030204" pitchFamily="34" charset="0"/>
              </a:rPr>
              <a:t>,</a:t>
            </a:r>
            <a:r>
              <a:rPr lang="cs-CZ" altLang="cs-CZ" sz="1800" b="1" i="1">
                <a:cs typeface="Calibri" panose="020F0502020204030204" pitchFamily="34" charset="0"/>
              </a:rPr>
              <a:t> </a:t>
            </a:r>
          </a:p>
          <a:p>
            <a:pPr lvl="1">
              <a:buFontTx/>
              <a:buNone/>
            </a:pPr>
            <a:r>
              <a:rPr lang="cs-CZ" altLang="cs-CZ" sz="1800" b="1" i="1">
                <a:cs typeface="Calibri" panose="020F0502020204030204" pitchFamily="34" charset="0"/>
              </a:rPr>
              <a:t>   Lycopodium annotinum</a:t>
            </a:r>
            <a:r>
              <a:rPr lang="cs-CZ" altLang="cs-CZ" sz="1800" b="1">
                <a:cs typeface="Calibri" panose="020F0502020204030204" pitchFamily="34" charset="0"/>
              </a:rPr>
              <a:t>,</a:t>
            </a:r>
            <a:r>
              <a:rPr lang="cs-CZ" altLang="cs-CZ" sz="1800" b="1" i="1">
                <a:cs typeface="Calibri" panose="020F0502020204030204" pitchFamily="34" charset="0"/>
              </a:rPr>
              <a:t> </a:t>
            </a:r>
            <a:r>
              <a:rPr lang="cs-CZ" altLang="cs-CZ" sz="1800" b="1" i="1">
                <a:solidFill>
                  <a:srgbClr val="FF0000"/>
                </a:solidFill>
                <a:cs typeface="Calibri" panose="020F0502020204030204" pitchFamily="34" charset="0"/>
              </a:rPr>
              <a:t>Ledum palustre</a:t>
            </a:r>
            <a:r>
              <a:rPr lang="cs-CZ" altLang="cs-CZ" sz="1800" b="1">
                <a:cs typeface="Calibri" panose="020F0502020204030204" pitchFamily="34" charset="0"/>
              </a:rPr>
              <a:t>), </a:t>
            </a:r>
          </a:p>
          <a:p>
            <a:pPr lvl="1">
              <a:buFontTx/>
              <a:buNone/>
            </a:pPr>
            <a:r>
              <a:rPr lang="cs-CZ" altLang="cs-CZ" sz="1800" b="1">
                <a:cs typeface="Calibri" panose="020F0502020204030204" pitchFamily="34" charset="0"/>
              </a:rPr>
              <a:t>   mechorosty</a:t>
            </a:r>
            <a:endParaRPr lang="cs-CZ" altLang="cs-CZ" sz="2000" b="1">
              <a:cs typeface="Calibri" panose="020F0502020204030204" pitchFamily="34" charset="0"/>
            </a:endParaRP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356795D9-B7A4-B4F0-F264-471A2DA3A3D8}"/>
              </a:ext>
            </a:extLst>
          </p:cNvPr>
          <p:cNvSpPr/>
          <p:nvPr/>
        </p:nvSpPr>
        <p:spPr>
          <a:xfrm>
            <a:off x="8667750" y="4103688"/>
            <a:ext cx="225425" cy="26114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86302FEC-C43C-5B47-4388-012B82C5AA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7512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Geobiocenologický klasifikační systém</a:t>
            </a:r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FCD12390-1F28-92E4-5EAA-040BFCFB60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5900" y="944563"/>
            <a:ext cx="8712200" cy="5181600"/>
          </a:xfrm>
        </p:spPr>
        <p:txBody>
          <a:bodyPr/>
          <a:lstStyle/>
          <a:p>
            <a:pPr eaLnBrk="1" hangingPunct="1">
              <a:buSzPct val="75000"/>
            </a:pPr>
            <a:r>
              <a:rPr lang="cs-CZ" altLang="en-US" sz="2400" b="1"/>
              <a:t>skupiny typů geobiocénů jsou pojmenovány podle hlavních edifikátorů (lesní dřeviny) latinskými názvy, koncovka </a:t>
            </a:r>
            <a:r>
              <a:rPr lang="cs-CZ" altLang="en-US" sz="2400" b="1">
                <a:solidFill>
                  <a:srgbClr val="FF0000"/>
                </a:solidFill>
              </a:rPr>
              <a:t>-eta          </a:t>
            </a:r>
            <a:r>
              <a:rPr lang="cs-CZ" altLang="en-US" sz="2400" b="1"/>
              <a:t>u názvu vůdčí dřeviny</a:t>
            </a:r>
          </a:p>
          <a:p>
            <a:pPr eaLnBrk="1" hangingPunct="1">
              <a:buSzPct val="75000"/>
            </a:pPr>
            <a:r>
              <a:rPr lang="cs-CZ" altLang="en-US" sz="2400" b="1"/>
              <a:t>dále jsou vyjádřeny geobiocenologickou formulí: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en-US" sz="2400" b="1"/>
              <a:t>příklad: </a:t>
            </a:r>
          </a:p>
          <a:p>
            <a:pPr lvl="2" eaLnBrk="1" hangingPunct="1">
              <a:buSzPct val="75000"/>
            </a:pPr>
            <a:r>
              <a:rPr lang="cs-CZ" altLang="en-US" b="1"/>
              <a:t>3 B 3 – </a:t>
            </a:r>
            <a:r>
              <a:rPr lang="cs-CZ" altLang="en-US" b="1" i="1"/>
              <a:t>Querci-fageta typica</a:t>
            </a:r>
            <a:r>
              <a:rPr lang="cs-CZ" altLang="en-US" b="1"/>
              <a:t> (typické dubové bučiny)</a:t>
            </a:r>
          </a:p>
          <a:p>
            <a:pPr lvl="2" eaLnBrk="1" hangingPunct="1">
              <a:buSzPct val="75000"/>
            </a:pPr>
            <a:r>
              <a:rPr lang="cs-CZ" altLang="en-US" b="1"/>
              <a:t>(2)3 BC-C (4)5a – </a:t>
            </a:r>
            <a:r>
              <a:rPr lang="cs-CZ" altLang="en-US" b="1" i="1"/>
              <a:t>Fraxini-alneta inferiora</a:t>
            </a:r>
            <a:r>
              <a:rPr lang="cs-CZ" altLang="en-US" b="1"/>
              <a:t> (jasanové olšiny nižšího stupně)</a:t>
            </a: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12B712B3-E3E3-6F20-A682-5D39BCB5F3AC}"/>
              </a:ext>
            </a:extLst>
          </p:cNvPr>
          <p:cNvGrpSpPr>
            <a:grpSpLocks/>
          </p:cNvGrpSpPr>
          <p:nvPr/>
        </p:nvGrpSpPr>
        <p:grpSpPr bwMode="auto">
          <a:xfrm>
            <a:off x="-46038" y="2979738"/>
            <a:ext cx="2016126" cy="2717800"/>
            <a:chOff x="0" y="1820"/>
            <a:chExt cx="1270" cy="1712"/>
          </a:xfrm>
        </p:grpSpPr>
        <p:sp>
          <p:nvSpPr>
            <p:cNvPr id="135181" name="AutoShape 6">
              <a:extLst>
                <a:ext uri="{FF2B5EF4-FFF2-40B4-BE49-F238E27FC236}">
                  <a16:creationId xmlns:a16="http://schemas.microsoft.com/office/drawing/2014/main" id="{D36462A7-A83C-6207-4447-DC449EE6B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1820"/>
              <a:ext cx="204" cy="340"/>
            </a:xfrm>
            <a:prstGeom prst="wedgeEllipseCallout">
              <a:avLst>
                <a:gd name="adj1" fmla="val -232352"/>
                <a:gd name="adj2" fmla="val 293824"/>
              </a:avLst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5182" name="AutoShape 7">
              <a:extLst>
                <a:ext uri="{FF2B5EF4-FFF2-40B4-BE49-F238E27FC236}">
                  <a16:creationId xmlns:a16="http://schemas.microsoft.com/office/drawing/2014/main" id="{C403EE16-A2B4-6FAF-B152-2D17ABB00F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" y="2160"/>
              <a:ext cx="431" cy="204"/>
            </a:xfrm>
            <a:prstGeom prst="wedgeEllipseCallout">
              <a:avLst>
                <a:gd name="adj1" fmla="val -115431"/>
                <a:gd name="adj2" fmla="val 411764"/>
              </a:avLst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5183" name="Text Box 8">
              <a:extLst>
                <a:ext uri="{FF2B5EF4-FFF2-40B4-BE49-F238E27FC236}">
                  <a16:creationId xmlns:a16="http://schemas.microsoft.com/office/drawing/2014/main" id="{27A2C074-2EF8-FAE5-A689-7834DB702B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090"/>
              <a:ext cx="81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>
                  <a:solidFill>
                    <a:srgbClr val="FF0000"/>
                  </a:solidFill>
                </a:rPr>
                <a:t>Vegetační stupeň</a:t>
              </a:r>
            </a:p>
          </p:txBody>
        </p:sp>
      </p:grpSp>
      <p:grpSp>
        <p:nvGrpSpPr>
          <p:cNvPr id="3" name="Group 16">
            <a:extLst>
              <a:ext uri="{FF2B5EF4-FFF2-40B4-BE49-F238E27FC236}">
                <a16:creationId xmlns:a16="http://schemas.microsoft.com/office/drawing/2014/main" id="{310ABDAA-0B50-B4A4-15E2-239E9E5EF056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3014663"/>
            <a:ext cx="2376488" cy="3170237"/>
            <a:chOff x="1043" y="1842"/>
            <a:chExt cx="1497" cy="1997"/>
          </a:xfrm>
        </p:grpSpPr>
        <p:sp>
          <p:nvSpPr>
            <p:cNvPr id="135178" name="AutoShape 9">
              <a:extLst>
                <a:ext uri="{FF2B5EF4-FFF2-40B4-BE49-F238E27FC236}">
                  <a16:creationId xmlns:a16="http://schemas.microsoft.com/office/drawing/2014/main" id="{58EA9E84-C6EC-C91C-BAEB-A38AA6D3A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" y="1842"/>
              <a:ext cx="182" cy="318"/>
            </a:xfrm>
            <a:prstGeom prst="wedgeEllipseCallout">
              <a:avLst>
                <a:gd name="adj1" fmla="val 308792"/>
                <a:gd name="adj2" fmla="val 474213"/>
              </a:avLst>
            </a:prstGeom>
            <a:noFill/>
            <a:ln w="25400">
              <a:solidFill>
                <a:srgbClr val="000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5179" name="AutoShape 10">
              <a:extLst>
                <a:ext uri="{FF2B5EF4-FFF2-40B4-BE49-F238E27FC236}">
                  <a16:creationId xmlns:a16="http://schemas.microsoft.com/office/drawing/2014/main" id="{34EDEE7E-E580-34B2-FD1D-10EA49328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2" y="2160"/>
              <a:ext cx="544" cy="204"/>
            </a:xfrm>
            <a:prstGeom prst="wedgeEllipseCallout">
              <a:avLst>
                <a:gd name="adj1" fmla="val 54597"/>
                <a:gd name="adj2" fmla="val 574509"/>
              </a:avLst>
            </a:prstGeom>
            <a:noFill/>
            <a:ln w="25400">
              <a:solidFill>
                <a:srgbClr val="000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5180" name="Text Box 11">
              <a:extLst>
                <a:ext uri="{FF2B5EF4-FFF2-40B4-BE49-F238E27FC236}">
                  <a16:creationId xmlns:a16="http://schemas.microsoft.com/office/drawing/2014/main" id="{20D42F9E-9850-A9FC-ACD9-4D6BD334A9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8" y="3589"/>
              <a:ext cx="120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>
                  <a:solidFill>
                    <a:schemeClr val="accent2"/>
                  </a:solidFill>
                </a:rPr>
                <a:t>Trofická řada</a:t>
              </a:r>
            </a:p>
          </p:txBody>
        </p:sp>
      </p:grpSp>
      <p:grpSp>
        <p:nvGrpSpPr>
          <p:cNvPr id="4" name="Group 17">
            <a:extLst>
              <a:ext uri="{FF2B5EF4-FFF2-40B4-BE49-F238E27FC236}">
                <a16:creationId xmlns:a16="http://schemas.microsoft.com/office/drawing/2014/main" id="{51CEA0C0-A06A-CC6E-37F4-E34C62F6F6CB}"/>
              </a:ext>
            </a:extLst>
          </p:cNvPr>
          <p:cNvGrpSpPr>
            <a:grpSpLocks/>
          </p:cNvGrpSpPr>
          <p:nvPr/>
        </p:nvGrpSpPr>
        <p:grpSpPr bwMode="auto">
          <a:xfrm>
            <a:off x="1825625" y="3051175"/>
            <a:ext cx="5221288" cy="2520950"/>
            <a:chOff x="1179" y="1865"/>
            <a:chExt cx="3289" cy="1588"/>
          </a:xfrm>
        </p:grpSpPr>
        <p:sp>
          <p:nvSpPr>
            <p:cNvPr id="135175" name="AutoShape 12">
              <a:extLst>
                <a:ext uri="{FF2B5EF4-FFF2-40B4-BE49-F238E27FC236}">
                  <a16:creationId xmlns:a16="http://schemas.microsoft.com/office/drawing/2014/main" id="{2BDB57D6-94F3-38C8-F148-621FF90C6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9" y="1865"/>
              <a:ext cx="204" cy="295"/>
            </a:xfrm>
            <a:prstGeom prst="wedgeEllipseCallout">
              <a:avLst>
                <a:gd name="adj1" fmla="val 1144116"/>
                <a:gd name="adj2" fmla="val 396440"/>
              </a:avLst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5176" name="AutoShape 13">
              <a:extLst>
                <a:ext uri="{FF2B5EF4-FFF2-40B4-BE49-F238E27FC236}">
                  <a16:creationId xmlns:a16="http://schemas.microsoft.com/office/drawing/2014/main" id="{B084BB4E-BFB5-0802-4DD8-325BFC493F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9" y="2160"/>
              <a:ext cx="521" cy="204"/>
            </a:xfrm>
            <a:prstGeom prst="wedgeEllipseCallout">
              <a:avLst>
                <a:gd name="adj1" fmla="val 315259"/>
                <a:gd name="adj2" fmla="val 437255"/>
              </a:avLst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35177" name="Text Box 14">
              <a:extLst>
                <a:ext uri="{FF2B5EF4-FFF2-40B4-BE49-F238E27FC236}">
                  <a16:creationId xmlns:a16="http://schemas.microsoft.com/office/drawing/2014/main" id="{04FBDB85-701E-0FC8-2B8D-E2E1F06826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4" y="3203"/>
              <a:ext cx="113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>
                  <a:solidFill>
                    <a:srgbClr val="339966"/>
                  </a:solidFill>
                </a:rPr>
                <a:t>Hydrická řada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4DCDD978-FEB9-80CD-474B-F963BA879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 rašelinné řady</a:t>
            </a:r>
          </a:p>
        </p:txBody>
      </p:sp>
      <p:sp>
        <p:nvSpPr>
          <p:cNvPr id="439300" name="Rectangle 4">
            <a:extLst>
              <a:ext uri="{FF2B5EF4-FFF2-40B4-BE49-F238E27FC236}">
                <a16:creationId xmlns:a16="http://schemas.microsoft.com/office/drawing/2014/main" id="{19082382-2F22-B255-41C7-BB022FFE9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buClr>
                <a:schemeClr val="hlink"/>
              </a:buClr>
              <a:buSzPct val="75000"/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R – rašelinná</a:t>
            </a:r>
          </a:p>
          <a:p>
            <a:pPr marL="342900" lvl="1" indent="-342900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„chudá a kyselá“ a „rašelinová“ = R- </a:t>
            </a:r>
            <a:r>
              <a:rPr lang="cs-CZ" altLang="cs-CZ" sz="2000" b="1" dirty="0">
                <a:cs typeface="Calibri" panose="020F0502020204030204" pitchFamily="34" charset="0"/>
              </a:rPr>
              <a:t>(0R, 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(3)R, (5)R, (7)R, </a:t>
            </a:r>
            <a:r>
              <a:rPr lang="cs-CZ" altLang="cs-CZ" sz="2000" b="1" dirty="0">
                <a:cs typeface="Calibri" panose="020F0502020204030204" pitchFamily="34" charset="0"/>
              </a:rPr>
              <a:t>8R, 9R)</a:t>
            </a:r>
          </a:p>
          <a:p>
            <a:pPr marL="342900" lvl="1" indent="-342900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„kyselá a středně bohatá“ a „rašelinová“ = R+ </a:t>
            </a:r>
            <a:r>
              <a:rPr lang="cs-CZ" altLang="cs-CZ" sz="2000" b="1" dirty="0">
                <a:cs typeface="Calibri" panose="020F0502020204030204" pitchFamily="34" charset="0"/>
              </a:rPr>
              <a:t>(0R, 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(1)R, (4)R, (6)R, </a:t>
            </a:r>
            <a:r>
              <a:rPr lang="cs-CZ" altLang="cs-CZ" sz="2000" b="1" dirty="0">
                <a:cs typeface="Calibri" panose="020F0502020204030204" pitchFamily="34" charset="0"/>
              </a:rPr>
              <a:t>8R, 9R)</a:t>
            </a:r>
          </a:p>
          <a:p>
            <a:pPr marL="342900" lvl="1" indent="-342900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reliéf: terénní deprese, náhorní plošiny </a:t>
            </a:r>
          </a:p>
          <a:p>
            <a:pPr marL="342900" lvl="1" indent="-342900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půda: skeletovitost 0 (–100 %); extrémně chudá bázemi a dusíkem; 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organozem</a:t>
            </a:r>
          </a:p>
          <a:p>
            <a:pPr marL="342900" lvl="1" indent="-342900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voda: trvalé podmáčení</a:t>
            </a:r>
          </a:p>
          <a:p>
            <a:pPr marL="342900" lvl="1" indent="-342900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biota: intrazonální, reliktní postglaciální, 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oligotrofní až mezotrofní hygrofyty</a:t>
            </a:r>
          </a:p>
          <a:p>
            <a:pPr marL="342900" lvl="1" indent="-342900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návaznost v terénu: EK T, G</a:t>
            </a:r>
          </a:p>
          <a:p>
            <a:pPr marL="342900" lvl="1" indent="-342900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cs typeface="Calibri" panose="020F0502020204030204" pitchFamily="34" charset="0"/>
              </a:rPr>
              <a:t>0R, (7)R, 8R a 9R = ochranné lesy</a:t>
            </a:r>
          </a:p>
          <a:p>
            <a:pPr marL="342900" lvl="1" indent="-342900"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Třeboňsko</a:t>
            </a:r>
            <a:r>
              <a:rPr lang="cs-CZ" altLang="cs-CZ" sz="2000" b="1" dirty="0">
                <a:cs typeface="Calibri" panose="020F0502020204030204" pitchFamily="34" charset="0"/>
              </a:rPr>
              <a:t>, 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sudetská pohoří Českého masivu </a:t>
            </a:r>
            <a:r>
              <a:rPr lang="cs-CZ" altLang="cs-CZ" sz="2000" b="1" dirty="0">
                <a:cs typeface="Calibri" panose="020F0502020204030204" pitchFamily="34" charset="0"/>
              </a:rPr>
              <a:t>aj.</a:t>
            </a:r>
          </a:p>
          <a:p>
            <a:pPr lvl="1" eaLnBrk="1" hangingPunct="1"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  <a:defRPr/>
            </a:pPr>
            <a:endParaRPr lang="cs-CZ" altLang="cs-CZ" sz="2000" b="1" dirty="0">
              <a:latin typeface="Times New Roman" panose="02020603050405020304" pitchFamily="18" charset="0"/>
            </a:endParaRPr>
          </a:p>
        </p:txBody>
      </p:sp>
      <p:pic>
        <p:nvPicPr>
          <p:cNvPr id="449540" name="Picture 7">
            <a:extLst>
              <a:ext uri="{FF2B5EF4-FFF2-40B4-BE49-F238E27FC236}">
                <a16:creationId xmlns:a16="http://schemas.microsoft.com/office/drawing/2014/main" id="{56E51EC4-7069-F60A-1F5F-D755ED0A5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75" y="3617913"/>
            <a:ext cx="3286125" cy="328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9541" name="Freeform 8">
            <a:extLst>
              <a:ext uri="{FF2B5EF4-FFF2-40B4-BE49-F238E27FC236}">
                <a16:creationId xmlns:a16="http://schemas.microsoft.com/office/drawing/2014/main" id="{F4DE9F1C-B596-9A19-57EE-F5608345376B}"/>
              </a:ext>
            </a:extLst>
          </p:cNvPr>
          <p:cNvSpPr>
            <a:spLocks/>
          </p:cNvSpPr>
          <p:nvPr/>
        </p:nvSpPr>
        <p:spPr bwMode="auto">
          <a:xfrm>
            <a:off x="6911975" y="6669088"/>
            <a:ext cx="1035050" cy="180975"/>
          </a:xfrm>
          <a:custGeom>
            <a:avLst/>
            <a:gdLst>
              <a:gd name="T0" fmla="*/ 0 w 652"/>
              <a:gd name="T1" fmla="*/ 0 h 114"/>
              <a:gd name="T2" fmla="*/ 0 w 652"/>
              <a:gd name="T3" fmla="*/ 2147483646 h 114"/>
              <a:gd name="T4" fmla="*/ 2147483646 w 652"/>
              <a:gd name="T5" fmla="*/ 2147483646 h 114"/>
              <a:gd name="T6" fmla="*/ 2147483646 w 652"/>
              <a:gd name="T7" fmla="*/ 0 h 114"/>
              <a:gd name="T8" fmla="*/ 0 w 652"/>
              <a:gd name="T9" fmla="*/ 0 h 11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52" h="114">
                <a:moveTo>
                  <a:pt x="0" y="0"/>
                </a:moveTo>
                <a:lnTo>
                  <a:pt x="0" y="114"/>
                </a:lnTo>
                <a:lnTo>
                  <a:pt x="596" y="114"/>
                </a:lnTo>
                <a:lnTo>
                  <a:pt x="652" y="0"/>
                </a:lnTo>
                <a:lnTo>
                  <a:pt x="0" y="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4" name="Obrázek 2">
            <a:extLst>
              <a:ext uri="{FF2B5EF4-FFF2-40B4-BE49-F238E27FC236}">
                <a16:creationId xmlns:a16="http://schemas.microsoft.com/office/drawing/2014/main" id="{71BAA035-5A0E-B7BA-3056-2479C18FB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0" y="458670"/>
            <a:ext cx="4324260" cy="288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2" descr="Obsah obrázku tráva, obloha, strom, exteriér&#10;&#10;Popis byl vytvořen automaticky">
            <a:extLst>
              <a:ext uri="{FF2B5EF4-FFF2-40B4-BE49-F238E27FC236}">
                <a16:creationId xmlns:a16="http://schemas.microsoft.com/office/drawing/2014/main" id="{040E171E-1501-9487-A486-D72DD3E8F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10" y="3516780"/>
            <a:ext cx="4391844" cy="292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Obrázek 7">
            <a:extLst>
              <a:ext uri="{FF2B5EF4-FFF2-40B4-BE49-F238E27FC236}">
                <a16:creationId xmlns:a16="http://schemas.microsoft.com/office/drawing/2014/main" id="{3A83879D-1456-E74B-08B1-7D9BBBD0715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4040188"/>
            <a:ext cx="4122738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Rectangle 2">
            <a:extLst>
              <a:ext uri="{FF2B5EF4-FFF2-40B4-BE49-F238E27FC236}">
                <a16:creationId xmlns:a16="http://schemas.microsoft.com/office/drawing/2014/main" id="{8CD48C0D-13EE-C91C-1C62-98BE48E49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14388" indent="-357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 eaLnBrk="1" hangingPunct="1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altLang="cs-CZ" sz="3600" b="1" dirty="0">
                <a:latin typeface="Calibri" panose="020F0502020204030204" pitchFamily="34" charset="0"/>
                <a:ea typeface="+mj-ea"/>
                <a:cs typeface="+mj-cs"/>
              </a:rPr>
              <a:t>0. Bory</a:t>
            </a:r>
          </a:p>
        </p:txBody>
      </p:sp>
      <p:sp>
        <p:nvSpPr>
          <p:cNvPr id="442372" name="Rectangle 4">
            <a:extLst>
              <a:ext uri="{FF2B5EF4-FFF2-40B4-BE49-F238E27FC236}">
                <a16:creationId xmlns:a16="http://schemas.microsoft.com/office/drawing/2014/main" id="{19318FFE-EA0B-330D-D255-B51C1ADAC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specifické půdní podmínky vylučují klimaxové dřeviny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0X – bazický zakrslý bor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0Z – zakrslý bor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0Y – skeletovitý bor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0M – chudý bor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0K – kyselý bor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0N – kyselý kamenitý bor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0C – hadcový bor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0O – oglejený svěží bor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0P – oglejený kyselý bor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0Q – oglejený chudý bor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0T – glejový chudý březový bor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0G – glejový smrkový bor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0R – rašelinný bor</a:t>
            </a:r>
          </a:p>
          <a:p>
            <a:pPr eaLnBrk="1" hangingPunct="1">
              <a:buSzPct val="75000"/>
            </a:pP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dnes revize a redukce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2CDC8F0-1B39-F8A2-D56F-AE2929A8F22C}"/>
              </a:ext>
            </a:extLst>
          </p:cNvPr>
          <p:cNvSpPr/>
          <p:nvPr/>
        </p:nvSpPr>
        <p:spPr>
          <a:xfrm>
            <a:off x="5157788" y="6489700"/>
            <a:ext cx="3735387" cy="2968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B02E0DDE-DA83-CE89-6DB9-20BC8B00F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14388" indent="-357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 eaLnBrk="1" hangingPunct="1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altLang="cs-CZ" sz="3600" b="1" dirty="0">
                <a:latin typeface="Calibri" panose="020F0502020204030204" pitchFamily="34" charset="0"/>
                <a:ea typeface="+mj-ea"/>
                <a:cs typeface="+mj-cs"/>
              </a:rPr>
              <a:t>Aplikace lesnické typologie</a:t>
            </a:r>
          </a:p>
        </p:txBody>
      </p:sp>
      <p:sp>
        <p:nvSpPr>
          <p:cNvPr id="449540" name="Rectangle 4">
            <a:extLst>
              <a:ext uri="{FF2B5EF4-FFF2-40B4-BE49-F238E27FC236}">
                <a16:creationId xmlns:a16="http://schemas.microsoft.com/office/drawing/2014/main" id="{BE3FD552-4C37-CBC6-A2A3-7E81171D2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</a:pP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hospodářský soubor </a:t>
            </a:r>
          </a:p>
          <a:p>
            <a:pPr lvl="1" eaLnBrk="1" hangingPunct="1">
              <a:buSzPct val="75000"/>
              <a:buFontTx/>
              <a:buNone/>
            </a:pPr>
            <a:r>
              <a:rPr lang="cs-CZ" altLang="cs-CZ" sz="2000" b="1">
                <a:cs typeface="Calibri" panose="020F0502020204030204" pitchFamily="34" charset="0"/>
              </a:rPr>
              <a:t>= jednotka diferenciace hospodaření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2000" b="1">
                <a:cs typeface="Calibri" panose="020F0502020204030204" pitchFamily="34" charset="0"/>
              </a:rPr>
              <a:t>stanoveny v rámci přírodní lesní oblasti, charakterizované:</a:t>
            </a:r>
          </a:p>
          <a:p>
            <a:pPr lvl="2"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funkčním zaměřením (lesy hospodářské, zvláštního určení, lesy ochranné)</a:t>
            </a:r>
          </a:p>
          <a:p>
            <a:pPr lvl="2" eaLnBrk="1" hangingPunct="1">
              <a:buSzPct val="75000"/>
            </a:pP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přírodními podmínkami</a:t>
            </a:r>
          </a:p>
          <a:p>
            <a:pPr lvl="2"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stavem lesních porostů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přírodní lesní oblast (PLO) – souvislé území s obdobnými růstovými podmínkami pro les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stav porostů – porostní skladba a poškození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C9586C04-9F1D-F17E-06CC-DD035C2B4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14388" indent="-357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 eaLnBrk="1" hangingPunct="1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altLang="cs-CZ" sz="3600" b="1" dirty="0">
                <a:latin typeface="Calibri" panose="020F0502020204030204" pitchFamily="34" charset="0"/>
                <a:ea typeface="+mj-ea"/>
                <a:cs typeface="+mj-cs"/>
              </a:rPr>
              <a:t>Aplikace lesnické typologie</a:t>
            </a:r>
          </a:p>
        </p:txBody>
      </p:sp>
      <p:sp>
        <p:nvSpPr>
          <p:cNvPr id="476163" name="Rectangle 4">
            <a:extLst>
              <a:ext uri="{FF2B5EF4-FFF2-40B4-BE49-F238E27FC236}">
                <a16:creationId xmlns:a16="http://schemas.microsoft.com/office/drawing/2014/main" id="{7E7DE3B8-F295-2664-7894-12714694F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cílový hospodářský soubor (CHS) </a:t>
            </a:r>
            <a:r>
              <a:rPr lang="cs-CZ" altLang="cs-CZ" sz="1800" b="1" dirty="0">
                <a:cs typeface="Calibri" panose="020F0502020204030204" pitchFamily="34" charset="0"/>
              </a:rPr>
              <a:t>– označení dvěma číslicemi</a:t>
            </a:r>
          </a:p>
          <a:p>
            <a:pPr eaLnBrk="1" hangingPunct="1">
              <a:buSzPct val="75000"/>
            </a:pPr>
            <a:r>
              <a:rPr lang="cs-CZ" altLang="cs-CZ" sz="1800" b="1" dirty="0">
                <a:solidFill>
                  <a:srgbClr val="FF0000"/>
                </a:solidFill>
                <a:cs typeface="Calibri" panose="020F0502020204030204" pitchFamily="34" charset="0"/>
              </a:rPr>
              <a:t>hospodářský soubor (HS) </a:t>
            </a:r>
            <a:r>
              <a:rPr lang="cs-CZ" altLang="cs-CZ" sz="1800" b="1" dirty="0">
                <a:cs typeface="Calibri" panose="020F0502020204030204" pitchFamily="34" charset="0"/>
              </a:rPr>
              <a:t>– tři číslice</a:t>
            </a:r>
          </a:p>
        </p:txBody>
      </p:sp>
      <p:graphicFrame>
        <p:nvGraphicFramePr>
          <p:cNvPr id="245286" name="Group 550">
            <a:extLst>
              <a:ext uri="{FF2B5EF4-FFF2-40B4-BE49-F238E27FC236}">
                <a16:creationId xmlns:a16="http://schemas.microsoft.com/office/drawing/2014/main" id="{9319D674-F204-BCF1-51DE-483C014085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353685"/>
              </p:ext>
            </p:extLst>
          </p:nvPr>
        </p:nvGraphicFramePr>
        <p:xfrm>
          <a:off x="0" y="1517650"/>
          <a:ext cx="9144000" cy="5181375"/>
        </p:xfrm>
        <a:graphic>
          <a:graphicData uri="http://schemas.openxmlformats.org/drawingml/2006/table">
            <a:tbl>
              <a:tblPr/>
              <a:tblGrid>
                <a:gridCol w="325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3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4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3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796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47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I.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II.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III.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porostní typ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33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ochranný les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mimořádně nepříznivá stanoviště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smrkový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49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stanoviště přirozených vysokohorských smrčin pod hranicí stromové vegetace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jedlový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7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stanoviště v klečovém a alpinském vegetačním stupni (9. + 10. (L)VS)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borový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bory, luhy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1(0)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exponovaná stanoviště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ostatní jehličnany (modřín, douglaska)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nižší polohy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3(2)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kyselá stanoviště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dubový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pouze HS 39 – chudá podmáčená stanoviště nižších a středních poloh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5(4)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živná stanoviště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bukový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střední polohy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7(6)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oglejená stanoviště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ostatní listnáče (cenné listnáče, bříza, habr, akát)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7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vyšší polohy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9(8)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podmáčená stanoviště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dřeviny základní přípravné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7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horské polohy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T="45709" marB="45709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výmladkový les</a:t>
                      </a:r>
                    </a:p>
                  </a:txBody>
                  <a:tcPr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570" name="Obrázek 4">
            <a:extLst>
              <a:ext uri="{FF2B5EF4-FFF2-40B4-BE49-F238E27FC236}">
                <a16:creationId xmlns:a16="http://schemas.microsoft.com/office/drawing/2014/main" id="{8CEB54B1-8D09-A92A-B209-574C63D3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6" t="7501" r="21977" b="4533"/>
          <a:stretch>
            <a:fillRect/>
          </a:stretch>
        </p:blipFill>
        <p:spPr bwMode="auto">
          <a:xfrm>
            <a:off x="0" y="-7938"/>
            <a:ext cx="911701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3571" name="TextovéPole 3">
            <a:extLst>
              <a:ext uri="{FF2B5EF4-FFF2-40B4-BE49-F238E27FC236}">
                <a16:creationId xmlns:a16="http://schemas.microsoft.com/office/drawing/2014/main" id="{344E34F1-755F-CB00-9F3D-FDFF8C8E7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2250" y="6308725"/>
            <a:ext cx="50847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1800" b="1" dirty="0">
                <a:hlinkClick r:id="rId3"/>
              </a:rPr>
              <a:t>https://geoportal.uhul.cz/mapy/MapyOprl.html</a:t>
            </a:r>
            <a:endParaRPr lang="en-US" altLang="cs-CZ" sz="1800" b="1" dirty="0"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5F3E3A10-42C2-ACF1-0989-1F85CCF9B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14388" indent="-357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 eaLnBrk="1" hangingPunct="1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altLang="cs-CZ" sz="3600" b="1" dirty="0">
                <a:latin typeface="Calibri" panose="020F0502020204030204" pitchFamily="34" charset="0"/>
                <a:ea typeface="+mj-ea"/>
                <a:cs typeface="+mj-cs"/>
              </a:rPr>
              <a:t>Aplikace lesnické typologie</a:t>
            </a:r>
          </a:p>
        </p:txBody>
      </p:sp>
      <p:sp>
        <p:nvSpPr>
          <p:cNvPr id="498691" name="Rectangle 4">
            <a:extLst>
              <a:ext uri="{FF2B5EF4-FFF2-40B4-BE49-F238E27FC236}">
                <a16:creationId xmlns:a16="http://schemas.microsoft.com/office/drawing/2014/main" id="{A59624BE-342D-9C0A-B64B-26F517F65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3588"/>
            <a:ext cx="9144000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chemeClr val="hlink"/>
              </a:buClr>
              <a:buSzPct val="75000"/>
              <a:buFontTx/>
              <a:buNone/>
            </a:pPr>
            <a:r>
              <a:rPr lang="cs-CZ" altLang="cs-CZ" sz="1800" b="1">
                <a:cs typeface="Calibri" panose="020F0502020204030204" pitchFamily="34" charset="0"/>
              </a:rPr>
              <a:t>Příloha č. 2 k vyhlášce 298/2018 Sb. </a:t>
            </a:r>
            <a:r>
              <a:rPr lang="cs-CZ" altLang="cs-CZ" sz="1800">
                <a:cs typeface="Calibri" panose="020F0502020204030204" pitchFamily="34" charset="0"/>
              </a:rPr>
              <a:t>– Vyhláška o zpracování oblastních plánů rozvoje lesů a        o vymezení hospodářských souborů</a:t>
            </a:r>
          </a:p>
        </p:txBody>
      </p:sp>
      <p:graphicFrame>
        <p:nvGraphicFramePr>
          <p:cNvPr id="2" name="Tabulka 2">
            <a:extLst>
              <a:ext uri="{FF2B5EF4-FFF2-40B4-BE49-F238E27FC236}">
                <a16:creationId xmlns:a16="http://schemas.microsoft.com/office/drawing/2014/main" id="{CBA808B7-27AF-9DB5-3E2A-9FD8C67C14A2}"/>
              </a:ext>
            </a:extLst>
          </p:cNvPr>
          <p:cNvGraphicFramePr>
            <a:graphicFrameLocks noGrp="1"/>
          </p:cNvGraphicFramePr>
          <p:nvPr/>
        </p:nvGraphicFramePr>
        <p:xfrm>
          <a:off x="0" y="1397000"/>
          <a:ext cx="9144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8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3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04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159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40138">
                <a:tc gridSpan="4"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Vymezení cílových HS</a:t>
                      </a: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Min. MZD (%)</a:t>
                      </a:r>
                    </a:p>
                  </a:txBody>
                  <a:tcPr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Doporuč. MZD (%)</a:t>
                      </a:r>
                    </a:p>
                    <a:p>
                      <a:pPr algn="ctr"/>
                      <a:endParaRPr lang="cs-CZ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Rámcové vymezení druhové skladby porostů</a:t>
                      </a:r>
                    </a:p>
                  </a:txBody>
                  <a:tcPr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2324">
                <a:tc gridSpan="3"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CHS a PCHS (podsoubor)</a:t>
                      </a: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SLT</a:t>
                      </a:r>
                    </a:p>
                  </a:txBody>
                  <a:tcPr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Dřeviny základní</a:t>
                      </a:r>
                    </a:p>
                  </a:txBody>
                  <a:tcPr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MZD</a:t>
                      </a:r>
                    </a:p>
                  </a:txBody>
                  <a:tcPr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38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Ozn</a:t>
                      </a:r>
                      <a:r>
                        <a:rPr lang="cs-CZ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CHS</a:t>
                      </a:r>
                    </a:p>
                  </a:txBody>
                  <a:tcPr marT="45724" marB="45724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Název CHS</a:t>
                      </a:r>
                    </a:p>
                  </a:txBody>
                  <a:tcPr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Ozn</a:t>
                      </a:r>
                      <a:r>
                        <a:rPr lang="cs-CZ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PCHS</a:t>
                      </a:r>
                    </a:p>
                  </a:txBody>
                  <a:tcPr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r>
                        <a:rPr lang="cs-CZ" dirty="0"/>
                        <a:t>SLT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r>
                        <a:rPr lang="cs-CZ" dirty="0"/>
                        <a:t>Min. MZD (%)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Doporuč. MZD (%)</a:t>
                      </a:r>
                    </a:p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Cílové (DZC)</a:t>
                      </a:r>
                    </a:p>
                  </a:txBody>
                  <a:tcPr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Přípravné (DZP)</a:t>
                      </a:r>
                    </a:p>
                  </a:txBody>
                  <a:tcPr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r>
                        <a:rPr lang="cs-CZ" dirty="0"/>
                        <a:t>MZD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98722" name="TextovéPole 2">
            <a:extLst>
              <a:ext uri="{FF2B5EF4-FFF2-40B4-BE49-F238E27FC236}">
                <a16:creationId xmlns:a16="http://schemas.microsoft.com/office/drawing/2014/main" id="{B7FDCDA9-869F-1706-C281-7D0C9F1A3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3317875"/>
            <a:ext cx="90011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 b="1">
                <a:cs typeface="Calibri" panose="020F0502020204030204" pitchFamily="34" charset="0"/>
              </a:rPr>
              <a:t>Cílové hospodářské soubory jsou tvořeny hospodářsky příbuznými soubory lesních typů nebo jejich částmi.</a:t>
            </a:r>
            <a:endParaRPr lang="cs-CZ" altLang="cs-CZ" sz="1000" b="1"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89046595-D69E-A657-0DCF-75CDDDE3B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14388" indent="-357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algn="ctr" eaLnBrk="1" hangingPunct="1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altLang="cs-CZ" sz="3600" b="1" dirty="0">
                <a:latin typeface="Calibri" panose="020F0502020204030204" pitchFamily="34" charset="0"/>
                <a:ea typeface="+mj-ea"/>
                <a:cs typeface="+mj-cs"/>
              </a:rPr>
              <a:t>Aplikace lesnické typologie</a:t>
            </a:r>
          </a:p>
        </p:txBody>
      </p:sp>
      <p:pic>
        <p:nvPicPr>
          <p:cNvPr id="504835" name="Obrázek 2">
            <a:extLst>
              <a:ext uri="{FF2B5EF4-FFF2-40B4-BE49-F238E27FC236}">
                <a16:creationId xmlns:a16="http://schemas.microsoft.com/office/drawing/2014/main" id="{9C5B9973-4C15-9D4B-8E84-FFE9ED7F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" t="13251" r="5704" b="5376"/>
          <a:stretch>
            <a:fillRect/>
          </a:stretch>
        </p:blipFill>
        <p:spPr bwMode="auto">
          <a:xfrm>
            <a:off x="4763" y="773113"/>
            <a:ext cx="9147175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4EA5E227-D0A1-53B3-6624-161AF9D367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6992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rgbClr val="FF0000"/>
                </a:solidFill>
              </a:rPr>
              <a:t>Vegetační</a:t>
            </a:r>
            <a:r>
              <a:rPr lang="cs-CZ" sz="3600" b="1" kern="1200" dirty="0">
                <a:solidFill>
                  <a:schemeClr val="tx1"/>
                </a:solidFill>
              </a:rPr>
              <a:t> stupně</a:t>
            </a:r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9E69A7EA-A475-8077-8864-4A7CAB7451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052513"/>
            <a:ext cx="8605838" cy="5073650"/>
          </a:xfrm>
        </p:spPr>
        <p:txBody>
          <a:bodyPr/>
          <a:lstStyle/>
          <a:p>
            <a:pPr eaLnBrk="1" hangingPunct="1">
              <a:buSzPct val="75000"/>
            </a:pPr>
            <a:r>
              <a:rPr lang="cs-CZ" altLang="en-US" sz="2400" b="1"/>
              <a:t>vyjadřují souvislost sledu rozdílů přírodní vegetace se sledem rozdílů výškového a expozičního klimatu</a:t>
            </a:r>
          </a:p>
          <a:p>
            <a:pPr eaLnBrk="1" hangingPunct="1">
              <a:buSzPct val="75000"/>
            </a:pPr>
            <a:r>
              <a:rPr lang="cs-CZ" altLang="cs-CZ" sz="2400" b="1">
                <a:solidFill>
                  <a:srgbClr val="FF0000"/>
                </a:solidFill>
              </a:rPr>
              <a:t>vegetační stupně </a:t>
            </a:r>
            <a:r>
              <a:rPr lang="cs-CZ" altLang="cs-CZ" sz="2400" b="1"/>
              <a:t>× </a:t>
            </a:r>
            <a:r>
              <a:rPr lang="cs-CZ" altLang="cs-CZ" sz="2400" b="1">
                <a:solidFill>
                  <a:srgbClr val="FF0000"/>
                </a:solidFill>
              </a:rPr>
              <a:t>lesní vegetační stupně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D21D58B-74DC-F754-688C-0D7733032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579"/>
            <a:ext cx="9144000" cy="6330861"/>
          </a:xfrm>
          <a:prstGeom prst="rect">
            <a:avLst/>
          </a:prstGeom>
        </p:spPr>
      </p:pic>
      <p:grpSp>
        <p:nvGrpSpPr>
          <p:cNvPr id="27" name="Skupina 26">
            <a:extLst>
              <a:ext uri="{FF2B5EF4-FFF2-40B4-BE49-F238E27FC236}">
                <a16:creationId xmlns:a16="http://schemas.microsoft.com/office/drawing/2014/main" id="{7BC71AE9-395E-028D-293F-12468981A90E}"/>
              </a:ext>
            </a:extLst>
          </p:cNvPr>
          <p:cNvGrpSpPr/>
          <p:nvPr/>
        </p:nvGrpSpPr>
        <p:grpSpPr>
          <a:xfrm>
            <a:off x="285902" y="413665"/>
            <a:ext cx="685698" cy="6444335"/>
            <a:chOff x="285902" y="413665"/>
            <a:chExt cx="685698" cy="6444335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EFC5A95D-538C-5739-A9A0-13258E870766}"/>
                </a:ext>
              </a:extLst>
            </p:cNvPr>
            <p:cNvCxnSpPr/>
            <p:nvPr/>
          </p:nvCxnSpPr>
          <p:spPr>
            <a:xfrm flipV="1">
              <a:off x="971600" y="413665"/>
              <a:ext cx="0" cy="64443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0E3B417E-6CD3-C52C-94CE-84FBBB1F6D9D}"/>
                </a:ext>
              </a:extLst>
            </p:cNvPr>
            <p:cNvSpPr txBox="1"/>
            <p:nvPr/>
          </p:nvSpPr>
          <p:spPr>
            <a:xfrm>
              <a:off x="285902" y="420105"/>
              <a:ext cx="459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1.</a:t>
              </a:r>
            </a:p>
          </p:txBody>
        </p:sp>
      </p:grp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4D5349F0-4BDA-9EF8-6556-FACEC14CCC1C}"/>
              </a:ext>
            </a:extLst>
          </p:cNvPr>
          <p:cNvGrpSpPr/>
          <p:nvPr/>
        </p:nvGrpSpPr>
        <p:grpSpPr>
          <a:xfrm>
            <a:off x="1213131" y="413664"/>
            <a:ext cx="658569" cy="6444335"/>
            <a:chOff x="1213131" y="413664"/>
            <a:chExt cx="658569" cy="6444335"/>
          </a:xfrm>
        </p:grpSpPr>
        <p:cxnSp>
          <p:nvCxnSpPr>
            <p:cNvPr id="7" name="Přímá spojnice 6">
              <a:extLst>
                <a:ext uri="{FF2B5EF4-FFF2-40B4-BE49-F238E27FC236}">
                  <a16:creationId xmlns:a16="http://schemas.microsoft.com/office/drawing/2014/main" id="{3FA55350-D426-0614-65C6-42AC629D9EFE}"/>
                </a:ext>
              </a:extLst>
            </p:cNvPr>
            <p:cNvCxnSpPr/>
            <p:nvPr/>
          </p:nvCxnSpPr>
          <p:spPr>
            <a:xfrm flipV="1">
              <a:off x="1871700" y="413664"/>
              <a:ext cx="0" cy="64443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C5BF648B-C454-6CED-1027-8F31A881FAA9}"/>
                </a:ext>
              </a:extLst>
            </p:cNvPr>
            <p:cNvSpPr txBox="1"/>
            <p:nvPr/>
          </p:nvSpPr>
          <p:spPr>
            <a:xfrm>
              <a:off x="1213131" y="420105"/>
              <a:ext cx="459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2.</a:t>
              </a:r>
            </a:p>
          </p:txBody>
        </p:sp>
      </p:grpSp>
      <p:grpSp>
        <p:nvGrpSpPr>
          <p:cNvPr id="29" name="Skupina 28">
            <a:extLst>
              <a:ext uri="{FF2B5EF4-FFF2-40B4-BE49-F238E27FC236}">
                <a16:creationId xmlns:a16="http://schemas.microsoft.com/office/drawing/2014/main" id="{CD412F7F-51BE-50CD-6810-5A95EF862CAC}"/>
              </a:ext>
            </a:extLst>
          </p:cNvPr>
          <p:cNvGrpSpPr/>
          <p:nvPr/>
        </p:nvGrpSpPr>
        <p:grpSpPr>
          <a:xfrm>
            <a:off x="2283996" y="413658"/>
            <a:ext cx="757834" cy="6450782"/>
            <a:chOff x="2283996" y="413658"/>
            <a:chExt cx="757834" cy="6450782"/>
          </a:xfrm>
        </p:grpSpPr>
        <p:cxnSp>
          <p:nvCxnSpPr>
            <p:cNvPr id="8" name="Přímá spojnice 7">
              <a:extLst>
                <a:ext uri="{FF2B5EF4-FFF2-40B4-BE49-F238E27FC236}">
                  <a16:creationId xmlns:a16="http://schemas.microsoft.com/office/drawing/2014/main" id="{B69A9B31-C8B6-F7FA-CA85-5DD53C126784}"/>
                </a:ext>
              </a:extLst>
            </p:cNvPr>
            <p:cNvCxnSpPr/>
            <p:nvPr/>
          </p:nvCxnSpPr>
          <p:spPr>
            <a:xfrm flipV="1">
              <a:off x="3041830" y="420105"/>
              <a:ext cx="0" cy="64443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E554257F-D11D-CBFB-95DD-925947326944}"/>
                </a:ext>
              </a:extLst>
            </p:cNvPr>
            <p:cNvSpPr txBox="1"/>
            <p:nvPr/>
          </p:nvSpPr>
          <p:spPr>
            <a:xfrm>
              <a:off x="2283996" y="413658"/>
              <a:ext cx="459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3.</a:t>
              </a:r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8053D59C-F703-6890-A818-5D4D9ED77F73}"/>
              </a:ext>
            </a:extLst>
          </p:cNvPr>
          <p:cNvGrpSpPr/>
          <p:nvPr/>
        </p:nvGrpSpPr>
        <p:grpSpPr>
          <a:xfrm>
            <a:off x="3567154" y="413658"/>
            <a:ext cx="824826" cy="6450782"/>
            <a:chOff x="3567154" y="413658"/>
            <a:chExt cx="824826" cy="6450782"/>
          </a:xfrm>
        </p:grpSpPr>
        <p:cxnSp>
          <p:nvCxnSpPr>
            <p:cNvPr id="9" name="Přímá spojnice 8">
              <a:extLst>
                <a:ext uri="{FF2B5EF4-FFF2-40B4-BE49-F238E27FC236}">
                  <a16:creationId xmlns:a16="http://schemas.microsoft.com/office/drawing/2014/main" id="{523C2E71-D9AF-8452-172B-6446CCAE9C3F}"/>
                </a:ext>
              </a:extLst>
            </p:cNvPr>
            <p:cNvCxnSpPr/>
            <p:nvPr/>
          </p:nvCxnSpPr>
          <p:spPr>
            <a:xfrm flipV="1">
              <a:off x="4391980" y="420105"/>
              <a:ext cx="0" cy="64443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435CA516-FB43-AA1A-BF99-42D1FFA1AF28}"/>
                </a:ext>
              </a:extLst>
            </p:cNvPr>
            <p:cNvSpPr txBox="1"/>
            <p:nvPr/>
          </p:nvSpPr>
          <p:spPr>
            <a:xfrm>
              <a:off x="3567154" y="413658"/>
              <a:ext cx="459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4.</a:t>
              </a: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D1229BC6-4E77-F8AB-7C9F-0F7E350B1765}"/>
              </a:ext>
            </a:extLst>
          </p:cNvPr>
          <p:cNvGrpSpPr/>
          <p:nvPr/>
        </p:nvGrpSpPr>
        <p:grpSpPr>
          <a:xfrm>
            <a:off x="4855278" y="413658"/>
            <a:ext cx="796842" cy="6444340"/>
            <a:chOff x="4855278" y="413658"/>
            <a:chExt cx="796842" cy="6444340"/>
          </a:xfrm>
        </p:grpSpPr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031D5837-7CAA-32B7-5B02-656C56149D04}"/>
                </a:ext>
              </a:extLst>
            </p:cNvPr>
            <p:cNvCxnSpPr/>
            <p:nvPr/>
          </p:nvCxnSpPr>
          <p:spPr>
            <a:xfrm flipV="1">
              <a:off x="5652120" y="413663"/>
              <a:ext cx="0" cy="64443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458AE8C9-E6CA-1E6D-6307-CA9283ACF769}"/>
                </a:ext>
              </a:extLst>
            </p:cNvPr>
            <p:cNvSpPr txBox="1"/>
            <p:nvPr/>
          </p:nvSpPr>
          <p:spPr>
            <a:xfrm>
              <a:off x="4855278" y="413658"/>
              <a:ext cx="459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5.</a:t>
              </a:r>
            </a:p>
          </p:txBody>
        </p:sp>
      </p:grp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AF14151F-373B-C0D2-E6F2-06CFCC3D3F7E}"/>
              </a:ext>
            </a:extLst>
          </p:cNvPr>
          <p:cNvGrpSpPr/>
          <p:nvPr/>
        </p:nvGrpSpPr>
        <p:grpSpPr>
          <a:xfrm>
            <a:off x="6054818" y="413658"/>
            <a:ext cx="722427" cy="6444339"/>
            <a:chOff x="6054818" y="413658"/>
            <a:chExt cx="722427" cy="6444339"/>
          </a:xfrm>
        </p:grpSpPr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E6BCBB8C-C379-12AC-EF9E-3A814D82C3AB}"/>
                </a:ext>
              </a:extLst>
            </p:cNvPr>
            <p:cNvCxnSpPr/>
            <p:nvPr/>
          </p:nvCxnSpPr>
          <p:spPr>
            <a:xfrm flipV="1">
              <a:off x="6777245" y="413662"/>
              <a:ext cx="0" cy="64443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72A7F77F-A84A-011E-99DE-B819B96B8ECA}"/>
                </a:ext>
              </a:extLst>
            </p:cNvPr>
            <p:cNvSpPr txBox="1"/>
            <p:nvPr/>
          </p:nvSpPr>
          <p:spPr>
            <a:xfrm>
              <a:off x="6054818" y="413658"/>
              <a:ext cx="459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6.</a:t>
              </a:r>
            </a:p>
          </p:txBody>
        </p:sp>
      </p:grp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59D9AE56-2A06-5968-11B9-781F16309B86}"/>
              </a:ext>
            </a:extLst>
          </p:cNvPr>
          <p:cNvGrpSpPr/>
          <p:nvPr/>
        </p:nvGrpSpPr>
        <p:grpSpPr>
          <a:xfrm>
            <a:off x="6969925" y="413658"/>
            <a:ext cx="572405" cy="6444338"/>
            <a:chOff x="6969925" y="413658"/>
            <a:chExt cx="572405" cy="6444338"/>
          </a:xfrm>
        </p:grpSpPr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7050DC1A-4124-B9A5-44BE-5DBB74DB5C3D}"/>
                </a:ext>
              </a:extLst>
            </p:cNvPr>
            <p:cNvCxnSpPr/>
            <p:nvPr/>
          </p:nvCxnSpPr>
          <p:spPr>
            <a:xfrm flipV="1">
              <a:off x="7542330" y="413661"/>
              <a:ext cx="0" cy="64443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9548E044-44FD-C10D-1551-AB52D5E5F2C9}"/>
                </a:ext>
              </a:extLst>
            </p:cNvPr>
            <p:cNvSpPr txBox="1"/>
            <p:nvPr/>
          </p:nvSpPr>
          <p:spPr>
            <a:xfrm>
              <a:off x="6969925" y="413658"/>
              <a:ext cx="459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7.</a:t>
              </a:r>
            </a:p>
          </p:txBody>
        </p:sp>
      </p:grp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2242273B-358A-B379-13FF-739001F43378}"/>
              </a:ext>
            </a:extLst>
          </p:cNvPr>
          <p:cNvGrpSpPr/>
          <p:nvPr/>
        </p:nvGrpSpPr>
        <p:grpSpPr>
          <a:xfrm>
            <a:off x="7694632" y="413658"/>
            <a:ext cx="459305" cy="6444337"/>
            <a:chOff x="7694632" y="413658"/>
            <a:chExt cx="459305" cy="6444337"/>
          </a:xfrm>
        </p:grpSpPr>
        <p:cxnSp>
          <p:nvCxnSpPr>
            <p:cNvPr id="13" name="Přímá spojnice 12">
              <a:extLst>
                <a:ext uri="{FF2B5EF4-FFF2-40B4-BE49-F238E27FC236}">
                  <a16:creationId xmlns:a16="http://schemas.microsoft.com/office/drawing/2014/main" id="{FFFF3349-851D-6A0A-E677-5E2CF853FB38}"/>
                </a:ext>
              </a:extLst>
            </p:cNvPr>
            <p:cNvCxnSpPr/>
            <p:nvPr/>
          </p:nvCxnSpPr>
          <p:spPr>
            <a:xfrm flipV="1">
              <a:off x="8127395" y="413660"/>
              <a:ext cx="0" cy="64443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D5FECDA7-4B94-FE7B-FE3C-7A63AD91D0E7}"/>
                </a:ext>
              </a:extLst>
            </p:cNvPr>
            <p:cNvSpPr txBox="1"/>
            <p:nvPr/>
          </p:nvSpPr>
          <p:spPr>
            <a:xfrm>
              <a:off x="7694632" y="413658"/>
              <a:ext cx="459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8.</a:t>
              </a:r>
            </a:p>
          </p:txBody>
        </p:sp>
      </p:grp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6258AD30-44A1-6A81-C725-6C87770DD82B}"/>
              </a:ext>
            </a:extLst>
          </p:cNvPr>
          <p:cNvGrpSpPr/>
          <p:nvPr/>
        </p:nvGrpSpPr>
        <p:grpSpPr>
          <a:xfrm>
            <a:off x="8127395" y="413658"/>
            <a:ext cx="459305" cy="6444335"/>
            <a:chOff x="8127395" y="413658"/>
            <a:chExt cx="459305" cy="6444335"/>
          </a:xfrm>
        </p:grpSpPr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id="{F516F6D6-70A4-34E0-8A4B-4485533007D2}"/>
                </a:ext>
              </a:extLst>
            </p:cNvPr>
            <p:cNvCxnSpPr/>
            <p:nvPr/>
          </p:nvCxnSpPr>
          <p:spPr>
            <a:xfrm flipV="1">
              <a:off x="8487435" y="413658"/>
              <a:ext cx="0" cy="64443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7F14DCA0-FFE9-3736-D9FF-26E34FE3CEE1}"/>
                </a:ext>
              </a:extLst>
            </p:cNvPr>
            <p:cNvSpPr txBox="1"/>
            <p:nvPr/>
          </p:nvSpPr>
          <p:spPr>
            <a:xfrm>
              <a:off x="8127395" y="413658"/>
              <a:ext cx="459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9.</a:t>
              </a:r>
            </a:p>
          </p:txBody>
        </p:sp>
      </p:grpSp>
      <p:grpSp>
        <p:nvGrpSpPr>
          <p:cNvPr id="36" name="Skupina 35">
            <a:extLst>
              <a:ext uri="{FF2B5EF4-FFF2-40B4-BE49-F238E27FC236}">
                <a16:creationId xmlns:a16="http://schemas.microsoft.com/office/drawing/2014/main" id="{DDF6792A-48F7-6A11-BC73-737435F4DD8D}"/>
              </a:ext>
            </a:extLst>
          </p:cNvPr>
          <p:cNvGrpSpPr/>
          <p:nvPr/>
        </p:nvGrpSpPr>
        <p:grpSpPr>
          <a:xfrm>
            <a:off x="8442430" y="413658"/>
            <a:ext cx="563190" cy="6444336"/>
            <a:chOff x="8442430" y="413658"/>
            <a:chExt cx="563190" cy="6444336"/>
          </a:xfrm>
        </p:grpSpPr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787DE790-73E1-8B10-773D-1B671CE7B6FD}"/>
                </a:ext>
              </a:extLst>
            </p:cNvPr>
            <p:cNvCxnSpPr/>
            <p:nvPr/>
          </p:nvCxnSpPr>
          <p:spPr>
            <a:xfrm flipV="1">
              <a:off x="8847475" y="413659"/>
              <a:ext cx="0" cy="64443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64248BB1-66A6-629B-4328-333582B62438}"/>
                </a:ext>
              </a:extLst>
            </p:cNvPr>
            <p:cNvSpPr txBox="1"/>
            <p:nvPr/>
          </p:nvSpPr>
          <p:spPr>
            <a:xfrm>
              <a:off x="8442430" y="413658"/>
              <a:ext cx="563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10.</a:t>
              </a:r>
            </a:p>
          </p:txBody>
        </p:sp>
      </p:grpSp>
      <p:grpSp>
        <p:nvGrpSpPr>
          <p:cNvPr id="56" name="Skupina 55">
            <a:extLst>
              <a:ext uri="{FF2B5EF4-FFF2-40B4-BE49-F238E27FC236}">
                <a16:creationId xmlns:a16="http://schemas.microsoft.com/office/drawing/2014/main" id="{A42E6D1B-4484-4F07-89A5-4EC4B9BF4CF7}"/>
              </a:ext>
            </a:extLst>
          </p:cNvPr>
          <p:cNvGrpSpPr/>
          <p:nvPr/>
        </p:nvGrpSpPr>
        <p:grpSpPr>
          <a:xfrm>
            <a:off x="71501" y="888108"/>
            <a:ext cx="5252680" cy="4912421"/>
            <a:chOff x="71501" y="888108"/>
            <a:chExt cx="5252680" cy="4912421"/>
          </a:xfrm>
        </p:grpSpPr>
        <p:pic>
          <p:nvPicPr>
            <p:cNvPr id="38" name="Obrázek 37" descr="Obsah obrázku rostlina&#10;&#10;Popis byl vytvořen automaticky se střední mírou spolehlivosti">
              <a:extLst>
                <a:ext uri="{FF2B5EF4-FFF2-40B4-BE49-F238E27FC236}">
                  <a16:creationId xmlns:a16="http://schemas.microsoft.com/office/drawing/2014/main" id="{D09B2596-79C0-827B-9886-26D33F944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1" y="5044529"/>
              <a:ext cx="752426" cy="756000"/>
            </a:xfrm>
            <a:prstGeom prst="rect">
              <a:avLst/>
            </a:prstGeom>
          </p:spPr>
        </p:pic>
        <p:pic>
          <p:nvPicPr>
            <p:cNvPr id="40" name="Obrázek 39" descr="Obsah obrázku kresba, strom&#10;&#10;Popis byl vytvořen automaticky">
              <a:extLst>
                <a:ext uri="{FF2B5EF4-FFF2-40B4-BE49-F238E27FC236}">
                  <a16:creationId xmlns:a16="http://schemas.microsoft.com/office/drawing/2014/main" id="{6536930D-4D86-A2EC-4822-A05DBD085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14" y="4089765"/>
              <a:ext cx="701498" cy="756000"/>
            </a:xfrm>
            <a:prstGeom prst="rect">
              <a:avLst/>
            </a:prstGeom>
          </p:spPr>
        </p:pic>
        <p:pic>
          <p:nvPicPr>
            <p:cNvPr id="42" name="Obrázek 41" descr="Obsah obrázku rostlina, strom, jehličnan, vánoční stromeček&#10;&#10;Popis byl vytvořen automaticky">
              <a:extLst>
                <a:ext uri="{FF2B5EF4-FFF2-40B4-BE49-F238E27FC236}">
                  <a16:creationId xmlns:a16="http://schemas.microsoft.com/office/drawing/2014/main" id="{9E5BEF8C-F4FA-2D3B-B39E-0AC15E61D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628" y="3223717"/>
              <a:ext cx="452153" cy="756000"/>
            </a:xfrm>
            <a:prstGeom prst="rect">
              <a:avLst/>
            </a:prstGeom>
          </p:spPr>
        </p:pic>
        <p:pic>
          <p:nvPicPr>
            <p:cNvPr id="44" name="Obrázek 43" descr="Obsah obrázku rostlina, vánoční stromeček, jehličnan, strom&#10;&#10;Popis byl vytvořen automaticky">
              <a:extLst>
                <a:ext uri="{FF2B5EF4-FFF2-40B4-BE49-F238E27FC236}">
                  <a16:creationId xmlns:a16="http://schemas.microsoft.com/office/drawing/2014/main" id="{6DD994F4-F018-5A87-1630-144DF231A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99" y="2308186"/>
              <a:ext cx="739004" cy="756000"/>
            </a:xfrm>
            <a:prstGeom prst="rect">
              <a:avLst/>
            </a:prstGeom>
          </p:spPr>
        </p:pic>
        <p:pic>
          <p:nvPicPr>
            <p:cNvPr id="46" name="Obrázek 45" descr="Obsah obrázku látka, vzor&#10;&#10;Popis byl vytvořen automaticky">
              <a:extLst>
                <a:ext uri="{FF2B5EF4-FFF2-40B4-BE49-F238E27FC236}">
                  <a16:creationId xmlns:a16="http://schemas.microsoft.com/office/drawing/2014/main" id="{36A64D9A-B317-48A1-BF0C-51C9CAE599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21" y="1702838"/>
              <a:ext cx="647700" cy="495300"/>
            </a:xfrm>
            <a:prstGeom prst="rect">
              <a:avLst/>
            </a:prstGeom>
          </p:spPr>
        </p:pic>
        <p:sp>
          <p:nvSpPr>
            <p:cNvPr id="47" name="Volný tvar: obrazec 46">
              <a:extLst>
                <a:ext uri="{FF2B5EF4-FFF2-40B4-BE49-F238E27FC236}">
                  <a16:creationId xmlns:a16="http://schemas.microsoft.com/office/drawing/2014/main" id="{E08DD4CA-7D3A-E7E2-A09F-36DAFD6C9C18}"/>
                </a:ext>
              </a:extLst>
            </p:cNvPr>
            <p:cNvSpPr/>
            <p:nvPr/>
          </p:nvSpPr>
          <p:spPr>
            <a:xfrm>
              <a:off x="274940" y="1338381"/>
              <a:ext cx="466725" cy="284692"/>
            </a:xfrm>
            <a:custGeom>
              <a:avLst/>
              <a:gdLst>
                <a:gd name="connsiteX0" fmla="*/ 19050 w 466725"/>
                <a:gd name="connsiteY0" fmla="*/ 190500 h 284692"/>
                <a:gd name="connsiteX1" fmla="*/ 19050 w 466725"/>
                <a:gd name="connsiteY1" fmla="*/ 190500 h 284692"/>
                <a:gd name="connsiteX2" fmla="*/ 38100 w 466725"/>
                <a:gd name="connsiteY2" fmla="*/ 104775 h 284692"/>
                <a:gd name="connsiteX3" fmla="*/ 66675 w 466725"/>
                <a:gd name="connsiteY3" fmla="*/ 38100 h 284692"/>
                <a:gd name="connsiteX4" fmla="*/ 76200 w 466725"/>
                <a:gd name="connsiteY4" fmla="*/ 0 h 284692"/>
                <a:gd name="connsiteX5" fmla="*/ 85725 w 466725"/>
                <a:gd name="connsiteY5" fmla="*/ 76200 h 284692"/>
                <a:gd name="connsiteX6" fmla="*/ 95250 w 466725"/>
                <a:gd name="connsiteY6" fmla="*/ 104775 h 284692"/>
                <a:gd name="connsiteX7" fmla="*/ 114300 w 466725"/>
                <a:gd name="connsiteY7" fmla="*/ 66675 h 284692"/>
                <a:gd name="connsiteX8" fmla="*/ 142875 w 466725"/>
                <a:gd name="connsiteY8" fmla="*/ 57150 h 284692"/>
                <a:gd name="connsiteX9" fmla="*/ 180975 w 466725"/>
                <a:gd name="connsiteY9" fmla="*/ 95250 h 284692"/>
                <a:gd name="connsiteX10" fmla="*/ 209550 w 466725"/>
                <a:gd name="connsiteY10" fmla="*/ 104775 h 284692"/>
                <a:gd name="connsiteX11" fmla="*/ 219075 w 466725"/>
                <a:gd name="connsiteY11" fmla="*/ 133350 h 284692"/>
                <a:gd name="connsiteX12" fmla="*/ 323850 w 466725"/>
                <a:gd name="connsiteY12" fmla="*/ 95250 h 284692"/>
                <a:gd name="connsiteX13" fmla="*/ 333375 w 466725"/>
                <a:gd name="connsiteY13" fmla="*/ 219075 h 284692"/>
                <a:gd name="connsiteX14" fmla="*/ 352425 w 466725"/>
                <a:gd name="connsiteY14" fmla="*/ 171450 h 284692"/>
                <a:gd name="connsiteX15" fmla="*/ 361950 w 466725"/>
                <a:gd name="connsiteY15" fmla="*/ 95250 h 284692"/>
                <a:gd name="connsiteX16" fmla="*/ 381000 w 466725"/>
                <a:gd name="connsiteY16" fmla="*/ 152400 h 284692"/>
                <a:gd name="connsiteX17" fmla="*/ 400050 w 466725"/>
                <a:gd name="connsiteY17" fmla="*/ 142875 h 284692"/>
                <a:gd name="connsiteX18" fmla="*/ 428625 w 466725"/>
                <a:gd name="connsiteY18" fmla="*/ 76200 h 284692"/>
                <a:gd name="connsiteX19" fmla="*/ 466725 w 466725"/>
                <a:gd name="connsiteY19" fmla="*/ 161925 h 284692"/>
                <a:gd name="connsiteX20" fmla="*/ 0 w 466725"/>
                <a:gd name="connsiteY20" fmla="*/ 238125 h 284692"/>
                <a:gd name="connsiteX21" fmla="*/ 19050 w 466725"/>
                <a:gd name="connsiteY21" fmla="*/ 190500 h 284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66725" h="284692">
                  <a:moveTo>
                    <a:pt x="19050" y="190500"/>
                  </a:moveTo>
                  <a:lnTo>
                    <a:pt x="19050" y="190500"/>
                  </a:lnTo>
                  <a:cubicBezTo>
                    <a:pt x="25400" y="161925"/>
                    <a:pt x="31000" y="133173"/>
                    <a:pt x="38100" y="104775"/>
                  </a:cubicBezTo>
                  <a:cubicBezTo>
                    <a:pt x="49926" y="57469"/>
                    <a:pt x="46230" y="92620"/>
                    <a:pt x="66675" y="38100"/>
                  </a:cubicBezTo>
                  <a:cubicBezTo>
                    <a:pt x="71272" y="25843"/>
                    <a:pt x="73025" y="12700"/>
                    <a:pt x="76200" y="0"/>
                  </a:cubicBezTo>
                  <a:cubicBezTo>
                    <a:pt x="79375" y="25400"/>
                    <a:pt x="81146" y="51015"/>
                    <a:pt x="85725" y="76200"/>
                  </a:cubicBezTo>
                  <a:cubicBezTo>
                    <a:pt x="87521" y="86078"/>
                    <a:pt x="85725" y="107950"/>
                    <a:pt x="95250" y="104775"/>
                  </a:cubicBezTo>
                  <a:cubicBezTo>
                    <a:pt x="108720" y="100285"/>
                    <a:pt x="104260" y="76715"/>
                    <a:pt x="114300" y="66675"/>
                  </a:cubicBezTo>
                  <a:cubicBezTo>
                    <a:pt x="121400" y="59575"/>
                    <a:pt x="133350" y="60325"/>
                    <a:pt x="142875" y="57150"/>
                  </a:cubicBezTo>
                  <a:cubicBezTo>
                    <a:pt x="159092" y="138234"/>
                    <a:pt x="134112" y="95250"/>
                    <a:pt x="180975" y="95250"/>
                  </a:cubicBezTo>
                  <a:cubicBezTo>
                    <a:pt x="191015" y="95250"/>
                    <a:pt x="200025" y="101600"/>
                    <a:pt x="209550" y="104775"/>
                  </a:cubicBezTo>
                  <a:cubicBezTo>
                    <a:pt x="212725" y="114300"/>
                    <a:pt x="209197" y="131554"/>
                    <a:pt x="219075" y="133350"/>
                  </a:cubicBezTo>
                  <a:cubicBezTo>
                    <a:pt x="314994" y="150790"/>
                    <a:pt x="307168" y="145297"/>
                    <a:pt x="323850" y="95250"/>
                  </a:cubicBezTo>
                  <a:cubicBezTo>
                    <a:pt x="327025" y="136525"/>
                    <a:pt x="318840" y="180314"/>
                    <a:pt x="333375" y="219075"/>
                  </a:cubicBezTo>
                  <a:cubicBezTo>
                    <a:pt x="339378" y="235084"/>
                    <a:pt x="348580" y="188110"/>
                    <a:pt x="352425" y="171450"/>
                  </a:cubicBezTo>
                  <a:cubicBezTo>
                    <a:pt x="358181" y="146508"/>
                    <a:pt x="358775" y="120650"/>
                    <a:pt x="361950" y="95250"/>
                  </a:cubicBezTo>
                  <a:cubicBezTo>
                    <a:pt x="368300" y="114300"/>
                    <a:pt x="364292" y="163539"/>
                    <a:pt x="381000" y="152400"/>
                  </a:cubicBezTo>
                  <a:cubicBezTo>
                    <a:pt x="405084" y="136344"/>
                    <a:pt x="376578" y="-21429"/>
                    <a:pt x="400050" y="142875"/>
                  </a:cubicBezTo>
                  <a:cubicBezTo>
                    <a:pt x="409575" y="120650"/>
                    <a:pt x="405686" y="83846"/>
                    <a:pt x="428625" y="76200"/>
                  </a:cubicBezTo>
                  <a:cubicBezTo>
                    <a:pt x="447638" y="69862"/>
                    <a:pt x="464234" y="151959"/>
                    <a:pt x="466725" y="161925"/>
                  </a:cubicBezTo>
                  <a:cubicBezTo>
                    <a:pt x="411483" y="382895"/>
                    <a:pt x="473857" y="238125"/>
                    <a:pt x="0" y="238125"/>
                  </a:cubicBezTo>
                  <a:lnTo>
                    <a:pt x="19050" y="190500"/>
                  </a:lnTo>
                  <a:close/>
                </a:path>
              </a:pathLst>
            </a:custGeom>
            <a:solidFill>
              <a:srgbClr val="84D6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8" name="Obdélník 47">
              <a:extLst>
                <a:ext uri="{FF2B5EF4-FFF2-40B4-BE49-F238E27FC236}">
                  <a16:creationId xmlns:a16="http://schemas.microsoft.com/office/drawing/2014/main" id="{27AD91E0-A2A5-704D-E771-E30BDF8C4636}"/>
                </a:ext>
              </a:extLst>
            </p:cNvPr>
            <p:cNvSpPr/>
            <p:nvPr/>
          </p:nvSpPr>
          <p:spPr>
            <a:xfrm>
              <a:off x="256628" y="953725"/>
              <a:ext cx="459305" cy="225125"/>
            </a:xfrm>
            <a:prstGeom prst="rect">
              <a:avLst/>
            </a:prstGeom>
            <a:pattFill prst="solidDmnd">
              <a:fgClr>
                <a:srgbClr val="333333"/>
              </a:fgClr>
              <a:bgClr>
                <a:schemeClr val="bg1"/>
              </a:bgClr>
            </a:patt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9" name="TextovéPole 48">
              <a:extLst>
                <a:ext uri="{FF2B5EF4-FFF2-40B4-BE49-F238E27FC236}">
                  <a16:creationId xmlns:a16="http://schemas.microsoft.com/office/drawing/2014/main" id="{7A73AFDA-FE79-D44D-7C91-F89B0F4418D0}"/>
                </a:ext>
              </a:extLst>
            </p:cNvPr>
            <p:cNvSpPr txBox="1"/>
            <p:nvPr/>
          </p:nvSpPr>
          <p:spPr>
            <a:xfrm>
              <a:off x="1049431" y="5179259"/>
              <a:ext cx="8222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duby</a:t>
              </a:r>
            </a:p>
          </p:txBody>
        </p: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94A9F1E8-7D44-5361-6520-0A0035C2E06C}"/>
                </a:ext>
              </a:extLst>
            </p:cNvPr>
            <p:cNvSpPr txBox="1"/>
            <p:nvPr/>
          </p:nvSpPr>
          <p:spPr>
            <a:xfrm>
              <a:off x="1048271" y="4283099"/>
              <a:ext cx="8222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buk</a:t>
              </a:r>
            </a:p>
          </p:txBody>
        </p:sp>
        <p:sp>
          <p:nvSpPr>
            <p:cNvPr id="51" name="TextovéPole 50">
              <a:extLst>
                <a:ext uri="{FF2B5EF4-FFF2-40B4-BE49-F238E27FC236}">
                  <a16:creationId xmlns:a16="http://schemas.microsoft.com/office/drawing/2014/main" id="{F881EB3C-7164-DD82-4908-55086F87A3A0}"/>
                </a:ext>
              </a:extLst>
            </p:cNvPr>
            <p:cNvSpPr txBox="1"/>
            <p:nvPr/>
          </p:nvSpPr>
          <p:spPr>
            <a:xfrm>
              <a:off x="1057869" y="3386939"/>
              <a:ext cx="8222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jedle</a:t>
              </a:r>
            </a:p>
          </p:txBody>
        </p:sp>
        <p:sp>
          <p:nvSpPr>
            <p:cNvPr id="52" name="TextovéPole 51">
              <a:extLst>
                <a:ext uri="{FF2B5EF4-FFF2-40B4-BE49-F238E27FC236}">
                  <a16:creationId xmlns:a16="http://schemas.microsoft.com/office/drawing/2014/main" id="{6B69691C-28E4-7310-1ED3-AD58432E7CCB}"/>
                </a:ext>
              </a:extLst>
            </p:cNvPr>
            <p:cNvSpPr txBox="1"/>
            <p:nvPr/>
          </p:nvSpPr>
          <p:spPr>
            <a:xfrm>
              <a:off x="1048271" y="2490779"/>
              <a:ext cx="8222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smrk</a:t>
              </a:r>
            </a:p>
          </p:txBody>
        </p:sp>
        <p:sp>
          <p:nvSpPr>
            <p:cNvPr id="53" name="TextovéPole 52">
              <a:extLst>
                <a:ext uri="{FF2B5EF4-FFF2-40B4-BE49-F238E27FC236}">
                  <a16:creationId xmlns:a16="http://schemas.microsoft.com/office/drawing/2014/main" id="{BC13E2C0-2238-2FB1-6CA8-E3898246AE03}"/>
                </a:ext>
              </a:extLst>
            </p:cNvPr>
            <p:cNvSpPr txBox="1"/>
            <p:nvPr/>
          </p:nvSpPr>
          <p:spPr>
            <a:xfrm>
              <a:off x="1048271" y="1831663"/>
              <a:ext cx="8222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kleč</a:t>
              </a:r>
            </a:p>
          </p:txBody>
        </p:sp>
        <p:sp>
          <p:nvSpPr>
            <p:cNvPr id="54" name="TextovéPole 53">
              <a:extLst>
                <a:ext uri="{FF2B5EF4-FFF2-40B4-BE49-F238E27FC236}">
                  <a16:creationId xmlns:a16="http://schemas.microsoft.com/office/drawing/2014/main" id="{8B86F76B-0BA9-9AE7-6A86-6D84E43D117A}"/>
                </a:ext>
              </a:extLst>
            </p:cNvPr>
            <p:cNvSpPr txBox="1"/>
            <p:nvPr/>
          </p:nvSpPr>
          <p:spPr>
            <a:xfrm>
              <a:off x="1048271" y="1335624"/>
              <a:ext cx="4266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alpinská travobylinná společenstva</a:t>
              </a:r>
            </a:p>
          </p:txBody>
        </p:sp>
        <p:sp>
          <p:nvSpPr>
            <p:cNvPr id="55" name="TextovéPole 54">
              <a:extLst>
                <a:ext uri="{FF2B5EF4-FFF2-40B4-BE49-F238E27FC236}">
                  <a16:creationId xmlns:a16="http://schemas.microsoft.com/office/drawing/2014/main" id="{6B1A40EB-4EA6-FC33-12CD-9C877E2B38A7}"/>
                </a:ext>
              </a:extLst>
            </p:cNvPr>
            <p:cNvSpPr txBox="1"/>
            <p:nvPr/>
          </p:nvSpPr>
          <p:spPr>
            <a:xfrm>
              <a:off x="1057869" y="888108"/>
              <a:ext cx="42663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/>
                <a:t>sníh a led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045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C96C6C73-3CCB-8597-D72F-1A1F5BF7E8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50482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1. Dubový vegetační stupeň</a:t>
            </a:r>
          </a:p>
        </p:txBody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7A3002EC-F10C-9520-EDC3-8443424D21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963" y="838200"/>
            <a:ext cx="8713787" cy="5181600"/>
          </a:xfrm>
        </p:spPr>
        <p:txBody>
          <a:bodyPr/>
          <a:lstStyle/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en-US" sz="2000" b="1" dirty="0"/>
              <a:t>nejteplejší a nejsušší oblasti ČR (jižní Morava)</a:t>
            </a:r>
          </a:p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en-US" sz="2000" b="1" dirty="0"/>
              <a:t>asi 3 % území ČR</a:t>
            </a:r>
          </a:p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en-US" sz="2000" b="1" dirty="0"/>
              <a:t>do 300 (500) m n. m. </a:t>
            </a:r>
          </a:p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en-US" sz="2000" b="1" dirty="0"/>
              <a:t>spraše</a:t>
            </a:r>
          </a:p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en-US" sz="2000" b="1" dirty="0"/>
              <a:t>průměrná roční teplota asi 9 °C, průměrný roční úhrn srážek asi 500 mm, vegetační doba dlouhá 170 dní</a:t>
            </a:r>
          </a:p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en-US" sz="2000" b="1" i="1" dirty="0">
                <a:solidFill>
                  <a:srgbClr val="FF0000"/>
                </a:solidFill>
              </a:rPr>
              <a:t>Quercus petraea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Quercus pubescens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Quercus cerris</a:t>
            </a:r>
            <a:r>
              <a:rPr lang="cs-CZ" altLang="en-US" sz="2000" b="1" dirty="0"/>
              <a:t>, </a:t>
            </a:r>
            <a:r>
              <a:rPr lang="cs-CZ" altLang="en-US" sz="2000" b="1" i="1" dirty="0"/>
              <a:t>Acer campestre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Sorbus torminalis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Tilia cordata</a:t>
            </a:r>
            <a:r>
              <a:rPr lang="cs-CZ" altLang="en-US" sz="2000" b="1" dirty="0"/>
              <a:t>, </a:t>
            </a:r>
            <a:r>
              <a:rPr lang="cs-CZ" altLang="en-US" sz="2000" b="1" i="1" dirty="0"/>
              <a:t>Carpinus betulus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Cornus mas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Cerasus mahaleb</a:t>
            </a:r>
            <a:r>
              <a:rPr lang="cs-CZ" altLang="en-US" sz="2000" b="1" dirty="0"/>
              <a:t>, </a:t>
            </a:r>
            <a:r>
              <a:rPr lang="cs-CZ" altLang="en-US" sz="2000" b="1" i="1" dirty="0"/>
              <a:t>Cerasus fruticosa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Ligustrum vulgare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Amygdalus nana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Salix alba</a:t>
            </a:r>
            <a:r>
              <a:rPr lang="cs-CZ" altLang="en-US" sz="2000" b="1" dirty="0"/>
              <a:t>.. (dřevinné i keřové patro velmi bohaté)</a:t>
            </a:r>
          </a:p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cs-CZ" sz="2000" b="1" dirty="0">
                <a:cs typeface="Calibri" panose="020F0502020204030204" pitchFamily="34" charset="0"/>
              </a:rPr>
              <a:t>buk chybí (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Plíva ale ojediněle na vlhčích stanovištích buk připouští</a:t>
            </a:r>
            <a:r>
              <a:rPr lang="cs-CZ" altLang="cs-CZ" sz="2000" b="1" dirty="0"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139268" name="Skupina 5">
            <a:extLst>
              <a:ext uri="{FF2B5EF4-FFF2-40B4-BE49-F238E27FC236}">
                <a16:creationId xmlns:a16="http://schemas.microsoft.com/office/drawing/2014/main" id="{3B15B971-6958-42B7-D8DF-1677AA7B0C61}"/>
              </a:ext>
            </a:extLst>
          </p:cNvPr>
          <p:cNvGrpSpPr>
            <a:grpSpLocks/>
          </p:cNvGrpSpPr>
          <p:nvPr/>
        </p:nvGrpSpPr>
        <p:grpSpPr bwMode="auto">
          <a:xfrm>
            <a:off x="733425" y="4284663"/>
            <a:ext cx="7677150" cy="2513012"/>
            <a:chOff x="80963" y="4278063"/>
            <a:chExt cx="7676929" cy="2513971"/>
          </a:xfrm>
        </p:grpSpPr>
        <p:pic>
          <p:nvPicPr>
            <p:cNvPr id="139269" name="Obrázek 2" descr="Obsah obrázku obloha, strom, exteriér, rostlina&#10;&#10;Popis byl vytvořen automaticky">
              <a:extLst>
                <a:ext uri="{FF2B5EF4-FFF2-40B4-BE49-F238E27FC236}">
                  <a16:creationId xmlns:a16="http://schemas.microsoft.com/office/drawing/2014/main" id="{2B388FBB-FE16-F704-8D13-B9BA6CAE0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63" y="4278063"/>
              <a:ext cx="3770957" cy="2513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9270" name="Obrázek 4" descr="Obsah obrázku strom, tráva, exteriér, obloha&#10;&#10;Popis byl vytvořen automaticky">
              <a:extLst>
                <a:ext uri="{FF2B5EF4-FFF2-40B4-BE49-F238E27FC236}">
                  <a16:creationId xmlns:a16="http://schemas.microsoft.com/office/drawing/2014/main" id="{DC5B1A39-507B-D1B6-2FF4-3D545E707D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6935" y="4278063"/>
              <a:ext cx="3770957" cy="2513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7412DF72-BE45-0246-CE7E-4E62C7390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640"/>
            <a:ext cx="9144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latin typeface="Calibri" panose="020F0502020204030204" pitchFamily="34" charset="0"/>
              </a:rPr>
              <a:t>Fytocenologie × Geobiocenologie × Lesnická typologie </a:t>
            </a: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57DD6E06-1394-8C3C-9C4C-CA98A5822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1008063"/>
            <a:ext cx="903605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57188" indent="-357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6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cs-CZ" sz="2000" b="1" dirty="0">
                <a:latin typeface="Calibri" panose="020F0502020204030204" pitchFamily="34" charset="0"/>
              </a:rPr>
              <a:t>Fytocenologie</a:t>
            </a:r>
          </a:p>
          <a:p>
            <a:pPr marL="333375" indent="-194072"/>
            <a:r>
              <a:rPr lang="cs-CZ" sz="1500" dirty="0"/>
              <a:t>= věda o rostlinných společenstvech</a:t>
            </a:r>
          </a:p>
          <a:p>
            <a:pPr marL="333375" lvl="2" indent="-194072"/>
            <a:r>
              <a:rPr lang="cs-CZ" sz="1500" b="1" dirty="0">
                <a:solidFill>
                  <a:srgbClr val="FF0000"/>
                </a:solidFill>
              </a:rPr>
              <a:t>Rostlinné</a:t>
            </a:r>
            <a:r>
              <a:rPr lang="cs-CZ" sz="1500" dirty="0"/>
              <a:t> společenstvo (fytocenóza) = soubor rostlin svázaných vzájemnými vztahy a vztahy ke svému prostředí</a:t>
            </a:r>
          </a:p>
          <a:p>
            <a:pPr marL="333375" lvl="2" indent="-194072"/>
            <a:endParaRPr lang="cs-CZ" sz="1500" dirty="0"/>
          </a:p>
          <a:p>
            <a:pPr marL="0" lvl="2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cs-CZ" sz="2000" b="1" dirty="0">
                <a:latin typeface="Calibri" panose="020F0502020204030204" pitchFamily="34" charset="0"/>
              </a:rPr>
              <a:t>Geobiocenologie</a:t>
            </a:r>
          </a:p>
          <a:p>
            <a:pPr marL="333375" indent="-194072"/>
            <a:r>
              <a:rPr lang="cs-CZ" sz="1500" dirty="0"/>
              <a:t>= věda o geobiocenózách (společenstvech organismů)</a:t>
            </a:r>
            <a:endParaRPr lang="cs-CZ" sz="1500" b="1" dirty="0"/>
          </a:p>
          <a:p>
            <a:pPr marL="333375" lvl="1" indent="-194072">
              <a:buFont typeface="Arial" panose="020B0604020202020204" pitchFamily="34" charset="0"/>
              <a:buChar char="•"/>
            </a:pPr>
            <a:r>
              <a:rPr lang="cs-CZ" sz="1500" dirty="0"/>
              <a:t>Společenstvo (geobiocenóza) = soubor </a:t>
            </a:r>
            <a:r>
              <a:rPr lang="cs-CZ" sz="1500" b="1" dirty="0">
                <a:solidFill>
                  <a:srgbClr val="FF0000"/>
                </a:solidFill>
              </a:rPr>
              <a:t>rostlin, živočichů, mikroorganismů, hub </a:t>
            </a:r>
            <a:r>
              <a:rPr lang="cs-CZ" sz="1500" dirty="0"/>
              <a:t>svázaných vzájemnými vztahy a vztahy ke svému prostředí a odlišitelných od geobiocenóz okolních</a:t>
            </a:r>
          </a:p>
          <a:p>
            <a:pPr marL="333375" lvl="1" indent="-194072">
              <a:buFont typeface="Arial" panose="020B0604020202020204" pitchFamily="34" charset="0"/>
              <a:buChar char="•"/>
            </a:pPr>
            <a:r>
              <a:rPr lang="cs-CZ" sz="1500" dirty="0"/>
              <a:t>Odborná disciplína zabývající se studiem geobiocenóz, jejich vzájemných vztahů k prostředí, dále jejich rozšířením a také studiem vzájemných vztahů mezi geobiocenózami, a to v čase i v prostoru. </a:t>
            </a:r>
          </a:p>
          <a:p>
            <a:pPr marL="333375" lvl="1" indent="-194072">
              <a:buFont typeface="Arial" panose="020B0604020202020204" pitchFamily="34" charset="0"/>
              <a:buChar char="•"/>
            </a:pPr>
            <a:r>
              <a:rPr lang="cs-CZ" sz="1500" dirty="0"/>
              <a:t>Ekologická disciplína zaměřená na hodnocení stavu, struktury a složení geobiocenóz, dále na sledování jejich vývoje, prostorového rozmístění a prostorových vazeb (krajinná ekologie)</a:t>
            </a:r>
          </a:p>
          <a:p>
            <a:pPr marL="333375" lvl="1" indent="-194072">
              <a:buFont typeface="Arial" panose="020B0604020202020204" pitchFamily="34" charset="0"/>
              <a:buChar char="•"/>
            </a:pPr>
            <a:endParaRPr lang="cs-CZ" sz="1500" dirty="0"/>
          </a:p>
          <a:p>
            <a:pPr marL="0" lvl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cs-CZ" sz="2000" b="1" dirty="0">
                <a:latin typeface="Calibri" panose="020F0502020204030204" pitchFamily="34" charset="0"/>
              </a:rPr>
              <a:t>Lesnická typologie</a:t>
            </a:r>
          </a:p>
          <a:p>
            <a:pPr marL="333375" indent="-200025">
              <a:lnSpc>
                <a:spcPct val="110000"/>
              </a:lnSpc>
            </a:pPr>
            <a:r>
              <a:rPr lang="cs-CZ" sz="1500" dirty="0"/>
              <a:t>= základní lesnická disciplína zabývající se typizací přírodních lesních geobiocenóz diferencovaných podle trvalých ekologických podmínek a zároveň disciplína poskytující podklady pro diferenciaci hospodaření </a:t>
            </a:r>
          </a:p>
          <a:p>
            <a:pPr marL="333375" lvl="1" indent="-200025">
              <a:buFont typeface="Arial" panose="020B0604020202020204" pitchFamily="34" charset="0"/>
              <a:buChar char="•"/>
            </a:pPr>
            <a:r>
              <a:rPr lang="cs-CZ" sz="1500" dirty="0"/>
              <a:t>Vymezuje, charakterizuje, mapuje lesní typy -</a:t>
            </a:r>
            <a:r>
              <a:rPr lang="en-GB" sz="1500" dirty="0"/>
              <a:t>&gt; </a:t>
            </a:r>
            <a:r>
              <a:rPr lang="cs-CZ" sz="1500" dirty="0"/>
              <a:t>podklad pro hospodaření</a:t>
            </a:r>
          </a:p>
          <a:p>
            <a:pPr marL="333375" lvl="1" indent="-194072">
              <a:buFont typeface="Arial" panose="020B0604020202020204" pitchFamily="34" charset="0"/>
              <a:buChar char="•"/>
            </a:pPr>
            <a:endParaRPr lang="cs-CZ" sz="1500" dirty="0"/>
          </a:p>
          <a:p>
            <a:pPr marL="333375" lvl="2" indent="-194072"/>
            <a:endParaRPr lang="cs-CZ" sz="1500" dirty="0"/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cs-CZ" sz="2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BD99A468-A522-F4F9-E4F2-469BF6EAB6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50482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1. Dubový vegetační stupeň</a:t>
            </a: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A2352E10-A289-129F-9491-CD7E560491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963" y="838200"/>
            <a:ext cx="8713787" cy="5181600"/>
          </a:xfrm>
        </p:spPr>
        <p:txBody>
          <a:bodyPr/>
          <a:lstStyle/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en-US" sz="2000" b="1" i="1"/>
              <a:t>Stipa </a:t>
            </a:r>
            <a:r>
              <a:rPr lang="cs-CZ" altLang="en-US" sz="2000" b="1"/>
              <a:t>spp.,</a:t>
            </a:r>
            <a:r>
              <a:rPr lang="cs-CZ" altLang="en-US" sz="2000" b="1" i="1"/>
              <a:t> Carex humilis</a:t>
            </a:r>
            <a:r>
              <a:rPr lang="cs-CZ" altLang="en-US" sz="2000" b="1"/>
              <a:t>,</a:t>
            </a:r>
            <a:r>
              <a:rPr lang="cs-CZ" altLang="en-US" sz="2000" b="1" i="1"/>
              <a:t> Dictamnus albus</a:t>
            </a:r>
            <a:r>
              <a:rPr lang="cs-CZ" altLang="en-US" sz="2000" b="1"/>
              <a:t>,</a:t>
            </a:r>
            <a:r>
              <a:rPr lang="cs-CZ" altLang="en-US" sz="2000" b="1" i="1"/>
              <a:t> Lithospermum purpurocaeruleum</a:t>
            </a:r>
            <a:r>
              <a:rPr lang="cs-CZ" altLang="en-US" sz="2000" b="1"/>
              <a:t>,</a:t>
            </a:r>
            <a:r>
              <a:rPr lang="cs-CZ" altLang="en-US" sz="2000" b="1" i="1"/>
              <a:t> Iris pumila</a:t>
            </a:r>
            <a:r>
              <a:rPr lang="cs-CZ" altLang="en-US" sz="2000" b="1"/>
              <a:t>,</a:t>
            </a:r>
            <a:r>
              <a:rPr lang="cs-CZ" altLang="en-US" sz="2000" b="1" i="1"/>
              <a:t> Iris graminea</a:t>
            </a:r>
            <a:r>
              <a:rPr lang="cs-CZ" altLang="en-US" sz="2000" b="1"/>
              <a:t>,</a:t>
            </a:r>
            <a:r>
              <a:rPr lang="cs-CZ" altLang="en-US" sz="2000" b="1" i="1"/>
              <a:t> Adonis vernalis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Crambe tataria</a:t>
            </a:r>
            <a:r>
              <a:rPr lang="cs-CZ" altLang="en-US" sz="2000" b="1"/>
              <a:t>.. (bylinné patro velmi bohaté na výrazně teplomilné druhy, časté druhy stepní)</a:t>
            </a:r>
          </a:p>
        </p:txBody>
      </p:sp>
      <p:pic>
        <p:nvPicPr>
          <p:cNvPr id="141316" name="Obrázek 2" descr="Obsah obrázku exteriér, zelená, tráva, malé&#10;&#10;Popis byl vytvořen automaticky">
            <a:extLst>
              <a:ext uri="{FF2B5EF4-FFF2-40B4-BE49-F238E27FC236}">
                <a16:creationId xmlns:a16="http://schemas.microsoft.com/office/drawing/2014/main" id="{D64E0A8A-B57D-982F-993E-EFD5351CB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4471988"/>
            <a:ext cx="172243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7" name="Obrázek 4" descr="Obsah obrázku rostlina, květina, malé, růžová&#10;&#10;Popis byl vytvořen automaticky">
            <a:extLst>
              <a:ext uri="{FF2B5EF4-FFF2-40B4-BE49-F238E27FC236}">
                <a16:creationId xmlns:a16="http://schemas.microsoft.com/office/drawing/2014/main" id="{EC81E519-2F57-439E-EF64-C186CDFEA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9" r="34250"/>
          <a:stretch>
            <a:fillRect/>
          </a:stretch>
        </p:blipFill>
        <p:spPr bwMode="auto">
          <a:xfrm>
            <a:off x="2227263" y="4452938"/>
            <a:ext cx="1497012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8" name="Obrázek 7">
            <a:extLst>
              <a:ext uri="{FF2B5EF4-FFF2-40B4-BE49-F238E27FC236}">
                <a16:creationId xmlns:a16="http://schemas.microsoft.com/office/drawing/2014/main" id="{48A832B9-26A8-6F41-3CA8-24CA0FB48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4476750"/>
            <a:ext cx="1541463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9" name="Obrázek 9" descr="Obsah obrázku tráva, exteriér, rostlina, květina&#10;&#10;Popis byl vytvořen automaticky">
            <a:extLst>
              <a:ext uri="{FF2B5EF4-FFF2-40B4-BE49-F238E27FC236}">
                <a16:creationId xmlns:a16="http://schemas.microsoft.com/office/drawing/2014/main" id="{F348294C-E222-433F-F502-F2676E304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4476750"/>
            <a:ext cx="1541463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20" name="Obrázek 11" descr="Obsah obrázku tráva, květina, exteriér, rostlina&#10;&#10;Popis byl vytvořen automaticky">
            <a:extLst>
              <a:ext uri="{FF2B5EF4-FFF2-40B4-BE49-F238E27FC236}">
                <a16:creationId xmlns:a16="http://schemas.microsoft.com/office/drawing/2014/main" id="{2060303B-B4C6-963E-B290-A1FA924AB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9" r="30820" b="15067"/>
          <a:stretch>
            <a:fillRect/>
          </a:stretch>
        </p:blipFill>
        <p:spPr bwMode="auto">
          <a:xfrm>
            <a:off x="3954463" y="4476750"/>
            <a:ext cx="145732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CB81CE18-4B59-F3CA-4B14-AA5B9A174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50482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1. Dubový vegetační stupeň</a:t>
            </a:r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A3F0BA57-0218-3F78-D29F-00D00D323C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4313" y="838200"/>
            <a:ext cx="8713787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kobylka sága</a:t>
            </a:r>
            <a:r>
              <a:rPr lang="cs-CZ" altLang="cs-CZ" sz="2000" b="1">
                <a:cs typeface="Calibri" panose="020F0502020204030204" pitchFamily="34" charset="0"/>
              </a:rPr>
              <a:t>, cikáda viničná, </a:t>
            </a: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střevlík panonský</a:t>
            </a:r>
            <a:r>
              <a:rPr lang="cs-CZ" altLang="cs-CZ" sz="2000" b="1">
                <a:cs typeface="Calibri" panose="020F0502020204030204" pitchFamily="34" charset="0"/>
              </a:rPr>
              <a:t>, žížala (</a:t>
            </a:r>
            <a:r>
              <a:rPr lang="cs-CZ" altLang="cs-CZ" sz="2000" b="1" i="1">
                <a:solidFill>
                  <a:srgbClr val="FF0000"/>
                </a:solidFill>
                <a:cs typeface="Calibri" panose="020F0502020204030204" pitchFamily="34" charset="0"/>
              </a:rPr>
              <a:t>Allolobophora hrabei</a:t>
            </a:r>
            <a:r>
              <a:rPr lang="cs-CZ" altLang="cs-CZ" sz="2000" b="1">
                <a:cs typeface="Calibri" panose="020F0502020204030204" pitchFamily="34" charset="0"/>
              </a:rPr>
              <a:t>), želva bahenní, typicky cejnové pásmo</a:t>
            </a:r>
            <a:endParaRPr lang="cs-CZ" altLang="en-US" sz="2000" b="1"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2000" b="1">
                <a:cs typeface="Calibri" panose="020F0502020204030204" pitchFamily="34" charset="0"/>
              </a:rPr>
              <a:t>vinice, ovocné sady, orná půda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000" b="1">
                <a:cs typeface="Calibri" panose="020F0502020204030204" pitchFamily="34" charset="0"/>
              </a:rPr>
              <a:t>nejdéle ovlivněno člověkem, pařeziny, chybí přirozená společenstva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000" b="1">
                <a:cs typeface="Calibri" panose="020F0502020204030204" pitchFamily="34" charset="0"/>
              </a:rPr>
              <a:t>popíjí se…</a:t>
            </a:r>
          </a:p>
        </p:txBody>
      </p:sp>
      <p:grpSp>
        <p:nvGrpSpPr>
          <p:cNvPr id="143364" name="Skupina 2">
            <a:extLst>
              <a:ext uri="{FF2B5EF4-FFF2-40B4-BE49-F238E27FC236}">
                <a16:creationId xmlns:a16="http://schemas.microsoft.com/office/drawing/2014/main" id="{C289EA0F-9930-F5AD-57C4-0E4F5BD830D6}"/>
              </a:ext>
            </a:extLst>
          </p:cNvPr>
          <p:cNvGrpSpPr>
            <a:grpSpLocks/>
          </p:cNvGrpSpPr>
          <p:nvPr/>
        </p:nvGrpSpPr>
        <p:grpSpPr bwMode="auto">
          <a:xfrm>
            <a:off x="60325" y="2351088"/>
            <a:ext cx="9102725" cy="4498975"/>
            <a:chOff x="60325" y="2350405"/>
            <a:chExt cx="9102185" cy="4498975"/>
          </a:xfrm>
        </p:grpSpPr>
        <p:pic>
          <p:nvPicPr>
            <p:cNvPr id="143365" name="Obrázek 1">
              <a:extLst>
                <a:ext uri="{FF2B5EF4-FFF2-40B4-BE49-F238E27FC236}">
                  <a16:creationId xmlns:a16="http://schemas.microsoft.com/office/drawing/2014/main" id="{1DB4E657-72CA-1F96-0B4F-5FFABC640F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88" y="2351993"/>
              <a:ext cx="3032125" cy="202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366" name="Obrázek 2">
              <a:extLst>
                <a:ext uri="{FF2B5EF4-FFF2-40B4-BE49-F238E27FC236}">
                  <a16:creationId xmlns:a16="http://schemas.microsoft.com/office/drawing/2014/main" id="{795A5969-837F-9737-DB56-08C0A05909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050" y="2350405"/>
              <a:ext cx="4219575" cy="202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367" name="TextovéPole 3">
              <a:extLst>
                <a:ext uri="{FF2B5EF4-FFF2-40B4-BE49-F238E27FC236}">
                  <a16:creationId xmlns:a16="http://schemas.microsoft.com/office/drawing/2014/main" id="{BBEEBEEE-C309-6021-E33B-5A1077C626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4850" y="4196668"/>
              <a:ext cx="411797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800"/>
                <a:t>https://botzool.sci.muni.cz/cikada-vinicna</a:t>
              </a:r>
            </a:p>
          </p:txBody>
        </p:sp>
        <p:pic>
          <p:nvPicPr>
            <p:cNvPr id="143368" name="Obrázek 4">
              <a:extLst>
                <a:ext uri="{FF2B5EF4-FFF2-40B4-BE49-F238E27FC236}">
                  <a16:creationId xmlns:a16="http://schemas.microsoft.com/office/drawing/2014/main" id="{54EC7619-87D8-ED4D-4988-65E7993E22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" y="4412568"/>
              <a:ext cx="3036888" cy="2278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369" name="TextovéPole 5">
              <a:extLst>
                <a:ext uri="{FF2B5EF4-FFF2-40B4-BE49-F238E27FC236}">
                  <a16:creationId xmlns:a16="http://schemas.microsoft.com/office/drawing/2014/main" id="{5BF33259-0627-9997-330C-4A0283B0A3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125" y="6474730"/>
              <a:ext cx="1214438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800"/>
                <a:t>Jindřich Procházka</a:t>
              </a:r>
            </a:p>
          </p:txBody>
        </p:sp>
        <p:pic>
          <p:nvPicPr>
            <p:cNvPr id="143370" name="Obrázek 11">
              <a:extLst>
                <a:ext uri="{FF2B5EF4-FFF2-40B4-BE49-F238E27FC236}">
                  <a16:creationId xmlns:a16="http://schemas.microsoft.com/office/drawing/2014/main" id="{820237B0-9467-0887-B306-BB86E915B6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1988" y="4422093"/>
              <a:ext cx="3705225" cy="2427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371" name="TextovéPole 12">
              <a:extLst>
                <a:ext uri="{FF2B5EF4-FFF2-40B4-BE49-F238E27FC236}">
                  <a16:creationId xmlns:a16="http://schemas.microsoft.com/office/drawing/2014/main" id="{10021D5C-D4FC-5211-8651-2E64B97C16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7563" y="6536643"/>
              <a:ext cx="233997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800">
                  <a:solidFill>
                    <a:schemeClr val="bg1"/>
                  </a:solidFill>
                </a:rPr>
                <a:t>Michal Hykel</a:t>
              </a:r>
            </a:p>
          </p:txBody>
        </p:sp>
        <p:pic>
          <p:nvPicPr>
            <p:cNvPr id="143372" name="Obrázek 13">
              <a:extLst>
                <a:ext uri="{FF2B5EF4-FFF2-40B4-BE49-F238E27FC236}">
                  <a16:creationId xmlns:a16="http://schemas.microsoft.com/office/drawing/2014/main" id="{561F8CA4-1303-B936-25D8-01DE436ED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5723" y="3588655"/>
              <a:ext cx="2165350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373" name="TextovéPole 14">
              <a:extLst>
                <a:ext uri="{FF2B5EF4-FFF2-40B4-BE49-F238E27FC236}">
                  <a16:creationId xmlns:a16="http://schemas.microsoft.com/office/drawing/2014/main" id="{4C679ED6-C29B-D9C6-EACC-E36A6A5FFE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9710" y="6582680"/>
              <a:ext cx="20828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800">
                  <a:solidFill>
                    <a:schemeClr val="bg1"/>
                  </a:solidFill>
                </a:rPr>
                <a:t>Foto: Marek Janáč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65C0EEE8-5878-6569-3B8B-2904F1CE13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25463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2. Bukodubový vegetační stupeň</a:t>
            </a:r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12B8550E-078F-9548-4D64-7CC7D67677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549275"/>
            <a:ext cx="9144000" cy="6273800"/>
          </a:xfrm>
        </p:spPr>
        <p:txBody>
          <a:bodyPr/>
          <a:lstStyle/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teplé a suché oblasti ČR (jižní Morava, Polabí, České středohoří)</a:t>
            </a:r>
          </a:p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asi 12 % území ČR</a:t>
            </a:r>
          </a:p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200–400 m n. m. </a:t>
            </a:r>
          </a:p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spraše, sprašové hlíny</a:t>
            </a:r>
          </a:p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průměrná roční teplota asi 8 °C, průměrný roční úhrn srážek asi 550–600 mm, vegetační doba dlouhá 165 dní</a:t>
            </a:r>
          </a:p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en-US" sz="2000" b="1" i="1">
                <a:solidFill>
                  <a:srgbClr val="FF0000"/>
                </a:solidFill>
              </a:rPr>
              <a:t>Quercus petraea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Fagus sylvatica</a:t>
            </a:r>
            <a:r>
              <a:rPr lang="cs-CZ" altLang="en-US" sz="2000" b="1"/>
              <a:t>,</a:t>
            </a:r>
            <a:r>
              <a:rPr lang="cs-CZ" altLang="en-US" sz="2000" b="1" i="1"/>
              <a:t> Acer campestre</a:t>
            </a:r>
            <a:r>
              <a:rPr lang="cs-CZ" altLang="en-US" sz="2000" b="1"/>
              <a:t>, </a:t>
            </a:r>
            <a:r>
              <a:rPr lang="cs-CZ" altLang="en-US" sz="2000" b="1" i="1"/>
              <a:t>Sorbus torminalis</a:t>
            </a:r>
            <a:r>
              <a:rPr lang="cs-CZ" altLang="en-US" sz="2000" b="1"/>
              <a:t>,</a:t>
            </a:r>
            <a:r>
              <a:rPr lang="cs-CZ" altLang="en-US" sz="2000" b="1" i="1"/>
              <a:t> Tilia cordata</a:t>
            </a:r>
            <a:r>
              <a:rPr lang="cs-CZ" altLang="en-US" sz="2000" b="1"/>
              <a:t>,</a:t>
            </a:r>
            <a:r>
              <a:rPr lang="cs-CZ" altLang="en-US" sz="2000" b="1" i="1"/>
              <a:t> Carpinus betulus</a:t>
            </a:r>
            <a:r>
              <a:rPr lang="cs-CZ" altLang="en-US" sz="2000" b="1"/>
              <a:t>,</a:t>
            </a:r>
            <a:r>
              <a:rPr lang="cs-CZ" altLang="en-US" sz="2000" b="1" i="1"/>
              <a:t> Acer platanoides</a:t>
            </a:r>
            <a:r>
              <a:rPr lang="cs-CZ" altLang="en-US" sz="2000" b="1"/>
              <a:t>, </a:t>
            </a:r>
            <a:r>
              <a:rPr lang="cs-CZ" altLang="en-US" sz="2000" b="1" i="1"/>
              <a:t>Loranthus europaeus</a:t>
            </a:r>
            <a:r>
              <a:rPr lang="cs-CZ" altLang="en-US" sz="2000" b="1"/>
              <a:t>,</a:t>
            </a:r>
            <a:r>
              <a:rPr lang="cs-CZ" altLang="en-US" sz="2000" b="1" i="1"/>
              <a:t> Lonicera xylosteum</a:t>
            </a:r>
            <a:r>
              <a:rPr lang="cs-CZ" altLang="en-US" sz="2000" b="1"/>
              <a:t>,</a:t>
            </a:r>
            <a:r>
              <a:rPr lang="cs-CZ" altLang="en-US" sz="2000" b="1" i="1"/>
              <a:t> Euonymus verrucosa</a:t>
            </a:r>
            <a:r>
              <a:rPr lang="cs-CZ" altLang="en-US" sz="2000" b="1"/>
              <a:t>.. Ubývá teplomilných dřevin.</a:t>
            </a:r>
          </a:p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cs-CZ" sz="2000" b="1">
                <a:solidFill>
                  <a:srgbClr val="FF0000"/>
                </a:solidFill>
              </a:rPr>
              <a:t>dub</a:t>
            </a:r>
            <a:r>
              <a:rPr lang="cs-CZ" altLang="cs-CZ" sz="2000" b="1"/>
              <a:t> dominuje, výška </a:t>
            </a:r>
            <a:r>
              <a:rPr lang="cs-CZ" altLang="cs-CZ" sz="2000" b="1">
                <a:solidFill>
                  <a:srgbClr val="FF0000"/>
                </a:solidFill>
              </a:rPr>
              <a:t>do 28 m</a:t>
            </a:r>
          </a:p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cs-CZ" sz="2000" b="1">
                <a:solidFill>
                  <a:srgbClr val="FF0000"/>
                </a:solidFill>
              </a:rPr>
              <a:t>buk</a:t>
            </a:r>
            <a:r>
              <a:rPr lang="cs-CZ" altLang="cs-CZ" sz="2000" b="1"/>
              <a:t> roste v podúrovni až úrovni (</a:t>
            </a:r>
            <a:r>
              <a:rPr lang="cs-CZ" altLang="cs-CZ" sz="2000" b="1">
                <a:solidFill>
                  <a:srgbClr val="FF0000"/>
                </a:solidFill>
              </a:rPr>
              <a:t>do 28 m</a:t>
            </a:r>
            <a:r>
              <a:rPr lang="cs-CZ" altLang="cs-CZ" sz="2000" b="1"/>
              <a:t>), typicky spádný kmen, v přírodních společenstvech minoritní podíl</a:t>
            </a:r>
            <a:endParaRPr lang="cs-CZ" altLang="en-US" sz="2000" b="1"/>
          </a:p>
        </p:txBody>
      </p:sp>
      <p:pic>
        <p:nvPicPr>
          <p:cNvPr id="145412" name="Obrázek 2" descr="Obsah obrázku strom, tráva, exteriér, rostlina&#10;&#10;Popis byl vytvořen automaticky">
            <a:extLst>
              <a:ext uri="{FF2B5EF4-FFF2-40B4-BE49-F238E27FC236}">
                <a16:creationId xmlns:a16="http://schemas.microsoft.com/office/drawing/2014/main" id="{4C0C9C58-00F6-30A6-4475-99991F9D1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4059238"/>
            <a:ext cx="4146550" cy="276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Obrázek 4" descr="Obsah obrázku strom, exteriér, les, rostlina&#10;&#10;Popis byl vytvořen automaticky">
            <a:extLst>
              <a:ext uri="{FF2B5EF4-FFF2-40B4-BE49-F238E27FC236}">
                <a16:creationId xmlns:a16="http://schemas.microsoft.com/office/drawing/2014/main" id="{BE6D516F-8E18-0F3E-5200-4717D6296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3878263"/>
            <a:ext cx="1957388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BD2B1FFA-78A5-2898-81A0-F5C3DBECF8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25463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2. Bukodubový vegetační stupeň</a:t>
            </a:r>
          </a:p>
        </p:txBody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69E93569-CB6B-779F-9F3F-82D7EEF773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549275"/>
            <a:ext cx="9144000" cy="6273800"/>
          </a:xfrm>
        </p:spPr>
        <p:txBody>
          <a:bodyPr/>
          <a:lstStyle/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en-US" sz="2000" b="1">
                <a:solidFill>
                  <a:srgbClr val="FF0000"/>
                </a:solidFill>
              </a:rPr>
              <a:t>ubývá teplomilných druhů</a:t>
            </a:r>
            <a:r>
              <a:rPr lang="cs-CZ" altLang="en-US" sz="2000" b="1"/>
              <a:t>: </a:t>
            </a:r>
            <a:r>
              <a:rPr lang="cs-CZ" altLang="en-US" sz="2000" b="1" i="1"/>
              <a:t>Stipa </a:t>
            </a:r>
            <a:r>
              <a:rPr lang="cs-CZ" altLang="en-US" sz="2000" b="1"/>
              <a:t>spp.,</a:t>
            </a:r>
            <a:r>
              <a:rPr lang="cs-CZ" altLang="en-US" sz="2000" b="1" i="1"/>
              <a:t> Dictamnus albus</a:t>
            </a:r>
            <a:r>
              <a:rPr lang="cs-CZ" altLang="en-US" sz="2000" b="1"/>
              <a:t>,</a:t>
            </a:r>
            <a:r>
              <a:rPr lang="cs-CZ" altLang="en-US" sz="2000" b="1" i="1"/>
              <a:t> Lithospermum purpurocaeruleum,</a:t>
            </a:r>
            <a:r>
              <a:rPr lang="cs-CZ" altLang="en-US" sz="2000" b="1"/>
              <a:t> </a:t>
            </a:r>
            <a:r>
              <a:rPr lang="cs-CZ" altLang="en-US" sz="2000" b="1" i="1"/>
              <a:t>Lathyrus niger</a:t>
            </a:r>
            <a:r>
              <a:rPr lang="cs-CZ" altLang="en-US" sz="2000" b="1"/>
              <a:t>,</a:t>
            </a:r>
            <a:r>
              <a:rPr lang="cs-CZ" altLang="en-US" sz="2000" b="1" i="1"/>
              <a:t> Campanula persicifolia</a:t>
            </a:r>
            <a:r>
              <a:rPr lang="cs-CZ" altLang="en-US" sz="2000" b="1"/>
              <a:t>, </a:t>
            </a:r>
            <a:r>
              <a:rPr lang="cs-CZ" altLang="en-US" sz="2000" b="1" i="1"/>
              <a:t>Melittis melissophyllum </a:t>
            </a:r>
            <a:r>
              <a:rPr lang="cs-CZ" altLang="en-US" sz="2000" b="1"/>
              <a:t>aj. a </a:t>
            </a:r>
            <a:r>
              <a:rPr lang="cs-CZ" altLang="en-US" sz="2000" b="1">
                <a:solidFill>
                  <a:srgbClr val="FF0000"/>
                </a:solidFill>
              </a:rPr>
              <a:t>poprvé se objevují </a:t>
            </a:r>
            <a:r>
              <a:rPr lang="cs-CZ" altLang="en-US" sz="2000" b="1"/>
              <a:t>tzv. </a:t>
            </a:r>
            <a:r>
              <a:rPr lang="cs-CZ" altLang="en-US" sz="2000" b="1">
                <a:solidFill>
                  <a:srgbClr val="FF0000"/>
                </a:solidFill>
              </a:rPr>
              <a:t>bukoví průvodci </a:t>
            </a:r>
            <a:r>
              <a:rPr lang="cs-CZ" altLang="en-US" sz="2000" b="1"/>
              <a:t>a typické hájové druhy: </a:t>
            </a:r>
            <a:r>
              <a:rPr lang="cs-CZ" altLang="en-US" sz="2000" b="1" i="1">
                <a:solidFill>
                  <a:srgbClr val="FF0000"/>
                </a:solidFill>
              </a:rPr>
              <a:t>Luzula luzuloides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Calamagrostis arundinacea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Carex pilosa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Galium odoratum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Dentaria bulbifera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Mercurialis perennis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Maianthemum bifolium</a:t>
            </a:r>
            <a:r>
              <a:rPr lang="cs-CZ" altLang="en-US" sz="2000" b="1"/>
              <a:t>,</a:t>
            </a:r>
            <a:r>
              <a:rPr lang="cs-CZ" altLang="en-US" sz="2000" b="1" i="1"/>
              <a:t> Polygonatum multiflorum</a:t>
            </a:r>
            <a:r>
              <a:rPr lang="cs-CZ" altLang="en-US" sz="2000" b="1"/>
              <a:t>,</a:t>
            </a:r>
            <a:r>
              <a:rPr lang="cs-CZ" altLang="en-US" sz="2000" b="1" i="1"/>
              <a:t> Dryopteris filix-mas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Hepatica nobilis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Vaccinium myrtillus</a:t>
            </a:r>
            <a:r>
              <a:rPr lang="cs-CZ" altLang="en-US" sz="2000" b="1"/>
              <a:t>… Dále se vyskytují </a:t>
            </a:r>
            <a:r>
              <a:rPr lang="cs-CZ" altLang="en-US" sz="2000" b="1" i="1"/>
              <a:t>Cytisus nigricans</a:t>
            </a:r>
            <a:r>
              <a:rPr lang="cs-CZ" altLang="en-US" sz="2000" b="1"/>
              <a:t>,</a:t>
            </a:r>
            <a:r>
              <a:rPr lang="cs-CZ" altLang="en-US" sz="2000" b="1" i="1"/>
              <a:t> Vincetoxicum hirundinaria</a:t>
            </a:r>
            <a:r>
              <a:rPr lang="cs-CZ" altLang="en-US" sz="2000" b="1"/>
              <a:t>,</a:t>
            </a:r>
            <a:r>
              <a:rPr lang="cs-CZ" altLang="en-US" sz="2000" b="1" i="1"/>
              <a:t> Poa nemoralis</a:t>
            </a:r>
            <a:r>
              <a:rPr lang="cs-CZ" altLang="en-US" sz="2000" b="1"/>
              <a:t>,</a:t>
            </a:r>
            <a:r>
              <a:rPr lang="cs-CZ" altLang="en-US" sz="2000" b="1" i="1"/>
              <a:t> Melica uniflora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endParaRPr lang="cs-CZ" altLang="en-US" sz="2000" b="1"/>
          </a:p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končí</a:t>
            </a:r>
            <a:r>
              <a:rPr lang="cs-CZ" altLang="en-US" sz="2000" b="1" i="1"/>
              <a:t> Loranthus europaeus</a:t>
            </a:r>
            <a:r>
              <a:rPr lang="cs-CZ" altLang="en-US" sz="2000" b="1"/>
              <a:t>..</a:t>
            </a:r>
          </a:p>
        </p:txBody>
      </p:sp>
      <p:pic>
        <p:nvPicPr>
          <p:cNvPr id="147460" name="Obrázek 2" descr="Obsah obrázku tráva, exteriér, rostlina, strom&#10;&#10;Popis byl vytvořen automaticky">
            <a:extLst>
              <a:ext uri="{FF2B5EF4-FFF2-40B4-BE49-F238E27FC236}">
                <a16:creationId xmlns:a16="http://schemas.microsoft.com/office/drawing/2014/main" id="{D07F2092-27A2-8595-9946-283B2DC36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" r="52876"/>
          <a:stretch>
            <a:fillRect/>
          </a:stretch>
        </p:blipFill>
        <p:spPr bwMode="auto">
          <a:xfrm>
            <a:off x="341313" y="4959350"/>
            <a:ext cx="111283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1" name="Obrázek 4" descr="Obsah obrázku exteriér, rostlina, květina, vsedě&#10;&#10;Popis byl vytvořen automaticky">
            <a:extLst>
              <a:ext uri="{FF2B5EF4-FFF2-40B4-BE49-F238E27FC236}">
                <a16:creationId xmlns:a16="http://schemas.microsoft.com/office/drawing/2014/main" id="{C60E2D8F-030B-ED0C-28E1-5DA6A690C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3" y="4959350"/>
            <a:ext cx="1230312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2" name="Obrázek 6" descr="Obsah obrázku exteriér, tráva, rostlina, květina&#10;&#10;Popis byl vytvořen automaticky">
            <a:extLst>
              <a:ext uri="{FF2B5EF4-FFF2-40B4-BE49-F238E27FC236}">
                <a16:creationId xmlns:a16="http://schemas.microsoft.com/office/drawing/2014/main" id="{96164D04-3778-BC61-A3A7-E6835FD28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4" r="14874"/>
          <a:stretch>
            <a:fillRect/>
          </a:stretch>
        </p:blipFill>
        <p:spPr bwMode="auto">
          <a:xfrm>
            <a:off x="3097213" y="4959350"/>
            <a:ext cx="202723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3" name="Obrázek 8" descr="Obsah obrázku tráva, exteriér, rostlina, květina&#10;&#10;Popis byl vytvořen automaticky">
            <a:extLst>
              <a:ext uri="{FF2B5EF4-FFF2-40B4-BE49-F238E27FC236}">
                <a16:creationId xmlns:a16="http://schemas.microsoft.com/office/drawing/2014/main" id="{F5648B7D-13B6-8773-76F6-4BEFA8D01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r="10757"/>
          <a:stretch>
            <a:fillRect/>
          </a:stretch>
        </p:blipFill>
        <p:spPr bwMode="auto">
          <a:xfrm>
            <a:off x="5316538" y="4959350"/>
            <a:ext cx="202723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4" name="Obrázek 10" descr="Obsah obrázku rostlina, tráva, exteriér, květina&#10;&#10;Popis byl vytvořen automaticky">
            <a:extLst>
              <a:ext uri="{FF2B5EF4-FFF2-40B4-BE49-F238E27FC236}">
                <a16:creationId xmlns:a16="http://schemas.microsoft.com/office/drawing/2014/main" id="{09C70091-B030-9E21-97C6-BE14165BD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4959350"/>
            <a:ext cx="1233488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037F338-6ADC-30C0-61E0-9FCE3573D3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25463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2. Bukodubový vegetační stupeň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D9DB0754-EE0B-7E96-D181-0F9CB26A30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549275"/>
            <a:ext cx="9144000" cy="6273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SzPct val="75000"/>
              <a:defRPr/>
            </a:pPr>
            <a:r>
              <a:rPr lang="cs-CZ" altLang="en-US" sz="2000" b="1" dirty="0"/>
              <a:t>končí: </a:t>
            </a:r>
            <a:r>
              <a:rPr lang="cs-CZ" altLang="en-US" sz="2000" b="1" dirty="0" err="1"/>
              <a:t>stepník</a:t>
            </a:r>
            <a:r>
              <a:rPr lang="cs-CZ" altLang="en-US" sz="2000" b="1" dirty="0"/>
              <a:t> rudý, (roháč velký), </a:t>
            </a:r>
            <a:r>
              <a:rPr lang="cs-CZ" altLang="cs-CZ" sz="2000" b="1" dirty="0"/>
              <a:t>pestrokřídlec podražcový, ještěrka zelená, strakapoud jižní, sysel obecný, </a:t>
            </a:r>
            <a:r>
              <a:rPr lang="cs-CZ" altLang="cs-CZ" sz="2000" b="1" dirty="0">
                <a:solidFill>
                  <a:srgbClr val="FF0000"/>
                </a:solidFill>
              </a:rPr>
              <a:t>začínají</a:t>
            </a:r>
            <a:r>
              <a:rPr lang="cs-CZ" altLang="cs-CZ" sz="2000" b="1" dirty="0"/>
              <a:t> se objevovat druhy s vazbou na buk: </a:t>
            </a:r>
            <a:r>
              <a:rPr lang="cs-CZ" altLang="cs-CZ" sz="2000" b="1" dirty="0">
                <a:solidFill>
                  <a:srgbClr val="FF0000"/>
                </a:solidFill>
              </a:rPr>
              <a:t>tesařík bukový</a:t>
            </a:r>
          </a:p>
          <a:p>
            <a:pPr eaLnBrk="1" hangingPunct="1">
              <a:lnSpc>
                <a:spcPct val="80000"/>
              </a:lnSpc>
              <a:buSzPct val="75000"/>
              <a:defRPr/>
            </a:pPr>
            <a:r>
              <a:rPr lang="cs-CZ" altLang="en-US" sz="2000" b="1" dirty="0"/>
              <a:t>zemědělská krajina</a:t>
            </a:r>
          </a:p>
          <a:p>
            <a:pPr eaLnBrk="1" hangingPunct="1">
              <a:lnSpc>
                <a:spcPct val="80000"/>
              </a:lnSpc>
              <a:buSzPct val="75000"/>
              <a:defRPr/>
            </a:pPr>
            <a:r>
              <a:rPr lang="cs-CZ" altLang="en-US" sz="2000" b="1" dirty="0"/>
              <a:t>součást pravěkého osídlení, pařeziny</a:t>
            </a:r>
          </a:p>
          <a:p>
            <a:pPr eaLnBrk="1" hangingPunct="1">
              <a:lnSpc>
                <a:spcPct val="80000"/>
              </a:lnSpc>
              <a:buSzPct val="75000"/>
              <a:defRPr/>
            </a:pPr>
            <a:r>
              <a:rPr lang="cs-CZ" altLang="en-US" sz="2000" b="1" dirty="0"/>
              <a:t>popíjí se…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cs-CZ" altLang="en-US" sz="2000" b="1" dirty="0"/>
          </a:p>
        </p:txBody>
      </p:sp>
      <p:pic>
        <p:nvPicPr>
          <p:cNvPr id="149508" name="Obrázek 1">
            <a:extLst>
              <a:ext uri="{FF2B5EF4-FFF2-40B4-BE49-F238E27FC236}">
                <a16:creationId xmlns:a16="http://schemas.microsoft.com/office/drawing/2014/main" id="{E7956A7C-4505-2970-8AF3-A936F3DB8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657475"/>
            <a:ext cx="2925762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9" name="TextovéPole 2">
            <a:extLst>
              <a:ext uri="{FF2B5EF4-FFF2-40B4-BE49-F238E27FC236}">
                <a16:creationId xmlns:a16="http://schemas.microsoft.com/office/drawing/2014/main" id="{9FC5BF71-1A31-E5E3-3BB4-47FDDFE01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4200525"/>
            <a:ext cx="2936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/>
              <a:t>https://zmsoft.cz/slavicek/zobrobr.php?soubor=obr/priroda/rohac-velky.jpg&amp;w=1200&amp;h=898</a:t>
            </a:r>
          </a:p>
        </p:txBody>
      </p:sp>
      <p:pic>
        <p:nvPicPr>
          <p:cNvPr id="149510" name="Obrázek 3">
            <a:extLst>
              <a:ext uri="{FF2B5EF4-FFF2-40B4-BE49-F238E27FC236}">
                <a16:creationId xmlns:a16="http://schemas.microsoft.com/office/drawing/2014/main" id="{F087265F-CBFD-D726-B5EE-CDEEE3802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2428875"/>
            <a:ext cx="2979738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1" name="TextovéPole 4">
            <a:extLst>
              <a:ext uri="{FF2B5EF4-FFF2-40B4-BE49-F238E27FC236}">
                <a16:creationId xmlns:a16="http://schemas.microsoft.com/office/drawing/2014/main" id="{54428358-1BAE-3C0A-BF55-F34EC1E02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163" y="4281488"/>
            <a:ext cx="26558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/>
              <a:t>Adam Poledníček</a:t>
            </a:r>
          </a:p>
        </p:txBody>
      </p:sp>
      <p:pic>
        <p:nvPicPr>
          <p:cNvPr id="149512" name="Obrázek 5">
            <a:extLst>
              <a:ext uri="{FF2B5EF4-FFF2-40B4-BE49-F238E27FC236}">
                <a16:creationId xmlns:a16="http://schemas.microsoft.com/office/drawing/2014/main" id="{E22956C0-7D12-82F6-7227-11C2BD1B0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922838"/>
            <a:ext cx="3976688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3" name="TextovéPole 6">
            <a:extLst>
              <a:ext uri="{FF2B5EF4-FFF2-40B4-BE49-F238E27FC236}">
                <a16:creationId xmlns:a16="http://schemas.microsoft.com/office/drawing/2014/main" id="{C5C8BEDB-E658-C31D-14D8-605F7A1DF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6303963"/>
            <a:ext cx="39147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>
                <a:solidFill>
                  <a:schemeClr val="bg1"/>
                </a:solidFill>
              </a:rPr>
              <a:t>http://www.herpeta.cz/plaz-roku/11/plaz-roku-2016-jetrka-zelen.html?pg=1</a:t>
            </a:r>
          </a:p>
        </p:txBody>
      </p:sp>
      <p:pic>
        <p:nvPicPr>
          <p:cNvPr id="149514" name="Obrázek 7">
            <a:extLst>
              <a:ext uri="{FF2B5EF4-FFF2-40B4-BE49-F238E27FC236}">
                <a16:creationId xmlns:a16="http://schemas.microsoft.com/office/drawing/2014/main" id="{4CCB1523-F03B-443A-6FF1-80057EB19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4735513"/>
            <a:ext cx="309880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15" name="TextovéPole 8">
            <a:extLst>
              <a:ext uri="{FF2B5EF4-FFF2-40B4-BE49-F238E27FC236}">
                <a16:creationId xmlns:a16="http://schemas.microsoft.com/office/drawing/2014/main" id="{59A9C5F3-E36A-DD31-9AAD-A5BF64551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650" y="6376988"/>
            <a:ext cx="308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/>
              <a:t>https://www.stoplusjednicka.cz/strazce-ceskych-stepi-sysel-obecny-kriticky-ohrozeny-skudce</a:t>
            </a:r>
          </a:p>
        </p:txBody>
      </p:sp>
      <p:pic>
        <p:nvPicPr>
          <p:cNvPr id="149516" name="Obrázek 9">
            <a:extLst>
              <a:ext uri="{FF2B5EF4-FFF2-40B4-BE49-F238E27FC236}">
                <a16:creationId xmlns:a16="http://schemas.microsoft.com/office/drawing/2014/main" id="{38F2C631-A4C5-E99F-60C0-A78F347BB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5" y="2644775"/>
            <a:ext cx="289877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CFC6A8A2-6315-F9DF-1A11-1B03A2DB6E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25463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3. Dubobukový vegetační stupeň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FADBC901-8987-4F2D-C9C8-1751841834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657225"/>
            <a:ext cx="8713787" cy="6200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pahorkatiny ČR 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asi 18 % území ČR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300–500 (600) m n. m. 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sprašové hlíny, kambizemě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průměrná roční teplota asi 7,5 °C, průměrný roční úhrn srážek asi 600–650 mm, vegetační doba dlouhá 150–160 dní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 i="1">
                <a:solidFill>
                  <a:srgbClr val="FF0000"/>
                </a:solidFill>
              </a:rPr>
              <a:t>Fagus sylvatica</a:t>
            </a:r>
            <a:r>
              <a:rPr lang="cs-CZ" altLang="en-US" sz="2000" b="1"/>
              <a:t>, </a:t>
            </a:r>
            <a:r>
              <a:rPr lang="cs-CZ" altLang="en-US" sz="2000" b="1" i="1">
                <a:solidFill>
                  <a:srgbClr val="FF0000"/>
                </a:solidFill>
              </a:rPr>
              <a:t>Quercus petraea</a:t>
            </a:r>
            <a:r>
              <a:rPr lang="cs-CZ" altLang="en-US" sz="2000" b="1"/>
              <a:t>,</a:t>
            </a:r>
            <a:r>
              <a:rPr lang="cs-CZ" altLang="en-US" sz="2000" b="1" i="1"/>
              <a:t> Acer campestre</a:t>
            </a:r>
            <a:r>
              <a:rPr lang="cs-CZ" altLang="en-US" sz="2000" b="1"/>
              <a:t>, </a:t>
            </a:r>
            <a:r>
              <a:rPr lang="cs-CZ" altLang="en-US" sz="2000" b="1" i="1"/>
              <a:t>Sorbus torminalis</a:t>
            </a:r>
            <a:r>
              <a:rPr lang="cs-CZ" altLang="en-US" sz="2000" b="1"/>
              <a:t>,</a:t>
            </a:r>
            <a:r>
              <a:rPr lang="cs-CZ" altLang="en-US" sz="2000" b="1" i="1"/>
              <a:t> Tilia cordata</a:t>
            </a:r>
            <a:r>
              <a:rPr lang="cs-CZ" altLang="en-US" sz="2000" b="1"/>
              <a:t>,</a:t>
            </a:r>
            <a:r>
              <a:rPr lang="cs-CZ" altLang="en-US" sz="2000" b="1" i="1"/>
              <a:t> Carpinus betulus</a:t>
            </a:r>
            <a:r>
              <a:rPr lang="cs-CZ" altLang="en-US" sz="2000" b="1"/>
              <a:t>,</a:t>
            </a:r>
            <a:r>
              <a:rPr lang="cs-CZ" altLang="en-US" sz="2000" b="1" i="1"/>
              <a:t> Acer platanoides</a:t>
            </a:r>
            <a:r>
              <a:rPr lang="cs-CZ" altLang="en-US" sz="2000" b="1"/>
              <a:t>,</a:t>
            </a:r>
            <a:r>
              <a:rPr lang="cs-CZ" altLang="en-US" sz="2000" b="1" i="1"/>
              <a:t> Acer pseudoplatanus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>
                <a:solidFill>
                  <a:srgbClr val="FF0000"/>
                </a:solidFill>
              </a:rPr>
              <a:t>teplomilné keře vyznívají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cs-CZ" sz="2000" b="1">
                <a:solidFill>
                  <a:srgbClr val="FF0000"/>
                </a:solidFill>
              </a:rPr>
              <a:t>buk</a:t>
            </a:r>
            <a:r>
              <a:rPr lang="cs-CZ" altLang="cs-CZ" sz="2000" b="1"/>
              <a:t> dominuje v hlavní úrovni (</a:t>
            </a:r>
            <a:r>
              <a:rPr lang="cs-CZ" altLang="cs-CZ" sz="2000" b="1">
                <a:solidFill>
                  <a:srgbClr val="FF0000"/>
                </a:solidFill>
              </a:rPr>
              <a:t>30–35 m</a:t>
            </a:r>
            <a:r>
              <a:rPr lang="cs-CZ" altLang="cs-CZ" sz="2000" b="1"/>
              <a:t>), </a:t>
            </a:r>
            <a:r>
              <a:rPr lang="cs-CZ" altLang="cs-CZ" sz="2000" b="1">
                <a:solidFill>
                  <a:srgbClr val="FF0000"/>
                </a:solidFill>
              </a:rPr>
              <a:t>předrůstá dub </a:t>
            </a:r>
            <a:r>
              <a:rPr lang="cs-CZ" altLang="cs-CZ" sz="2000" b="1"/>
              <a:t>(do 35 m); hojný habr (do 26 m)</a:t>
            </a:r>
          </a:p>
          <a:p>
            <a:pPr eaLnBrk="1" hangingPunct="1">
              <a:lnSpc>
                <a:spcPct val="80000"/>
              </a:lnSpc>
              <a:buSzPct val="75000"/>
            </a:pPr>
            <a:endParaRPr lang="cs-CZ" altLang="en-US" sz="2400" b="1">
              <a:solidFill>
                <a:srgbClr val="FF0000"/>
              </a:solidFill>
            </a:endParaRPr>
          </a:p>
        </p:txBody>
      </p:sp>
      <p:pic>
        <p:nvPicPr>
          <p:cNvPr id="151556" name="Obrázek 2">
            <a:extLst>
              <a:ext uri="{FF2B5EF4-FFF2-40B4-BE49-F238E27FC236}">
                <a16:creationId xmlns:a16="http://schemas.microsoft.com/office/drawing/2014/main" id="{794DA660-742C-69F2-A96E-1E01097D6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3756025"/>
            <a:ext cx="4370387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557" name="Obrázek 4" descr="Obsah obrázku strom, tráva, exteriér, rostlina&#10;&#10;Popis byl vytvořen automaticky">
            <a:extLst>
              <a:ext uri="{FF2B5EF4-FFF2-40B4-BE49-F238E27FC236}">
                <a16:creationId xmlns:a16="http://schemas.microsoft.com/office/drawing/2014/main" id="{181F615D-FD73-CB9A-EEB8-EB8E47509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3756025"/>
            <a:ext cx="4370388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D02CB686-7B2C-5FCA-23DE-61B9F96D64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25463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3. Dubobukový vegetační stupeň</a:t>
            </a:r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87A8E3D0-00EA-4BE6-1682-AADC5CB7B4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657225"/>
            <a:ext cx="8713787" cy="6200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>
                <a:cs typeface="Calibri" panose="020F0502020204030204" pitchFamily="34" charset="0"/>
              </a:rPr>
              <a:t>typická účast </a:t>
            </a:r>
            <a:r>
              <a:rPr lang="cs-CZ" altLang="en-US" sz="2000" b="1">
                <a:solidFill>
                  <a:srgbClr val="FF0000"/>
                </a:solidFill>
                <a:cs typeface="Calibri" panose="020F0502020204030204" pitchFamily="34" charset="0"/>
              </a:rPr>
              <a:t>hájových druhů </a:t>
            </a:r>
            <a:r>
              <a:rPr lang="cs-CZ" altLang="en-US" sz="2000" b="1">
                <a:cs typeface="Calibri" panose="020F0502020204030204" pitchFamily="34" charset="0"/>
              </a:rPr>
              <a:t>a druhů </a:t>
            </a:r>
            <a:r>
              <a:rPr lang="cs-CZ" altLang="en-US" sz="2000" b="1">
                <a:solidFill>
                  <a:srgbClr val="FF0000"/>
                </a:solidFill>
                <a:cs typeface="Calibri" panose="020F0502020204030204" pitchFamily="34" charset="0"/>
              </a:rPr>
              <a:t>bučin</a:t>
            </a:r>
            <a:r>
              <a:rPr lang="cs-CZ" altLang="en-US" sz="2000" b="1">
                <a:cs typeface="Calibri" panose="020F0502020204030204" pitchFamily="34" charset="0"/>
              </a:rPr>
              <a:t>: </a:t>
            </a:r>
            <a:r>
              <a:rPr lang="cs-CZ" altLang="en-US" sz="2000" b="1" i="1"/>
              <a:t>Galium odoratum</a:t>
            </a:r>
            <a:r>
              <a:rPr lang="cs-CZ" altLang="en-US" sz="2000" b="1"/>
              <a:t>,</a:t>
            </a:r>
            <a:r>
              <a:rPr lang="cs-CZ" altLang="en-US" sz="2000" b="1" i="1"/>
              <a:t> Dentaria bulbifera</a:t>
            </a:r>
            <a:r>
              <a:rPr lang="cs-CZ" altLang="en-US" sz="2000" b="1"/>
              <a:t>,</a:t>
            </a:r>
            <a:r>
              <a:rPr lang="cs-CZ" altLang="en-US" sz="2000" b="1" i="1"/>
              <a:t> Asarum europaeum</a:t>
            </a:r>
            <a:r>
              <a:rPr lang="cs-CZ" altLang="en-US" sz="2000" b="1"/>
              <a:t>,</a:t>
            </a:r>
            <a:r>
              <a:rPr lang="cs-CZ" altLang="en-US" sz="2000" b="1" i="1"/>
              <a:t> Stellaria holostea</a:t>
            </a:r>
            <a:r>
              <a:rPr lang="cs-CZ" altLang="en-US" sz="2000" b="1"/>
              <a:t>,</a:t>
            </a:r>
            <a:r>
              <a:rPr lang="cs-CZ" altLang="en-US" sz="2000" b="1" i="1"/>
              <a:t> Mercurialis perennis</a:t>
            </a:r>
            <a:r>
              <a:rPr lang="cs-CZ" altLang="en-US" sz="2000" b="1"/>
              <a:t>..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>
                <a:solidFill>
                  <a:srgbClr val="FF0000"/>
                </a:solidFill>
              </a:rPr>
              <a:t>končí</a:t>
            </a:r>
            <a:r>
              <a:rPr lang="cs-CZ" altLang="en-US" sz="2000" b="1" i="1">
                <a:solidFill>
                  <a:srgbClr val="FF0000"/>
                </a:solidFill>
              </a:rPr>
              <a:t> </a:t>
            </a:r>
            <a:r>
              <a:rPr lang="cs-CZ" altLang="en-US" sz="2000" b="1">
                <a:solidFill>
                  <a:srgbClr val="FF0000"/>
                </a:solidFill>
              </a:rPr>
              <a:t>teplomilné druhy</a:t>
            </a:r>
            <a:r>
              <a:rPr lang="cs-CZ" altLang="en-US" sz="2000" b="1"/>
              <a:t>: </a:t>
            </a:r>
            <a:r>
              <a:rPr lang="cs-CZ" altLang="en-US" sz="2000" b="1" i="1"/>
              <a:t>Stipa </a:t>
            </a:r>
            <a:r>
              <a:rPr lang="cs-CZ" altLang="en-US" sz="2000" b="1"/>
              <a:t>spp.,</a:t>
            </a:r>
            <a:r>
              <a:rPr lang="cs-CZ" altLang="en-US" sz="2000" b="1" i="1"/>
              <a:t> Dictamnus albus</a:t>
            </a:r>
            <a:r>
              <a:rPr lang="cs-CZ" altLang="en-US" sz="2000" b="1"/>
              <a:t>,</a:t>
            </a:r>
            <a:r>
              <a:rPr lang="cs-CZ" altLang="en-US" sz="2000" b="1" i="1"/>
              <a:t> Lithospermum purpurocaeruleum,</a:t>
            </a:r>
            <a:r>
              <a:rPr lang="cs-CZ" altLang="en-US" sz="2000" b="1"/>
              <a:t> </a:t>
            </a:r>
            <a:r>
              <a:rPr lang="cs-CZ" altLang="en-US" sz="2000" b="1" i="1"/>
              <a:t>Lathyrus niger</a:t>
            </a:r>
            <a:r>
              <a:rPr lang="cs-CZ" altLang="en-US" sz="2000" b="1"/>
              <a:t>,</a:t>
            </a:r>
            <a:r>
              <a:rPr lang="cs-CZ" altLang="en-US" sz="2000" b="1" i="1"/>
              <a:t> Campanula persicifolia</a:t>
            </a:r>
            <a:r>
              <a:rPr lang="cs-CZ" altLang="en-US" sz="2000" b="1"/>
              <a:t>, </a:t>
            </a:r>
            <a:r>
              <a:rPr lang="cs-CZ" altLang="en-US" sz="2000" b="1" i="1"/>
              <a:t>Melittis melissophyllum</a:t>
            </a:r>
            <a:r>
              <a:rPr lang="cs-CZ" altLang="en-US" sz="2000" b="1"/>
              <a:t>; </a:t>
            </a:r>
            <a:r>
              <a:rPr lang="cs-CZ" altLang="en-US" sz="2000" b="1">
                <a:solidFill>
                  <a:srgbClr val="FF0000"/>
                </a:solidFill>
              </a:rPr>
              <a:t>ořešák královský </a:t>
            </a:r>
            <a:r>
              <a:rPr lang="cs-CZ" altLang="en-US" sz="2000" b="1"/>
              <a:t>(vlašský)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poprvé se objevují podhorské druhy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Oxalis acetosella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Gymnocarpium dryopteris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Impatiens noli-tangere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Hordelymus europaeus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Circaea lutetiana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Vaccinium vitis-idaea</a:t>
            </a:r>
            <a:r>
              <a:rPr lang="cs-CZ" altLang="en-US" sz="2000" b="1"/>
              <a:t>...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zemědělsko-lesní krajina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pravěké osídlení jen okrajově, osídlení až slovanské, </a:t>
            </a:r>
            <a:r>
              <a:rPr lang="cs-CZ" altLang="cs-CZ" sz="2000" b="1"/>
              <a:t>pařezení vytlačilo buk (dub) ve prospěch habru a dubu</a:t>
            </a:r>
            <a:endParaRPr lang="cs-CZ" altLang="en-US" sz="2000" b="1"/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popíjí se…</a:t>
            </a:r>
          </a:p>
          <a:p>
            <a:pPr eaLnBrk="1" hangingPunct="1">
              <a:lnSpc>
                <a:spcPct val="80000"/>
              </a:lnSpc>
            </a:pPr>
            <a:endParaRPr lang="cs-CZ" altLang="en-US" sz="1600"/>
          </a:p>
        </p:txBody>
      </p:sp>
      <p:pic>
        <p:nvPicPr>
          <p:cNvPr id="153604" name="Obrázek 2" descr="Obsah obrázku exteriér, rostlina, květina, malé&#10;&#10;Popis byl vytvořen automaticky">
            <a:extLst>
              <a:ext uri="{FF2B5EF4-FFF2-40B4-BE49-F238E27FC236}">
                <a16:creationId xmlns:a16="http://schemas.microsoft.com/office/drawing/2014/main" id="{BA5F9202-017C-BE51-E877-20DFDA2F9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9" t="9882" r="13820"/>
          <a:stretch>
            <a:fillRect/>
          </a:stretch>
        </p:blipFill>
        <p:spPr bwMode="auto">
          <a:xfrm>
            <a:off x="71438" y="4059238"/>
            <a:ext cx="2700337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5" name="Obrázek 4" descr="Obsah obrázku tráva, exteriér, rostlina, zelená&#10;&#10;Popis byl vytvořen automaticky">
            <a:extLst>
              <a:ext uri="{FF2B5EF4-FFF2-40B4-BE49-F238E27FC236}">
                <a16:creationId xmlns:a16="http://schemas.microsoft.com/office/drawing/2014/main" id="{08DF4305-F5B8-CEE6-E02C-E3BFB5B93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0" t="8656" r="7181" b="14563"/>
          <a:stretch>
            <a:fillRect/>
          </a:stretch>
        </p:blipFill>
        <p:spPr bwMode="auto">
          <a:xfrm>
            <a:off x="2825750" y="4060825"/>
            <a:ext cx="390525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6" name="Obrázek 6" descr="Obsah obrázku exteriér, zelená, tráva, zahrada&#10;&#10;Popis byl vytvořen automaticky">
            <a:extLst>
              <a:ext uri="{FF2B5EF4-FFF2-40B4-BE49-F238E27FC236}">
                <a16:creationId xmlns:a16="http://schemas.microsoft.com/office/drawing/2014/main" id="{FF3F66CB-2F4F-C405-15B1-2798D1C9F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r="20607"/>
          <a:stretch>
            <a:fillRect/>
          </a:stretch>
        </p:blipFill>
        <p:spPr bwMode="auto">
          <a:xfrm>
            <a:off x="6796088" y="4060825"/>
            <a:ext cx="2297112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D444C92A-CB39-210B-4BFE-C7EAFAB6FA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25463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3. Dubobukový vegetační stupeň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EDB0411C-A4B0-D35F-6684-B6981D291A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657225"/>
            <a:ext cx="8713787" cy="6200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SzPct val="75000"/>
              <a:defRPr/>
            </a:pPr>
            <a:r>
              <a:rPr lang="cs-CZ" altLang="en-US" sz="2000" b="1" dirty="0">
                <a:cs typeface="Calibri" panose="020F0502020204030204" pitchFamily="34" charset="0"/>
              </a:rPr>
              <a:t>živočichové: </a:t>
            </a:r>
            <a:r>
              <a:rPr lang="cs-CZ" altLang="en-US" sz="2000" b="1" dirty="0">
                <a:solidFill>
                  <a:srgbClr val="FF0000"/>
                </a:solidFill>
                <a:cs typeface="Calibri" panose="020F0502020204030204" pitchFamily="34" charset="0"/>
              </a:rPr>
              <a:t>vyznívají</a:t>
            </a:r>
            <a:r>
              <a:rPr lang="cs-CZ" altLang="en-US" sz="2000" b="1" dirty="0">
                <a:cs typeface="Calibri" panose="020F0502020204030204" pitchFamily="34" charset="0"/>
              </a:rPr>
              <a:t> druhy vázané na </a:t>
            </a:r>
            <a:r>
              <a:rPr lang="cs-CZ" altLang="en-US" sz="2000" b="1" dirty="0">
                <a:solidFill>
                  <a:srgbClr val="FF0000"/>
                </a:solidFill>
                <a:cs typeface="Calibri" panose="020F0502020204030204" pitchFamily="34" charset="0"/>
              </a:rPr>
              <a:t>dub</a:t>
            </a:r>
            <a:r>
              <a:rPr lang="cs-CZ" altLang="en-US" sz="2000" b="1" dirty="0">
                <a:cs typeface="Calibri" panose="020F0502020204030204" pitchFamily="34" charset="0"/>
              </a:rPr>
              <a:t> (roháč velký, tesařík obrovský), nebo např. otakárek ovocný, </a:t>
            </a:r>
            <a:r>
              <a:rPr lang="cs-CZ" altLang="en-US" sz="2000" b="1" dirty="0">
                <a:solidFill>
                  <a:srgbClr val="FF0000"/>
                </a:solidFill>
                <a:cs typeface="Calibri" panose="020F0502020204030204" pitchFamily="34" charset="0"/>
              </a:rPr>
              <a:t>typicky druhy s vazbou na buk</a:t>
            </a:r>
            <a:r>
              <a:rPr lang="cs-CZ" altLang="en-US" sz="2000" b="1" dirty="0">
                <a:cs typeface="Calibri" panose="020F0502020204030204" pitchFamily="34" charset="0"/>
              </a:rPr>
              <a:t>: </a:t>
            </a:r>
            <a:r>
              <a:rPr lang="cs-CZ" sz="2000" b="1" dirty="0">
                <a:cs typeface="Calibri" panose="020F0502020204030204" pitchFamily="34" charset="0"/>
              </a:rPr>
              <a:t>tesařík bukový, štětconoš ořechový; </a:t>
            </a:r>
            <a:r>
              <a:rPr lang="cs-CZ" altLang="cs-CZ" sz="2000" b="1" dirty="0">
                <a:cs typeface="Calibri" panose="020F0502020204030204" pitchFamily="34" charset="0"/>
              </a:rPr>
              <a:t>typicky 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parmové pásmo</a:t>
            </a:r>
            <a:r>
              <a:rPr lang="cs-CZ" altLang="cs-CZ" sz="2000" b="1" dirty="0">
                <a:cs typeface="Calibri" panose="020F0502020204030204" pitchFamily="34" charset="0"/>
              </a:rPr>
              <a:t>, začíná </a:t>
            </a:r>
            <a:r>
              <a:rPr lang="cs-CZ" altLang="cs-CZ" sz="2000" b="1" dirty="0">
                <a:solidFill>
                  <a:srgbClr val="FF0000"/>
                </a:solidFill>
                <a:cs typeface="Calibri" panose="020F0502020204030204" pitchFamily="34" charset="0"/>
              </a:rPr>
              <a:t>mlok skvrnitý</a:t>
            </a:r>
            <a:r>
              <a:rPr lang="cs-CZ" altLang="cs-CZ" sz="2000" b="1" dirty="0">
                <a:cs typeface="Calibri" panose="020F0502020204030204" pitchFamily="34" charset="0"/>
              </a:rPr>
              <a:t>, končí slavík obecný, kormorán velký</a:t>
            </a:r>
            <a:endParaRPr lang="cs-CZ" altLang="en-US" sz="2000" b="1" dirty="0">
              <a:cs typeface="Calibri" panose="020F0502020204030204" pitchFamily="34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cs-CZ" altLang="en-US" sz="2000" dirty="0"/>
          </a:p>
        </p:txBody>
      </p:sp>
      <p:pic>
        <p:nvPicPr>
          <p:cNvPr id="155652" name="Obrázek 2" descr="Obsah obrázku exteriér, tráva, zvíře, bodlák&#10;&#10;Popis byl vytvořen automaticky">
            <a:extLst>
              <a:ext uri="{FF2B5EF4-FFF2-40B4-BE49-F238E27FC236}">
                <a16:creationId xmlns:a16="http://schemas.microsoft.com/office/drawing/2014/main" id="{09DA8E1C-A9B9-04BF-E06D-530F2A945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6" t="13251" r="24406" b="8876"/>
          <a:stretch>
            <a:fillRect/>
          </a:stretch>
        </p:blipFill>
        <p:spPr bwMode="auto">
          <a:xfrm>
            <a:off x="522288" y="3024188"/>
            <a:ext cx="3284537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3" name="Obrázek 3">
            <a:extLst>
              <a:ext uri="{FF2B5EF4-FFF2-40B4-BE49-F238E27FC236}">
                <a16:creationId xmlns:a16="http://schemas.microsoft.com/office/drawing/2014/main" id="{AAC98199-0DFA-3A9E-5622-1FC8FD6A8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3024188"/>
            <a:ext cx="21367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4" name="TextovéPole 4">
            <a:extLst>
              <a:ext uri="{FF2B5EF4-FFF2-40B4-BE49-F238E27FC236}">
                <a16:creationId xmlns:a16="http://schemas.microsoft.com/office/drawing/2014/main" id="{C72F16D6-5E32-18B8-5AA3-BB2EA3000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725" y="4430713"/>
            <a:ext cx="20970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>
                <a:solidFill>
                  <a:schemeClr val="bg1"/>
                </a:solidFill>
              </a:rPr>
              <a:t>Darius Baužys</a:t>
            </a:r>
          </a:p>
        </p:txBody>
      </p:sp>
      <p:pic>
        <p:nvPicPr>
          <p:cNvPr id="155655" name="Obrázek 5">
            <a:extLst>
              <a:ext uri="{FF2B5EF4-FFF2-40B4-BE49-F238E27FC236}">
                <a16:creationId xmlns:a16="http://schemas.microsoft.com/office/drawing/2014/main" id="{11F1A8BB-8C8A-6A42-C474-1A059DC80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4656138"/>
            <a:ext cx="213677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6" name="TextovéPole 6">
            <a:extLst>
              <a:ext uri="{FF2B5EF4-FFF2-40B4-BE49-F238E27FC236}">
                <a16:creationId xmlns:a16="http://schemas.microsoft.com/office/drawing/2014/main" id="{25CA8F35-32EC-E436-DA60-927E6056C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725" y="6038850"/>
            <a:ext cx="13319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/>
              <a:t>Philipp Weigell</a:t>
            </a:r>
          </a:p>
        </p:txBody>
      </p:sp>
      <p:pic>
        <p:nvPicPr>
          <p:cNvPr id="155657" name="Obrázek 8" descr="Obsah obrázku žába, zvíře, jídlo, stůl&#10;&#10;Popis byl vytvořen automaticky">
            <a:extLst>
              <a:ext uri="{FF2B5EF4-FFF2-40B4-BE49-F238E27FC236}">
                <a16:creationId xmlns:a16="http://schemas.microsoft.com/office/drawing/2014/main" id="{2B737D67-12D5-B1C2-0B59-551C61466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9332" r="21454" b="11938"/>
          <a:stretch>
            <a:fillRect/>
          </a:stretch>
        </p:blipFill>
        <p:spPr bwMode="auto">
          <a:xfrm>
            <a:off x="6127750" y="3024188"/>
            <a:ext cx="2270125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608CE37A-D5F0-DC5E-CD03-9A94F4093B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98488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4. Bukový vegetační stupeň</a:t>
            </a:r>
          </a:p>
        </p:txBody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FA564779-13A4-1ED4-15B7-0E892F6099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9144000" cy="5073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 dirty="0"/>
              <a:t>pahorkatiny, vrchoviny, hornatiny ČR 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 dirty="0"/>
              <a:t>asi 40 % území ČR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 dirty="0"/>
              <a:t>400–700 (800) m n. m. 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 dirty="0"/>
              <a:t>kambizemě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 dirty="0"/>
              <a:t>průměrná roční teplota asi 7 °C, průměrný roční úhrn srážek asi 700 mm, vegetační doba dlouhá 140–150 dní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 i="1" dirty="0">
                <a:solidFill>
                  <a:srgbClr val="FF0000"/>
                </a:solidFill>
              </a:rPr>
              <a:t>Fagus sylvatica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Quercus petraea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Abies alba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Acer platanoides</a:t>
            </a:r>
            <a:r>
              <a:rPr lang="cs-CZ" altLang="en-US" sz="2000" b="1" dirty="0"/>
              <a:t>, </a:t>
            </a:r>
            <a:r>
              <a:rPr lang="cs-CZ" altLang="en-US" sz="2000" b="1" i="1" dirty="0"/>
              <a:t>Acer pseudoplatanus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Tilia platyphyllos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Ulmus glabra</a:t>
            </a:r>
            <a:r>
              <a:rPr lang="cs-CZ" altLang="en-US" sz="2000" b="1" dirty="0"/>
              <a:t>, </a:t>
            </a:r>
            <a:r>
              <a:rPr lang="cs-CZ" altLang="en-US" sz="2000" b="1" i="1" dirty="0"/>
              <a:t>Sambucus racemosa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cs-CZ" sz="2000" b="1" dirty="0"/>
              <a:t>dominuje </a:t>
            </a:r>
            <a:r>
              <a:rPr lang="cs-CZ" altLang="cs-CZ" sz="2000" b="1" dirty="0">
                <a:solidFill>
                  <a:srgbClr val="FF0000"/>
                </a:solidFill>
              </a:rPr>
              <a:t>buk</a:t>
            </a:r>
            <a:r>
              <a:rPr lang="cs-CZ" altLang="cs-CZ" sz="2000" b="1" dirty="0"/>
              <a:t> schopný vytvářet přirozeně </a:t>
            </a:r>
            <a:r>
              <a:rPr lang="cs-CZ" altLang="cs-CZ" sz="2000" b="1" dirty="0" err="1">
                <a:solidFill>
                  <a:srgbClr val="FF0000"/>
                </a:solidFill>
              </a:rPr>
              <a:t>monocenózy</a:t>
            </a:r>
            <a:r>
              <a:rPr lang="cs-CZ" altLang="cs-CZ" sz="2000" b="1" dirty="0"/>
              <a:t>, přimíšena je jedle           (v přírodním stavu cca 20 % dle stanoviště); výškově jsou si rovnocenné (do 50 m); duby a habr (do 25 m) pouze vtroušené a podúrovňové (končí zde jejich výskyt)</a:t>
            </a:r>
          </a:p>
        </p:txBody>
      </p:sp>
      <p:pic>
        <p:nvPicPr>
          <p:cNvPr id="157700" name="Obrázek 2">
            <a:extLst>
              <a:ext uri="{FF2B5EF4-FFF2-40B4-BE49-F238E27FC236}">
                <a16:creationId xmlns:a16="http://schemas.microsoft.com/office/drawing/2014/main" id="{6898C9D8-5D73-9EE1-4CB3-CF74B89B3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4419600"/>
            <a:ext cx="35814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1" name="Obrázek 4">
            <a:extLst>
              <a:ext uri="{FF2B5EF4-FFF2-40B4-BE49-F238E27FC236}">
                <a16:creationId xmlns:a16="http://schemas.microsoft.com/office/drawing/2014/main" id="{62168D49-5605-03A9-2988-28CD9242E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4416425"/>
            <a:ext cx="35814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3987E000-ED11-5097-6599-DC68E2C206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98488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4. Bukový vegetační stupeň</a:t>
            </a:r>
          </a:p>
        </p:txBody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2269CA21-C8E5-3B38-734C-728E46BE3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9144000" cy="5073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400" b="1"/>
              <a:t>typicky bukoví průvodci: </a:t>
            </a:r>
            <a:r>
              <a:rPr lang="cs-CZ" altLang="en-US" sz="2400" b="1" i="1"/>
              <a:t>Galium odoratum</a:t>
            </a:r>
            <a:r>
              <a:rPr lang="cs-CZ" altLang="en-US" sz="2400" b="1"/>
              <a:t>,</a:t>
            </a:r>
            <a:r>
              <a:rPr lang="cs-CZ" altLang="en-US" sz="2400" b="1" i="1"/>
              <a:t> Oxalis acetosella</a:t>
            </a:r>
            <a:r>
              <a:rPr lang="cs-CZ" altLang="en-US" sz="2400" b="1"/>
              <a:t>,</a:t>
            </a:r>
            <a:r>
              <a:rPr lang="cs-CZ" altLang="en-US" sz="2400" b="1" i="1"/>
              <a:t> Galeobdolon montanum</a:t>
            </a:r>
            <a:r>
              <a:rPr lang="cs-CZ" altLang="en-US" sz="2400" b="1"/>
              <a:t>, </a:t>
            </a:r>
            <a:r>
              <a:rPr lang="cs-CZ" altLang="en-US" sz="2400" b="1" i="1"/>
              <a:t>Maianthemum bifolium</a:t>
            </a:r>
            <a:r>
              <a:rPr lang="cs-CZ" altLang="en-US" sz="2400" b="1"/>
              <a:t>, </a:t>
            </a:r>
            <a:r>
              <a:rPr lang="cs-CZ" altLang="en-US" sz="2400" b="1" i="1"/>
              <a:t>Senecio ovatus</a:t>
            </a:r>
            <a:r>
              <a:rPr lang="cs-CZ" altLang="en-US" sz="2400" b="1"/>
              <a:t>, </a:t>
            </a:r>
            <a:r>
              <a:rPr lang="cs-CZ" altLang="en-US" sz="2400" b="1" i="1"/>
              <a:t>Milium effusum</a:t>
            </a:r>
            <a:r>
              <a:rPr lang="cs-CZ" altLang="en-US" sz="2400" b="1"/>
              <a:t>, </a:t>
            </a:r>
            <a:r>
              <a:rPr lang="cs-CZ" altLang="en-US" sz="2400" b="1" i="1"/>
              <a:t>Gymnocarpium dryopteris</a:t>
            </a:r>
            <a:r>
              <a:rPr lang="cs-CZ" altLang="en-US" sz="2400" b="1"/>
              <a:t>,</a:t>
            </a:r>
            <a:r>
              <a:rPr lang="cs-CZ" altLang="en-US" sz="2400" b="1" i="1"/>
              <a:t> Mercurialis perennis</a:t>
            </a:r>
            <a:r>
              <a:rPr lang="cs-CZ" altLang="en-US" sz="2400" b="1"/>
              <a:t>,</a:t>
            </a:r>
            <a:r>
              <a:rPr lang="cs-CZ" altLang="en-US" sz="2400" b="1" i="1"/>
              <a:t> Dentaria bulbifera</a:t>
            </a:r>
            <a:r>
              <a:rPr lang="cs-CZ" altLang="en-US" sz="2400" b="1"/>
              <a:t>,</a:t>
            </a:r>
            <a:r>
              <a:rPr lang="cs-CZ" altLang="en-US" sz="2400" b="1" i="1"/>
              <a:t> Avenella flexuosa</a:t>
            </a:r>
            <a:r>
              <a:rPr lang="cs-CZ" altLang="en-US" sz="2400" b="1"/>
              <a:t>...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400" b="1"/>
              <a:t>poprvé se objevuje </a:t>
            </a:r>
            <a:r>
              <a:rPr lang="cs-CZ" altLang="en-US" sz="2400" b="1" i="1">
                <a:solidFill>
                  <a:srgbClr val="FF0000"/>
                </a:solidFill>
              </a:rPr>
              <a:t>Lunaria rediviva</a:t>
            </a:r>
            <a:r>
              <a:rPr lang="cs-CZ" altLang="en-US" sz="2400" b="1"/>
              <a:t>,</a:t>
            </a:r>
            <a:r>
              <a:rPr lang="cs-CZ" altLang="en-US" sz="2400" b="1" i="1"/>
              <a:t> Prenanthes purpurea</a:t>
            </a:r>
            <a:r>
              <a:rPr lang="cs-CZ" altLang="en-US" sz="2400" b="1"/>
              <a:t>, </a:t>
            </a:r>
            <a:r>
              <a:rPr lang="cs-CZ" altLang="en-US" sz="2400" b="1" i="1">
                <a:solidFill>
                  <a:srgbClr val="FF0000"/>
                </a:solidFill>
              </a:rPr>
              <a:t>Polygonatum verticillatum</a:t>
            </a:r>
            <a:r>
              <a:rPr lang="cs-CZ" altLang="en-US" sz="2400" b="1"/>
              <a:t>...</a:t>
            </a:r>
          </a:p>
        </p:txBody>
      </p:sp>
      <p:pic>
        <p:nvPicPr>
          <p:cNvPr id="159748" name="Obrázek 2" descr="Obsah obrázku tráva, exteriér, rostlina, květina&#10;&#10;Popis byl vytvořen automaticky">
            <a:extLst>
              <a:ext uri="{FF2B5EF4-FFF2-40B4-BE49-F238E27FC236}">
                <a16:creationId xmlns:a16="http://schemas.microsoft.com/office/drawing/2014/main" id="{7A2D259C-FA09-33CB-5DE1-1EE070D68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733675"/>
            <a:ext cx="21780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9" name="Obrázek 4" descr="Obsah obrázku tráva, rostlina, exteriér, zelená&#10;&#10;Popis byl vytvořen automaticky">
            <a:extLst>
              <a:ext uri="{FF2B5EF4-FFF2-40B4-BE49-F238E27FC236}">
                <a16:creationId xmlns:a16="http://schemas.microsoft.com/office/drawing/2014/main" id="{CD02CBFA-4D5E-1EF3-0D54-454F00C80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733675"/>
            <a:ext cx="2151062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7412DF72-BE45-0246-CE7E-4E62C7390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>
                <a:latin typeface="Calibri" panose="020F0502020204030204" pitchFamily="34" charset="0"/>
              </a:rPr>
              <a:t>Historický vývoj</a:t>
            </a: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57DD6E06-1394-8C3C-9C4C-CA98A5822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1008063"/>
            <a:ext cx="903605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57188" indent="-357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365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cs-CZ" sz="2400" dirty="0">
                <a:latin typeface="Calibri" panose="020F0502020204030204" pitchFamily="34" charset="0"/>
              </a:rPr>
              <a:t>„Císařský patent lesů a dříví, ustanovení v království Českém se týkající“ (Marie Terezie, 1754):</a:t>
            </a:r>
          </a:p>
          <a:p>
            <a:pPr marL="715963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cs-CZ" sz="2400" dirty="0">
                <a:latin typeface="Calibri" panose="020F0502020204030204" pitchFamily="34" charset="0"/>
              </a:rPr>
              <a:t>„…při volbě dřevin při zalesňování nutno přihlížet k vlastnostem lesní půdy!“</a:t>
            </a:r>
          </a:p>
        </p:txBody>
      </p:sp>
    </p:spTree>
    <p:extLst>
      <p:ext uri="{BB962C8B-B14F-4D97-AF65-F5344CB8AC3E}">
        <p14:creationId xmlns:p14="http://schemas.microsoft.com/office/powerpoint/2010/main" val="1093300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F1F5836E-E390-7A1B-2FB7-DE293E2831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98488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4. Bukový vegetační stupeň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1970B9C7-A130-6FB8-D0F3-21E8438DA8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600075"/>
            <a:ext cx="9144000" cy="5073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SzPct val="75000"/>
              <a:defRPr/>
            </a:pPr>
            <a:r>
              <a:rPr lang="cs-CZ" altLang="en-US" sz="2000" b="1" dirty="0"/>
              <a:t>tesařík alpský, martináč bukový, v ČR zde po dlouhé době zahnízdil orel skalní…</a:t>
            </a:r>
          </a:p>
          <a:p>
            <a:pPr eaLnBrk="1" hangingPunct="1">
              <a:lnSpc>
                <a:spcPct val="80000"/>
              </a:lnSpc>
              <a:buSzPct val="75000"/>
              <a:defRPr/>
            </a:pPr>
            <a:r>
              <a:rPr lang="cs-CZ" altLang="en-US" sz="2000" b="1" dirty="0"/>
              <a:t>zemědělsko-lesní krajina, typicky jehličnaté monokultury</a:t>
            </a:r>
          </a:p>
          <a:p>
            <a:pPr eaLnBrk="1" hangingPunct="1">
              <a:lnSpc>
                <a:spcPct val="80000"/>
              </a:lnSpc>
              <a:buSzPct val="75000"/>
              <a:defRPr/>
            </a:pPr>
            <a:r>
              <a:rPr lang="cs-CZ" altLang="en-US" sz="2000" b="1" dirty="0"/>
              <a:t>osídlení až během středověké kolonizace</a:t>
            </a:r>
          </a:p>
          <a:p>
            <a:pPr eaLnBrk="1" hangingPunct="1">
              <a:lnSpc>
                <a:spcPct val="80000"/>
              </a:lnSpc>
              <a:buSzPct val="75000"/>
              <a:defRPr/>
            </a:pPr>
            <a:r>
              <a:rPr lang="cs-CZ" altLang="en-US" sz="2000" b="1" dirty="0"/>
              <a:t>dubojehličnatá varianta</a:t>
            </a:r>
          </a:p>
          <a:p>
            <a:pPr eaLnBrk="1" hangingPunct="1">
              <a:lnSpc>
                <a:spcPct val="80000"/>
              </a:lnSpc>
              <a:buSzPct val="75000"/>
              <a:defRPr/>
            </a:pPr>
            <a:r>
              <a:rPr lang="cs-CZ" altLang="en-US" sz="2000" b="1" dirty="0"/>
              <a:t>popíjí se…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en-US" sz="2000" b="1" dirty="0"/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cs-CZ" altLang="en-US" sz="2000" b="1" dirty="0"/>
          </a:p>
        </p:txBody>
      </p:sp>
      <p:pic>
        <p:nvPicPr>
          <p:cNvPr id="161796" name="Obrázek 1">
            <a:extLst>
              <a:ext uri="{FF2B5EF4-FFF2-40B4-BE49-F238E27FC236}">
                <a16:creationId xmlns:a16="http://schemas.microsoft.com/office/drawing/2014/main" id="{E37D18DA-32F5-ADED-C3EB-9962538E0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414588"/>
            <a:ext cx="3233737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Obrázek 2">
            <a:extLst>
              <a:ext uri="{FF2B5EF4-FFF2-40B4-BE49-F238E27FC236}">
                <a16:creationId xmlns:a16="http://schemas.microsoft.com/office/drawing/2014/main" id="{A05955CF-1C55-4475-FBEB-CBBD934DE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651375"/>
            <a:ext cx="323373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8" name="Obrázek 3">
            <a:extLst>
              <a:ext uri="{FF2B5EF4-FFF2-40B4-BE49-F238E27FC236}">
                <a16:creationId xmlns:a16="http://schemas.microsoft.com/office/drawing/2014/main" id="{B307D2C9-328C-8501-FB00-9E3A607D6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38" y="2798763"/>
            <a:ext cx="4811712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5B5C3EF3-1DDA-02AA-CA16-3C2B98BF2C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5. Jedlobukový vegetační stupeň</a:t>
            </a:r>
          </a:p>
        </p:txBody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5B4CD476-771E-8D64-B587-1DCA85810B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5900" y="1052513"/>
            <a:ext cx="8712200" cy="5073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>
                <a:solidFill>
                  <a:srgbClr val="FF0000"/>
                </a:solidFill>
              </a:rPr>
              <a:t>první horský stupeň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asi 22 % území ČR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(500) 600–800 (900) m n. m. 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kryptopodzoly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průměrná roční teplota asi 6 °C, průměrný roční úhrn srážek asi 700–1000 mm, vegetační doba dlouhá do 140 dní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 i="1"/>
              <a:t>Fagus sylvatica</a:t>
            </a:r>
            <a:r>
              <a:rPr lang="cs-CZ" altLang="en-US" sz="2000" b="1"/>
              <a:t>, </a:t>
            </a:r>
            <a:r>
              <a:rPr lang="cs-CZ" altLang="en-US" sz="2000" b="1" i="1"/>
              <a:t>Abies alba</a:t>
            </a:r>
            <a:r>
              <a:rPr lang="cs-CZ" altLang="en-US" sz="2000" b="1"/>
              <a:t>,</a:t>
            </a:r>
            <a:r>
              <a:rPr lang="cs-CZ" altLang="en-US" sz="2000" b="1" i="1"/>
              <a:t> Picea abies</a:t>
            </a:r>
            <a:r>
              <a:rPr lang="cs-CZ" altLang="en-US" sz="2000" b="1"/>
              <a:t>, </a:t>
            </a:r>
            <a:r>
              <a:rPr lang="cs-CZ" altLang="en-US" sz="2000" b="1" i="1"/>
              <a:t>Acer pseudoplatanus</a:t>
            </a:r>
            <a:r>
              <a:rPr lang="cs-CZ" altLang="en-US" sz="2000" b="1"/>
              <a:t>,</a:t>
            </a:r>
            <a:r>
              <a:rPr lang="cs-CZ" altLang="en-US" sz="2000" b="1" i="1"/>
              <a:t> Tilia platyphyllos</a:t>
            </a:r>
            <a:r>
              <a:rPr lang="cs-CZ" altLang="en-US" sz="2000" b="1"/>
              <a:t>, </a:t>
            </a:r>
            <a:r>
              <a:rPr lang="cs-CZ" altLang="en-US" sz="2000" b="1" i="1"/>
              <a:t>Ulmus glabra</a:t>
            </a:r>
            <a:r>
              <a:rPr lang="cs-CZ" altLang="en-US" sz="2000" b="1"/>
              <a:t>, </a:t>
            </a:r>
            <a:r>
              <a:rPr lang="cs-CZ" altLang="en-US" sz="2000" b="1" i="1">
                <a:solidFill>
                  <a:srgbClr val="FF0000"/>
                </a:solidFill>
              </a:rPr>
              <a:t>Sambucus racemosa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Rosa pendulina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Lonicera nigra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cs-CZ" sz="2000" b="1"/>
              <a:t>v hlavní úrovni dominuje buk (45 m), výrazně nadúrovňová je jedle (60 m); poprvé se objevuje smrk (5 %, až 60 m); duby a habr chybějí (ale mohou být vysazené); na hranici s 6. lvs končí lípa a javor mléč</a:t>
            </a:r>
          </a:p>
        </p:txBody>
      </p:sp>
      <p:pic>
        <p:nvPicPr>
          <p:cNvPr id="163844" name="Obrázek 2" descr="Obsah obrázku rostlina, tráva, květina, malé&#10;&#10;Popis byl vytvořen automaticky">
            <a:extLst>
              <a:ext uri="{FF2B5EF4-FFF2-40B4-BE49-F238E27FC236}">
                <a16:creationId xmlns:a16="http://schemas.microsoft.com/office/drawing/2014/main" id="{54D55101-D9CF-37C5-17B4-D1C9B3C87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5" y="4373563"/>
            <a:ext cx="3527425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5" name="Obrázek 4" descr="Obsah obrázku exteriér, tráva, zelená, malé&#10;&#10;Popis byl vytvořen automaticky">
            <a:extLst>
              <a:ext uri="{FF2B5EF4-FFF2-40B4-BE49-F238E27FC236}">
                <a16:creationId xmlns:a16="http://schemas.microsoft.com/office/drawing/2014/main" id="{3DE331C0-E975-469D-CD3E-0FB048869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4310063"/>
            <a:ext cx="1652588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6" name="Obrázek 2">
            <a:extLst>
              <a:ext uri="{FF2B5EF4-FFF2-40B4-BE49-F238E27FC236}">
                <a16:creationId xmlns:a16="http://schemas.microsoft.com/office/drawing/2014/main" id="{D49163D1-2DD7-CBB1-E352-C7221F0E8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4373563"/>
            <a:ext cx="3524250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9FBC2779-0D43-8046-F18E-DBEFEDF07F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5. Jedlobukový vegetační stupeň</a:t>
            </a:r>
          </a:p>
        </p:txBody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4ACFAE60-67C6-35C5-9A81-2F94C52A87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5900" y="903288"/>
            <a:ext cx="8712200" cy="5073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 i="1"/>
              <a:t>Festuca altissima</a:t>
            </a:r>
            <a:r>
              <a:rPr lang="cs-CZ" altLang="en-US" sz="2000" b="1"/>
              <a:t>,</a:t>
            </a:r>
            <a:r>
              <a:rPr lang="cs-CZ" altLang="en-US" sz="2000" b="1" i="1"/>
              <a:t> Prenanthes purpurea</a:t>
            </a:r>
            <a:r>
              <a:rPr lang="cs-CZ" altLang="en-US" sz="2000" b="1"/>
              <a:t>, </a:t>
            </a:r>
            <a:r>
              <a:rPr lang="cs-CZ" altLang="en-US" sz="2000" b="1" i="1"/>
              <a:t>Impatiens noli-tangere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Stellaria nemorum</a:t>
            </a:r>
            <a:r>
              <a:rPr lang="cs-CZ" altLang="en-US" sz="2000" b="1"/>
              <a:t>,</a:t>
            </a:r>
            <a:r>
              <a:rPr lang="cs-CZ" altLang="en-US" sz="2000" b="1" i="1"/>
              <a:t> Polygonatum verticillatum</a:t>
            </a:r>
            <a:r>
              <a:rPr lang="cs-CZ" altLang="en-US" sz="2000" b="1"/>
              <a:t>, </a:t>
            </a:r>
            <a:r>
              <a:rPr lang="cs-CZ" altLang="en-US" sz="2000" b="1" i="1"/>
              <a:t>Senecio ovatus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Calamagrostis villosa</a:t>
            </a:r>
            <a:r>
              <a:rPr lang="cs-CZ" altLang="en-US" sz="2000" b="1"/>
              <a:t>...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000" b="1">
                <a:solidFill>
                  <a:srgbClr val="FF0000"/>
                </a:solidFill>
              </a:rPr>
              <a:t>poprvé</a:t>
            </a:r>
            <a:r>
              <a:rPr lang="cs-CZ" altLang="en-US" sz="2000" b="1"/>
              <a:t> se objevuje </a:t>
            </a:r>
            <a:r>
              <a:rPr lang="cs-CZ" altLang="en-US" sz="2000" b="1" i="1">
                <a:solidFill>
                  <a:srgbClr val="FF0000"/>
                </a:solidFill>
              </a:rPr>
              <a:t>Blechnum spicant</a:t>
            </a:r>
            <a:r>
              <a:rPr lang="cs-CZ" altLang="en-US" sz="2000" b="1"/>
              <a:t>, </a:t>
            </a:r>
            <a:r>
              <a:rPr lang="cs-CZ" altLang="en-US" sz="2000" b="1" i="1">
                <a:solidFill>
                  <a:srgbClr val="FF0000"/>
                </a:solidFill>
              </a:rPr>
              <a:t>Cicerbita alpina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Poa chaixii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Soldanella montana</a:t>
            </a:r>
            <a:r>
              <a:rPr lang="cs-CZ" altLang="en-US" sz="2000" b="1"/>
              <a:t>...</a:t>
            </a:r>
          </a:p>
        </p:txBody>
      </p:sp>
      <p:pic>
        <p:nvPicPr>
          <p:cNvPr id="165892" name="Obrázek 2" descr="Obsah obrázku exteriér, tráva, rostlina, strom&#10;&#10;Popis byl vytvořen automaticky">
            <a:extLst>
              <a:ext uri="{FF2B5EF4-FFF2-40B4-BE49-F238E27FC236}">
                <a16:creationId xmlns:a16="http://schemas.microsoft.com/office/drawing/2014/main" id="{D2DB3D35-EE25-F1CE-6938-F069FECED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2376488"/>
            <a:ext cx="3211512" cy="21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3" name="Obrázek 4" descr="Obsah obrázku exteriér, rostlina, zelená, květina&#10;&#10;Popis byl vytvořen automaticky">
            <a:extLst>
              <a:ext uri="{FF2B5EF4-FFF2-40B4-BE49-F238E27FC236}">
                <a16:creationId xmlns:a16="http://schemas.microsoft.com/office/drawing/2014/main" id="{1E6D89B1-5947-9E6D-2A6D-D971D0DDC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1970088"/>
            <a:ext cx="1758950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4" name="Obrázek 6" descr="Obsah obrázku tráva, exteriér, rostlina, zelená&#10;&#10;Popis byl vytvořen automaticky">
            <a:extLst>
              <a:ext uri="{FF2B5EF4-FFF2-40B4-BE49-F238E27FC236}">
                <a16:creationId xmlns:a16="http://schemas.microsoft.com/office/drawing/2014/main" id="{585A12C9-3DB9-0DD7-EFD6-1CEC23B8C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4527550"/>
            <a:ext cx="3211512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5" name="Obrázek 8" descr="Obsah obrázku rostlina, list, kapradina&#10;&#10;Popis byl vytvořen automaticky">
            <a:extLst>
              <a:ext uri="{FF2B5EF4-FFF2-40B4-BE49-F238E27FC236}">
                <a16:creationId xmlns:a16="http://schemas.microsoft.com/office/drawing/2014/main" id="{24E38EF5-2E87-FAF1-CFE1-737A56DA9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3" y="1970088"/>
            <a:ext cx="175895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6" name="Obrázek 10" descr="Obsah obrázku exteriér, tráva, rostlina, květina&#10;&#10;Popis byl vytvořen automaticky">
            <a:extLst>
              <a:ext uri="{FF2B5EF4-FFF2-40B4-BE49-F238E27FC236}">
                <a16:creationId xmlns:a16="http://schemas.microsoft.com/office/drawing/2014/main" id="{9451A568-25B1-D1A2-286C-FACEC6173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75" y="2860675"/>
            <a:ext cx="1925638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7" name="Obrázek 12" descr="Obsah obrázku tráva, exteriér, rostlina, květina&#10;&#10;Popis byl vytvořen automaticky">
            <a:extLst>
              <a:ext uri="{FF2B5EF4-FFF2-40B4-BE49-F238E27FC236}">
                <a16:creationId xmlns:a16="http://schemas.microsoft.com/office/drawing/2014/main" id="{591D75D6-68F2-E989-21EB-1E18DB6DC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8" y="4676775"/>
            <a:ext cx="3211512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FAB25F60-70E5-0181-7895-D0F25AC763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5. Jedlobukový vegetační stupeň</a:t>
            </a:r>
          </a:p>
        </p:txBody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71701AA6-8270-21CB-593B-64CF54C160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5900" y="892175"/>
            <a:ext cx="8712200" cy="50736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2000" b="1"/>
              <a:t>už typická </a:t>
            </a:r>
            <a:r>
              <a:rPr lang="cs-CZ" altLang="en-US" sz="2000" b="1">
                <a:solidFill>
                  <a:srgbClr val="FF0000"/>
                </a:solidFill>
              </a:rPr>
              <a:t>horská fauna</a:t>
            </a:r>
            <a:r>
              <a:rPr lang="cs-CZ" altLang="en-US" sz="2000" b="1"/>
              <a:t>: datlík tříprstý, ořešník kropenatý, kos horský, jeřábek lesní; typicky lipanové pásmo vod, tesařík smrkový, lýkožrout jedlový…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000" b="1"/>
              <a:t>mozaika lesů, luk, políček a pastvin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000" b="1"/>
              <a:t>osídlení až během středověké kolonizace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000" b="1"/>
              <a:t>naše ikonické pralesní rezervace (Boubínský, Žofínský prales, Mionší)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000" b="1"/>
              <a:t>popíjí se…</a:t>
            </a:r>
          </a:p>
        </p:txBody>
      </p:sp>
      <p:pic>
        <p:nvPicPr>
          <p:cNvPr id="167940" name="Obrázek 1">
            <a:extLst>
              <a:ext uri="{FF2B5EF4-FFF2-40B4-BE49-F238E27FC236}">
                <a16:creationId xmlns:a16="http://schemas.microsoft.com/office/drawing/2014/main" id="{44F5F431-7D85-B1F5-6A3C-5E6837519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1" r="5238"/>
          <a:stretch>
            <a:fillRect/>
          </a:stretch>
        </p:blipFill>
        <p:spPr bwMode="auto">
          <a:xfrm>
            <a:off x="454025" y="3263900"/>
            <a:ext cx="2925763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1" name="Obrázek 2">
            <a:extLst>
              <a:ext uri="{FF2B5EF4-FFF2-40B4-BE49-F238E27FC236}">
                <a16:creationId xmlns:a16="http://schemas.microsoft.com/office/drawing/2014/main" id="{EB4E2A28-E6FA-5DD8-9B06-E39BBA33B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13"/>
          <a:stretch>
            <a:fillRect/>
          </a:stretch>
        </p:blipFill>
        <p:spPr bwMode="auto">
          <a:xfrm>
            <a:off x="3405188" y="2708275"/>
            <a:ext cx="25527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2" name="Obrázek 3">
            <a:extLst>
              <a:ext uri="{FF2B5EF4-FFF2-40B4-BE49-F238E27FC236}">
                <a16:creationId xmlns:a16="http://schemas.microsoft.com/office/drawing/2014/main" id="{C83F12F6-C29C-1869-265B-9AA85D68E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4940300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3" name="Obrázek 4">
            <a:extLst>
              <a:ext uri="{FF2B5EF4-FFF2-40B4-BE49-F238E27FC236}">
                <a16:creationId xmlns:a16="http://schemas.microsoft.com/office/drawing/2014/main" id="{05326BB1-28D6-5F5A-8600-8E94D91D7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13" y="2706688"/>
            <a:ext cx="2224087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901E351D-C254-7562-E977-AF247807DD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5. Jedlobukový vegetační stupeň</a:t>
            </a:r>
          </a:p>
        </p:txBody>
      </p:sp>
      <p:pic>
        <p:nvPicPr>
          <p:cNvPr id="169987" name="Obrázek 6">
            <a:extLst>
              <a:ext uri="{FF2B5EF4-FFF2-40B4-BE49-F238E27FC236}">
                <a16:creationId xmlns:a16="http://schemas.microsoft.com/office/drawing/2014/main" id="{B066570C-F78B-89D6-2D19-AC3C5D3C3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3088"/>
            <a:ext cx="9151938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88" name="TextovéPole 3">
            <a:extLst>
              <a:ext uri="{FF2B5EF4-FFF2-40B4-BE49-F238E27FC236}">
                <a16:creationId xmlns:a16="http://schemas.microsoft.com/office/drawing/2014/main" id="{DD901107-742C-F124-7717-6600E0C92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1675" y="5319713"/>
            <a:ext cx="8302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/>
              <a:t>Igor Míchal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DE9AF1F6-9289-CF81-D019-7A974F70DB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6. Smrkojedlobukový vegetační stupeň</a:t>
            </a:r>
          </a:p>
        </p:txBody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F49F6B2F-3092-4744-176F-87B947E055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016000"/>
            <a:ext cx="8748712" cy="51101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400" b="1"/>
              <a:t>horský stupeň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400" b="1"/>
              <a:t>asi 3 % území ČR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400" b="1"/>
              <a:t>900–1200 m n. m. 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400" b="1"/>
              <a:t>podzoly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400" b="1"/>
              <a:t>průměrná roční teplota asi 5 °C, průměrný roční úhrn srážek asi 900–1100 mm, vegetační doba dlouhá do 120–130 dní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400" b="1" i="1">
                <a:solidFill>
                  <a:srgbClr val="FF0000"/>
                </a:solidFill>
              </a:rPr>
              <a:t>Fagus sylvatica</a:t>
            </a:r>
            <a:r>
              <a:rPr lang="cs-CZ" altLang="en-US" sz="2400" b="1"/>
              <a:t>, </a:t>
            </a:r>
            <a:r>
              <a:rPr lang="cs-CZ" altLang="en-US" sz="2400" b="1" i="1">
                <a:solidFill>
                  <a:srgbClr val="FF0000"/>
                </a:solidFill>
              </a:rPr>
              <a:t>Abies alba</a:t>
            </a:r>
            <a:r>
              <a:rPr lang="cs-CZ" altLang="en-US" sz="2400" b="1"/>
              <a:t>,</a:t>
            </a:r>
            <a:r>
              <a:rPr lang="cs-CZ" altLang="en-US" sz="2400" b="1" i="1"/>
              <a:t> </a:t>
            </a:r>
            <a:r>
              <a:rPr lang="cs-CZ" altLang="en-US" sz="2400" b="1" i="1">
                <a:solidFill>
                  <a:srgbClr val="FF0000"/>
                </a:solidFill>
              </a:rPr>
              <a:t>Picea abies</a:t>
            </a:r>
            <a:r>
              <a:rPr lang="cs-CZ" altLang="en-US" sz="2400" b="1"/>
              <a:t>,</a:t>
            </a:r>
            <a:r>
              <a:rPr lang="cs-CZ" altLang="en-US" sz="2400" b="1" i="1"/>
              <a:t> Acer pseudoplatanus</a:t>
            </a:r>
            <a:r>
              <a:rPr lang="cs-CZ" altLang="en-US" sz="2400" b="1"/>
              <a:t>, </a:t>
            </a:r>
            <a:r>
              <a:rPr lang="cs-CZ" altLang="en-US" sz="2400" b="1" i="1"/>
              <a:t>Fraxinus excelsior</a:t>
            </a:r>
            <a:r>
              <a:rPr lang="cs-CZ" altLang="en-US" sz="2400" b="1"/>
              <a:t>,</a:t>
            </a:r>
            <a:r>
              <a:rPr lang="cs-CZ" altLang="en-US" sz="2400" b="1" i="1"/>
              <a:t> Sambucus racemosa</a:t>
            </a:r>
            <a:r>
              <a:rPr lang="cs-CZ" altLang="en-US" sz="2400" b="1"/>
              <a:t>,</a:t>
            </a:r>
            <a:r>
              <a:rPr lang="cs-CZ" altLang="en-US" sz="2400" b="1" i="1"/>
              <a:t> Rosa pendulina</a:t>
            </a:r>
            <a:r>
              <a:rPr lang="cs-CZ" altLang="en-US" sz="2400" b="1"/>
              <a:t>,</a:t>
            </a:r>
            <a:r>
              <a:rPr lang="cs-CZ" altLang="en-US" sz="2400" b="1" i="1"/>
              <a:t> Lonicera nigra</a:t>
            </a:r>
            <a:r>
              <a:rPr lang="cs-CZ" altLang="en-US" sz="2400" b="1"/>
              <a:t>,</a:t>
            </a:r>
            <a:r>
              <a:rPr lang="cs-CZ" altLang="en-US" sz="2400" b="1" i="1"/>
              <a:t> </a:t>
            </a:r>
            <a:r>
              <a:rPr lang="cs-CZ" altLang="en-US" sz="2400" b="1" i="1">
                <a:solidFill>
                  <a:srgbClr val="FF0000"/>
                </a:solidFill>
              </a:rPr>
              <a:t>Salix silesiaca</a:t>
            </a:r>
          </a:p>
        </p:txBody>
      </p:sp>
      <p:pic>
        <p:nvPicPr>
          <p:cNvPr id="172036" name="Obrázek 2" descr="Obsah obrázku les, tráva, exteriér, dřevo&#10;&#10;Popis byl vytvořen automaticky">
            <a:extLst>
              <a:ext uri="{FF2B5EF4-FFF2-40B4-BE49-F238E27FC236}">
                <a16:creationId xmlns:a16="http://schemas.microsoft.com/office/drawing/2014/main" id="{DBE817D6-759C-7C0E-3F00-43081E832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84663"/>
            <a:ext cx="3716337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4C0C0928-7AA2-05E6-260A-C6A764FCDD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6. Smrkojedlobukový vegetační stupeň</a:t>
            </a:r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C7BFF46E-04D8-3F80-76BB-59740EE368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016000"/>
            <a:ext cx="8748712" cy="51101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400" b="1">
                <a:solidFill>
                  <a:srgbClr val="FF0000"/>
                </a:solidFill>
              </a:rPr>
              <a:t>poprvé</a:t>
            </a:r>
            <a:r>
              <a:rPr lang="cs-CZ" altLang="en-US" sz="2400" b="1"/>
              <a:t> se objevuje </a:t>
            </a:r>
            <a:r>
              <a:rPr lang="cs-CZ" altLang="en-US" sz="2400" b="1" i="1">
                <a:solidFill>
                  <a:srgbClr val="FF0000"/>
                </a:solidFill>
              </a:rPr>
              <a:t>Homogyne alpina</a:t>
            </a:r>
            <a:r>
              <a:rPr lang="cs-CZ" altLang="en-US" sz="2400" b="1"/>
              <a:t>, </a:t>
            </a:r>
            <a:r>
              <a:rPr lang="cs-CZ" altLang="en-US" sz="2400" b="1" i="1">
                <a:solidFill>
                  <a:srgbClr val="FF0000"/>
                </a:solidFill>
              </a:rPr>
              <a:t>Adenostyles alliariae</a:t>
            </a:r>
            <a:r>
              <a:rPr lang="cs-CZ" altLang="en-US" sz="2400" b="1"/>
              <a:t>,</a:t>
            </a:r>
            <a:r>
              <a:rPr lang="cs-CZ" altLang="en-US" sz="2400" b="1" i="1"/>
              <a:t> </a:t>
            </a:r>
            <a:r>
              <a:rPr lang="cs-CZ" altLang="en-US" sz="2400" b="1" i="1">
                <a:solidFill>
                  <a:srgbClr val="FF0000"/>
                </a:solidFill>
              </a:rPr>
              <a:t>Luzula sylvatica</a:t>
            </a:r>
            <a:r>
              <a:rPr lang="cs-CZ" altLang="en-US" sz="2400" b="1"/>
              <a:t>,</a:t>
            </a:r>
            <a:r>
              <a:rPr lang="cs-CZ" altLang="en-US" sz="2400" b="1" i="1"/>
              <a:t> </a:t>
            </a:r>
            <a:r>
              <a:rPr lang="cs-CZ" altLang="en-US" sz="2400" b="1" i="1">
                <a:solidFill>
                  <a:srgbClr val="FF0000"/>
                </a:solidFill>
              </a:rPr>
              <a:t>Athyrium distentifolium </a:t>
            </a:r>
            <a:r>
              <a:rPr lang="cs-CZ" altLang="en-US" sz="2400" b="1"/>
              <a:t>aj. Doplněno řadou druhů 5. VS: </a:t>
            </a:r>
            <a:r>
              <a:rPr lang="cs-CZ" altLang="en-US" sz="2400" b="1" i="1"/>
              <a:t>Soldanella montana</a:t>
            </a:r>
            <a:r>
              <a:rPr lang="cs-CZ" altLang="en-US" sz="2400" b="1"/>
              <a:t>,</a:t>
            </a:r>
            <a:r>
              <a:rPr lang="cs-CZ" altLang="en-US" sz="2400" b="1" i="1"/>
              <a:t> Doronicum austriacum</a:t>
            </a:r>
            <a:r>
              <a:rPr lang="cs-CZ" altLang="en-US" sz="2400" b="1"/>
              <a:t>,</a:t>
            </a:r>
            <a:r>
              <a:rPr lang="cs-CZ" altLang="en-US" sz="2400" b="1" i="1"/>
              <a:t> Gentiana asclepiadea</a:t>
            </a:r>
            <a:r>
              <a:rPr lang="cs-CZ" altLang="en-US" sz="2400" b="1"/>
              <a:t>,</a:t>
            </a:r>
            <a:r>
              <a:rPr lang="cs-CZ" altLang="en-US" sz="2400" b="1" i="1"/>
              <a:t> Festuca altissima</a:t>
            </a:r>
            <a:r>
              <a:rPr lang="cs-CZ" altLang="en-US" sz="2400" b="1"/>
              <a:t>, </a:t>
            </a:r>
            <a:r>
              <a:rPr lang="cs-CZ" altLang="en-US" sz="2400" b="1" i="1"/>
              <a:t>Prenanthes purpurea</a:t>
            </a:r>
            <a:r>
              <a:rPr lang="cs-CZ" altLang="en-US" sz="2400" b="1"/>
              <a:t>,</a:t>
            </a:r>
            <a:r>
              <a:rPr lang="cs-CZ" altLang="en-US" sz="2400" b="1" i="1"/>
              <a:t> Impatiens noli-tangere</a:t>
            </a:r>
            <a:r>
              <a:rPr lang="cs-CZ" altLang="en-US" sz="2400" b="1"/>
              <a:t>,</a:t>
            </a:r>
            <a:r>
              <a:rPr lang="cs-CZ" altLang="en-US" sz="2400" b="1" i="1"/>
              <a:t> Calamagrostis villosa</a:t>
            </a:r>
            <a:r>
              <a:rPr lang="cs-CZ" altLang="en-US" sz="2400" b="1"/>
              <a:t>...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400" b="1"/>
              <a:t>končí řada průvodců buku: </a:t>
            </a:r>
            <a:r>
              <a:rPr lang="cs-CZ" altLang="en-US" sz="2400" b="1" i="1"/>
              <a:t>Lathyrus vernus</a:t>
            </a:r>
            <a:r>
              <a:rPr lang="cs-CZ" altLang="en-US" sz="2400" b="1"/>
              <a:t>, </a:t>
            </a:r>
            <a:r>
              <a:rPr lang="cs-CZ" altLang="en-US" sz="2400" b="1" i="1"/>
              <a:t>Anemone ranunculoides</a:t>
            </a:r>
            <a:r>
              <a:rPr lang="cs-CZ" altLang="en-US" sz="2400" b="1"/>
              <a:t>, </a:t>
            </a:r>
            <a:r>
              <a:rPr lang="cs-CZ" altLang="en-US" sz="2400" b="1" i="1"/>
              <a:t>Festuca gigantea</a:t>
            </a:r>
            <a:r>
              <a:rPr lang="cs-CZ" altLang="en-US" sz="2400" b="1"/>
              <a:t>, </a:t>
            </a:r>
            <a:r>
              <a:rPr lang="cs-CZ" altLang="en-US" sz="2400" b="1" i="1"/>
              <a:t>Carex sylvatica</a:t>
            </a:r>
            <a:r>
              <a:rPr lang="cs-CZ" altLang="en-US" sz="2400" b="1"/>
              <a:t>, </a:t>
            </a:r>
            <a:r>
              <a:rPr lang="cs-CZ" altLang="en-US" sz="2400" b="1" i="1"/>
              <a:t>Corydalis cava</a:t>
            </a:r>
            <a:r>
              <a:rPr lang="cs-CZ" altLang="en-US" sz="2400" b="1"/>
              <a:t>, </a:t>
            </a:r>
            <a:r>
              <a:rPr lang="cs-CZ" altLang="en-US" sz="2400" b="1" i="1"/>
              <a:t>Corydalis solida</a:t>
            </a:r>
            <a:r>
              <a:rPr lang="cs-CZ" altLang="en-US" sz="2400" b="1"/>
              <a:t>…</a:t>
            </a:r>
          </a:p>
        </p:txBody>
      </p:sp>
      <p:grpSp>
        <p:nvGrpSpPr>
          <p:cNvPr id="174084" name="Skupina 12">
            <a:extLst>
              <a:ext uri="{FF2B5EF4-FFF2-40B4-BE49-F238E27FC236}">
                <a16:creationId xmlns:a16="http://schemas.microsoft.com/office/drawing/2014/main" id="{FDA08F11-73D2-E908-ED83-5467A014E872}"/>
              </a:ext>
            </a:extLst>
          </p:cNvPr>
          <p:cNvGrpSpPr>
            <a:grpSpLocks/>
          </p:cNvGrpSpPr>
          <p:nvPr/>
        </p:nvGrpSpPr>
        <p:grpSpPr bwMode="auto">
          <a:xfrm>
            <a:off x="58738" y="3570288"/>
            <a:ext cx="8990012" cy="3200400"/>
            <a:chOff x="26496" y="2802518"/>
            <a:chExt cx="8990608" cy="3199344"/>
          </a:xfrm>
        </p:grpSpPr>
        <p:pic>
          <p:nvPicPr>
            <p:cNvPr id="174085" name="Obrázek 4" descr="Obsah obrázku rostlina, květina, tráva, žlutá&#10;&#10;Popis byl vytvořen automaticky">
              <a:extLst>
                <a:ext uri="{FF2B5EF4-FFF2-40B4-BE49-F238E27FC236}">
                  <a16:creationId xmlns:a16="http://schemas.microsoft.com/office/drawing/2014/main" id="{0AE62E27-D621-DA0D-338B-17D5FD3B25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9259" y="2810094"/>
              <a:ext cx="2127845" cy="319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086" name="Obrázek 6" descr="Obsah obrázku exteriér, tráva, vsedě, zelená&#10;&#10;Popis byl vytvořen automaticky">
              <a:extLst>
                <a:ext uri="{FF2B5EF4-FFF2-40B4-BE49-F238E27FC236}">
                  <a16:creationId xmlns:a16="http://schemas.microsoft.com/office/drawing/2014/main" id="{C7AE1780-4D71-F7FF-EEF3-4234F9B4AD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3942" y="2810094"/>
              <a:ext cx="2127845" cy="319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4087" name="Skupina 9">
              <a:extLst>
                <a:ext uri="{FF2B5EF4-FFF2-40B4-BE49-F238E27FC236}">
                  <a16:creationId xmlns:a16="http://schemas.microsoft.com/office/drawing/2014/main" id="{03A76ACD-ECD7-DFAE-06FA-0261E039EC1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6496" y="2810094"/>
              <a:ext cx="2348886" cy="3188565"/>
              <a:chOff x="141770" y="2593022"/>
              <a:chExt cx="3027459" cy="4109715"/>
            </a:xfrm>
          </p:grpSpPr>
          <p:pic>
            <p:nvPicPr>
              <p:cNvPr id="174090" name="Obrázek 7">
                <a:extLst>
                  <a:ext uri="{FF2B5EF4-FFF2-40B4-BE49-F238E27FC236}">
                    <a16:creationId xmlns:a16="http://schemas.microsoft.com/office/drawing/2014/main" id="{84BFC088-A3EE-A636-B7D5-A105565047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770" y="2593022"/>
                <a:ext cx="2830398" cy="4104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091" name="TextovéPole 8">
                <a:extLst>
                  <a:ext uri="{FF2B5EF4-FFF2-40B4-BE49-F238E27FC236}">
                    <a16:creationId xmlns:a16="http://schemas.microsoft.com/office/drawing/2014/main" id="{411C7385-AADB-CE1B-C52A-6F904F7D95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5671" y="6425053"/>
                <a:ext cx="1053558" cy="2776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800">
                    <a:solidFill>
                      <a:schemeClr val="bg1"/>
                    </a:solidFill>
                  </a:rPr>
                  <a:t>Franz Xaver </a:t>
                </a:r>
              </a:p>
            </p:txBody>
          </p:sp>
        </p:grpSp>
        <p:pic>
          <p:nvPicPr>
            <p:cNvPr id="174088" name="Obrázek 10">
              <a:extLst>
                <a:ext uri="{FF2B5EF4-FFF2-40B4-BE49-F238E27FC236}">
                  <a16:creationId xmlns:a16="http://schemas.microsoft.com/office/drawing/2014/main" id="{9F6B3B89-BEEF-0119-C3EF-2145BAB4AB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184" y="2802518"/>
              <a:ext cx="2393826" cy="319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089" name="TextovéPole 11">
              <a:extLst>
                <a:ext uri="{FF2B5EF4-FFF2-40B4-BE49-F238E27FC236}">
                  <a16:creationId xmlns:a16="http://schemas.microsoft.com/office/drawing/2014/main" id="{F57A47F5-6DF9-545B-129E-0C3194BA1D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6458" y="5774555"/>
              <a:ext cx="1060940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800">
                  <a:solidFill>
                    <a:schemeClr val="bg1"/>
                  </a:solidFill>
                </a:rPr>
                <a:t>Ladislav Hoskovec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336B8959-EFC1-B086-594D-DFE9D3963E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6. Smrkojedlobukový vegetační stupeň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066B0D26-7C1B-7B5C-84A5-BA60AB3F8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042988"/>
            <a:ext cx="8748712" cy="51101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SzPct val="75000"/>
              <a:defRPr/>
            </a:pPr>
            <a:r>
              <a:rPr lang="cs-CZ" altLang="en-US" sz="2400" b="1" dirty="0"/>
              <a:t>vyznívají druhy bučin, typicky pstruhové pásmo vod, </a:t>
            </a:r>
            <a:r>
              <a:rPr lang="cs-CZ" altLang="en-US" sz="2400" b="1" dirty="0">
                <a:solidFill>
                  <a:srgbClr val="FF0000"/>
                </a:solidFill>
              </a:rPr>
              <a:t>tetřev hlušec</a:t>
            </a:r>
            <a:r>
              <a:rPr lang="cs-CZ" altLang="en-US" sz="2400" b="1" dirty="0"/>
              <a:t>, sýc rousný, rejsek horský, poprvé </a:t>
            </a:r>
            <a:r>
              <a:rPr lang="cs-CZ" altLang="en-US" sz="2400" b="1" dirty="0">
                <a:solidFill>
                  <a:srgbClr val="FF0000"/>
                </a:solidFill>
              </a:rPr>
              <a:t>linduška horská</a:t>
            </a:r>
            <a:r>
              <a:rPr lang="cs-CZ" altLang="en-US" sz="2400" b="1" dirty="0"/>
              <a:t>…</a:t>
            </a:r>
          </a:p>
          <a:p>
            <a:pPr eaLnBrk="1" hangingPunct="1">
              <a:lnSpc>
                <a:spcPct val="80000"/>
              </a:lnSpc>
              <a:buSzPct val="75000"/>
              <a:defRPr/>
            </a:pPr>
            <a:r>
              <a:rPr lang="cs-CZ" altLang="en-US" sz="2400" b="1" dirty="0"/>
              <a:t>rozlehlé lesní komplexy</a:t>
            </a:r>
          </a:p>
          <a:p>
            <a:pPr eaLnBrk="1" hangingPunct="1">
              <a:lnSpc>
                <a:spcPct val="80000"/>
              </a:lnSpc>
              <a:buSzPct val="75000"/>
              <a:defRPr/>
            </a:pPr>
            <a:r>
              <a:rPr lang="cs-CZ" altLang="en-US" sz="2400" b="1" dirty="0"/>
              <a:t>řídké osídlení až během středověké kolonizace</a:t>
            </a:r>
          </a:p>
          <a:p>
            <a:pPr eaLnBrk="1" hangingPunct="1">
              <a:lnSpc>
                <a:spcPct val="80000"/>
              </a:lnSpc>
              <a:buSzPct val="75000"/>
              <a:defRPr/>
            </a:pPr>
            <a:r>
              <a:rPr lang="cs-CZ" altLang="en-US" sz="2400" b="1" dirty="0"/>
              <a:t>popíjí se…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cs-CZ" altLang="en-US" sz="2400" b="1" dirty="0"/>
          </a:p>
        </p:txBody>
      </p:sp>
      <p:grpSp>
        <p:nvGrpSpPr>
          <p:cNvPr id="176132" name="Skupina 13">
            <a:extLst>
              <a:ext uri="{FF2B5EF4-FFF2-40B4-BE49-F238E27FC236}">
                <a16:creationId xmlns:a16="http://schemas.microsoft.com/office/drawing/2014/main" id="{23ABE697-B649-2FB5-594E-5B32F76E3D9A}"/>
              </a:ext>
            </a:extLst>
          </p:cNvPr>
          <p:cNvGrpSpPr>
            <a:grpSpLocks/>
          </p:cNvGrpSpPr>
          <p:nvPr/>
        </p:nvGrpSpPr>
        <p:grpSpPr bwMode="auto">
          <a:xfrm>
            <a:off x="71438" y="2857500"/>
            <a:ext cx="9134475" cy="3902075"/>
            <a:chOff x="71500" y="2438890"/>
            <a:chExt cx="9135152" cy="3901228"/>
          </a:xfrm>
        </p:grpSpPr>
        <p:grpSp>
          <p:nvGrpSpPr>
            <p:cNvPr id="176133" name="Skupina 4">
              <a:extLst>
                <a:ext uri="{FF2B5EF4-FFF2-40B4-BE49-F238E27FC236}">
                  <a16:creationId xmlns:a16="http://schemas.microsoft.com/office/drawing/2014/main" id="{C9A7935D-33C2-69E4-CAD1-0EF9EF5089E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156335" y="2438890"/>
              <a:ext cx="2695564" cy="3901228"/>
              <a:chOff x="3773262" y="2528901"/>
              <a:chExt cx="2695564" cy="3901228"/>
            </a:xfrm>
          </p:grpSpPr>
          <p:pic>
            <p:nvPicPr>
              <p:cNvPr id="176138" name="Obrázek 2">
                <a:extLst>
                  <a:ext uri="{FF2B5EF4-FFF2-40B4-BE49-F238E27FC236}">
                    <a16:creationId xmlns:a16="http://schemas.microsoft.com/office/drawing/2014/main" id="{15E274BE-8C5B-2928-E619-600D383989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3262" y="2528901"/>
                <a:ext cx="2600818" cy="3901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6139" name="TextovéPole 3">
                <a:extLst>
                  <a:ext uri="{FF2B5EF4-FFF2-40B4-BE49-F238E27FC236}">
                    <a16:creationId xmlns:a16="http://schemas.microsoft.com/office/drawing/2014/main" id="{588AB185-BDDA-30E4-ABC6-C66586E399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73671" y="6163998"/>
                <a:ext cx="1395155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800" b="1"/>
                  <a:t>https://cs.wikipedia.org</a:t>
                </a:r>
              </a:p>
            </p:txBody>
          </p:sp>
        </p:grpSp>
        <p:pic>
          <p:nvPicPr>
            <p:cNvPr id="176134" name="Obrázek 1">
              <a:extLst>
                <a:ext uri="{FF2B5EF4-FFF2-40B4-BE49-F238E27FC236}">
                  <a16:creationId xmlns:a16="http://schemas.microsoft.com/office/drawing/2014/main" id="{C1C73DB0-0B55-810B-BFEA-A401E52F6F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84"/>
            <a:stretch>
              <a:fillRect/>
            </a:stretch>
          </p:blipFill>
          <p:spPr bwMode="auto">
            <a:xfrm>
              <a:off x="71500" y="2438890"/>
              <a:ext cx="3015335" cy="2430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6135" name="TextovéPole 5">
              <a:extLst>
                <a:ext uri="{FF2B5EF4-FFF2-40B4-BE49-F238E27FC236}">
                  <a16:creationId xmlns:a16="http://schemas.microsoft.com/office/drawing/2014/main" id="{FC1D4CDC-A492-B471-1ED2-EB19D4071E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1740" y="4642724"/>
              <a:ext cx="816707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800"/>
                <a:t>David Palmer</a:t>
              </a:r>
            </a:p>
          </p:txBody>
        </p:sp>
        <p:pic>
          <p:nvPicPr>
            <p:cNvPr id="176136" name="Obrázek 7">
              <a:extLst>
                <a:ext uri="{FF2B5EF4-FFF2-40B4-BE49-F238E27FC236}">
                  <a16:creationId xmlns:a16="http://schemas.microsoft.com/office/drawing/2014/main" id="{4566E96C-095B-30D1-CDB5-D655B3B9DA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9388" y="2438890"/>
              <a:ext cx="3307819" cy="2203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6137" name="TextovéPole 12">
              <a:extLst>
                <a:ext uri="{FF2B5EF4-FFF2-40B4-BE49-F238E27FC236}">
                  <a16:creationId xmlns:a16="http://schemas.microsoft.com/office/drawing/2014/main" id="{5681921C-1E7D-65FD-234F-CC885C7BCF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1547" y="4387325"/>
              <a:ext cx="94510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800"/>
                <a:t>Martin Palánek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D825A897-5F71-934C-C10B-F9E5885A9B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98488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7. Smrkový vegetační stupeň</a:t>
            </a:r>
          </a:p>
        </p:txBody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C60299A4-E6C7-FDEC-B591-E55D40B34C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5888" y="892175"/>
            <a:ext cx="8912225" cy="5073650"/>
          </a:xfrm>
        </p:spPr>
        <p:txBody>
          <a:bodyPr/>
          <a:lstStyle/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horský stupeň (horská smrková tajga)</a:t>
            </a:r>
          </a:p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asi 1 % území ČR</a:t>
            </a:r>
          </a:p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(1000) 1100–1350 m n. m. </a:t>
            </a:r>
          </a:p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podzoly, rankery</a:t>
            </a:r>
          </a:p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průměrná roční teplota asi do 3,5 °C, průměrný roční úhrn srážek přes 1200 mm, vegetační doba dlouhá do 100 dní</a:t>
            </a:r>
          </a:p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en-US" sz="2000" b="1" i="1">
                <a:solidFill>
                  <a:srgbClr val="FF0000"/>
                </a:solidFill>
              </a:rPr>
              <a:t>Picea abies</a:t>
            </a:r>
            <a:r>
              <a:rPr lang="cs-CZ" altLang="en-US" sz="2000" b="1"/>
              <a:t>,</a:t>
            </a:r>
            <a:r>
              <a:rPr lang="cs-CZ" altLang="en-US" sz="2000" b="1" i="1"/>
              <a:t> Acer pseudoplatanus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/>
              <a:t>(</a:t>
            </a:r>
            <a:r>
              <a:rPr lang="cs-CZ" altLang="en-US" sz="2000" b="1" i="1"/>
              <a:t>Fagus sylvatica</a:t>
            </a:r>
            <a:r>
              <a:rPr lang="cs-CZ" altLang="en-US" sz="2000" b="1"/>
              <a:t>),</a:t>
            </a:r>
            <a:r>
              <a:rPr lang="cs-CZ" altLang="en-US" sz="2000" b="1" i="1"/>
              <a:t> Sorbus aucuparia</a:t>
            </a:r>
            <a:r>
              <a:rPr lang="cs-CZ" altLang="en-US" sz="2000" b="1"/>
              <a:t>,</a:t>
            </a:r>
            <a:r>
              <a:rPr lang="cs-CZ" altLang="en-US" sz="2000" b="1" i="1"/>
              <a:t> Lonicera nigra</a:t>
            </a:r>
            <a:r>
              <a:rPr lang="cs-CZ" altLang="en-US" sz="2000" b="1"/>
              <a:t>..</a:t>
            </a:r>
          </a:p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cs-CZ" sz="2000" b="1"/>
              <a:t>dominuje </a:t>
            </a:r>
            <a:r>
              <a:rPr lang="cs-CZ" altLang="cs-CZ" sz="2000" b="1">
                <a:solidFill>
                  <a:srgbClr val="FF0000"/>
                </a:solidFill>
              </a:rPr>
              <a:t>smrk</a:t>
            </a:r>
            <a:r>
              <a:rPr lang="cs-CZ" altLang="cs-CZ" sz="2000" b="1"/>
              <a:t> (maximální výška </a:t>
            </a:r>
            <a:r>
              <a:rPr lang="cs-CZ" altLang="cs-CZ" sz="2000" b="1">
                <a:solidFill>
                  <a:srgbClr val="FF0000"/>
                </a:solidFill>
              </a:rPr>
              <a:t>25 m</a:t>
            </a:r>
            <a:r>
              <a:rPr lang="cs-CZ" altLang="cs-CZ" sz="2000" b="1"/>
              <a:t>), typické rozvolnění, plynulé snižování výšky smrku, hřížení smrku, zmlazování smrku na mrtvém dřevě; buk a jedle se nevyskytují a pokud ano, jen jako zakrslé, či v keřovité formě (8–12 m); ojedinělý výskyt javoru klenu </a:t>
            </a:r>
          </a:p>
        </p:txBody>
      </p:sp>
      <p:pic>
        <p:nvPicPr>
          <p:cNvPr id="178180" name="Obrázek 2" descr="Obsah obrázku strom, tráva, exteriér, les&#10;&#10;Popis byl vytvořen automaticky">
            <a:extLst>
              <a:ext uri="{FF2B5EF4-FFF2-40B4-BE49-F238E27FC236}">
                <a16:creationId xmlns:a16="http://schemas.microsoft.com/office/drawing/2014/main" id="{4B758C6B-EC6C-1431-69DC-CA98A18AF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4222750"/>
            <a:ext cx="3825875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1" name="Obrázek 8">
            <a:extLst>
              <a:ext uri="{FF2B5EF4-FFF2-40B4-BE49-F238E27FC236}">
                <a16:creationId xmlns:a16="http://schemas.microsoft.com/office/drawing/2014/main" id="{026A834B-AE1D-EAE2-E616-2712E311B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4210050"/>
            <a:ext cx="3825875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03143966-19EC-B0E6-64AF-9F51017A95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98488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7. Smrkový vegetační stupeň</a:t>
            </a:r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E33ECBBD-B7FA-5E8F-1201-6DB1B0DACF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5888" y="892175"/>
            <a:ext cx="8912225" cy="5073650"/>
          </a:xfrm>
        </p:spPr>
        <p:txBody>
          <a:bodyPr/>
          <a:lstStyle/>
          <a:p>
            <a:pPr marL="176213" indent="-176213" eaLnBrk="1" hangingPunct="1">
              <a:lnSpc>
                <a:spcPct val="80000"/>
              </a:lnSpc>
              <a:buSzPct val="75000"/>
            </a:pPr>
            <a:r>
              <a:rPr lang="cs-CZ" altLang="en-US" sz="2000" b="1"/>
              <a:t>typicky horské druhy: </a:t>
            </a:r>
            <a:r>
              <a:rPr lang="cs-CZ" altLang="en-US" sz="2000" b="1" i="1">
                <a:solidFill>
                  <a:srgbClr val="FF0000"/>
                </a:solidFill>
              </a:rPr>
              <a:t>Homogyne alpina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Streptopus amplexifolius</a:t>
            </a:r>
            <a:r>
              <a:rPr lang="cs-CZ" altLang="en-US" sz="2000" b="1"/>
              <a:t>,</a:t>
            </a:r>
            <a:r>
              <a:rPr lang="cs-CZ" altLang="en-US" sz="2000" b="1" i="1"/>
              <a:t> Soldanella montana</a:t>
            </a:r>
            <a:r>
              <a:rPr lang="cs-CZ" altLang="en-US" sz="2000" b="1"/>
              <a:t>, </a:t>
            </a:r>
            <a:r>
              <a:rPr lang="cs-CZ" altLang="en-US" sz="2000" b="1" i="1"/>
              <a:t>Doronicum austriacum</a:t>
            </a:r>
            <a:r>
              <a:rPr lang="cs-CZ" altLang="en-US" sz="2000" b="1"/>
              <a:t>, </a:t>
            </a:r>
            <a:r>
              <a:rPr lang="cs-CZ" altLang="en-US" sz="2000" b="1" i="1"/>
              <a:t>Adenostyles alliariae</a:t>
            </a:r>
            <a:r>
              <a:rPr lang="cs-CZ" altLang="en-US" sz="2000" b="1"/>
              <a:t>, </a:t>
            </a:r>
            <a:r>
              <a:rPr lang="cs-CZ" altLang="en-US" sz="2000" b="1" i="1"/>
              <a:t>Gentiana asclepiadea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Luzula sylvatica</a:t>
            </a:r>
            <a:r>
              <a:rPr lang="cs-CZ" altLang="en-US" sz="2000" b="1"/>
              <a:t>, </a:t>
            </a:r>
            <a:r>
              <a:rPr lang="cs-CZ" altLang="en-US" sz="2000" b="1" i="1">
                <a:solidFill>
                  <a:srgbClr val="FF0000"/>
                </a:solidFill>
              </a:rPr>
              <a:t>Athyrium distentifolium</a:t>
            </a:r>
            <a:r>
              <a:rPr lang="cs-CZ" altLang="en-US" sz="2000" b="1"/>
              <a:t>,</a:t>
            </a:r>
            <a:r>
              <a:rPr lang="cs-CZ" altLang="en-US" sz="2000" b="1" i="1"/>
              <a:t> Calamagrostis villosa</a:t>
            </a:r>
            <a:r>
              <a:rPr lang="cs-CZ" altLang="en-US" sz="2000" b="1"/>
              <a:t>,</a:t>
            </a:r>
            <a:r>
              <a:rPr lang="cs-CZ" altLang="en-US" sz="2000" b="1" i="1"/>
              <a:t> Avenella flexuosa</a:t>
            </a:r>
            <a:r>
              <a:rPr lang="cs-CZ" altLang="en-US" sz="2000" b="1"/>
              <a:t>,</a:t>
            </a:r>
            <a:r>
              <a:rPr lang="cs-CZ" altLang="en-US" sz="2000" b="1" i="1"/>
              <a:t> Vaccinium myrtillus</a:t>
            </a:r>
            <a:r>
              <a:rPr lang="cs-CZ" altLang="en-US" sz="2000" b="1"/>
              <a:t>...</a:t>
            </a:r>
          </a:p>
        </p:txBody>
      </p:sp>
      <p:pic>
        <p:nvPicPr>
          <p:cNvPr id="180228" name="Obrázek 2" descr="Obsah obrázku tráva, exteriér, rostlina, kopec&#10;&#10;Popis byl vytvořen automaticky">
            <a:extLst>
              <a:ext uri="{FF2B5EF4-FFF2-40B4-BE49-F238E27FC236}">
                <a16:creationId xmlns:a16="http://schemas.microsoft.com/office/drawing/2014/main" id="{93CD82FB-53B2-1277-2B08-94F6DC297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2" b="9395"/>
          <a:stretch>
            <a:fillRect/>
          </a:stretch>
        </p:blipFill>
        <p:spPr bwMode="auto">
          <a:xfrm>
            <a:off x="184150" y="2663825"/>
            <a:ext cx="87757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>
            <a:extLst>
              <a:ext uri="{FF2B5EF4-FFF2-40B4-BE49-F238E27FC236}">
                <a16:creationId xmlns:a16="http://schemas.microsoft.com/office/drawing/2014/main" id="{81F04DB9-B4D6-CC3B-90E6-DC30469718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036638"/>
            <a:ext cx="8713788" cy="1455737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cs-CZ" altLang="cs-CZ" sz="2400">
                <a:latin typeface="Calibri" panose="020F0502020204030204" pitchFamily="34" charset="0"/>
              </a:rPr>
              <a:t>Před 2. světovou válkou hl. fytocenologie, až po ní geobiocenologie a lesnická typologie</a:t>
            </a:r>
          </a:p>
          <a:p>
            <a:pPr marL="0" indent="0" eaLnBrk="1" hangingPunct="1">
              <a:buFontTx/>
              <a:buNone/>
            </a:pPr>
            <a:r>
              <a:rPr lang="cs-CZ" altLang="cs-CZ" sz="2400">
                <a:latin typeface="Calibri" panose="020F0502020204030204" pitchFamily="34" charset="0"/>
              </a:rPr>
              <a:t>Dvojkolejnost vývoje:</a:t>
            </a: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F4D22FFD-FFF4-1507-AB53-D0D64AF8D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09863"/>
            <a:ext cx="91440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b="1">
              <a:latin typeface="Calibri" panose="020F0502020204030204" pitchFamily="34" charset="0"/>
            </a:endParaRPr>
          </a:p>
        </p:txBody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94CF7D85-8532-F7DF-5508-AC915733E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latin typeface="Calibri" panose="020F0502020204030204" pitchFamily="34" charset="0"/>
              </a:rPr>
              <a:t>Vývoj v Československu</a:t>
            </a:r>
          </a:p>
        </p:txBody>
      </p:sp>
      <p:graphicFrame>
        <p:nvGraphicFramePr>
          <p:cNvPr id="2" name="Tabulka 2">
            <a:extLst>
              <a:ext uri="{FF2B5EF4-FFF2-40B4-BE49-F238E27FC236}">
                <a16:creationId xmlns:a16="http://schemas.microsoft.com/office/drawing/2014/main" id="{8B287655-EF71-1FA4-74FE-0635A45B5C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102568"/>
              </p:ext>
            </p:extLst>
          </p:nvPr>
        </p:nvGraphicFramePr>
        <p:xfrm>
          <a:off x="53975" y="2349500"/>
          <a:ext cx="9036050" cy="4322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8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Česko (Čechy, Morava, Slezsko)</a:t>
                      </a:r>
                      <a:endParaRPr lang="cs-CZ" sz="1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5" marR="91435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8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Slovensko</a:t>
                      </a:r>
                    </a:p>
                  </a:txBody>
                  <a:tcPr marL="91435" marR="91435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800" dirty="0">
                          <a:latin typeface="Calibri" panose="020F0502020204030204" pitchFamily="34" charset="0"/>
                        </a:rPr>
                        <a:t>Příznivější reliéf</a:t>
                      </a:r>
                    </a:p>
                  </a:txBody>
                  <a:tcPr marL="91435" marR="91435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altLang="cs-CZ" sz="1800" dirty="0">
                          <a:latin typeface="Calibri" panose="020F0502020204030204" pitchFamily="34" charset="0"/>
                        </a:rPr>
                        <a:t>Členitější reliéf</a:t>
                      </a:r>
                    </a:p>
                  </a:txBody>
                  <a:tcPr marL="91435" marR="91435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94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Změněná porostní skladba</a:t>
                      </a:r>
                    </a:p>
                  </a:txBody>
                  <a:tcPr marL="91435" marR="91435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Přirozenější porostní skladba</a:t>
                      </a:r>
                    </a:p>
                  </a:txBody>
                  <a:tcPr marL="91435" marR="91435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694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Stanovištní pojetí</a:t>
                      </a:r>
                    </a:p>
                  </a:txBody>
                  <a:tcPr marL="91435" marR="91435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Fytocenologické pojetí</a:t>
                      </a:r>
                    </a:p>
                  </a:txBody>
                  <a:tcPr marL="91435" marR="91435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4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Škola MMS, </a:t>
                      </a:r>
                      <a:r>
                        <a:rPr lang="cs-CZ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Lesnicko-typologický klasifikační systém</a:t>
                      </a:r>
                    </a:p>
                  </a:txBody>
                  <a:tcPr marL="91435" marR="91435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Geobiocenologie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(Zlatník)</a:t>
                      </a:r>
                    </a:p>
                  </a:txBody>
                  <a:tcPr marL="91435" marR="91435" marT="45702" marB="45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694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Ústav pro hospodářskou úpravu lesů v Brandýse nad Labem</a:t>
                      </a:r>
                    </a:p>
                  </a:txBody>
                  <a:tcPr marL="91435" marR="91435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Ústav lesnické botaniky, dendrologie a geobiocenologie LDF Mendelu</a:t>
                      </a:r>
                    </a:p>
                  </a:txBody>
                  <a:tcPr marL="91435" marR="91435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8868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Základ lesnicko-hospodářského plánování </a:t>
                      </a:r>
                      <a:r>
                        <a:rPr lang="cs-CZ" sz="18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(Vyhláška 298/2018 o zpracování oblastních plánů rozvoje lesů a o vymezení hospodářských souborů)</a:t>
                      </a:r>
                    </a:p>
                  </a:txBody>
                  <a:tcPr marL="91435" marR="91435" marT="45702" marB="45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Krajinářství (ÚSES)</a:t>
                      </a:r>
                    </a:p>
                  </a:txBody>
                  <a:tcPr marL="91435" marR="91435" marT="45702" marB="45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694">
                <a:tc>
                  <a:txBody>
                    <a:bodyPr/>
                    <a:lstStyle/>
                    <a:p>
                      <a:pPr algn="ctr"/>
                      <a:endParaRPr lang="cs-CZ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5" marR="91435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1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5" marR="91435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947A67EB-D49D-CB76-E1DA-94ECA43AC0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598488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7. Smrkový vegetační stupeň</a:t>
            </a:r>
          </a:p>
        </p:txBody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158216A4-D15B-A64C-21BB-C7A9E2A5CE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5900" y="1052513"/>
            <a:ext cx="8677275" cy="50736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400" b="1"/>
              <a:t>křivka obecná, linduška horská, poprvé </a:t>
            </a:r>
            <a:r>
              <a:rPr lang="cs-CZ" altLang="en-US" sz="2400" b="1">
                <a:solidFill>
                  <a:srgbClr val="FF0000"/>
                </a:solidFill>
              </a:rPr>
              <a:t>pěvuška podhorní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400" b="1"/>
              <a:t>rozlehlé lesní komplexy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400" b="1"/>
              <a:t>pastva dobytka, těžba dřeva, rekreace, imise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400" b="1"/>
              <a:t>popíjí se…</a:t>
            </a:r>
          </a:p>
          <a:p>
            <a:pPr eaLnBrk="1" hangingPunct="1">
              <a:lnSpc>
                <a:spcPct val="80000"/>
              </a:lnSpc>
              <a:buSzPct val="75000"/>
            </a:pPr>
            <a:endParaRPr lang="cs-CZ" altLang="en-US" sz="2400" b="1"/>
          </a:p>
          <a:p>
            <a:pPr eaLnBrk="1" hangingPunct="1">
              <a:lnSpc>
                <a:spcPct val="80000"/>
              </a:lnSpc>
            </a:pPr>
            <a:endParaRPr lang="cs-CZ" altLang="en-US" sz="2400" b="1">
              <a:solidFill>
                <a:srgbClr val="333333"/>
              </a:solidFill>
            </a:endParaRPr>
          </a:p>
        </p:txBody>
      </p:sp>
      <p:pic>
        <p:nvPicPr>
          <p:cNvPr id="182276" name="Obrázek 1">
            <a:extLst>
              <a:ext uri="{FF2B5EF4-FFF2-40B4-BE49-F238E27FC236}">
                <a16:creationId xmlns:a16="http://schemas.microsoft.com/office/drawing/2014/main" id="{81094981-B72D-7B45-A014-DC63C659B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2941638"/>
            <a:ext cx="3200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7" name="TextovéPole 2">
            <a:extLst>
              <a:ext uri="{FF2B5EF4-FFF2-40B4-BE49-F238E27FC236}">
                <a16:creationId xmlns:a16="http://schemas.microsoft.com/office/drawing/2014/main" id="{0217BC14-BA1C-F9C7-AE95-F195205DB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6113" y="4356100"/>
            <a:ext cx="15763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 b="1">
                <a:solidFill>
                  <a:schemeClr val="bg1"/>
                </a:solidFill>
              </a:rPr>
              <a:t>Pavel VOJTA Vojtěchovský</a:t>
            </a:r>
            <a:endParaRPr lang="cs-CZ" altLang="cs-CZ" sz="800">
              <a:solidFill>
                <a:schemeClr val="bg1"/>
              </a:solidFill>
            </a:endParaRPr>
          </a:p>
        </p:txBody>
      </p:sp>
      <p:pic>
        <p:nvPicPr>
          <p:cNvPr id="182278" name="Obrázek 3">
            <a:extLst>
              <a:ext uri="{FF2B5EF4-FFF2-40B4-BE49-F238E27FC236}">
                <a16:creationId xmlns:a16="http://schemas.microsoft.com/office/drawing/2014/main" id="{4396EDF4-21A2-FFBC-0C8C-AC8A4E9DD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63" y="2941638"/>
            <a:ext cx="3430587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9" name="TextovéPole 4">
            <a:extLst>
              <a:ext uri="{FF2B5EF4-FFF2-40B4-BE49-F238E27FC236}">
                <a16:creationId xmlns:a16="http://schemas.microsoft.com/office/drawing/2014/main" id="{4E774E24-AF25-7353-940F-028947D3A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4329113"/>
            <a:ext cx="9969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 b="1">
                <a:solidFill>
                  <a:schemeClr val="bg1"/>
                </a:solidFill>
              </a:rPr>
              <a:t>Elaine R. Wilson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42435001-FC6A-399A-3F16-F0BBF2D23E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8487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8. Klečový vegetační stupeň</a:t>
            </a:r>
          </a:p>
        </p:txBody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FC723322-2850-0678-4DDF-E462529575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642350" cy="51450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400" b="1"/>
              <a:t>horský stupeň nad stromovou hranicí lesa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400" b="1"/>
              <a:t>jen nejvyšší polohy Krkonoš, Hrubého Jeseníku a Kralického Sněžníku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400" b="1"/>
              <a:t>nad 1300 m n. m. 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400" b="1"/>
              <a:t>podzoly, rankery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400" b="1"/>
              <a:t>průměrná roční teplota asi do 1,5 °C, průměrný roční úhrn srážek přes 1500 mm, vegetační doba dlouhá do 60 dní</a:t>
            </a:r>
          </a:p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400" b="1" i="1">
                <a:solidFill>
                  <a:srgbClr val="FF0000"/>
                </a:solidFill>
              </a:rPr>
              <a:t>Pinus mugo</a:t>
            </a:r>
            <a:r>
              <a:rPr lang="cs-CZ" altLang="en-US" sz="2400" b="1"/>
              <a:t>, </a:t>
            </a:r>
            <a:r>
              <a:rPr lang="cs-CZ" altLang="en-US" sz="2400" b="1" i="1"/>
              <a:t>Picea abies</a:t>
            </a:r>
            <a:r>
              <a:rPr lang="cs-CZ" altLang="en-US" sz="2400" b="1"/>
              <a:t>,</a:t>
            </a:r>
            <a:r>
              <a:rPr lang="cs-CZ" altLang="en-US" sz="2400" b="1" i="1"/>
              <a:t> Sorbus sudetica</a:t>
            </a:r>
            <a:r>
              <a:rPr lang="cs-CZ" altLang="en-US" sz="2400" b="1"/>
              <a:t>,</a:t>
            </a:r>
            <a:r>
              <a:rPr lang="cs-CZ" altLang="en-US" sz="2400" b="1" i="1"/>
              <a:t> </a:t>
            </a:r>
            <a:r>
              <a:rPr lang="cs-CZ" altLang="en-US" sz="2400" b="1" i="1">
                <a:solidFill>
                  <a:srgbClr val="FF0000"/>
                </a:solidFill>
              </a:rPr>
              <a:t>Salix lapponum</a:t>
            </a:r>
            <a:r>
              <a:rPr lang="cs-CZ" altLang="en-US" sz="2400" b="1"/>
              <a:t>,</a:t>
            </a:r>
            <a:r>
              <a:rPr lang="cs-CZ" altLang="en-US" sz="2400" b="1" i="1"/>
              <a:t> </a:t>
            </a:r>
            <a:r>
              <a:rPr lang="cs-CZ" altLang="en-US" sz="2400" b="1" i="1">
                <a:solidFill>
                  <a:srgbClr val="FF0000"/>
                </a:solidFill>
              </a:rPr>
              <a:t>Salix herbacea</a:t>
            </a:r>
            <a:r>
              <a:rPr lang="cs-CZ" altLang="en-US" sz="2400" b="1"/>
              <a:t>…</a:t>
            </a:r>
          </a:p>
        </p:txBody>
      </p:sp>
      <p:pic>
        <p:nvPicPr>
          <p:cNvPr id="184324" name="Obrázek 2" descr="Obsah obrázku hora, exteriér, obloha, příroda&#10;&#10;Popis byl vytvořen automaticky">
            <a:extLst>
              <a:ext uri="{FF2B5EF4-FFF2-40B4-BE49-F238E27FC236}">
                <a16:creationId xmlns:a16="http://schemas.microsoft.com/office/drawing/2014/main" id="{5F8CB731-BAC4-4CFF-9CCF-5231390F0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8" y="3924300"/>
            <a:ext cx="439102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99228F13-C550-BDA0-5AC5-1D9C631933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8487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8. Klečový vegetační stupeň</a:t>
            </a:r>
          </a:p>
        </p:txBody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999FD55D-9FE9-CB33-8742-415E32D4DC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642350" cy="514508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SzPct val="75000"/>
            </a:pPr>
            <a:r>
              <a:rPr lang="cs-CZ" altLang="en-US" sz="2400" b="1"/>
              <a:t>druhy arkto-alpinské: </a:t>
            </a:r>
            <a:r>
              <a:rPr lang="cs-CZ" altLang="en-US" sz="2400" b="1" i="1">
                <a:solidFill>
                  <a:srgbClr val="FF0000"/>
                </a:solidFill>
              </a:rPr>
              <a:t>Juncus trifidus</a:t>
            </a:r>
            <a:r>
              <a:rPr lang="cs-CZ" altLang="en-US" sz="2400" b="1"/>
              <a:t>,</a:t>
            </a:r>
            <a:r>
              <a:rPr lang="cs-CZ" altLang="en-US" sz="2400" b="1" i="1"/>
              <a:t> </a:t>
            </a:r>
            <a:r>
              <a:rPr lang="cs-CZ" altLang="en-US" sz="2400" b="1" i="1">
                <a:solidFill>
                  <a:srgbClr val="FF0000"/>
                </a:solidFill>
              </a:rPr>
              <a:t>Hieracium alpinum</a:t>
            </a:r>
            <a:r>
              <a:rPr lang="cs-CZ" altLang="en-US" sz="2400" b="1"/>
              <a:t>,</a:t>
            </a:r>
            <a:r>
              <a:rPr lang="cs-CZ" altLang="en-US" sz="2400" b="1" i="1"/>
              <a:t> </a:t>
            </a:r>
            <a:r>
              <a:rPr lang="cs-CZ" altLang="en-US" sz="2400" b="1" i="1">
                <a:solidFill>
                  <a:srgbClr val="FF0000"/>
                </a:solidFill>
              </a:rPr>
              <a:t>Anemone narcissiflora</a:t>
            </a:r>
            <a:r>
              <a:rPr lang="cs-CZ" altLang="en-US" sz="2400" b="1"/>
              <a:t>, </a:t>
            </a:r>
            <a:r>
              <a:rPr lang="cs-CZ" altLang="en-US" sz="2400" b="1" i="1">
                <a:solidFill>
                  <a:srgbClr val="FF0000"/>
                </a:solidFill>
              </a:rPr>
              <a:t>Pulsatilla alpina</a:t>
            </a:r>
            <a:r>
              <a:rPr lang="cs-CZ" altLang="en-US" sz="2400" b="1"/>
              <a:t>, </a:t>
            </a:r>
            <a:r>
              <a:rPr lang="cs-CZ" altLang="en-US" sz="2400" b="1" i="1">
                <a:solidFill>
                  <a:srgbClr val="FF0000"/>
                </a:solidFill>
              </a:rPr>
              <a:t>Primula minima</a:t>
            </a:r>
            <a:r>
              <a:rPr lang="cs-CZ" altLang="en-US" sz="2400" b="1"/>
              <a:t>, </a:t>
            </a:r>
            <a:r>
              <a:rPr lang="cs-CZ" altLang="en-US" sz="2400" b="1" i="1">
                <a:solidFill>
                  <a:srgbClr val="FF0000"/>
                </a:solidFill>
              </a:rPr>
              <a:t>Rubus chamaemorus</a:t>
            </a:r>
            <a:r>
              <a:rPr lang="cs-CZ" altLang="en-US" sz="2400" b="1"/>
              <a:t>…, + druhy z nižších (typicky (5.)6.–7.) vegetačních stupňů: </a:t>
            </a:r>
            <a:r>
              <a:rPr lang="cs-CZ" altLang="en-US" sz="2400" b="1" i="1"/>
              <a:t>Homogyne alpina</a:t>
            </a:r>
            <a:r>
              <a:rPr lang="cs-CZ" altLang="en-US" sz="2400" b="1"/>
              <a:t>, </a:t>
            </a:r>
            <a:r>
              <a:rPr lang="cs-CZ" altLang="en-US" sz="2400" b="1" i="1"/>
              <a:t>Athyrium distentifolium</a:t>
            </a:r>
            <a:r>
              <a:rPr lang="cs-CZ" altLang="en-US" sz="2400" b="1"/>
              <a:t>,</a:t>
            </a:r>
            <a:r>
              <a:rPr lang="cs-CZ" altLang="en-US" sz="2400" b="1" i="1"/>
              <a:t> Luzula luzuloides</a:t>
            </a:r>
            <a:r>
              <a:rPr lang="cs-CZ" altLang="en-US" sz="2400" b="1"/>
              <a:t>, </a:t>
            </a:r>
            <a:r>
              <a:rPr lang="cs-CZ" altLang="en-US" sz="2400" b="1" i="1"/>
              <a:t>Luzula sylvatica</a:t>
            </a:r>
            <a:r>
              <a:rPr lang="cs-CZ" altLang="en-US" sz="2400" b="1"/>
              <a:t>, </a:t>
            </a:r>
            <a:r>
              <a:rPr lang="cs-CZ" altLang="en-US" sz="2400" b="1" i="1"/>
              <a:t>Calamagrostis villosa</a:t>
            </a:r>
            <a:r>
              <a:rPr lang="cs-CZ" altLang="en-US" sz="2400" b="1"/>
              <a:t>,</a:t>
            </a:r>
            <a:r>
              <a:rPr lang="cs-CZ" altLang="en-US" sz="2400" b="1" i="1"/>
              <a:t> Avenella flexuosa</a:t>
            </a:r>
            <a:r>
              <a:rPr lang="cs-CZ" altLang="en-US" sz="2400" b="1"/>
              <a:t>,</a:t>
            </a:r>
            <a:r>
              <a:rPr lang="cs-CZ" altLang="en-US" sz="2400" b="1" i="1"/>
              <a:t> Vaccinium myrtillus</a:t>
            </a:r>
            <a:r>
              <a:rPr lang="cs-CZ" altLang="en-US" sz="2400" b="1"/>
              <a:t>, </a:t>
            </a:r>
            <a:r>
              <a:rPr lang="cs-CZ" altLang="en-US" sz="2400" b="1" i="1"/>
              <a:t>Vaccinium vitis-idaea</a:t>
            </a:r>
            <a:r>
              <a:rPr lang="cs-CZ" altLang="en-US" sz="2400" b="1"/>
              <a:t>...</a:t>
            </a:r>
          </a:p>
        </p:txBody>
      </p:sp>
      <p:grpSp>
        <p:nvGrpSpPr>
          <p:cNvPr id="186372" name="Skupina 1">
            <a:extLst>
              <a:ext uri="{FF2B5EF4-FFF2-40B4-BE49-F238E27FC236}">
                <a16:creationId xmlns:a16="http://schemas.microsoft.com/office/drawing/2014/main" id="{A497A2FE-0DE7-ECDE-1F3D-0F9F1B09BDF1}"/>
              </a:ext>
            </a:extLst>
          </p:cNvPr>
          <p:cNvGrpSpPr>
            <a:grpSpLocks/>
          </p:cNvGrpSpPr>
          <p:nvPr/>
        </p:nvGrpSpPr>
        <p:grpSpPr bwMode="auto">
          <a:xfrm>
            <a:off x="115888" y="3700463"/>
            <a:ext cx="8912225" cy="2865437"/>
            <a:chOff x="115888" y="3182938"/>
            <a:chExt cx="8912225" cy="2865437"/>
          </a:xfrm>
        </p:grpSpPr>
        <p:grpSp>
          <p:nvGrpSpPr>
            <p:cNvPr id="186374" name="Skupina 3">
              <a:extLst>
                <a:ext uri="{FF2B5EF4-FFF2-40B4-BE49-F238E27FC236}">
                  <a16:creationId xmlns:a16="http://schemas.microsoft.com/office/drawing/2014/main" id="{A35F7297-D8A5-808D-8ADD-C3A049CA05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592388" y="3187700"/>
              <a:ext cx="2138362" cy="2851150"/>
              <a:chOff x="116505" y="3187423"/>
              <a:chExt cx="2301353" cy="3068470"/>
            </a:xfrm>
          </p:grpSpPr>
          <p:pic>
            <p:nvPicPr>
              <p:cNvPr id="186380" name="Obrázek 1">
                <a:extLst>
                  <a:ext uri="{FF2B5EF4-FFF2-40B4-BE49-F238E27FC236}">
                    <a16:creationId xmlns:a16="http://schemas.microsoft.com/office/drawing/2014/main" id="{24DE73AA-D89B-A23A-F43B-2940DD564ED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505" y="3187423"/>
                <a:ext cx="2301353" cy="30684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6381" name="TextovéPole 2">
                <a:extLst>
                  <a:ext uri="{FF2B5EF4-FFF2-40B4-BE49-F238E27FC236}">
                    <a16:creationId xmlns:a16="http://schemas.microsoft.com/office/drawing/2014/main" id="{E09BC1B8-CE67-6A52-1D9D-183BE5C30A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5671" y="6008161"/>
                <a:ext cx="1042187" cy="2323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800" i="1">
                    <a:solidFill>
                      <a:schemeClr val="bg1"/>
                    </a:solidFill>
                    <a:hlinkClick r:id="rId4"/>
                  </a:rPr>
                  <a:t>Stefan.lefnaer</a:t>
                </a:r>
                <a:endParaRPr lang="cs-CZ" altLang="cs-CZ" sz="80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6375" name="Obrázek 5" descr="Obsah obrázku tráva, exteriér, pták, vsedě&#10;&#10;Popis byl vytvořen automaticky">
              <a:extLst>
                <a:ext uri="{FF2B5EF4-FFF2-40B4-BE49-F238E27FC236}">
                  <a16:creationId xmlns:a16="http://schemas.microsoft.com/office/drawing/2014/main" id="{7F9D41A2-CDEF-DEF7-C151-C9434A286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12" t="18993" r="30804" b="5756"/>
            <a:stretch>
              <a:fillRect/>
            </a:stretch>
          </p:blipFill>
          <p:spPr bwMode="auto">
            <a:xfrm>
              <a:off x="4762500" y="3182938"/>
              <a:ext cx="2209800" cy="2852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6376" name="Skupina 10">
              <a:extLst>
                <a:ext uri="{FF2B5EF4-FFF2-40B4-BE49-F238E27FC236}">
                  <a16:creationId xmlns:a16="http://schemas.microsoft.com/office/drawing/2014/main" id="{B38D3EAC-3AE5-BAC9-A918-FBDE1434FE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888" y="3182938"/>
              <a:ext cx="2413000" cy="2865437"/>
              <a:chOff x="6505193" y="3183078"/>
              <a:chExt cx="2413042" cy="2864761"/>
            </a:xfrm>
          </p:grpSpPr>
          <p:pic>
            <p:nvPicPr>
              <p:cNvPr id="186378" name="Obrázek 6">
                <a:extLst>
                  <a:ext uri="{FF2B5EF4-FFF2-40B4-BE49-F238E27FC236}">
                    <a16:creationId xmlns:a16="http://schemas.microsoft.com/office/drawing/2014/main" id="{623B7241-A70B-92C9-D1B4-2C922D30EC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250" r="7578"/>
              <a:stretch>
                <a:fillRect/>
              </a:stretch>
            </p:blipFill>
            <p:spPr bwMode="auto">
              <a:xfrm>
                <a:off x="6505193" y="3183078"/>
                <a:ext cx="2413042" cy="2864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6379" name="TextovéPole 7">
                <a:extLst>
                  <a:ext uri="{FF2B5EF4-FFF2-40B4-BE49-F238E27FC236}">
                    <a16:creationId xmlns:a16="http://schemas.microsoft.com/office/drawing/2014/main" id="{86703BD4-CD8C-C4C4-8A40-EBFA5C2230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18106" y="5819293"/>
                <a:ext cx="900129" cy="2158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800">
                    <a:solidFill>
                      <a:schemeClr val="bg1"/>
                    </a:solidFill>
                    <a:hlinkClick r:id="rId7" tooltip="Go to Erling Ólafsson's photostream"/>
                  </a:rPr>
                  <a:t>Erling Ólafsson</a:t>
                </a:r>
                <a:r>
                  <a:rPr lang="cs-CZ" altLang="cs-CZ" sz="800">
                    <a:solidFill>
                      <a:schemeClr val="bg1"/>
                    </a:solidFill>
                  </a:rPr>
                  <a:t> </a:t>
                </a:r>
              </a:p>
            </p:txBody>
          </p:sp>
        </p:grpSp>
        <p:pic>
          <p:nvPicPr>
            <p:cNvPr id="186377" name="Obrázek 8">
              <a:extLst>
                <a:ext uri="{FF2B5EF4-FFF2-40B4-BE49-F238E27FC236}">
                  <a16:creationId xmlns:a16="http://schemas.microsoft.com/office/drawing/2014/main" id="{5AC1BF07-9BBD-063C-ED7F-CF8A88399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0" r="12575"/>
            <a:stretch>
              <a:fillRect/>
            </a:stretch>
          </p:blipFill>
          <p:spPr bwMode="auto">
            <a:xfrm>
              <a:off x="6997700" y="3182938"/>
              <a:ext cx="2030413" cy="286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6373" name="TextovéPole 9">
            <a:extLst>
              <a:ext uri="{FF2B5EF4-FFF2-40B4-BE49-F238E27FC236}">
                <a16:creationId xmlns:a16="http://schemas.microsoft.com/office/drawing/2014/main" id="{E3AED337-0CF1-6B86-E093-8A2CD8D2E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4475" y="5859463"/>
            <a:ext cx="1187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>
                <a:solidFill>
                  <a:schemeClr val="bg1"/>
                </a:solidFill>
              </a:rPr>
              <a:t>www.pladias.cz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46A49230-01C6-515F-3364-9365B0F720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8487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8. Klečový vegetační stupeň</a:t>
            </a:r>
          </a:p>
        </p:txBody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6C7798A3-66B4-D952-00CD-FFD680374F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119188"/>
            <a:ext cx="8642350" cy="51450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střevlík lesní, vrkoč severní, </a:t>
            </a:r>
            <a:r>
              <a:rPr lang="cs-CZ" altLang="cs-CZ" sz="2400" b="1">
                <a:solidFill>
                  <a:srgbClr val="FF0000"/>
                </a:solidFill>
              </a:rPr>
              <a:t>slavík modráček tundrový</a:t>
            </a:r>
            <a:endParaRPr lang="cs-CZ" altLang="en-US" sz="2400" b="1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2400" b="1"/>
              <a:t>pastva dobytka, rekreace</a:t>
            </a:r>
          </a:p>
        </p:txBody>
      </p:sp>
      <p:grpSp>
        <p:nvGrpSpPr>
          <p:cNvPr id="188420" name="Skupina 13">
            <a:extLst>
              <a:ext uri="{FF2B5EF4-FFF2-40B4-BE49-F238E27FC236}">
                <a16:creationId xmlns:a16="http://schemas.microsoft.com/office/drawing/2014/main" id="{6364D0E9-446F-EFA8-45F7-BC3132C0E9D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11688" y="2041525"/>
            <a:ext cx="4529137" cy="3217863"/>
            <a:chOff x="2664813" y="2066723"/>
            <a:chExt cx="3836021" cy="2724553"/>
          </a:xfrm>
        </p:grpSpPr>
        <p:pic>
          <p:nvPicPr>
            <p:cNvPr id="188422" name="Obrázek 4">
              <a:extLst>
                <a:ext uri="{FF2B5EF4-FFF2-40B4-BE49-F238E27FC236}">
                  <a16:creationId xmlns:a16="http://schemas.microsoft.com/office/drawing/2014/main" id="{FD2164CD-0F70-13DC-0649-F168878BE5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813" y="2066723"/>
              <a:ext cx="3814374" cy="2724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8423" name="TextovéPole 12">
              <a:extLst>
                <a:ext uri="{FF2B5EF4-FFF2-40B4-BE49-F238E27FC236}">
                  <a16:creationId xmlns:a16="http://schemas.microsoft.com/office/drawing/2014/main" id="{84410B52-6F4B-592B-5EE0-5CE700B646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7976" y="4575832"/>
              <a:ext cx="1742858" cy="182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800" b="1" i="1">
                  <a:solidFill>
                    <a:schemeClr val="bg1"/>
                  </a:solidFill>
                </a:rPr>
                <a:t>Pavel VOJTA Vojtěchovský</a:t>
              </a:r>
              <a:endParaRPr lang="cs-CZ" altLang="cs-CZ" sz="800">
                <a:solidFill>
                  <a:schemeClr val="bg1"/>
                </a:solidFill>
              </a:endParaRPr>
            </a:p>
          </p:txBody>
        </p:sp>
      </p:grpSp>
      <p:pic>
        <p:nvPicPr>
          <p:cNvPr id="188421" name="Obrázek 17">
            <a:extLst>
              <a:ext uri="{FF2B5EF4-FFF2-40B4-BE49-F238E27FC236}">
                <a16:creationId xmlns:a16="http://schemas.microsoft.com/office/drawing/2014/main" id="{B2E27108-0852-DBC0-BA61-6F0BC46C7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041525"/>
            <a:ext cx="451485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B029C4A6-DB45-BBB5-378C-3A131526BA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9. Alpinský vegetační stupeň</a:t>
            </a:r>
            <a:br>
              <a:rPr lang="cs-CZ" sz="3600" b="1" kern="1200" dirty="0">
                <a:solidFill>
                  <a:schemeClr val="tx1"/>
                </a:solidFill>
              </a:rPr>
            </a:br>
            <a:r>
              <a:rPr lang="cs-CZ" sz="3600" b="1" kern="1200" dirty="0">
                <a:solidFill>
                  <a:schemeClr val="tx1"/>
                </a:solidFill>
              </a:rPr>
              <a:t>10. Subnivální vegetační stupeň</a:t>
            </a:r>
          </a:p>
        </p:txBody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46B16595-19A4-7B60-0137-9B1B9BDE6E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7500" y="1592263"/>
            <a:ext cx="8575675" cy="4525962"/>
          </a:xfrm>
        </p:spPr>
        <p:txBody>
          <a:bodyPr/>
          <a:lstStyle/>
          <a:p>
            <a:pPr eaLnBrk="1" hangingPunct="1">
              <a:buSzPct val="75000"/>
            </a:pPr>
            <a:r>
              <a:rPr lang="cs-CZ" altLang="en-US" sz="2400" b="1"/>
              <a:t>nad horní hranicí lesa – alpinské louky</a:t>
            </a:r>
          </a:p>
          <a:p>
            <a:pPr eaLnBrk="1" hangingPunct="1">
              <a:buSzPct val="75000"/>
            </a:pPr>
            <a:r>
              <a:rPr lang="cs-CZ" altLang="en-US" sz="2400" b="1"/>
              <a:t>subnivální vegetační stupeň – v ČR se nevyskytuje</a:t>
            </a:r>
          </a:p>
        </p:txBody>
      </p:sp>
      <p:grpSp>
        <p:nvGrpSpPr>
          <p:cNvPr id="190468" name="Skupina 3">
            <a:extLst>
              <a:ext uri="{FF2B5EF4-FFF2-40B4-BE49-F238E27FC236}">
                <a16:creationId xmlns:a16="http://schemas.microsoft.com/office/drawing/2014/main" id="{0A0B3627-28CA-085E-0B79-99B553024021}"/>
              </a:ext>
            </a:extLst>
          </p:cNvPr>
          <p:cNvGrpSpPr>
            <a:grpSpLocks/>
          </p:cNvGrpSpPr>
          <p:nvPr/>
        </p:nvGrpSpPr>
        <p:grpSpPr bwMode="auto">
          <a:xfrm>
            <a:off x="3127375" y="2754313"/>
            <a:ext cx="2889250" cy="3963987"/>
            <a:chOff x="6859181" y="2527322"/>
            <a:chExt cx="2272371" cy="3407812"/>
          </a:xfrm>
        </p:grpSpPr>
        <p:pic>
          <p:nvPicPr>
            <p:cNvPr id="190469" name="Obrázek 4">
              <a:extLst>
                <a:ext uri="{FF2B5EF4-FFF2-40B4-BE49-F238E27FC236}">
                  <a16:creationId xmlns:a16="http://schemas.microsoft.com/office/drawing/2014/main" id="{B0AE6620-C5E7-FFEE-3DEC-E1C151920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9181" y="2527322"/>
              <a:ext cx="2271874" cy="340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0470" name="TextovéPole 5">
              <a:extLst>
                <a:ext uri="{FF2B5EF4-FFF2-40B4-BE49-F238E27FC236}">
                  <a16:creationId xmlns:a16="http://schemas.microsoft.com/office/drawing/2014/main" id="{D9580052-A89A-50FF-BDBD-5839E88CA3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42048" y="5661481"/>
              <a:ext cx="889504" cy="185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800" b="1" i="1">
                  <a:solidFill>
                    <a:schemeClr val="bg1"/>
                  </a:solidFill>
                </a:rPr>
                <a:t>Michal Jirouš</a:t>
              </a: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Obrázek 2" descr="Obsah obrázku hora, exteriér, příroda, skála&#10;&#10;Popis byl vytvořen automaticky">
            <a:extLst>
              <a:ext uri="{FF2B5EF4-FFF2-40B4-BE49-F238E27FC236}">
                <a16:creationId xmlns:a16="http://schemas.microsoft.com/office/drawing/2014/main" id="{A5895F3E-42D4-C9ED-76B1-B908B011E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DA668445-A819-5831-D4C5-03F484F7C8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8950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Vegetační stupně ČR</a:t>
            </a:r>
          </a:p>
        </p:txBody>
      </p:sp>
      <p:pic>
        <p:nvPicPr>
          <p:cNvPr id="194563" name="Obrázek 1">
            <a:extLst>
              <a:ext uri="{FF2B5EF4-FFF2-40B4-BE49-F238E27FC236}">
                <a16:creationId xmlns:a16="http://schemas.microsoft.com/office/drawing/2014/main" id="{35C458AE-976A-912E-8B62-919246D28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915988"/>
            <a:ext cx="82804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ovéPole 2">
            <a:extLst>
              <a:ext uri="{FF2B5EF4-FFF2-40B4-BE49-F238E27FC236}">
                <a16:creationId xmlns:a16="http://schemas.microsoft.com/office/drawing/2014/main" id="{2FA06FCA-E91E-C4CE-2369-C3149464C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6624638"/>
            <a:ext cx="8280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1"/>
              <a:t>https://upload.wikimedia.org/wikipedia/commons/thumb/f/f2/Vegetacni_stupne_CR.svg/750px-Vegetacni_stupne_CR.svg.png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40010FF0-4ADA-6918-A63F-A3295612FB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Trofické řady</a:t>
            </a:r>
          </a:p>
        </p:txBody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C667C453-AC9D-E541-2EB8-53E6ADF41D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089025"/>
            <a:ext cx="8642350" cy="5037138"/>
          </a:xfrm>
        </p:spPr>
        <p:txBody>
          <a:bodyPr/>
          <a:lstStyle/>
          <a:p>
            <a:pPr eaLnBrk="1" hangingPunct="1">
              <a:buSzPct val="75000"/>
            </a:pPr>
            <a:r>
              <a:rPr lang="cs-CZ" altLang="en-US" sz="2400" b="1"/>
              <a:t>trofické řady vyjadřují podmínky bioty dané především obsahem živin v půdě a půdní reakcí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>
            <a:extLst>
              <a:ext uri="{FF2B5EF4-FFF2-40B4-BE49-F238E27FC236}">
                <a16:creationId xmlns:a16="http://schemas.microsoft.com/office/drawing/2014/main" id="{821052D9-D4C3-4D1D-DAC6-DA80F6BF2C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Trofické řady</a:t>
            </a:r>
          </a:p>
        </p:txBody>
      </p:sp>
      <p:grpSp>
        <p:nvGrpSpPr>
          <p:cNvPr id="200707" name="Skupina 1">
            <a:extLst>
              <a:ext uri="{FF2B5EF4-FFF2-40B4-BE49-F238E27FC236}">
                <a16:creationId xmlns:a16="http://schemas.microsoft.com/office/drawing/2014/main" id="{C0261A6D-3F39-7AB0-6364-B3666E5A6B97}"/>
              </a:ext>
            </a:extLst>
          </p:cNvPr>
          <p:cNvGrpSpPr>
            <a:grpSpLocks/>
          </p:cNvGrpSpPr>
          <p:nvPr/>
        </p:nvGrpSpPr>
        <p:grpSpPr bwMode="auto">
          <a:xfrm>
            <a:off x="71438" y="1449388"/>
            <a:ext cx="3756025" cy="3697287"/>
            <a:chOff x="71438" y="1449388"/>
            <a:chExt cx="3756025" cy="3697287"/>
          </a:xfrm>
        </p:grpSpPr>
        <p:sp>
          <p:nvSpPr>
            <p:cNvPr id="200709" name="Text Box 4">
              <a:extLst>
                <a:ext uri="{FF2B5EF4-FFF2-40B4-BE49-F238E27FC236}">
                  <a16:creationId xmlns:a16="http://schemas.microsoft.com/office/drawing/2014/main" id="{94AD753A-D5FB-7F8D-EF73-7BE13FB930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8113" y="1449388"/>
              <a:ext cx="380154" cy="584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b="1"/>
                <a:t>A</a:t>
              </a:r>
            </a:p>
          </p:txBody>
        </p:sp>
        <p:sp>
          <p:nvSpPr>
            <p:cNvPr id="200710" name="Text Box 5">
              <a:extLst>
                <a:ext uri="{FF2B5EF4-FFF2-40B4-BE49-F238E27FC236}">
                  <a16:creationId xmlns:a16="http://schemas.microsoft.com/office/drawing/2014/main" id="{5E8A8D08-E148-5806-98A6-388A954354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8113" y="3082571"/>
              <a:ext cx="380154" cy="584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b="1"/>
                <a:t>B</a:t>
              </a:r>
            </a:p>
          </p:txBody>
        </p:sp>
        <p:sp>
          <p:nvSpPr>
            <p:cNvPr id="200711" name="Text Box 6">
              <a:extLst>
                <a:ext uri="{FF2B5EF4-FFF2-40B4-BE49-F238E27FC236}">
                  <a16:creationId xmlns:a16="http://schemas.microsoft.com/office/drawing/2014/main" id="{B4D03E82-9E78-7710-434B-3131939887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7309" y="4561805"/>
              <a:ext cx="380154" cy="584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b="1"/>
                <a:t>D</a:t>
              </a:r>
            </a:p>
          </p:txBody>
        </p:sp>
        <p:sp>
          <p:nvSpPr>
            <p:cNvPr id="200712" name="Text Box 7">
              <a:extLst>
                <a:ext uri="{FF2B5EF4-FFF2-40B4-BE49-F238E27FC236}">
                  <a16:creationId xmlns:a16="http://schemas.microsoft.com/office/drawing/2014/main" id="{51A925D8-E799-2F7A-0761-80E995A3E2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38" y="4561805"/>
              <a:ext cx="380154" cy="584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b="1"/>
                <a:t>C</a:t>
              </a:r>
            </a:p>
          </p:txBody>
        </p:sp>
        <p:sp>
          <p:nvSpPr>
            <p:cNvPr id="200713" name="Line 8">
              <a:extLst>
                <a:ext uri="{FF2B5EF4-FFF2-40B4-BE49-F238E27FC236}">
                  <a16:creationId xmlns:a16="http://schemas.microsoft.com/office/drawing/2014/main" id="{C1D772B4-F835-8A70-917B-23E6D7675D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190" y="1976826"/>
              <a:ext cx="0" cy="117669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0714" name="Line 9">
              <a:extLst>
                <a:ext uri="{FF2B5EF4-FFF2-40B4-BE49-F238E27FC236}">
                  <a16:creationId xmlns:a16="http://schemas.microsoft.com/office/drawing/2014/main" id="{D72C4CE3-0AE7-85D1-BFEC-035ABA1F73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7733" y="3532365"/>
              <a:ext cx="1290381" cy="110172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0715" name="Line 10">
              <a:extLst>
                <a:ext uri="{FF2B5EF4-FFF2-40B4-BE49-F238E27FC236}">
                  <a16:creationId xmlns:a16="http://schemas.microsoft.com/office/drawing/2014/main" id="{AAE0EFF5-B3D4-31A7-581B-CB4BD78BC7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8267" y="3532365"/>
              <a:ext cx="1251563" cy="110172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0716" name="Line 11">
              <a:extLst>
                <a:ext uri="{FF2B5EF4-FFF2-40B4-BE49-F238E27FC236}">
                  <a16:creationId xmlns:a16="http://schemas.microsoft.com/office/drawing/2014/main" id="{692132F2-99A4-CD7A-4186-134B546546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7733" y="4822847"/>
              <a:ext cx="288461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2" name="Rectangle 3">
            <a:extLst>
              <a:ext uri="{FF2B5EF4-FFF2-40B4-BE49-F238E27FC236}">
                <a16:creationId xmlns:a16="http://schemas.microsoft.com/office/drawing/2014/main" id="{7F121870-CDCD-E77D-BA9B-98083297F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2075" y="1016000"/>
            <a:ext cx="5241925" cy="55086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76213" indent="-176213" eaLnBrk="1" hangingPunct="1">
              <a:buSzPct val="75000"/>
              <a:defRPr/>
            </a:pPr>
            <a:r>
              <a:rPr lang="cs-CZ" altLang="en-US" sz="2200" b="1" kern="0" dirty="0">
                <a:latin typeface="Calibri" panose="020F0502020204030204" pitchFamily="34" charset="0"/>
              </a:rPr>
              <a:t>Trofická řada A – oligotrofní (chudá a kyselá)</a:t>
            </a:r>
          </a:p>
          <a:p>
            <a:pPr marL="176213" indent="-176213" eaLnBrk="1" hangingPunct="1">
              <a:buSzPct val="75000"/>
              <a:defRPr/>
            </a:pPr>
            <a:r>
              <a:rPr lang="cs-CZ" altLang="en-US" sz="2200" b="1" kern="0" dirty="0">
                <a:latin typeface="Calibri" panose="020F0502020204030204" pitchFamily="34" charset="0"/>
              </a:rPr>
              <a:t>Trofická řada B – mezotrofní (středně bohatá)</a:t>
            </a:r>
          </a:p>
          <a:p>
            <a:pPr marL="176213" indent="-176213" eaLnBrk="1" hangingPunct="1">
              <a:buSzPct val="75000"/>
              <a:defRPr/>
            </a:pPr>
            <a:r>
              <a:rPr lang="cs-CZ" altLang="en-US" sz="2200" b="1" kern="0" dirty="0">
                <a:latin typeface="Calibri" panose="020F0502020204030204" pitchFamily="34" charset="0"/>
              </a:rPr>
              <a:t>Trofická řada C – nitrofilní (obohacená dusíkem)</a:t>
            </a:r>
          </a:p>
          <a:p>
            <a:pPr marL="176213" indent="-176213" eaLnBrk="1" hangingPunct="1">
              <a:buSzPct val="75000"/>
              <a:defRPr/>
            </a:pPr>
            <a:r>
              <a:rPr lang="cs-CZ" altLang="en-US" sz="2200" b="1" kern="0" dirty="0">
                <a:latin typeface="Calibri" panose="020F0502020204030204" pitchFamily="34" charset="0"/>
              </a:rPr>
              <a:t>Trofická řada D – bazická (na bazických horninách, bázemi bohatá)</a:t>
            </a:r>
          </a:p>
          <a:p>
            <a:pPr marL="176213" indent="-176213" eaLnBrk="1" hangingPunct="1">
              <a:buSzPct val="75000"/>
              <a:defRPr/>
            </a:pPr>
            <a:r>
              <a:rPr lang="cs-CZ" altLang="en-US" sz="2200" b="1" kern="0" dirty="0">
                <a:latin typeface="Calibri" panose="020F0502020204030204" pitchFamily="34" charset="0"/>
              </a:rPr>
              <a:t>Trofická meziřada AB – oligotrofně mezotrofní</a:t>
            </a:r>
          </a:p>
          <a:p>
            <a:pPr marL="176213" indent="-176213" eaLnBrk="1" hangingPunct="1">
              <a:buSzPct val="75000"/>
              <a:defRPr/>
            </a:pPr>
            <a:r>
              <a:rPr lang="cs-CZ" altLang="en-US" sz="2200" b="1" kern="0" dirty="0">
                <a:latin typeface="Calibri" panose="020F0502020204030204" pitchFamily="34" charset="0"/>
              </a:rPr>
              <a:t>Trofická meziřada BC – mezotrofně nitrofilní</a:t>
            </a:r>
          </a:p>
          <a:p>
            <a:pPr marL="176213" indent="-176213" eaLnBrk="1" hangingPunct="1">
              <a:buSzPct val="75000"/>
              <a:defRPr/>
            </a:pPr>
            <a:r>
              <a:rPr lang="cs-CZ" altLang="en-US" sz="2200" b="1" kern="0" dirty="0">
                <a:latin typeface="Calibri" panose="020F0502020204030204" pitchFamily="34" charset="0"/>
              </a:rPr>
              <a:t>Trofická meziřada BD – mezotrofně bazická</a:t>
            </a:r>
          </a:p>
          <a:p>
            <a:pPr marL="176213" indent="-176213" eaLnBrk="1" hangingPunct="1">
              <a:buSzPct val="75000"/>
              <a:defRPr/>
            </a:pPr>
            <a:r>
              <a:rPr lang="cs-CZ" altLang="en-US" sz="2200" b="1" kern="0" dirty="0">
                <a:latin typeface="Calibri" panose="020F0502020204030204" pitchFamily="34" charset="0"/>
              </a:rPr>
              <a:t>Trofická meziřada CD – nitrofilně bazická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3746CFA3-EA06-5A2D-F73F-B85434C1A5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875" y="274638"/>
            <a:ext cx="8785225" cy="490537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Trofická řada A – oligotrofní</a:t>
            </a:r>
          </a:p>
        </p:txBody>
      </p:sp>
      <p:sp>
        <p:nvSpPr>
          <p:cNvPr id="212995" name="Rectangle 3">
            <a:extLst>
              <a:ext uri="{FF2B5EF4-FFF2-40B4-BE49-F238E27FC236}">
                <a16:creationId xmlns:a16="http://schemas.microsoft.com/office/drawing/2014/main" id="{C349E53D-3728-1C74-45DC-278B351628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550" y="757238"/>
            <a:ext cx="8978900" cy="4525962"/>
          </a:xfrm>
        </p:spPr>
        <p:txBody>
          <a:bodyPr/>
          <a:lstStyle/>
          <a:p>
            <a:pPr eaLnBrk="1" hangingPunct="1">
              <a:buSzPct val="75000"/>
            </a:pPr>
            <a:r>
              <a:rPr lang="cs-CZ" altLang="en-US" sz="2000" b="1"/>
              <a:t>nejchudší půdy na kyselých horninách (kyselé žuly, ruly, svory, křemité pískovce, váté písky apod.), rašeliny</a:t>
            </a:r>
          </a:p>
          <a:p>
            <a:pPr eaLnBrk="1" hangingPunct="1">
              <a:buSzPct val="75000"/>
            </a:pPr>
            <a:r>
              <a:rPr lang="cs-CZ" altLang="en-US" sz="2000" b="1"/>
              <a:t>typicky podzoly, organozemě; také litozemě</a:t>
            </a:r>
          </a:p>
          <a:p>
            <a:pPr eaLnBrk="1" hangingPunct="1">
              <a:buSzPct val="75000"/>
            </a:pPr>
            <a:r>
              <a:rPr lang="cs-CZ" altLang="en-US" sz="2000" b="1"/>
              <a:t>pH pod 3,5, sorpční nasycení pod 10 %, C/N nad</a:t>
            </a:r>
            <a:r>
              <a:rPr lang="en-US" altLang="en-US" sz="2000" b="1"/>
              <a:t> 30</a:t>
            </a:r>
            <a:endParaRPr lang="cs-CZ" altLang="en-US" sz="2000" b="1"/>
          </a:p>
          <a:p>
            <a:pPr eaLnBrk="1" hangingPunct="1">
              <a:buSzPct val="75000"/>
            </a:pPr>
            <a:r>
              <a:rPr lang="cs-CZ" altLang="en-US" sz="2000" b="1" i="1"/>
              <a:t>Avenella flexuosa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Leucobryum glaucum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Calluna vulgaris</a:t>
            </a:r>
            <a:r>
              <a:rPr lang="cs-CZ" altLang="en-US" sz="2000" b="1"/>
              <a:t>, </a:t>
            </a:r>
            <a:r>
              <a:rPr lang="cs-CZ" altLang="en-US" sz="2000" b="1" i="1"/>
              <a:t>Nardus stricta</a:t>
            </a:r>
            <a:r>
              <a:rPr lang="cs-CZ" altLang="en-US" sz="2000" b="1"/>
              <a:t>,</a:t>
            </a:r>
            <a:r>
              <a:rPr lang="cs-CZ" altLang="en-US" sz="2000" b="1" i="1"/>
              <a:t> Carex pilulifera</a:t>
            </a:r>
            <a:r>
              <a:rPr lang="cs-CZ" altLang="en-US" sz="2000" b="1"/>
              <a:t>,</a:t>
            </a:r>
            <a:r>
              <a:rPr lang="cs-CZ" altLang="en-US" sz="2000" b="1" i="1"/>
              <a:t> Sphagnum </a:t>
            </a:r>
            <a:r>
              <a:rPr lang="cs-CZ" altLang="en-US" sz="2000" b="1"/>
              <a:t>spp.,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Vaccinium vitis-idaea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Vaccinium myrtillus</a:t>
            </a:r>
            <a:r>
              <a:rPr lang="cs-CZ" altLang="en-US" sz="2000" b="1"/>
              <a:t>,</a:t>
            </a:r>
            <a:r>
              <a:rPr lang="cs-CZ" altLang="en-US" sz="2000" b="1" i="1"/>
              <a:t> Pteridium aquilinum</a:t>
            </a:r>
            <a:r>
              <a:rPr lang="cs-CZ" altLang="en-US" sz="2000" b="1"/>
              <a:t>, </a:t>
            </a:r>
            <a:r>
              <a:rPr lang="cs-CZ" altLang="en-US" sz="2000" b="1" i="1"/>
              <a:t>Drosera rotundifolia</a:t>
            </a:r>
            <a:r>
              <a:rPr lang="cs-CZ" altLang="en-US" sz="2000" b="1"/>
              <a:t>...</a:t>
            </a:r>
          </a:p>
        </p:txBody>
      </p:sp>
      <p:grpSp>
        <p:nvGrpSpPr>
          <p:cNvPr id="212996" name="Skupina 3">
            <a:extLst>
              <a:ext uri="{FF2B5EF4-FFF2-40B4-BE49-F238E27FC236}">
                <a16:creationId xmlns:a16="http://schemas.microsoft.com/office/drawing/2014/main" id="{0587EF2A-5CC1-0BCD-B935-838465015D56}"/>
              </a:ext>
            </a:extLst>
          </p:cNvPr>
          <p:cNvGrpSpPr>
            <a:grpSpLocks/>
          </p:cNvGrpSpPr>
          <p:nvPr/>
        </p:nvGrpSpPr>
        <p:grpSpPr bwMode="auto">
          <a:xfrm>
            <a:off x="14288" y="3068638"/>
            <a:ext cx="9123362" cy="3781425"/>
            <a:chOff x="14288" y="3068638"/>
            <a:chExt cx="9123362" cy="3780742"/>
          </a:xfrm>
        </p:grpSpPr>
        <p:pic>
          <p:nvPicPr>
            <p:cNvPr id="212997" name="Obrázek 2" descr="Obsah obrázku exteriér, pták, stojící, tráva&#10;&#10;Popis byl vytvořen automaticky">
              <a:extLst>
                <a:ext uri="{FF2B5EF4-FFF2-40B4-BE49-F238E27FC236}">
                  <a16:creationId xmlns:a16="http://schemas.microsoft.com/office/drawing/2014/main" id="{2BE67E54-E785-3DAC-D70B-6B9B6D46A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40"/>
            <a:stretch>
              <a:fillRect/>
            </a:stretch>
          </p:blipFill>
          <p:spPr bwMode="auto">
            <a:xfrm>
              <a:off x="14288" y="3068638"/>
              <a:ext cx="1736725" cy="252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2998" name="Skupina 5">
              <a:extLst>
                <a:ext uri="{FF2B5EF4-FFF2-40B4-BE49-F238E27FC236}">
                  <a16:creationId xmlns:a16="http://schemas.microsoft.com/office/drawing/2014/main" id="{75624F1C-379E-BED8-B079-D0BB4FE620B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827213" y="3099705"/>
              <a:ext cx="2459037" cy="1846262"/>
              <a:chOff x="2366755" y="3100009"/>
              <a:chExt cx="2460274" cy="1845205"/>
            </a:xfrm>
          </p:grpSpPr>
          <p:pic>
            <p:nvPicPr>
              <p:cNvPr id="213007" name="Obrázek 3">
                <a:extLst>
                  <a:ext uri="{FF2B5EF4-FFF2-40B4-BE49-F238E27FC236}">
                    <a16:creationId xmlns:a16="http://schemas.microsoft.com/office/drawing/2014/main" id="{F3A2EF17-1305-6836-3D37-3E863B7FC3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6755" y="3100009"/>
                <a:ext cx="2460274" cy="1845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3008" name="TextovéPole 4">
                <a:extLst>
                  <a:ext uri="{FF2B5EF4-FFF2-40B4-BE49-F238E27FC236}">
                    <a16:creationId xmlns:a16="http://schemas.microsoft.com/office/drawing/2014/main" id="{D75DDAA3-2E00-5825-2073-763F287537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26464" y="4698389"/>
                <a:ext cx="900565" cy="215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800">
                    <a:hlinkClick r:id="rId5" tooltip="User:Bergsten"/>
                  </a:rPr>
                  <a:t>Jonas Bergsten</a:t>
                </a:r>
                <a:endParaRPr lang="cs-CZ" altLang="cs-CZ" sz="800"/>
              </a:p>
            </p:txBody>
          </p:sp>
        </p:grpSp>
        <p:pic>
          <p:nvPicPr>
            <p:cNvPr id="212999" name="Obrázek 6">
              <a:extLst>
                <a:ext uri="{FF2B5EF4-FFF2-40B4-BE49-F238E27FC236}">
                  <a16:creationId xmlns:a16="http://schemas.microsoft.com/office/drawing/2014/main" id="{9EE3B2D0-C426-DBAF-07D3-70C6C056A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7213" y="4999942"/>
              <a:ext cx="2459037" cy="184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000" name="TextovéPole 7">
              <a:extLst>
                <a:ext uri="{FF2B5EF4-FFF2-40B4-BE49-F238E27FC236}">
                  <a16:creationId xmlns:a16="http://schemas.microsoft.com/office/drawing/2014/main" id="{615DF7F0-5280-9B12-CF3B-F47FA8C0D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8313" y="6583363"/>
              <a:ext cx="1230312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800">
                  <a:solidFill>
                    <a:schemeClr val="bg1"/>
                  </a:solidFill>
                </a:rPr>
                <a:t>https://cs.wikipedia.org</a:t>
              </a:r>
            </a:p>
          </p:txBody>
        </p:sp>
        <p:pic>
          <p:nvPicPr>
            <p:cNvPr id="213001" name="Obrázek 8">
              <a:extLst>
                <a:ext uri="{FF2B5EF4-FFF2-40B4-BE49-F238E27FC236}">
                  <a16:creationId xmlns:a16="http://schemas.microsoft.com/office/drawing/2014/main" id="{023914EC-6D02-559E-B084-2ED8D00823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5625" y="3099705"/>
              <a:ext cx="2459038" cy="184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002" name="TextovéPole 11">
              <a:extLst>
                <a:ext uri="{FF2B5EF4-FFF2-40B4-BE49-F238E27FC236}">
                  <a16:creationId xmlns:a16="http://schemas.microsoft.com/office/drawing/2014/main" id="{8C1FECAF-ED6E-A3DA-D355-B32C878B9D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7575" y="4697413"/>
              <a:ext cx="779463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800">
                  <a:solidFill>
                    <a:schemeClr val="bg1"/>
                  </a:solidFill>
                </a:rPr>
                <a:t>Jiří Berkovec</a:t>
              </a:r>
            </a:p>
          </p:txBody>
        </p:sp>
        <p:pic>
          <p:nvPicPr>
            <p:cNvPr id="213003" name="Obrázek 12">
              <a:extLst>
                <a:ext uri="{FF2B5EF4-FFF2-40B4-BE49-F238E27FC236}">
                  <a16:creationId xmlns:a16="http://schemas.microsoft.com/office/drawing/2014/main" id="{6A7E4091-F408-08AB-2A66-DD565BCCC7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5625" y="4999942"/>
              <a:ext cx="2459038" cy="184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004" name="TextovéPole 13">
              <a:extLst>
                <a:ext uri="{FF2B5EF4-FFF2-40B4-BE49-F238E27FC236}">
                  <a16:creationId xmlns:a16="http://schemas.microsoft.com/office/drawing/2014/main" id="{BB1DE4B2-FC52-E665-2425-95013FF78E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7538" y="6583363"/>
              <a:ext cx="10795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800">
                  <a:solidFill>
                    <a:schemeClr val="bg1"/>
                  </a:solidFill>
                </a:rPr>
                <a:t>Ladislav Hoskovec</a:t>
              </a:r>
            </a:p>
          </p:txBody>
        </p:sp>
        <p:pic>
          <p:nvPicPr>
            <p:cNvPr id="213005" name="Obrázek 14">
              <a:extLst>
                <a:ext uri="{FF2B5EF4-FFF2-40B4-BE49-F238E27FC236}">
                  <a16:creationId xmlns:a16="http://schemas.microsoft.com/office/drawing/2014/main" id="{07ED8E18-83EB-640C-51BF-4A77D8F421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0863" y="3099705"/>
              <a:ext cx="2160587" cy="288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006" name="TextovéPole 15">
              <a:extLst>
                <a:ext uri="{FF2B5EF4-FFF2-40B4-BE49-F238E27FC236}">
                  <a16:creationId xmlns:a16="http://schemas.microsoft.com/office/drawing/2014/main" id="{4E9E2B01-2AFD-8FAD-EB74-218F7BE0A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02600" y="5684838"/>
              <a:ext cx="10350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800">
                  <a:solidFill>
                    <a:schemeClr val="bg1"/>
                  </a:solidFill>
                </a:rPr>
                <a:t>Hynek Harvánek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>
            <a:extLst>
              <a:ext uri="{FF2B5EF4-FFF2-40B4-BE49-F238E27FC236}">
                <a16:creationId xmlns:a16="http://schemas.microsoft.com/office/drawing/2014/main" id="{040E6EFF-BE08-D037-548B-E759CC1F36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36638"/>
            <a:ext cx="8229600" cy="4784725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cs-CZ" sz="2400" b="1" dirty="0">
                <a:latin typeface="Calibri" panose="020F0502020204030204" pitchFamily="34" charset="0"/>
              </a:rPr>
              <a:t>Alois Zlatník (1902–1979)</a:t>
            </a:r>
            <a:endParaRPr lang="cs-CZ" altLang="cs-CZ" sz="2400" b="1" dirty="0">
              <a:latin typeface="Calibri" panose="020F0502020204030204" pitchFamily="34" charset="0"/>
            </a:endParaRPr>
          </a:p>
          <a:p>
            <a:pPr eaLnBrk="1" hangingPunct="1">
              <a:buFont typeface="Times New Roman" panose="02020603050405020304" pitchFamily="18" charset="0"/>
              <a:buChar char="‐"/>
              <a:defRPr/>
            </a:pPr>
            <a:r>
              <a:rPr lang="cs-CZ" altLang="cs-CZ" sz="2400" dirty="0">
                <a:latin typeface="Calibri" panose="020F0502020204030204" pitchFamily="34" charset="0"/>
              </a:rPr>
              <a:t>zakladatel geobiocenologie</a:t>
            </a:r>
          </a:p>
          <a:p>
            <a:pPr eaLnBrk="1" hangingPunct="1">
              <a:buFont typeface="Times New Roman" panose="02020603050405020304" pitchFamily="18" charset="0"/>
              <a:buChar char="‐"/>
              <a:defRPr/>
            </a:pPr>
            <a:r>
              <a:rPr lang="cs-CZ" altLang="cs-CZ" sz="2400" dirty="0">
                <a:latin typeface="Calibri" panose="020F0502020204030204" pitchFamily="34" charset="0"/>
              </a:rPr>
              <a:t>průzkum pralesů</a:t>
            </a:r>
          </a:p>
          <a:p>
            <a:pPr eaLnBrk="1" hangingPunct="1">
              <a:buFont typeface="Times New Roman" panose="02020603050405020304" pitchFamily="18" charset="0"/>
              <a:buChar char="‐"/>
              <a:defRPr/>
            </a:pPr>
            <a:r>
              <a:rPr lang="cs-CZ" altLang="cs-CZ" sz="2400" dirty="0">
                <a:latin typeface="Calibri" panose="020F0502020204030204" pitchFamily="34" charset="0"/>
              </a:rPr>
              <a:t>ochrana přírody</a:t>
            </a:r>
          </a:p>
        </p:txBody>
      </p:sp>
      <p:pic>
        <p:nvPicPr>
          <p:cNvPr id="44035" name="Picture 4">
            <a:extLst>
              <a:ext uri="{FF2B5EF4-FFF2-40B4-BE49-F238E27FC236}">
                <a16:creationId xmlns:a16="http://schemas.microsoft.com/office/drawing/2014/main" id="{DF1D0E03-46B8-F853-AB06-DA92A27A4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2890838"/>
            <a:ext cx="3098800" cy="392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6" name="Rectangle 2">
            <a:extLst>
              <a:ext uri="{FF2B5EF4-FFF2-40B4-BE49-F238E27FC236}">
                <a16:creationId xmlns:a16="http://schemas.microsoft.com/office/drawing/2014/main" id="{A0CD4A28-32F0-04FF-FA43-420F9D7695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09863"/>
            <a:ext cx="91440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b="1">
              <a:latin typeface="Calibri" panose="020F0502020204030204" pitchFamily="34" charset="0"/>
            </a:endParaRPr>
          </a:p>
        </p:txBody>
      </p:sp>
      <p:sp>
        <p:nvSpPr>
          <p:cNvPr id="44037" name="Rectangle 2">
            <a:extLst>
              <a:ext uri="{FF2B5EF4-FFF2-40B4-BE49-F238E27FC236}">
                <a16:creationId xmlns:a16="http://schemas.microsoft.com/office/drawing/2014/main" id="{304D5166-57E1-3002-784C-3FE8578AF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b="1" dirty="0">
                <a:latin typeface="Calibri" panose="020F0502020204030204" pitchFamily="34" charset="0"/>
              </a:rPr>
              <a:t>Vývoj v Československu</a:t>
            </a:r>
          </a:p>
        </p:txBody>
      </p:sp>
      <p:pic>
        <p:nvPicPr>
          <p:cNvPr id="44038" name="Obrázek 8" descr="Obsah obrázku hora, exteriér, sníh, strom&#10;&#10;Popis byl vytvořen automaticky">
            <a:extLst>
              <a:ext uri="{FF2B5EF4-FFF2-40B4-BE49-F238E27FC236}">
                <a16:creationId xmlns:a16="http://schemas.microsoft.com/office/drawing/2014/main" id="{C8E4A56A-A74C-11C7-54AE-E4A8030E1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775" y="890588"/>
            <a:ext cx="332105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Obrázek 9" descr="Obsah obrázku hora, exteriér, strom, obloha&#10;&#10;Popis byl vytvořen automaticky">
            <a:extLst>
              <a:ext uri="{FF2B5EF4-FFF2-40B4-BE49-F238E27FC236}">
                <a16:creationId xmlns:a16="http://schemas.microsoft.com/office/drawing/2014/main" id="{CEA0950D-4FF0-B342-CF62-117C617F7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5" y="3235325"/>
            <a:ext cx="332105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Obrázek 10">
            <a:extLst>
              <a:ext uri="{FF2B5EF4-FFF2-40B4-BE49-F238E27FC236}">
                <a16:creationId xmlns:a16="http://schemas.microsoft.com/office/drawing/2014/main" id="{AB0FA692-6EF0-7393-EDE7-A66DC84F7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1928813"/>
            <a:ext cx="16764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Obrázek 11">
            <a:extLst>
              <a:ext uri="{FF2B5EF4-FFF2-40B4-BE49-F238E27FC236}">
                <a16:creationId xmlns:a16="http://schemas.microsoft.com/office/drawing/2014/main" id="{F4049FC1-16CF-DB78-9C68-B9D7C96E8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3" t="2" r="4945" b="5095"/>
          <a:stretch>
            <a:fillRect/>
          </a:stretch>
        </p:blipFill>
        <p:spPr bwMode="auto">
          <a:xfrm>
            <a:off x="4057650" y="4183063"/>
            <a:ext cx="1612900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Obrázek 2" descr="Obsah obrázku tráva, strom, exteriér, příroda&#10;&#10;Popis byl vytvořen automaticky">
            <a:extLst>
              <a:ext uri="{FF2B5EF4-FFF2-40B4-BE49-F238E27FC236}">
                <a16:creationId xmlns:a16="http://schemas.microsoft.com/office/drawing/2014/main" id="{642896CC-1532-8108-CBC9-E782084CF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5921375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3" name="Obrázek 4" descr="Obsah obrázku tráva, strom, exteriér, rostlina&#10;&#10;Popis byl vytvořen automaticky">
            <a:extLst>
              <a:ext uri="{FF2B5EF4-FFF2-40B4-BE49-F238E27FC236}">
                <a16:creationId xmlns:a16="http://schemas.microsoft.com/office/drawing/2014/main" id="{93748524-54A3-5D52-A7CB-F3E2922D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3" y="1808163"/>
            <a:ext cx="3786187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C9C84884-23C7-4D80-6998-41F9D4E1DC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Trofická řada B – mezotrofní</a:t>
            </a:r>
          </a:p>
        </p:txBody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4823DA60-8546-C4A3-61F5-0CED2A840E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413" y="814388"/>
            <a:ext cx="8893175" cy="4965700"/>
          </a:xfrm>
        </p:spPr>
        <p:txBody>
          <a:bodyPr/>
          <a:lstStyle/>
          <a:p>
            <a:pPr eaLnBrk="1" hangingPunct="1">
              <a:buSzPct val="75000"/>
            </a:pPr>
            <a:r>
              <a:rPr lang="cs-CZ" altLang="en-US" sz="2000" b="1"/>
              <a:t>středně bohaté půdy (žuly, ruly, flyš, droby apod.)</a:t>
            </a:r>
          </a:p>
          <a:p>
            <a:pPr eaLnBrk="1" hangingPunct="1">
              <a:buSzPct val="75000"/>
            </a:pPr>
            <a:r>
              <a:rPr lang="cs-CZ" altLang="en-US" sz="2000" b="1"/>
              <a:t>pH nad 4,2</a:t>
            </a:r>
            <a:r>
              <a:rPr lang="en-US" altLang="en-US" sz="2000" b="1"/>
              <a:t>, </a:t>
            </a:r>
            <a:r>
              <a:rPr lang="cs-CZ" altLang="en-US" sz="2000" b="1"/>
              <a:t>sorpční nasycení nad 20 %, C/N pod 25</a:t>
            </a:r>
          </a:p>
          <a:p>
            <a:pPr eaLnBrk="1" hangingPunct="1">
              <a:buSzPct val="75000"/>
            </a:pPr>
            <a:r>
              <a:rPr lang="cs-CZ" altLang="en-US" sz="2000" b="1"/>
              <a:t>typicky kambizemě, kryptopodzoly; také luvizemě</a:t>
            </a:r>
          </a:p>
          <a:p>
            <a:pPr eaLnBrk="1" hangingPunct="1">
              <a:buSzPct val="75000"/>
            </a:pPr>
            <a:r>
              <a:rPr lang="cs-CZ" altLang="en-US" sz="2000" b="1" i="1">
                <a:solidFill>
                  <a:srgbClr val="FF0000"/>
                </a:solidFill>
              </a:rPr>
              <a:t>Dentaria bulbifera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Galium odoratum</a:t>
            </a:r>
            <a:r>
              <a:rPr lang="cs-CZ" altLang="en-US" sz="2000" b="1"/>
              <a:t>,</a:t>
            </a:r>
            <a:r>
              <a:rPr lang="cs-CZ" altLang="en-US" sz="2000" b="1" i="1"/>
              <a:t> Poa nemoralis</a:t>
            </a:r>
            <a:r>
              <a:rPr lang="cs-CZ" altLang="en-US" sz="2000" b="1"/>
              <a:t>, </a:t>
            </a:r>
            <a:r>
              <a:rPr lang="cs-CZ" altLang="en-US" sz="2000" b="1" i="1"/>
              <a:t>Festuca altissima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Lathyrus vernus</a:t>
            </a:r>
            <a:r>
              <a:rPr lang="cs-CZ" altLang="en-US" sz="2000" b="1"/>
              <a:t>, </a:t>
            </a:r>
            <a:r>
              <a:rPr lang="cs-CZ" altLang="en-US" sz="2000" b="1" i="1"/>
              <a:t>Lathyrus niger</a:t>
            </a:r>
            <a:r>
              <a:rPr lang="cs-CZ" altLang="en-US" sz="2000" b="1"/>
              <a:t>, </a:t>
            </a:r>
            <a:r>
              <a:rPr lang="cs-CZ" altLang="en-US" sz="2000" b="1" i="1"/>
              <a:t>Campanula persicifolia</a:t>
            </a:r>
            <a:r>
              <a:rPr lang="cs-CZ" altLang="en-US" sz="2000" b="1"/>
              <a:t>,</a:t>
            </a:r>
            <a:r>
              <a:rPr lang="cs-CZ" altLang="en-US" sz="2000" b="1" i="1"/>
              <a:t> Maianthemum bifolium</a:t>
            </a:r>
            <a:r>
              <a:rPr lang="cs-CZ" altLang="en-US" sz="2000" b="1"/>
              <a:t>, </a:t>
            </a:r>
            <a:r>
              <a:rPr lang="cs-CZ" altLang="en-US" sz="2000" b="1" i="1">
                <a:solidFill>
                  <a:srgbClr val="FF0000"/>
                </a:solidFill>
              </a:rPr>
              <a:t>Viola reichenbachiana</a:t>
            </a:r>
            <a:r>
              <a:rPr lang="cs-CZ" altLang="en-US" sz="2000" b="1"/>
              <a:t>,</a:t>
            </a:r>
            <a:r>
              <a:rPr lang="cs-CZ" altLang="en-US" sz="2000" b="1" i="1"/>
              <a:t> Melica nutans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Carex pilosa</a:t>
            </a:r>
            <a:r>
              <a:rPr lang="cs-CZ" altLang="en-US" sz="2000" b="1"/>
              <a:t>, </a:t>
            </a:r>
            <a:r>
              <a:rPr lang="cs-CZ" altLang="en-US" sz="2000" b="1" i="1">
                <a:solidFill>
                  <a:srgbClr val="FF0000"/>
                </a:solidFill>
              </a:rPr>
              <a:t>Carex digitata</a:t>
            </a:r>
            <a:r>
              <a:rPr lang="cs-CZ" altLang="en-US" sz="2000" b="1"/>
              <a:t>,</a:t>
            </a:r>
            <a:r>
              <a:rPr lang="cs-CZ" altLang="en-US" sz="2000" b="1" i="1"/>
              <a:t> Oxalis acetosella</a:t>
            </a:r>
            <a:r>
              <a:rPr lang="cs-CZ" altLang="en-US" sz="2000" b="1"/>
              <a:t>, </a:t>
            </a:r>
            <a:r>
              <a:rPr lang="cs-CZ" altLang="en-US" sz="2000" b="1" i="1"/>
              <a:t>Dryopteris filix-mas</a:t>
            </a:r>
            <a:r>
              <a:rPr lang="cs-CZ" altLang="en-US" sz="2000" b="1"/>
              <a:t>, </a:t>
            </a:r>
            <a:r>
              <a:rPr lang="cs-CZ" altLang="en-US" sz="2000" b="1" i="1"/>
              <a:t>Athyrium filix-femina</a:t>
            </a:r>
            <a:r>
              <a:rPr lang="cs-CZ" altLang="en-US" sz="2000" b="1"/>
              <a:t>...</a:t>
            </a:r>
          </a:p>
        </p:txBody>
      </p:sp>
      <p:grpSp>
        <p:nvGrpSpPr>
          <p:cNvPr id="217092" name="Skupina 3">
            <a:extLst>
              <a:ext uri="{FF2B5EF4-FFF2-40B4-BE49-F238E27FC236}">
                <a16:creationId xmlns:a16="http://schemas.microsoft.com/office/drawing/2014/main" id="{06EFE7B3-AA15-8B49-0ECB-FAC9A94FEAA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52513" y="3168650"/>
            <a:ext cx="7038975" cy="3670300"/>
            <a:chOff x="125413" y="2524126"/>
            <a:chExt cx="8126412" cy="4235451"/>
          </a:xfrm>
        </p:grpSpPr>
        <p:pic>
          <p:nvPicPr>
            <p:cNvPr id="217093" name="Obrázek 2" descr="Obsah obrázku exteriér, tráva, rostlina, květina&#10;&#10;Popis byl vytvořen automaticky">
              <a:extLst>
                <a:ext uri="{FF2B5EF4-FFF2-40B4-BE49-F238E27FC236}">
                  <a16:creationId xmlns:a16="http://schemas.microsoft.com/office/drawing/2014/main" id="{B9A4E3B4-9399-163A-67D0-B59FA6302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13" y="2524127"/>
              <a:ext cx="1803400" cy="2705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094" name="Obrázek 4" descr="Obsah obrázku exteriér, rostlina, květina, vsedě&#10;&#10;Popis byl vytvořen automaticky">
              <a:extLst>
                <a:ext uri="{FF2B5EF4-FFF2-40B4-BE49-F238E27FC236}">
                  <a16:creationId xmlns:a16="http://schemas.microsoft.com/office/drawing/2014/main" id="{BE2DBD87-5188-ED40-CECC-469A659CBF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263" y="2524127"/>
              <a:ext cx="1803400" cy="2705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095" name="Obrázek 6" descr="Obsah obrázku exteriér, tráva, rostlina, květina&#10;&#10;Popis byl vytvořen automaticky">
              <a:extLst>
                <a:ext uri="{FF2B5EF4-FFF2-40B4-BE49-F238E27FC236}">
                  <a16:creationId xmlns:a16="http://schemas.microsoft.com/office/drawing/2014/main" id="{9F0C5D96-8316-A66A-3941-D7F53D4A72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113" y="2524127"/>
              <a:ext cx="2595562" cy="173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096" name="Obrázek 8" descr="Obsah obrázku tráva, exteriér, rostlina, zelená&#10;&#10;Popis byl vytvořen automaticky">
              <a:extLst>
                <a:ext uri="{FF2B5EF4-FFF2-40B4-BE49-F238E27FC236}">
                  <a16:creationId xmlns:a16="http://schemas.microsoft.com/office/drawing/2014/main" id="{2C70D359-BCB5-3901-5A1B-A0BDE4041C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5874" y="4295778"/>
              <a:ext cx="2587625" cy="1725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097" name="Obrázek 10" descr="Obsah obrázku tráva, exteriér, rostlina, květina&#10;&#10;Popis byl vytvořen automaticky">
              <a:extLst>
                <a:ext uri="{FF2B5EF4-FFF2-40B4-BE49-F238E27FC236}">
                  <a16:creationId xmlns:a16="http://schemas.microsoft.com/office/drawing/2014/main" id="{52D2C5F7-B91D-93A8-1A95-F1C13E67B5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8424" y="2524126"/>
              <a:ext cx="1803400" cy="2705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098" name="Obrázek 12" descr="Obsah obrázku rostlina, květina, pták, malé&#10;&#10;Popis byl vytvořen automaticky">
              <a:extLst>
                <a:ext uri="{FF2B5EF4-FFF2-40B4-BE49-F238E27FC236}">
                  <a16:creationId xmlns:a16="http://schemas.microsoft.com/office/drawing/2014/main" id="{E2EAD03F-8F43-15D6-27C8-3E507CB190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5" t="27852" r="33759"/>
            <a:stretch>
              <a:fillRect/>
            </a:stretch>
          </p:blipFill>
          <p:spPr bwMode="auto">
            <a:xfrm>
              <a:off x="125413" y="5265739"/>
              <a:ext cx="1803400" cy="149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099" name="Obrázek 14" descr="Obsah obrázku rostlina, list, kapradina, tráva&#10;&#10;Popis byl vytvořen automaticky">
              <a:extLst>
                <a:ext uri="{FF2B5EF4-FFF2-40B4-BE49-F238E27FC236}">
                  <a16:creationId xmlns:a16="http://schemas.microsoft.com/office/drawing/2014/main" id="{84C935D8-F4FE-1E7E-06CF-83CF407F07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10" t="3490" r="15549" b="7474"/>
            <a:stretch>
              <a:fillRect/>
            </a:stretch>
          </p:blipFill>
          <p:spPr bwMode="auto">
            <a:xfrm>
              <a:off x="6470650" y="5268913"/>
              <a:ext cx="1781175" cy="145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Obrázek 2" descr="Obsah obrázku tráva, exteriér, strom, rostlina&#10;&#10;Popis byl vytvořen automaticky">
            <a:extLst>
              <a:ext uri="{FF2B5EF4-FFF2-40B4-BE49-F238E27FC236}">
                <a16:creationId xmlns:a16="http://schemas.microsoft.com/office/drawing/2014/main" id="{EE4BBC7A-E343-A024-B756-D00F4B569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EBD6BC0C-1C09-882E-DCC0-DEB44F8CD9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576263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Trofická řada C – nitrofilní</a:t>
            </a:r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22CA4DE0-D9A1-0A0B-BFE0-6AB7BD46A4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8113" y="927100"/>
            <a:ext cx="8910637" cy="5073650"/>
          </a:xfrm>
        </p:spPr>
        <p:txBody>
          <a:bodyPr/>
          <a:lstStyle/>
          <a:p>
            <a:pPr eaLnBrk="1" hangingPunct="1"/>
            <a:r>
              <a:rPr lang="cs-CZ" altLang="en-US" sz="2000" b="1"/>
              <a:t>nivy, suťové lesy</a:t>
            </a:r>
          </a:p>
          <a:p>
            <a:pPr eaLnBrk="1" hangingPunct="1"/>
            <a:r>
              <a:rPr lang="cs-CZ" altLang="en-US" sz="2000" b="1"/>
              <a:t>dominance nitrofytů</a:t>
            </a:r>
          </a:p>
          <a:p>
            <a:pPr eaLnBrk="1" hangingPunct="1"/>
            <a:r>
              <a:rPr lang="cs-CZ" altLang="en-US" sz="2000" b="1"/>
              <a:t>často rankery, fluvizemě</a:t>
            </a:r>
          </a:p>
          <a:p>
            <a:pPr eaLnBrk="1" hangingPunct="1"/>
            <a:r>
              <a:rPr lang="cs-CZ" altLang="en-US" sz="2000" b="1"/>
              <a:t>pH 5,7–7, sorpční nasycení 50–90 %, C/N = 10–12</a:t>
            </a:r>
          </a:p>
          <a:p>
            <a:pPr eaLnBrk="1" hangingPunct="1"/>
            <a:r>
              <a:rPr lang="cs-CZ" altLang="en-US" sz="2000" b="1" i="1"/>
              <a:t>Urtica dioica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Acer</a:t>
            </a:r>
            <a:r>
              <a:rPr lang="cs-CZ" altLang="en-US" sz="2000" b="1" i="1"/>
              <a:t> </a:t>
            </a:r>
            <a:r>
              <a:rPr lang="cs-CZ" altLang="en-US" sz="2000" b="1"/>
              <a:t>spp., </a:t>
            </a:r>
            <a:r>
              <a:rPr lang="cs-CZ" altLang="en-US" sz="2000" b="1" i="1">
                <a:solidFill>
                  <a:srgbClr val="FF0000"/>
                </a:solidFill>
              </a:rPr>
              <a:t>Lunaria rediviva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Mercurialis perennis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Allium ursinum</a:t>
            </a:r>
            <a:r>
              <a:rPr lang="cs-CZ" altLang="en-US" sz="2000" b="1"/>
              <a:t>, </a:t>
            </a:r>
            <a:r>
              <a:rPr lang="cs-CZ" altLang="en-US" sz="2000" b="1" i="1"/>
              <a:t>Alliaria petiolata</a:t>
            </a:r>
            <a:r>
              <a:rPr lang="cs-CZ" altLang="en-US" sz="2000" b="1"/>
              <a:t>,</a:t>
            </a:r>
            <a:r>
              <a:rPr lang="cs-CZ" altLang="en-US" sz="2000" b="1" i="1"/>
              <a:t> Chelidonium majus</a:t>
            </a:r>
            <a:r>
              <a:rPr lang="cs-CZ" altLang="en-US" sz="2000" b="1"/>
              <a:t>, </a:t>
            </a:r>
            <a:r>
              <a:rPr lang="cs-CZ" altLang="en-US" sz="2000" b="1" i="1"/>
              <a:t>Galium aparine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Lamium maculatum</a:t>
            </a:r>
            <a:r>
              <a:rPr lang="cs-CZ" altLang="en-US" sz="2000" b="1"/>
              <a:t>...</a:t>
            </a:r>
          </a:p>
        </p:txBody>
      </p:sp>
      <p:grpSp>
        <p:nvGrpSpPr>
          <p:cNvPr id="220164" name="Skupina 3">
            <a:extLst>
              <a:ext uri="{FF2B5EF4-FFF2-40B4-BE49-F238E27FC236}">
                <a16:creationId xmlns:a16="http://schemas.microsoft.com/office/drawing/2014/main" id="{EF3468AD-F749-F41B-BEC8-ADAA4A101D53}"/>
              </a:ext>
            </a:extLst>
          </p:cNvPr>
          <p:cNvGrpSpPr>
            <a:grpSpLocks/>
          </p:cNvGrpSpPr>
          <p:nvPr/>
        </p:nvGrpSpPr>
        <p:grpSpPr bwMode="auto">
          <a:xfrm>
            <a:off x="115888" y="3109913"/>
            <a:ext cx="8774112" cy="3740150"/>
            <a:chOff x="115888" y="3019425"/>
            <a:chExt cx="8774112" cy="3740150"/>
          </a:xfrm>
        </p:grpSpPr>
        <p:pic>
          <p:nvPicPr>
            <p:cNvPr id="220165" name="Picture 4">
              <a:extLst>
                <a:ext uri="{FF2B5EF4-FFF2-40B4-BE49-F238E27FC236}">
                  <a16:creationId xmlns:a16="http://schemas.microsoft.com/office/drawing/2014/main" id="{84F1C772-F75E-2D79-2237-C18E784039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88" y="3022600"/>
              <a:ext cx="2606675" cy="1954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0166" name="Obrázek 2" descr="Obsah obrázku tráva, exteriér, rostlina, květina&#10;&#10;Popis byl vytvořen automaticky">
              <a:extLst>
                <a:ext uri="{FF2B5EF4-FFF2-40B4-BE49-F238E27FC236}">
                  <a16:creationId xmlns:a16="http://schemas.microsoft.com/office/drawing/2014/main" id="{4FA3D376-69BD-664E-D63C-3683B1723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6225" y="3021013"/>
              <a:ext cx="2074863" cy="3738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167" name="Obrázek 5" descr="Obsah obrázku exteriér, tráva, květina, zelená&#10;&#10;Popis byl vytvořen automaticky">
              <a:extLst>
                <a:ext uri="{FF2B5EF4-FFF2-40B4-BE49-F238E27FC236}">
                  <a16:creationId xmlns:a16="http://schemas.microsoft.com/office/drawing/2014/main" id="{039BC4EB-37B9-6224-5607-F4CC9660CD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88" y="5016500"/>
              <a:ext cx="2616200" cy="1743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168" name="Obrázek 7">
              <a:extLst>
                <a:ext uri="{FF2B5EF4-FFF2-40B4-BE49-F238E27FC236}">
                  <a16:creationId xmlns:a16="http://schemas.microsoft.com/office/drawing/2014/main" id="{34E33431-7DD8-69FB-277A-4D5A3CABC6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4113" y="3019425"/>
              <a:ext cx="1927225" cy="288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169" name="Obrázek 9" descr="Obsah obrázku rostlina, květina, exteriér, malé&#10;&#10;Popis byl vytvořen automaticky">
              <a:extLst>
                <a:ext uri="{FF2B5EF4-FFF2-40B4-BE49-F238E27FC236}">
                  <a16:creationId xmlns:a16="http://schemas.microsoft.com/office/drawing/2014/main" id="{6CB57269-AED7-655C-8032-4BB17E466A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4363" y="3024188"/>
              <a:ext cx="1925637" cy="288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Obrázek 2" descr="Obsah obrázku strom, exteriér, rostlina, les&#10;&#10;Popis byl vytvořen automaticky">
            <a:extLst>
              <a:ext uri="{FF2B5EF4-FFF2-40B4-BE49-F238E27FC236}">
                <a16:creationId xmlns:a16="http://schemas.microsoft.com/office/drawing/2014/main" id="{724EA8CE-8F04-BE11-14CF-678447CC2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D926D411-B19F-14D9-BDD6-2F3467D616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25462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Trofická řada D – bazická</a:t>
            </a:r>
          </a:p>
        </p:txBody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id="{54A17E9F-2DEE-9459-54EF-0E39662937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850" y="892175"/>
            <a:ext cx="8956675" cy="5073650"/>
          </a:xfrm>
        </p:spPr>
        <p:txBody>
          <a:bodyPr/>
          <a:lstStyle/>
          <a:p>
            <a:pPr eaLnBrk="1" hangingPunct="1">
              <a:buSzPct val="75000"/>
            </a:pPr>
            <a:r>
              <a:rPr lang="cs-CZ" altLang="en-US" sz="2000" b="1"/>
              <a:t>na vápencích, hadcích, spraších a bazických horninách</a:t>
            </a:r>
          </a:p>
          <a:p>
            <a:pPr eaLnBrk="1" hangingPunct="1">
              <a:buSzPct val="75000"/>
            </a:pPr>
            <a:r>
              <a:rPr lang="cs-CZ" altLang="en-US" sz="2000" b="1"/>
              <a:t>pH přes 6,5, sorpční nasycení 70–100 %, C/N 15–25</a:t>
            </a:r>
          </a:p>
          <a:p>
            <a:pPr eaLnBrk="1" hangingPunct="1">
              <a:buSzPct val="75000"/>
            </a:pPr>
            <a:r>
              <a:rPr lang="cs-CZ" altLang="en-US" sz="2000" b="1"/>
              <a:t>typicky rendziny, také černozemě</a:t>
            </a:r>
          </a:p>
          <a:p>
            <a:pPr eaLnBrk="1" hangingPunct="1">
              <a:buSzPct val="75000"/>
            </a:pPr>
            <a:r>
              <a:rPr lang="cs-CZ" altLang="en-US" sz="2000" b="1" i="1"/>
              <a:t>Cornus mas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Berberis vulgaris</a:t>
            </a:r>
            <a:r>
              <a:rPr lang="cs-CZ" altLang="en-US" sz="2000" b="1"/>
              <a:t>,</a:t>
            </a:r>
            <a:r>
              <a:rPr lang="cs-CZ" altLang="en-US" sz="2000" b="1" i="1"/>
              <a:t> Sorbus aria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Dictamnus albus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Sesleria caerulea</a:t>
            </a:r>
            <a:r>
              <a:rPr lang="cs-CZ" altLang="en-US" sz="2000" b="1"/>
              <a:t>,</a:t>
            </a:r>
            <a:r>
              <a:rPr lang="cs-CZ" altLang="en-US" sz="2000" b="1" i="1"/>
              <a:t> Adonis vernalis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Lithospermum purpurocaeruleum</a:t>
            </a:r>
            <a:r>
              <a:rPr lang="cs-CZ" altLang="en-US" sz="2000" b="1"/>
              <a:t>,</a:t>
            </a:r>
            <a:r>
              <a:rPr lang="cs-CZ" altLang="en-US" sz="2000" b="1" i="1"/>
              <a:t> Brachypodium pinnatum</a:t>
            </a:r>
            <a:r>
              <a:rPr lang="cs-CZ" altLang="en-US" sz="2000" b="1"/>
              <a:t>, </a:t>
            </a:r>
            <a:r>
              <a:rPr lang="cs-CZ" altLang="en-US" sz="2000" b="1" i="1"/>
              <a:t>Carex montana</a:t>
            </a:r>
            <a:r>
              <a:rPr lang="cs-CZ" altLang="en-US" sz="2000" b="1"/>
              <a:t>,</a:t>
            </a:r>
            <a:r>
              <a:rPr lang="cs-CZ" altLang="en-US" sz="2000" b="1" i="1"/>
              <a:t> Crambe tataria</a:t>
            </a:r>
            <a:r>
              <a:rPr lang="cs-CZ" altLang="en-US" sz="2000" b="1"/>
              <a:t>, </a:t>
            </a:r>
            <a:r>
              <a:rPr lang="cs-CZ" altLang="en-US" sz="2000" b="1" i="1">
                <a:solidFill>
                  <a:srgbClr val="FF0000"/>
                </a:solidFill>
              </a:rPr>
              <a:t>Melittis melissophyllum</a:t>
            </a:r>
            <a:r>
              <a:rPr lang="cs-CZ" altLang="en-US" sz="2000" b="1"/>
              <a:t>, </a:t>
            </a:r>
            <a:r>
              <a:rPr lang="cs-CZ" altLang="en-US" sz="2000" b="1" i="1"/>
              <a:t>Iris pumila</a:t>
            </a:r>
            <a:r>
              <a:rPr lang="cs-CZ" altLang="en-US" sz="2000" b="1"/>
              <a:t>, </a:t>
            </a:r>
            <a:r>
              <a:rPr lang="cs-CZ" altLang="en-US" sz="2000" b="1" i="1">
                <a:solidFill>
                  <a:srgbClr val="FF0000"/>
                </a:solidFill>
              </a:rPr>
              <a:t>Asplenium viride</a:t>
            </a:r>
            <a:r>
              <a:rPr lang="cs-CZ" altLang="en-US" sz="2000" b="1"/>
              <a:t>...</a:t>
            </a:r>
          </a:p>
        </p:txBody>
      </p:sp>
      <p:grpSp>
        <p:nvGrpSpPr>
          <p:cNvPr id="224260" name="Skupina 3">
            <a:extLst>
              <a:ext uri="{FF2B5EF4-FFF2-40B4-BE49-F238E27FC236}">
                <a16:creationId xmlns:a16="http://schemas.microsoft.com/office/drawing/2014/main" id="{CA2F2F85-A936-4282-8F06-63DC0890A5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23913" y="3275013"/>
            <a:ext cx="7496175" cy="3582987"/>
            <a:chOff x="109538" y="2806700"/>
            <a:chExt cx="8342312" cy="3989388"/>
          </a:xfrm>
        </p:grpSpPr>
        <p:pic>
          <p:nvPicPr>
            <p:cNvPr id="224261" name="Obrázek 2" descr="Obsah obrázku rostlina, exteriér, tráva, květina&#10;&#10;Popis byl vytvořen automaticky">
              <a:extLst>
                <a:ext uri="{FF2B5EF4-FFF2-40B4-BE49-F238E27FC236}">
                  <a16:creationId xmlns:a16="http://schemas.microsoft.com/office/drawing/2014/main" id="{93A3E797-DF29-2A34-EE2F-83EDA3075F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475" y="2806700"/>
              <a:ext cx="1304925" cy="1957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4262" name="Obrázek 4" descr="Obsah obrázku tráva, rostlina, exteriér, květina&#10;&#10;Popis byl vytvořen automaticky">
              <a:extLst>
                <a:ext uri="{FF2B5EF4-FFF2-40B4-BE49-F238E27FC236}">
                  <a16:creationId xmlns:a16="http://schemas.microsoft.com/office/drawing/2014/main" id="{97B0FABE-700B-289F-6762-EA04323946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3675" y="2806700"/>
              <a:ext cx="1304925" cy="1957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4263" name="Obrázek 6" descr="Obsah obrázku rostlina, květina, strom&#10;&#10;Popis byl vytvořen automaticky">
              <a:extLst>
                <a:ext uri="{FF2B5EF4-FFF2-40B4-BE49-F238E27FC236}">
                  <a16:creationId xmlns:a16="http://schemas.microsoft.com/office/drawing/2014/main" id="{4086D0F8-8252-5A2F-C3AB-4950E410B2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463" y="2806700"/>
              <a:ext cx="2936875" cy="1957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4264" name="Obrázek 8" descr="Obsah obrázku tráva, rostlina, exteriér, strom&#10;&#10;Popis byl vytvořen automaticky">
              <a:extLst>
                <a:ext uri="{FF2B5EF4-FFF2-40B4-BE49-F238E27FC236}">
                  <a16:creationId xmlns:a16="http://schemas.microsoft.com/office/drawing/2014/main" id="{D685F9B2-3F79-9D86-FE28-688EED23E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1463" y="4826000"/>
              <a:ext cx="2936875" cy="195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4265" name="Obrázek 10" descr="Obsah obrázku tráva, exteriér, rostlina, květina&#10;&#10;Popis byl vytvořen automaticky">
              <a:extLst>
                <a:ext uri="{FF2B5EF4-FFF2-40B4-BE49-F238E27FC236}">
                  <a16:creationId xmlns:a16="http://schemas.microsoft.com/office/drawing/2014/main" id="{B691A248-E667-AB71-416D-6327C88E1A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4150" y="4826000"/>
              <a:ext cx="1306513" cy="195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4266" name="Obrázek 12" descr="Obsah obrázku tráva, exteriér, rostlina, malé&#10;&#10;Popis byl vytvořen automaticky">
              <a:extLst>
                <a:ext uri="{FF2B5EF4-FFF2-40B4-BE49-F238E27FC236}">
                  <a16:creationId xmlns:a16="http://schemas.microsoft.com/office/drawing/2014/main" id="{5D595AD1-BC67-8B3A-B8E4-8550F6BDD2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8" y="4826000"/>
              <a:ext cx="1304925" cy="195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4267" name="Obrázek 14" descr="Obsah obrázku tráva, exteriér, pole, travnaté&#10;&#10;Popis byl vytvořen automaticky">
              <a:extLst>
                <a:ext uri="{FF2B5EF4-FFF2-40B4-BE49-F238E27FC236}">
                  <a16:creationId xmlns:a16="http://schemas.microsoft.com/office/drawing/2014/main" id="{282BE3A1-1008-462C-E274-1553FE9144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2788" y="2806700"/>
              <a:ext cx="2659062" cy="398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Obrázek 2" descr="Obsah obrázku exteriér, tráva, lišejník&#10;&#10;Popis byl vytvořen automaticky">
            <a:extLst>
              <a:ext uri="{FF2B5EF4-FFF2-40B4-BE49-F238E27FC236}">
                <a16:creationId xmlns:a16="http://schemas.microsoft.com/office/drawing/2014/main" id="{8FCB45DF-2D9C-43F3-29DD-AC9F262D0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A22B47B0-FBC5-B936-4EFB-5A9DE913A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8487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Hydrické řady</a:t>
            </a:r>
          </a:p>
        </p:txBody>
      </p:sp>
      <p:sp>
        <p:nvSpPr>
          <p:cNvPr id="228355" name="Rectangle 3">
            <a:extLst>
              <a:ext uri="{FF2B5EF4-FFF2-40B4-BE49-F238E27FC236}">
                <a16:creationId xmlns:a16="http://schemas.microsoft.com/office/drawing/2014/main" id="{446BA800-E8F6-CED7-0277-36CA39833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5900" y="1052513"/>
            <a:ext cx="8677275" cy="5073650"/>
          </a:xfrm>
        </p:spPr>
        <p:txBody>
          <a:bodyPr/>
          <a:lstStyle/>
          <a:p>
            <a:pPr eaLnBrk="1" hangingPunct="1">
              <a:buSzPct val="75000"/>
            </a:pPr>
            <a:r>
              <a:rPr lang="cs-CZ" altLang="en-US" sz="2400" b="1"/>
              <a:t>vystihují rozdíly ve vlhkostním režimu půd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5DAF16EE-8700-B3B2-05B7-585F4933BD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25462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Hydrické řady</a:t>
            </a:r>
          </a:p>
        </p:txBody>
      </p:sp>
      <p:sp>
        <p:nvSpPr>
          <p:cNvPr id="230403" name="Rectangle 3">
            <a:extLst>
              <a:ext uri="{FF2B5EF4-FFF2-40B4-BE49-F238E27FC236}">
                <a16:creationId xmlns:a16="http://schemas.microsoft.com/office/drawing/2014/main" id="{80B69E43-F2A1-B99D-7B25-FA5975EA9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052513"/>
            <a:ext cx="8677275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00050" indent="2317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</a:pPr>
            <a:r>
              <a:rPr lang="cs-CZ" altLang="en-US" sz="2400" b="1"/>
              <a:t>řada 1 – suchá (zakrslá)</a:t>
            </a:r>
          </a:p>
          <a:p>
            <a:pPr eaLnBrk="1" hangingPunct="1">
              <a:buSzPct val="75000"/>
            </a:pPr>
            <a:r>
              <a:rPr lang="cs-CZ" altLang="en-US" sz="2400" b="1"/>
              <a:t>řada 2 – omezená</a:t>
            </a:r>
          </a:p>
          <a:p>
            <a:pPr eaLnBrk="1" hangingPunct="1">
              <a:buSzPct val="75000"/>
            </a:pPr>
            <a:r>
              <a:rPr lang="cs-CZ" altLang="en-US" sz="2400" b="1"/>
              <a:t>řada 3 – normální</a:t>
            </a:r>
          </a:p>
          <a:p>
            <a:pPr eaLnBrk="1" hangingPunct="1">
              <a:buSzPct val="75000"/>
            </a:pPr>
            <a:r>
              <a:rPr lang="cs-CZ" altLang="en-US" sz="2400" b="1"/>
              <a:t>řada 4 – zamokřená</a:t>
            </a:r>
          </a:p>
          <a:p>
            <a:pPr eaLnBrk="1" hangingPunct="1">
              <a:buSzPct val="75000"/>
            </a:pPr>
            <a:r>
              <a:rPr lang="cs-CZ" altLang="en-US" sz="2400" b="1"/>
              <a:t>řada 5 – mokrá </a:t>
            </a:r>
          </a:p>
          <a:p>
            <a:pPr lvl="1" eaLnBrk="1" hangingPunct="1">
              <a:buSzPct val="75000"/>
              <a:buFontTx/>
              <a:buNone/>
            </a:pPr>
            <a:r>
              <a:rPr lang="cs-CZ" altLang="en-US" sz="2400" b="1"/>
              <a:t>–	5a – s proudící vodou</a:t>
            </a:r>
          </a:p>
          <a:p>
            <a:pPr lvl="1" eaLnBrk="1" hangingPunct="1">
              <a:buSzPct val="75000"/>
              <a:buFontTx/>
              <a:buNone/>
            </a:pPr>
            <a:r>
              <a:rPr lang="cs-CZ" altLang="en-US" sz="2400" b="1"/>
              <a:t>–	5b – se stagnující vodou</a:t>
            </a:r>
          </a:p>
          <a:p>
            <a:pPr eaLnBrk="1" hangingPunct="1">
              <a:buSzPct val="75000"/>
            </a:pPr>
            <a:r>
              <a:rPr lang="cs-CZ" altLang="en-US" sz="2400" b="1"/>
              <a:t>řada 6 – rašelinná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CA3A1166-F3E8-2029-2DE2-5FCD96AC2A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1. Řada suchá (zakrslá)</a:t>
            </a:r>
          </a:p>
        </p:txBody>
      </p:sp>
      <p:sp>
        <p:nvSpPr>
          <p:cNvPr id="240643" name="Rectangle 3">
            <a:extLst>
              <a:ext uri="{FF2B5EF4-FFF2-40B4-BE49-F238E27FC236}">
                <a16:creationId xmlns:a16="http://schemas.microsoft.com/office/drawing/2014/main" id="{5C2BE647-9A7E-65B3-7ED1-87E66DAF2A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5888" y="898525"/>
            <a:ext cx="8912225" cy="5000625"/>
          </a:xfrm>
        </p:spPr>
        <p:txBody>
          <a:bodyPr/>
          <a:lstStyle/>
          <a:p>
            <a:pPr eaLnBrk="1" hangingPunct="1">
              <a:buSzPct val="75000"/>
            </a:pPr>
            <a:r>
              <a:rPr lang="cs-CZ" altLang="en-US" sz="2000" b="1"/>
              <a:t>skály, sutě, bez půdního povrchu – extrémní výpar, malá vododržnost, rychlý odtok</a:t>
            </a:r>
          </a:p>
          <a:p>
            <a:pPr eaLnBrk="1" hangingPunct="1">
              <a:buSzPct val="75000"/>
            </a:pPr>
            <a:r>
              <a:rPr lang="cs-CZ" altLang="en-US" sz="2000" b="1"/>
              <a:t>litozemě, rendziny, rankery</a:t>
            </a:r>
          </a:p>
          <a:p>
            <a:pPr eaLnBrk="1" hangingPunct="1">
              <a:buSzPct val="75000"/>
            </a:pPr>
            <a:r>
              <a:rPr lang="cs-CZ" altLang="en-US" sz="2000" b="1"/>
              <a:t>rozvolněný zápoj dřevin, zakrslost</a:t>
            </a:r>
          </a:p>
          <a:p>
            <a:pPr eaLnBrk="1" hangingPunct="1">
              <a:buSzPct val="75000"/>
            </a:pPr>
            <a:r>
              <a:rPr lang="cs-CZ" altLang="en-US" sz="2000" b="1" i="1"/>
              <a:t>Pinus sylvestris</a:t>
            </a:r>
            <a:r>
              <a:rPr lang="cs-CZ" altLang="en-US" sz="2000" b="1"/>
              <a:t>,</a:t>
            </a:r>
            <a:r>
              <a:rPr lang="cs-CZ" altLang="en-US" sz="2000" b="1" i="1"/>
              <a:t> Betula pendula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Sedum</a:t>
            </a:r>
            <a:r>
              <a:rPr lang="cs-CZ" altLang="en-US" sz="2000" b="1" i="1"/>
              <a:t> </a:t>
            </a:r>
            <a:r>
              <a:rPr lang="cs-CZ" altLang="en-US" sz="2000" b="1"/>
              <a:t>spp.,</a:t>
            </a:r>
            <a:r>
              <a:rPr lang="cs-CZ" altLang="en-US" sz="2000" b="1" i="1"/>
              <a:t> Jovibarba</a:t>
            </a:r>
            <a:r>
              <a:rPr lang="cs-CZ" altLang="en-US" sz="2000" b="1"/>
              <a:t>, </a:t>
            </a:r>
            <a:r>
              <a:rPr lang="cs-CZ" altLang="en-US" sz="2000" b="1" i="1"/>
              <a:t>Saxifraga tridactylites</a:t>
            </a:r>
            <a:r>
              <a:rPr lang="cs-CZ" altLang="en-US" sz="2000" b="1"/>
              <a:t>, </a:t>
            </a:r>
            <a:r>
              <a:rPr lang="cs-CZ" altLang="en-US" sz="2000" b="1" i="1"/>
              <a:t>Saxifraga paniculata</a:t>
            </a:r>
            <a:r>
              <a:rPr lang="cs-CZ" altLang="en-US" sz="2000" b="1"/>
              <a:t>… a také významný podíl terestrických mechorostů a lišejníků, sukulentů apod.</a:t>
            </a:r>
          </a:p>
        </p:txBody>
      </p:sp>
      <p:grpSp>
        <p:nvGrpSpPr>
          <p:cNvPr id="240644" name="Skupina 3">
            <a:extLst>
              <a:ext uri="{FF2B5EF4-FFF2-40B4-BE49-F238E27FC236}">
                <a16:creationId xmlns:a16="http://schemas.microsoft.com/office/drawing/2014/main" id="{BDED455D-700F-7A06-07FC-584D343CB2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6425" y="3281363"/>
            <a:ext cx="7931150" cy="3563937"/>
            <a:chOff x="158750" y="2663825"/>
            <a:chExt cx="8928100" cy="4011613"/>
          </a:xfrm>
        </p:grpSpPr>
        <p:pic>
          <p:nvPicPr>
            <p:cNvPr id="240645" name="Obrázek 2" descr="Obsah obrázku skála, exteriér, skalní, hora&#10;&#10;Popis byl vytvořen automaticky">
              <a:extLst>
                <a:ext uri="{FF2B5EF4-FFF2-40B4-BE49-F238E27FC236}">
                  <a16:creationId xmlns:a16="http://schemas.microsoft.com/office/drawing/2014/main" id="{CC3A990E-5E46-C8FE-4CD5-030A2533DE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0" y="2663825"/>
              <a:ext cx="3222625" cy="2147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0646" name="Obrázek 4" descr="Obsah obrázku exteriér, tráva, list, skála&#10;&#10;Popis byl vytvořen automaticky">
              <a:extLst>
                <a:ext uri="{FF2B5EF4-FFF2-40B4-BE49-F238E27FC236}">
                  <a16:creationId xmlns:a16="http://schemas.microsoft.com/office/drawing/2014/main" id="{2168230C-BD6A-9C20-0106-210F34E523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" r="22438" b="13824"/>
            <a:stretch>
              <a:fillRect/>
            </a:stretch>
          </p:blipFill>
          <p:spPr bwMode="auto">
            <a:xfrm>
              <a:off x="158750" y="4856163"/>
              <a:ext cx="2298700" cy="1819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0647" name="Obrázek 6" descr="Obsah obrázku exteriér, skála, malé, vsedě&#10;&#10;Popis byl vytvořen automaticky">
              <a:extLst>
                <a:ext uri="{FF2B5EF4-FFF2-40B4-BE49-F238E27FC236}">
                  <a16:creationId xmlns:a16="http://schemas.microsoft.com/office/drawing/2014/main" id="{49FF4A51-526E-788E-4970-AFD2FC81AD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238" y="2663825"/>
              <a:ext cx="1587500" cy="2147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0648" name="Obrázek 8" descr="Obsah obrázku rostlina, list, zelená, strom&#10;&#10;Popis byl vytvořen automaticky">
              <a:extLst>
                <a:ext uri="{FF2B5EF4-FFF2-40B4-BE49-F238E27FC236}">
                  <a16:creationId xmlns:a16="http://schemas.microsoft.com/office/drawing/2014/main" id="{F705EADC-07DE-F375-7969-724AAFC60A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088" y="4856163"/>
              <a:ext cx="2535237" cy="1690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0649" name="Obrázek 10" descr="Obsah obrázku exteriér, list, rostlina, kapradina&#10;&#10;Popis byl vytvořen automaticky">
              <a:extLst>
                <a:ext uri="{FF2B5EF4-FFF2-40B4-BE49-F238E27FC236}">
                  <a16:creationId xmlns:a16="http://schemas.microsoft.com/office/drawing/2014/main" id="{2A763C6E-1CE5-5FED-26C7-725CD60D0E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6188" y="2673350"/>
              <a:ext cx="4030662" cy="268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68E7C410-4128-750C-4C8E-F1A757D579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cs-CZ" altLang="cs-CZ" sz="3600" b="1" dirty="0">
                <a:solidFill>
                  <a:schemeClr val="tx1"/>
                </a:solidFill>
              </a:rPr>
              <a:t>Klasifikace vegetace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EFCF7346-CE44-0F52-5DC3-3B02694E05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981075"/>
            <a:ext cx="8642350" cy="5145088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cs-CZ" altLang="en-US" sz="2800" dirty="0"/>
              <a:t>Dva hlavní přístupy: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altLang="en-US" dirty="0"/>
              <a:t>typizace vegetace výhradně na základě znaků </a:t>
            </a:r>
            <a:r>
              <a:rPr lang="cs-CZ" altLang="en-US" b="1" dirty="0">
                <a:solidFill>
                  <a:srgbClr val="FF0000"/>
                </a:solidFill>
              </a:rPr>
              <a:t>rostlinných</a:t>
            </a:r>
            <a:r>
              <a:rPr lang="cs-CZ" altLang="en-US" dirty="0"/>
              <a:t> společenstev</a:t>
            </a:r>
          </a:p>
          <a:p>
            <a:pPr marL="1371600" lvl="2" indent="-457200" eaLnBrk="1" hangingPunct="1">
              <a:buFontTx/>
              <a:buChar char="–"/>
            </a:pPr>
            <a:r>
              <a:rPr lang="cs-CZ" altLang="en-US" sz="2000" dirty="0"/>
              <a:t>Curyšsko-montpelliérský systém, Katalog biotopů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altLang="en-US" dirty="0"/>
              <a:t>typizace </a:t>
            </a:r>
            <a:r>
              <a:rPr lang="cs-CZ" altLang="en-US" b="1" dirty="0">
                <a:solidFill>
                  <a:srgbClr val="FF0000"/>
                </a:solidFill>
              </a:rPr>
              <a:t>geobiocenóz</a:t>
            </a:r>
            <a:r>
              <a:rPr lang="cs-CZ" altLang="en-US" dirty="0"/>
              <a:t>, tedy na základě bioty i stanoviště</a:t>
            </a:r>
          </a:p>
          <a:p>
            <a:pPr marL="1371600" lvl="2" indent="-457200" eaLnBrk="1" hangingPunct="1">
              <a:buFontTx/>
              <a:buChar char="–"/>
            </a:pPr>
            <a:r>
              <a:rPr lang="cs-CZ" altLang="en-US" sz="2000" dirty="0"/>
              <a:t>geobiocenologický klasifikační systém, lesnicko-typologický klasifikační systém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Obrázek 2" descr="Obsah obrázku exteriér, tráva, strom, obloha&#10;&#10;Popis byl vytvořen automaticky">
            <a:extLst>
              <a:ext uri="{FF2B5EF4-FFF2-40B4-BE49-F238E27FC236}">
                <a16:creationId xmlns:a16="http://schemas.microsoft.com/office/drawing/2014/main" id="{A5385415-365E-2DEC-E789-4CF0CEBD1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B72E76E2-96AD-7C55-322C-D819EE9C41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2. Řada omezená</a:t>
            </a:r>
          </a:p>
        </p:txBody>
      </p:sp>
      <p:sp>
        <p:nvSpPr>
          <p:cNvPr id="244739" name="Rectangle 3">
            <a:extLst>
              <a:ext uri="{FF2B5EF4-FFF2-40B4-BE49-F238E27FC236}">
                <a16:creationId xmlns:a16="http://schemas.microsoft.com/office/drawing/2014/main" id="{01063151-F7BB-131A-655F-7014E438E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438" y="1004888"/>
            <a:ext cx="9001125" cy="1368425"/>
          </a:xfrm>
        </p:spPr>
        <p:txBody>
          <a:bodyPr/>
          <a:lstStyle/>
          <a:p>
            <a:pPr eaLnBrk="1" hangingPunct="1">
              <a:buSzPct val="75000"/>
            </a:pPr>
            <a:r>
              <a:rPr lang="cs-CZ" altLang="en-US" sz="2000" b="1">
                <a:cs typeface="Calibri" panose="020F0502020204030204" pitchFamily="34" charset="0"/>
              </a:rPr>
              <a:t>arenické půdy – extrémní vsak, nebo extrémní výpar</a:t>
            </a:r>
          </a:p>
          <a:p>
            <a:pPr eaLnBrk="1" hangingPunct="1">
              <a:buSzPct val="75000"/>
            </a:pPr>
            <a:r>
              <a:rPr lang="cs-CZ" altLang="en-US" sz="2000" b="1" i="1">
                <a:solidFill>
                  <a:srgbClr val="FF0000"/>
                </a:solidFill>
                <a:cs typeface="Calibri" panose="020F0502020204030204" pitchFamily="34" charset="0"/>
              </a:rPr>
              <a:t>Festuca ovina</a:t>
            </a:r>
            <a:r>
              <a:rPr lang="cs-CZ" altLang="en-US" sz="2000" b="1">
                <a:cs typeface="Calibri" panose="020F0502020204030204" pitchFamily="34" charset="0"/>
              </a:rPr>
              <a:t>,</a:t>
            </a:r>
            <a:r>
              <a:rPr lang="cs-CZ" altLang="en-US" sz="2000" b="1" i="1">
                <a:cs typeface="Calibri" panose="020F0502020204030204" pitchFamily="34" charset="0"/>
              </a:rPr>
              <a:t> Carex humilis</a:t>
            </a:r>
            <a:r>
              <a:rPr lang="cs-CZ" altLang="en-US" sz="2000" b="1">
                <a:cs typeface="Calibri" panose="020F0502020204030204" pitchFamily="34" charset="0"/>
              </a:rPr>
              <a:t>,</a:t>
            </a:r>
            <a:r>
              <a:rPr lang="cs-CZ" altLang="en-US" sz="2000" b="1" i="1">
                <a:cs typeface="Calibri" panose="020F0502020204030204" pitchFamily="34" charset="0"/>
              </a:rPr>
              <a:t> </a:t>
            </a:r>
            <a:r>
              <a:rPr lang="cs-CZ" altLang="en-US" sz="2000" b="1" i="1">
                <a:solidFill>
                  <a:srgbClr val="FF0000"/>
                </a:solidFill>
                <a:cs typeface="Calibri" panose="020F0502020204030204" pitchFamily="34" charset="0"/>
              </a:rPr>
              <a:t>Vincetoxicum hirundinaria</a:t>
            </a:r>
            <a:r>
              <a:rPr lang="cs-CZ" altLang="en-US" sz="2000" b="1">
                <a:cs typeface="Calibri" panose="020F0502020204030204" pitchFamily="34" charset="0"/>
              </a:rPr>
              <a:t>,</a:t>
            </a:r>
            <a:r>
              <a:rPr lang="cs-CZ" altLang="en-US" sz="2000" b="1" i="1">
                <a:cs typeface="Calibri" panose="020F0502020204030204" pitchFamily="34" charset="0"/>
              </a:rPr>
              <a:t> </a:t>
            </a:r>
            <a:r>
              <a:rPr lang="cs-CZ" altLang="en-US" sz="2000" b="1" i="1">
                <a:solidFill>
                  <a:srgbClr val="FF0000"/>
                </a:solidFill>
                <a:cs typeface="Calibri" panose="020F0502020204030204" pitchFamily="34" charset="0"/>
              </a:rPr>
              <a:t>Carlina acaulis</a:t>
            </a:r>
            <a:r>
              <a:rPr lang="cs-CZ" altLang="en-US" sz="2000" b="1">
                <a:cs typeface="Calibri" panose="020F0502020204030204" pitchFamily="34" charset="0"/>
              </a:rPr>
              <a:t>,</a:t>
            </a:r>
            <a:r>
              <a:rPr lang="cs-CZ" altLang="en-US" sz="2000" b="1" i="1">
                <a:cs typeface="Calibri" panose="020F0502020204030204" pitchFamily="34" charset="0"/>
              </a:rPr>
              <a:t> Thymus</a:t>
            </a:r>
            <a:r>
              <a:rPr lang="cs-CZ" altLang="en-US" sz="2000" b="1">
                <a:cs typeface="Calibri" panose="020F0502020204030204" pitchFamily="34" charset="0"/>
              </a:rPr>
              <a:t> spp., </a:t>
            </a:r>
            <a:r>
              <a:rPr lang="cs-CZ" altLang="en-US" sz="2000" b="1" i="1">
                <a:cs typeface="Calibri" panose="020F0502020204030204" pitchFamily="34" charset="0"/>
              </a:rPr>
              <a:t>Luzula luzuloides</a:t>
            </a:r>
            <a:r>
              <a:rPr lang="cs-CZ" altLang="en-US" sz="2000" b="1">
                <a:cs typeface="Calibri" panose="020F0502020204030204" pitchFamily="34" charset="0"/>
              </a:rPr>
              <a:t>, </a:t>
            </a:r>
            <a:r>
              <a:rPr lang="cs-CZ" altLang="en-US" sz="2000" b="1" i="1">
                <a:cs typeface="Calibri" panose="020F0502020204030204" pitchFamily="34" charset="0"/>
              </a:rPr>
              <a:t>Poa nemoralis</a:t>
            </a:r>
            <a:r>
              <a:rPr lang="cs-CZ" altLang="en-US" sz="2000" b="1">
                <a:cs typeface="Calibri" panose="020F0502020204030204" pitchFamily="34" charset="0"/>
              </a:rPr>
              <a:t>, </a:t>
            </a:r>
            <a:r>
              <a:rPr lang="cs-CZ" altLang="en-US" sz="2000" b="1" i="1">
                <a:solidFill>
                  <a:srgbClr val="FF0000"/>
                </a:solidFill>
                <a:cs typeface="Calibri" panose="020F0502020204030204" pitchFamily="34" charset="0"/>
              </a:rPr>
              <a:t>Euphorbia cyparissias</a:t>
            </a:r>
            <a:r>
              <a:rPr lang="cs-CZ" altLang="en-US" sz="2000" b="1">
                <a:cs typeface="Calibri" panose="020F0502020204030204" pitchFamily="34" charset="0"/>
              </a:rPr>
              <a:t>, </a:t>
            </a:r>
            <a:r>
              <a:rPr lang="cs-CZ" altLang="en-US" sz="2000" b="1" i="1">
                <a:cs typeface="Calibri" panose="020F0502020204030204" pitchFamily="34" charset="0"/>
              </a:rPr>
              <a:t>Eryngium campestre</a:t>
            </a:r>
            <a:r>
              <a:rPr lang="cs-CZ" altLang="en-US" sz="2000" b="1">
                <a:cs typeface="Calibri" panose="020F0502020204030204" pitchFamily="34" charset="0"/>
              </a:rPr>
              <a:t>… + pravidelně se ještě vyskytují druhy ze suché hydrické řady</a:t>
            </a:r>
          </a:p>
        </p:txBody>
      </p:sp>
      <p:grpSp>
        <p:nvGrpSpPr>
          <p:cNvPr id="244740" name="Skupina 3">
            <a:extLst>
              <a:ext uri="{FF2B5EF4-FFF2-40B4-BE49-F238E27FC236}">
                <a16:creationId xmlns:a16="http://schemas.microsoft.com/office/drawing/2014/main" id="{F1EE6304-E5B3-F5E6-30B8-37BFD7A63314}"/>
              </a:ext>
            </a:extLst>
          </p:cNvPr>
          <p:cNvGrpSpPr>
            <a:grpSpLocks/>
          </p:cNvGrpSpPr>
          <p:nvPr/>
        </p:nvGrpSpPr>
        <p:grpSpPr bwMode="auto">
          <a:xfrm>
            <a:off x="1117600" y="2749550"/>
            <a:ext cx="6908800" cy="4103688"/>
            <a:chOff x="115888" y="2349500"/>
            <a:chExt cx="7377112" cy="4437063"/>
          </a:xfrm>
        </p:grpSpPr>
        <p:pic>
          <p:nvPicPr>
            <p:cNvPr id="244741" name="Obrázek 2" descr="Obsah obrázku tráva, exteriér, rostlina, zelená&#10;&#10;Popis byl vytvořen automaticky">
              <a:extLst>
                <a:ext uri="{FF2B5EF4-FFF2-40B4-BE49-F238E27FC236}">
                  <a16:creationId xmlns:a16="http://schemas.microsoft.com/office/drawing/2014/main" id="{825F3B9D-39BC-00BF-181F-94F590D78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88" y="2349500"/>
              <a:ext cx="1711325" cy="256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4742" name="Obrázek 4" descr="Obsah obrázku rostlina, květina, exteriér, tráva&#10;&#10;Popis byl vytvořen automaticky">
              <a:extLst>
                <a:ext uri="{FF2B5EF4-FFF2-40B4-BE49-F238E27FC236}">
                  <a16:creationId xmlns:a16="http://schemas.microsoft.com/office/drawing/2014/main" id="{9149259A-581B-CA06-4EE3-5C6D4FE3C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1188" y="2349500"/>
              <a:ext cx="3848100" cy="256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4743" name="Obrázek 6" descr="Obsah obrázku exteriér, rostlina, tráva, strom&#10;&#10;Popis byl vytvořen automaticky">
              <a:extLst>
                <a:ext uri="{FF2B5EF4-FFF2-40B4-BE49-F238E27FC236}">
                  <a16:creationId xmlns:a16="http://schemas.microsoft.com/office/drawing/2014/main" id="{6A6006B5-BFE5-D48D-8F98-44FB6E2285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3263" y="2349500"/>
              <a:ext cx="1709737" cy="256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4744" name="Obrázek 8" descr="Obsah obrázku tráva, exteriér, rostlina, strom&#10;&#10;Popis byl vytvořen automaticky">
              <a:extLst>
                <a:ext uri="{FF2B5EF4-FFF2-40B4-BE49-F238E27FC236}">
                  <a16:creationId xmlns:a16="http://schemas.microsoft.com/office/drawing/2014/main" id="{332D68F6-CA39-9F2C-5E1D-77C0A7BE80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88" y="4938713"/>
              <a:ext cx="2771775" cy="184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4745" name="Obrázek 9">
              <a:extLst>
                <a:ext uri="{FF2B5EF4-FFF2-40B4-BE49-F238E27FC236}">
                  <a16:creationId xmlns:a16="http://schemas.microsoft.com/office/drawing/2014/main" id="{F5C7F5F5-8AF6-AD56-9368-AD817E047A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9888" y="4938713"/>
              <a:ext cx="2771775" cy="184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4">
            <a:extLst>
              <a:ext uri="{FF2B5EF4-FFF2-40B4-BE49-F238E27FC236}">
                <a16:creationId xmlns:a16="http://schemas.microsoft.com/office/drawing/2014/main" id="{D6BDD7BA-606E-A25E-817F-65BFE0780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923925"/>
            <a:ext cx="3757613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87" name="Picture 5">
            <a:extLst>
              <a:ext uri="{FF2B5EF4-FFF2-40B4-BE49-F238E27FC236}">
                <a16:creationId xmlns:a16="http://schemas.microsoft.com/office/drawing/2014/main" id="{F4909D23-AA1D-B1E8-72D8-B54C6268E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152400"/>
            <a:ext cx="4887912" cy="651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5AD8C5E1-B61E-1CFC-EC7C-3BE03FC4E2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3. Řada normální</a:t>
            </a:r>
          </a:p>
        </p:txBody>
      </p:sp>
      <p:sp>
        <p:nvSpPr>
          <p:cNvPr id="248835" name="Rectangle 3">
            <a:extLst>
              <a:ext uri="{FF2B5EF4-FFF2-40B4-BE49-F238E27FC236}">
                <a16:creationId xmlns:a16="http://schemas.microsoft.com/office/drawing/2014/main" id="{2FE51945-280E-F24A-4F22-1BA16DC402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5888" y="981075"/>
            <a:ext cx="8912225" cy="3033713"/>
          </a:xfrm>
        </p:spPr>
        <p:txBody>
          <a:bodyPr/>
          <a:lstStyle/>
          <a:p>
            <a:pPr eaLnBrk="1" hangingPunct="1">
              <a:buSzPct val="75000"/>
            </a:pPr>
            <a:r>
              <a:rPr lang="cs-CZ" altLang="en-US" sz="2000" b="1"/>
              <a:t>vyrovnaný vodní režim</a:t>
            </a:r>
          </a:p>
          <a:p>
            <a:pPr eaLnBrk="1" hangingPunct="1">
              <a:buSzPct val="75000"/>
            </a:pPr>
            <a:r>
              <a:rPr lang="cs-CZ" altLang="en-US" sz="2000" b="1"/>
              <a:t>podle této řady určována vegetační stupňovitost – řada vůdčí</a:t>
            </a:r>
          </a:p>
          <a:p>
            <a:pPr eaLnBrk="1" hangingPunct="1">
              <a:buSzPct val="75000"/>
            </a:pPr>
            <a:r>
              <a:rPr lang="cs-CZ" altLang="en-US" sz="2000" b="1"/>
              <a:t>kambizemě, hnědozemě, luvizemě, kryptopodzoly…</a:t>
            </a:r>
          </a:p>
          <a:p>
            <a:pPr eaLnBrk="1" hangingPunct="1">
              <a:buSzPct val="75000"/>
            </a:pPr>
            <a:r>
              <a:rPr lang="cs-CZ" altLang="en-US" sz="2000" b="1"/>
              <a:t>běžné mezofilní rostliny – </a:t>
            </a:r>
            <a:r>
              <a:rPr lang="cs-CZ" altLang="en-US" sz="2000" b="1" i="1"/>
              <a:t>Oxalis acetosella</a:t>
            </a:r>
            <a:r>
              <a:rPr lang="cs-CZ" altLang="en-US" sz="2000" b="1"/>
              <a:t>, </a:t>
            </a:r>
            <a:r>
              <a:rPr lang="cs-CZ" altLang="en-US" sz="2000" b="1" i="1">
                <a:solidFill>
                  <a:srgbClr val="FF0000"/>
                </a:solidFill>
              </a:rPr>
              <a:t>Galium odoratum</a:t>
            </a:r>
            <a:r>
              <a:rPr lang="cs-CZ" altLang="en-US" sz="2000" b="1"/>
              <a:t>, </a:t>
            </a:r>
            <a:r>
              <a:rPr lang="cs-CZ" altLang="en-US" sz="2000" b="1" i="1"/>
              <a:t>Dryopteris filix-mas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Senecio ovatus</a:t>
            </a:r>
            <a:r>
              <a:rPr lang="cs-CZ" altLang="en-US" sz="2000" b="1"/>
              <a:t>, </a:t>
            </a:r>
            <a:r>
              <a:rPr lang="cs-CZ" altLang="en-US" sz="2000" b="1" i="1">
                <a:solidFill>
                  <a:srgbClr val="FF0000"/>
                </a:solidFill>
              </a:rPr>
              <a:t>Viola reichenbachiana</a:t>
            </a:r>
            <a:r>
              <a:rPr lang="cs-CZ" altLang="en-US" sz="2000" b="1"/>
              <a:t>, </a:t>
            </a:r>
            <a:r>
              <a:rPr lang="cs-CZ" altLang="en-US" sz="2000" b="1" i="1">
                <a:solidFill>
                  <a:srgbClr val="FF0000"/>
                </a:solidFill>
              </a:rPr>
              <a:t>Viola riviniana</a:t>
            </a:r>
            <a:r>
              <a:rPr lang="cs-CZ" altLang="en-US" sz="2000" b="1"/>
              <a:t>, </a:t>
            </a:r>
            <a:r>
              <a:rPr lang="cs-CZ" altLang="en-US" sz="2000" b="1" i="1">
                <a:solidFill>
                  <a:srgbClr val="FF0000"/>
                </a:solidFill>
              </a:rPr>
              <a:t>Dentaria bulbifera</a:t>
            </a:r>
            <a:r>
              <a:rPr lang="cs-CZ" altLang="en-US" sz="2000" b="1"/>
              <a:t>, </a:t>
            </a:r>
            <a:r>
              <a:rPr lang="cs-CZ" altLang="en-US" sz="2000" b="1" i="1"/>
              <a:t>Leucanthemum vulgare</a:t>
            </a:r>
            <a:r>
              <a:rPr lang="cs-CZ" altLang="en-US" sz="2000" b="1"/>
              <a:t>, </a:t>
            </a:r>
            <a:r>
              <a:rPr lang="cs-CZ" altLang="en-US" sz="2000" b="1" i="1"/>
              <a:t>Campanula patula</a:t>
            </a:r>
            <a:r>
              <a:rPr lang="cs-CZ" altLang="en-US" sz="2000" b="1"/>
              <a:t>, </a:t>
            </a:r>
            <a:r>
              <a:rPr lang="cs-CZ" altLang="en-US" sz="2000" b="1" i="1">
                <a:solidFill>
                  <a:srgbClr val="FF0000"/>
                </a:solidFill>
              </a:rPr>
              <a:t>Lathyrus vernus</a:t>
            </a:r>
            <a:r>
              <a:rPr lang="cs-CZ" altLang="en-US" sz="2000" b="1">
                <a:solidFill>
                  <a:srgbClr val="FF0000"/>
                </a:solidFill>
              </a:rPr>
              <a:t>, </a:t>
            </a:r>
            <a:r>
              <a:rPr lang="cs-CZ" altLang="en-US" sz="2000" b="1" i="1">
                <a:solidFill>
                  <a:srgbClr val="FF0000"/>
                </a:solidFill>
              </a:rPr>
              <a:t>Stellaria holostea</a:t>
            </a:r>
            <a:r>
              <a:rPr lang="cs-CZ" altLang="en-US" sz="2000" b="1"/>
              <a:t>, </a:t>
            </a:r>
            <a:r>
              <a:rPr lang="cs-CZ" altLang="en-US" sz="2000" b="1" i="1"/>
              <a:t>Athyrium filix-femina</a:t>
            </a:r>
            <a:r>
              <a:rPr lang="cs-CZ" altLang="en-US" sz="2000" b="1"/>
              <a:t>, </a:t>
            </a:r>
            <a:r>
              <a:rPr lang="cs-CZ" altLang="en-US" sz="2000" b="1" i="1"/>
              <a:t>Trifolium pratense</a:t>
            </a:r>
            <a:r>
              <a:rPr lang="cs-CZ" altLang="en-US" sz="2000" b="1"/>
              <a:t>, </a:t>
            </a:r>
            <a:r>
              <a:rPr lang="cs-CZ" altLang="en-US" sz="2000" b="1" i="1"/>
              <a:t>Geranium pratense</a:t>
            </a:r>
            <a:r>
              <a:rPr lang="cs-CZ" altLang="en-US" sz="2000" b="1"/>
              <a:t>, </a:t>
            </a:r>
            <a:r>
              <a:rPr lang="cs-CZ" altLang="en-US" sz="2000" b="1" i="1"/>
              <a:t>Ajuga reptans</a:t>
            </a:r>
            <a:r>
              <a:rPr lang="cs-CZ" altLang="en-US" sz="2000" b="1"/>
              <a:t>, </a:t>
            </a:r>
            <a:r>
              <a:rPr lang="cs-CZ" altLang="en-US" sz="2000" b="1" i="1"/>
              <a:t>Veronica chamaedrys </a:t>
            </a:r>
            <a:r>
              <a:rPr lang="cs-CZ" altLang="en-US" sz="2000" b="1"/>
              <a:t>apod.</a:t>
            </a:r>
          </a:p>
        </p:txBody>
      </p:sp>
      <p:grpSp>
        <p:nvGrpSpPr>
          <p:cNvPr id="248836" name="Skupina 3">
            <a:extLst>
              <a:ext uri="{FF2B5EF4-FFF2-40B4-BE49-F238E27FC236}">
                <a16:creationId xmlns:a16="http://schemas.microsoft.com/office/drawing/2014/main" id="{C5EF109F-09A1-FCAB-8CA1-27197BED06A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22375" y="3743325"/>
            <a:ext cx="6699250" cy="2995613"/>
            <a:chOff x="71438" y="2979738"/>
            <a:chExt cx="8551862" cy="3824287"/>
          </a:xfrm>
        </p:grpSpPr>
        <p:pic>
          <p:nvPicPr>
            <p:cNvPr id="248837" name="Obrázek 2" descr="Obsah obrázku exteriér, rostlina, tráva, květina&#10;&#10;Popis byl vytvořen automaticky">
              <a:extLst>
                <a:ext uri="{FF2B5EF4-FFF2-40B4-BE49-F238E27FC236}">
                  <a16:creationId xmlns:a16="http://schemas.microsoft.com/office/drawing/2014/main" id="{F3930247-141B-C853-5638-742BF75A8C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39" r="14362"/>
            <a:stretch>
              <a:fillRect/>
            </a:stretch>
          </p:blipFill>
          <p:spPr bwMode="auto">
            <a:xfrm>
              <a:off x="71438" y="2979738"/>
              <a:ext cx="2070100" cy="219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8838" name="Obrázek 4" descr="Obsah obrázku rostlina, květina, zelená&#10;&#10;Popis byl vytvořen automaticky">
              <a:extLst>
                <a:ext uri="{FF2B5EF4-FFF2-40B4-BE49-F238E27FC236}">
                  <a16:creationId xmlns:a16="http://schemas.microsoft.com/office/drawing/2014/main" id="{D4B61AD2-EC59-C996-36FB-0A4B0A214F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5988" y="2979738"/>
              <a:ext cx="1460500" cy="219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8839" name="Obrázek 6" descr="Obsah obrázku exteriér, rostlina, květina, vsedě&#10;&#10;Popis byl vytvořen automaticky">
              <a:extLst>
                <a:ext uri="{FF2B5EF4-FFF2-40B4-BE49-F238E27FC236}">
                  <a16:creationId xmlns:a16="http://schemas.microsoft.com/office/drawing/2014/main" id="{AE9621C9-5C1C-71B9-C50A-0D6A7E9418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8" y="5227638"/>
              <a:ext cx="2366962" cy="157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8840" name="Obrázek 8" descr="Obsah obrázku rostlina, květina, tráva, exteriér&#10;&#10;Popis byl vytvořen automaticky">
              <a:extLst>
                <a:ext uri="{FF2B5EF4-FFF2-40B4-BE49-F238E27FC236}">
                  <a16:creationId xmlns:a16="http://schemas.microsoft.com/office/drawing/2014/main" id="{FE7B030C-FA11-3058-CD33-5C0CD1786C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66" t="13506" r="16483" b="9676"/>
            <a:stretch>
              <a:fillRect/>
            </a:stretch>
          </p:blipFill>
          <p:spPr bwMode="auto">
            <a:xfrm>
              <a:off x="2452688" y="5227638"/>
              <a:ext cx="2227262" cy="157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8841" name="Obrázek 9">
              <a:extLst>
                <a:ext uri="{FF2B5EF4-FFF2-40B4-BE49-F238E27FC236}">
                  <a16:creationId xmlns:a16="http://schemas.microsoft.com/office/drawing/2014/main" id="{89721A56-97CC-5227-43A1-40BA389CA3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0300" y="2979738"/>
              <a:ext cx="1639888" cy="219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8842" name="Obrázek 12" descr="Obsah obrázku tráva, exteriér, rostlina, květina&#10;&#10;Popis byl vytvořen automaticky">
              <a:extLst>
                <a:ext uri="{FF2B5EF4-FFF2-40B4-BE49-F238E27FC236}">
                  <a16:creationId xmlns:a16="http://schemas.microsoft.com/office/drawing/2014/main" id="{792187C0-713A-0025-E7F1-63B263FC31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20" t="21162" b="7179"/>
            <a:stretch>
              <a:fillRect/>
            </a:stretch>
          </p:blipFill>
          <p:spPr bwMode="auto">
            <a:xfrm>
              <a:off x="4694238" y="5227638"/>
              <a:ext cx="2308225" cy="157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8843" name="Obrázek 13">
              <a:extLst>
                <a:ext uri="{FF2B5EF4-FFF2-40B4-BE49-F238E27FC236}">
                  <a16:creationId xmlns:a16="http://schemas.microsoft.com/office/drawing/2014/main" id="{5209C7C0-135B-5661-0CE7-10464AE309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2989263"/>
              <a:ext cx="3289300" cy="219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8844" name="Obrázek 16" descr="Obsah obrázku rostlina, tráva, květina, exteriér&#10;&#10;Popis byl vytvořen automaticky">
              <a:extLst>
                <a:ext uri="{FF2B5EF4-FFF2-40B4-BE49-F238E27FC236}">
                  <a16:creationId xmlns:a16="http://schemas.microsoft.com/office/drawing/2014/main" id="{75EF18A6-24FD-F1CF-AE35-898CC9C39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7388" y="5221288"/>
              <a:ext cx="1050925" cy="157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Obrázek 2" descr="Obsah obrázku strom, exteriér, les, rostlina&#10;&#10;Popis byl vytvořen automaticky">
            <a:extLst>
              <a:ext uri="{FF2B5EF4-FFF2-40B4-BE49-F238E27FC236}">
                <a16:creationId xmlns:a16="http://schemas.microsoft.com/office/drawing/2014/main" id="{8D53BE19-A677-A64B-7F49-31BF8B8AA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74E2942D-14E0-8D71-34B0-0FFDC249CD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4. Řada zamokřená</a:t>
            </a:r>
          </a:p>
        </p:txBody>
      </p:sp>
      <p:sp>
        <p:nvSpPr>
          <p:cNvPr id="252931" name="Rectangle 3">
            <a:extLst>
              <a:ext uri="{FF2B5EF4-FFF2-40B4-BE49-F238E27FC236}">
                <a16:creationId xmlns:a16="http://schemas.microsoft.com/office/drawing/2014/main" id="{05B503AE-C36E-3837-C726-D5DE86A323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913" y="904875"/>
            <a:ext cx="9001125" cy="2349500"/>
          </a:xfrm>
        </p:spPr>
        <p:txBody>
          <a:bodyPr/>
          <a:lstStyle/>
          <a:p>
            <a:pPr eaLnBrk="1" hangingPunct="1"/>
            <a:r>
              <a:rPr lang="cs-CZ" altLang="en-US" sz="2000" b="1"/>
              <a:t>pseudogleje</a:t>
            </a:r>
          </a:p>
          <a:p>
            <a:pPr eaLnBrk="1" hangingPunct="1"/>
            <a:r>
              <a:rPr lang="cs-CZ" altLang="en-US" sz="2000" b="1"/>
              <a:t>hladina spodní vody hlouběji než 80 cm</a:t>
            </a:r>
          </a:p>
          <a:p>
            <a:pPr algn="just" eaLnBrk="1" hangingPunct="1"/>
            <a:r>
              <a:rPr lang="cs-CZ" altLang="en-US" sz="2000" b="1" i="1"/>
              <a:t>Alnus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Luzula pilosa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Molinia</a:t>
            </a:r>
            <a:r>
              <a:rPr lang="cs-CZ" altLang="en-US" sz="2000" b="1" i="1"/>
              <a:t> </a:t>
            </a:r>
            <a:r>
              <a:rPr lang="cs-CZ" altLang="en-US" sz="2000" b="1"/>
              <a:t>spp.,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Juncus</a:t>
            </a:r>
            <a:r>
              <a:rPr lang="cs-CZ" altLang="en-US" sz="2000" b="1" i="1"/>
              <a:t> </a:t>
            </a:r>
            <a:r>
              <a:rPr lang="cs-CZ" altLang="en-US" sz="2000" b="1"/>
              <a:t>spp., </a:t>
            </a:r>
            <a:r>
              <a:rPr lang="cs-CZ" altLang="en-US" sz="2000" b="1" i="1"/>
              <a:t>Carex sylvatica</a:t>
            </a:r>
            <a:r>
              <a:rPr lang="cs-CZ" altLang="en-US" sz="2000" b="1"/>
              <a:t>,</a:t>
            </a:r>
            <a:r>
              <a:rPr lang="cs-CZ" altLang="en-US" sz="2000" b="1" i="1"/>
              <a:t> Aegopodium podagraria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Equisetum sylvaticum</a:t>
            </a:r>
            <a:r>
              <a:rPr lang="cs-CZ" altLang="en-US" sz="2000" b="1"/>
              <a:t>, </a:t>
            </a:r>
            <a:r>
              <a:rPr lang="cs-CZ" altLang="en-US" sz="2000" b="1" i="1"/>
              <a:t>Geranium palustre</a:t>
            </a:r>
            <a:r>
              <a:rPr lang="cs-CZ" altLang="en-US" sz="2000" b="1"/>
              <a:t>,</a:t>
            </a:r>
            <a:r>
              <a:rPr lang="cs-CZ" altLang="en-US" sz="2000" b="1" i="1"/>
              <a:t> Stachys sylvatica</a:t>
            </a:r>
            <a:r>
              <a:rPr lang="cs-CZ" altLang="en-US" sz="2000" b="1"/>
              <a:t>, </a:t>
            </a:r>
            <a:r>
              <a:rPr lang="cs-CZ" altLang="en-US" sz="2000" b="1" i="1">
                <a:solidFill>
                  <a:srgbClr val="FF0000"/>
                </a:solidFill>
              </a:rPr>
              <a:t>Lysimachia nummularia</a:t>
            </a:r>
            <a:r>
              <a:rPr lang="cs-CZ" altLang="en-US" sz="2000" b="1"/>
              <a:t>, </a:t>
            </a:r>
            <a:r>
              <a:rPr lang="cs-CZ" altLang="en-US" sz="2000" b="1" i="1">
                <a:solidFill>
                  <a:srgbClr val="FF0000"/>
                </a:solidFill>
              </a:rPr>
              <a:t>Carex brizoides</a:t>
            </a:r>
            <a:r>
              <a:rPr lang="cs-CZ" altLang="en-US" sz="2000" b="1"/>
              <a:t>, </a:t>
            </a:r>
            <a:r>
              <a:rPr lang="cs-CZ" altLang="en-US" sz="2000" b="1" i="1"/>
              <a:t>Geum rivale</a:t>
            </a:r>
            <a:r>
              <a:rPr lang="cs-CZ" altLang="en-US" sz="2000" b="1"/>
              <a:t>, </a:t>
            </a:r>
            <a:r>
              <a:rPr lang="cs-CZ" altLang="en-US" sz="2000" b="1" i="1"/>
              <a:t>Leucojum vernum</a:t>
            </a:r>
            <a:r>
              <a:rPr lang="cs-CZ" altLang="en-US" sz="2000" b="1"/>
              <a:t>, </a:t>
            </a:r>
            <a:r>
              <a:rPr lang="cs-CZ" altLang="en-US" sz="2000" b="1" i="1"/>
              <a:t>Symphytum officinale</a:t>
            </a:r>
            <a:r>
              <a:rPr lang="cs-CZ" altLang="en-US" sz="2000" b="1"/>
              <a:t>, </a:t>
            </a:r>
            <a:r>
              <a:rPr lang="cs-CZ" altLang="en-US" sz="2000" b="1" i="1"/>
              <a:t>Ranunculus acris</a:t>
            </a:r>
            <a:r>
              <a:rPr lang="cs-CZ" altLang="en-US" sz="2000" b="1"/>
              <a:t>, </a:t>
            </a:r>
            <a:r>
              <a:rPr lang="cs-CZ" altLang="en-US" sz="2000" b="1" i="1">
                <a:solidFill>
                  <a:srgbClr val="FF0000"/>
                </a:solidFill>
              </a:rPr>
              <a:t>Ranunculus repens</a:t>
            </a:r>
            <a:r>
              <a:rPr lang="cs-CZ" altLang="en-US" sz="2000" b="1"/>
              <a:t>, </a:t>
            </a:r>
            <a:r>
              <a:rPr lang="cs-CZ" altLang="en-US" sz="2000" b="1" i="1"/>
              <a:t>Lychnis flos-cuculi, Cirsium oleraceum</a:t>
            </a:r>
            <a:r>
              <a:rPr lang="cs-CZ" altLang="en-US" sz="2000" b="1"/>
              <a:t>, </a:t>
            </a:r>
            <a:r>
              <a:rPr lang="cs-CZ" altLang="en-US" sz="2000" b="1" i="1"/>
              <a:t>Cirsium palustre</a:t>
            </a:r>
            <a:r>
              <a:rPr lang="cs-CZ" altLang="en-US" sz="2000" b="1"/>
              <a:t>, </a:t>
            </a:r>
            <a:r>
              <a:rPr lang="cs-CZ" altLang="en-US" sz="2000" b="1" i="1"/>
              <a:t>Dactylorhiza majalis</a:t>
            </a:r>
            <a:r>
              <a:rPr lang="cs-CZ" altLang="en-US" sz="2000" b="1"/>
              <a:t> apod.</a:t>
            </a:r>
            <a:r>
              <a:rPr lang="cs-CZ" altLang="en-US" sz="2400"/>
              <a:t> </a:t>
            </a:r>
          </a:p>
        </p:txBody>
      </p:sp>
      <p:grpSp>
        <p:nvGrpSpPr>
          <p:cNvPr id="252932" name="Skupina 3">
            <a:extLst>
              <a:ext uri="{FF2B5EF4-FFF2-40B4-BE49-F238E27FC236}">
                <a16:creationId xmlns:a16="http://schemas.microsoft.com/office/drawing/2014/main" id="{4ADB2A9D-EC18-0D2A-2FE9-0FB2AB314AB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4513" y="3246438"/>
            <a:ext cx="8054975" cy="3697287"/>
            <a:chOff x="115888" y="2790825"/>
            <a:chExt cx="8912225" cy="4090262"/>
          </a:xfrm>
        </p:grpSpPr>
        <p:pic>
          <p:nvPicPr>
            <p:cNvPr id="252933" name="Obrázek 2" descr="Obsah obrázku tráva, rostlina, exteriér, květina&#10;&#10;Popis byl vytvořen automaticky">
              <a:extLst>
                <a:ext uri="{FF2B5EF4-FFF2-40B4-BE49-F238E27FC236}">
                  <a16:creationId xmlns:a16="http://schemas.microsoft.com/office/drawing/2014/main" id="{259BBC94-ADC6-2299-AFF9-6269143E9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88" y="3068638"/>
              <a:ext cx="1458912" cy="256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2934" name="Obrázek 3">
              <a:extLst>
                <a:ext uri="{FF2B5EF4-FFF2-40B4-BE49-F238E27FC236}">
                  <a16:creationId xmlns:a16="http://schemas.microsoft.com/office/drawing/2014/main" id="{91FFE5BC-5EF6-BF56-1E11-692F02C837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6238" y="3068638"/>
              <a:ext cx="2386012" cy="1712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2935" name="Obrázek 5" descr="Obsah obrázku rostlina, tráva, exteriér, ovce&#10;&#10;Popis byl vytvořen automaticky">
              <a:extLst>
                <a:ext uri="{FF2B5EF4-FFF2-40B4-BE49-F238E27FC236}">
                  <a16:creationId xmlns:a16="http://schemas.microsoft.com/office/drawing/2014/main" id="{22A3EE86-2B79-F586-9CF1-287E5FE2DF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6238" y="4854575"/>
              <a:ext cx="2386012" cy="158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2936" name="Obrázek 7" descr="Obsah obrázku tráva, exteriér, rostlina, květina&#10;&#10;Popis byl vytvořen automaticky">
              <a:extLst>
                <a:ext uri="{FF2B5EF4-FFF2-40B4-BE49-F238E27FC236}">
                  <a16:creationId xmlns:a16="http://schemas.microsoft.com/office/drawing/2014/main" id="{888DEF27-BC32-6B13-0877-BA23B8CB56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625" y="3068638"/>
              <a:ext cx="2574925" cy="1717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2937" name="Obrázek 9" descr="Obsah obrázku tráva, exteriér, stojící, pole&#10;&#10;Popis byl vytvořen automaticky">
              <a:extLst>
                <a:ext uri="{FF2B5EF4-FFF2-40B4-BE49-F238E27FC236}">
                  <a16:creationId xmlns:a16="http://schemas.microsoft.com/office/drawing/2014/main" id="{7E9D289E-BB3C-D87A-12FD-218CC17555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625" y="4843463"/>
              <a:ext cx="2582863" cy="1720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2938" name="Obrázek 10">
              <a:extLst>
                <a:ext uri="{FF2B5EF4-FFF2-40B4-BE49-F238E27FC236}">
                  <a16:creationId xmlns:a16="http://schemas.microsoft.com/office/drawing/2014/main" id="{E1FAB08C-A79B-BAE6-D386-F747DF6BF7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42"/>
            <a:stretch>
              <a:fillRect/>
            </a:stretch>
          </p:blipFill>
          <p:spPr bwMode="auto">
            <a:xfrm>
              <a:off x="6724650" y="2790825"/>
              <a:ext cx="1646238" cy="2233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2939" name="Obrázek 12">
              <a:extLst>
                <a:ext uri="{FF2B5EF4-FFF2-40B4-BE49-F238E27FC236}">
                  <a16:creationId xmlns:a16="http://schemas.microsoft.com/office/drawing/2014/main" id="{5E09FA4D-4860-90BD-FDE1-10597D6F59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4650" y="5048250"/>
              <a:ext cx="2303463" cy="172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2940" name="TextovéPole 13">
              <a:extLst>
                <a:ext uri="{FF2B5EF4-FFF2-40B4-BE49-F238E27FC236}">
                  <a16:creationId xmlns:a16="http://schemas.microsoft.com/office/drawing/2014/main" id="{96F13B8E-67FE-E2B2-1F7C-236EBD3728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0838" y="6234113"/>
              <a:ext cx="2305050" cy="646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800">
                  <a:solidFill>
                    <a:schemeClr val="bg1"/>
                  </a:solidFill>
                </a:rPr>
                <a:t>http://www.freenatureimages.eu/Plants/Flora%20A-B/Aegopodium%20podagraria%2C%20Ground-elder/index.html#</a:t>
              </a:r>
            </a:p>
          </p:txBody>
        </p:sp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Obrázek 2" descr="Obsah obrázku tráva, strom, exteriér, rostlina&#10;&#10;Popis byl vytvořen automaticky">
            <a:extLst>
              <a:ext uri="{FF2B5EF4-FFF2-40B4-BE49-F238E27FC236}">
                <a16:creationId xmlns:a16="http://schemas.microsoft.com/office/drawing/2014/main" id="{5EB79417-8EAA-B9C0-2499-651DDD809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DAE0FF52-D01C-6FBC-6427-E0B177D68C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5. Řada mokrá</a:t>
            </a:r>
          </a:p>
        </p:txBody>
      </p:sp>
      <p:sp>
        <p:nvSpPr>
          <p:cNvPr id="257027" name="Rectangle 3">
            <a:extLst>
              <a:ext uri="{FF2B5EF4-FFF2-40B4-BE49-F238E27FC236}">
                <a16:creationId xmlns:a16="http://schemas.microsoft.com/office/drawing/2014/main" id="{911C709B-B985-EE4A-9552-9215A4EC11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016000"/>
            <a:ext cx="9028113" cy="5110163"/>
          </a:xfrm>
        </p:spPr>
        <p:txBody>
          <a:bodyPr/>
          <a:lstStyle/>
          <a:p>
            <a:pPr eaLnBrk="1" hangingPunct="1"/>
            <a:r>
              <a:rPr lang="cs-CZ" altLang="en-US" sz="2000" b="1"/>
              <a:t>fluvizemě (5a), gleje (5b)</a:t>
            </a:r>
          </a:p>
          <a:p>
            <a:pPr eaLnBrk="1" hangingPunct="1"/>
            <a:r>
              <a:rPr lang="cs-CZ" altLang="en-US" sz="2000" b="1"/>
              <a:t>varianta s proudící (5a) a se stagnující vodou (5b)</a:t>
            </a:r>
          </a:p>
          <a:p>
            <a:pPr eaLnBrk="1" hangingPunct="1"/>
            <a:r>
              <a:rPr lang="cs-CZ" altLang="en-US" sz="2000" b="1" i="1">
                <a:solidFill>
                  <a:srgbClr val="FF0000"/>
                </a:solidFill>
              </a:rPr>
              <a:t>Alnus </a:t>
            </a:r>
            <a:r>
              <a:rPr lang="cs-CZ" altLang="en-US" sz="2000" b="1"/>
              <a:t>spp.,</a:t>
            </a:r>
            <a:r>
              <a:rPr lang="cs-CZ" altLang="en-US" sz="2000" b="1" i="1"/>
              <a:t> Carex acutiformis</a:t>
            </a:r>
            <a:r>
              <a:rPr lang="cs-CZ" altLang="en-US" sz="2000" b="1"/>
              <a:t>, </a:t>
            </a:r>
            <a:r>
              <a:rPr lang="cs-CZ" altLang="en-US" sz="2000" b="1" i="1"/>
              <a:t>Carex riparia</a:t>
            </a:r>
            <a:r>
              <a:rPr lang="cs-CZ" altLang="en-US" sz="2000" b="1"/>
              <a:t>,</a:t>
            </a:r>
            <a:r>
              <a:rPr lang="cs-CZ" altLang="en-US" sz="2000" b="1" i="1"/>
              <a:t> Carex acuta</a:t>
            </a:r>
            <a:r>
              <a:rPr lang="cs-CZ" altLang="en-US" sz="2000" b="1"/>
              <a:t>,</a:t>
            </a:r>
            <a:r>
              <a:rPr lang="cs-CZ" altLang="en-US" sz="2000" b="1" i="1"/>
              <a:t> Carex vesicaria</a:t>
            </a:r>
            <a:r>
              <a:rPr lang="cs-CZ" altLang="en-US" sz="2000" b="1"/>
              <a:t>,</a:t>
            </a:r>
            <a:r>
              <a:rPr lang="cs-CZ" altLang="en-US" sz="2000" b="1" i="1"/>
              <a:t> Phalaris arundinacea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Phragmites australis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Typha latifolia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Iris pseudacorus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Caltha palustris</a:t>
            </a:r>
            <a:r>
              <a:rPr lang="cs-CZ" altLang="en-US" sz="2000" b="1"/>
              <a:t>,</a:t>
            </a:r>
            <a:r>
              <a:rPr lang="cs-CZ" altLang="en-US" sz="2000" b="1" i="1"/>
              <a:t> Calla palustris</a:t>
            </a:r>
            <a:r>
              <a:rPr lang="cs-CZ" altLang="en-US" sz="2000" b="1"/>
              <a:t>, </a:t>
            </a:r>
            <a:r>
              <a:rPr lang="cs-CZ" altLang="en-US" sz="2000" b="1" i="1">
                <a:solidFill>
                  <a:srgbClr val="FF0000"/>
                </a:solidFill>
              </a:rPr>
              <a:t>Chrysosplenium alternifolium</a:t>
            </a:r>
            <a:r>
              <a:rPr lang="cs-CZ" altLang="en-US" sz="2000" b="1"/>
              <a:t>, </a:t>
            </a:r>
            <a:r>
              <a:rPr lang="cs-CZ" altLang="en-US" sz="2000" b="1" i="1"/>
              <a:t>Lysimachia vulgaris</a:t>
            </a:r>
            <a:r>
              <a:rPr lang="cs-CZ" altLang="en-US" sz="2000" b="1"/>
              <a:t>, </a:t>
            </a:r>
            <a:r>
              <a:rPr lang="cs-CZ" altLang="en-US" sz="2000" b="1" i="1"/>
              <a:t>Lythrum salicaria</a:t>
            </a:r>
            <a:r>
              <a:rPr lang="cs-CZ" altLang="en-US" sz="2000" b="1"/>
              <a:t>, </a:t>
            </a:r>
            <a:r>
              <a:rPr lang="cs-CZ" altLang="en-US" sz="2000" b="1" i="1">
                <a:solidFill>
                  <a:srgbClr val="FF0000"/>
                </a:solidFill>
              </a:rPr>
              <a:t>Filipendula ulmaria</a:t>
            </a:r>
            <a:r>
              <a:rPr lang="cs-CZ" altLang="en-US" sz="2000" b="1"/>
              <a:t>, </a:t>
            </a:r>
            <a:r>
              <a:rPr lang="cs-CZ" altLang="en-US" sz="2000" b="1" i="1">
                <a:solidFill>
                  <a:srgbClr val="FF0000"/>
                </a:solidFill>
              </a:rPr>
              <a:t>Scirpus sylvaticus</a:t>
            </a:r>
            <a:r>
              <a:rPr lang="cs-CZ" altLang="en-US" sz="2000" b="1"/>
              <a:t>...</a:t>
            </a:r>
          </a:p>
          <a:p>
            <a:pPr eaLnBrk="1" hangingPunct="1"/>
            <a:endParaRPr lang="cs-CZ" altLang="en-US" sz="2800" b="1">
              <a:solidFill>
                <a:srgbClr val="800000"/>
              </a:solidFill>
            </a:endParaRPr>
          </a:p>
        </p:txBody>
      </p:sp>
      <p:grpSp>
        <p:nvGrpSpPr>
          <p:cNvPr id="257028" name="Skupina 3">
            <a:extLst>
              <a:ext uri="{FF2B5EF4-FFF2-40B4-BE49-F238E27FC236}">
                <a16:creationId xmlns:a16="http://schemas.microsoft.com/office/drawing/2014/main" id="{E3A7D197-B24E-15D1-DEA9-D05BC5604F5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79425" y="3105150"/>
            <a:ext cx="8185150" cy="3752850"/>
            <a:chOff x="77788" y="2971800"/>
            <a:chExt cx="8448675" cy="3873500"/>
          </a:xfrm>
        </p:grpSpPr>
        <p:pic>
          <p:nvPicPr>
            <p:cNvPr id="257029" name="Obrázek 2" descr="Obsah obrázku rostlina, květina, váza, vsedě&#10;&#10;Popis byl vytvořen automaticky">
              <a:extLst>
                <a:ext uri="{FF2B5EF4-FFF2-40B4-BE49-F238E27FC236}">
                  <a16:creationId xmlns:a16="http://schemas.microsoft.com/office/drawing/2014/main" id="{4A946C33-1640-263E-F9FE-A56B06F4F5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8" y="2973388"/>
              <a:ext cx="3087687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030" name="Obrázek 4" descr="Obsah obrázku exteriér, tráva, pole, stojící&#10;&#10;Popis byl vytvořen automaticky">
              <a:extLst>
                <a:ext uri="{FF2B5EF4-FFF2-40B4-BE49-F238E27FC236}">
                  <a16:creationId xmlns:a16="http://schemas.microsoft.com/office/drawing/2014/main" id="{E3348DB1-9788-C8EE-FBB6-D6F48EB31E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3413" y="2973388"/>
              <a:ext cx="13716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031" name="Obrázek 6" descr="Obsah obrázku exteriér, rostlina, tráva, zelená&#10;&#10;Popis byl vytvořen automaticky">
              <a:extLst>
                <a:ext uri="{FF2B5EF4-FFF2-40B4-BE49-F238E27FC236}">
                  <a16:creationId xmlns:a16="http://schemas.microsoft.com/office/drawing/2014/main" id="{880C2F9C-1E31-D904-236D-9FE6E6D1FF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54" t="16531" r="11031" b="6032"/>
            <a:stretch>
              <a:fillRect/>
            </a:stretch>
          </p:blipFill>
          <p:spPr bwMode="auto">
            <a:xfrm>
              <a:off x="4552950" y="2973388"/>
              <a:ext cx="1196975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032" name="Obrázek 8" descr="Obsah obrázku exteriér, tráva, rostlina, stojící&#10;&#10;Popis byl vytvořen automaticky">
              <a:extLst>
                <a:ext uri="{FF2B5EF4-FFF2-40B4-BE49-F238E27FC236}">
                  <a16:creationId xmlns:a16="http://schemas.microsoft.com/office/drawing/2014/main" id="{9CB8AB18-CFB3-82B9-4F35-2755CA1604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738" y="2973388"/>
              <a:ext cx="13716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033" name="Obrázek 10" descr="Obsah obrázku rostlina, květina, exteriér, tráva&#10;&#10;Popis byl vytvořen automaticky">
              <a:extLst>
                <a:ext uri="{FF2B5EF4-FFF2-40B4-BE49-F238E27FC236}">
                  <a16:creationId xmlns:a16="http://schemas.microsoft.com/office/drawing/2014/main" id="{0A15E6AA-744F-E6BE-062A-D15F54A33B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75" y="2971800"/>
              <a:ext cx="1373188" cy="2058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034" name="Obrázek 12" descr="Obsah obrázku exteriér, tráva, vsedě, malé&#10;&#10;Popis byl vytvořen automaticky">
              <a:extLst>
                <a:ext uri="{FF2B5EF4-FFF2-40B4-BE49-F238E27FC236}">
                  <a16:creationId xmlns:a16="http://schemas.microsoft.com/office/drawing/2014/main" id="{A3C74FE0-F585-128D-C6DD-7BB90DF5B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8" y="5049838"/>
              <a:ext cx="2693987" cy="1795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035" name="Obrázek 13">
              <a:extLst>
                <a:ext uri="{FF2B5EF4-FFF2-40B4-BE49-F238E27FC236}">
                  <a16:creationId xmlns:a16="http://schemas.microsoft.com/office/drawing/2014/main" id="{14361A84-A748-FBC5-B766-A34CAEEA2B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650" y="5049838"/>
              <a:ext cx="1346200" cy="1795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036" name="Obrázek 15">
              <a:extLst>
                <a:ext uri="{FF2B5EF4-FFF2-40B4-BE49-F238E27FC236}">
                  <a16:creationId xmlns:a16="http://schemas.microsoft.com/office/drawing/2014/main" id="{C5CE81BA-375C-450B-B3A3-27CB4025EE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9725" y="5049838"/>
              <a:ext cx="2374900" cy="178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Obrázek 2" descr="Obsah obrázku tráva, exteriér, strom, rostlina&#10;&#10;Popis byl vytvořen automaticky">
            <a:extLst>
              <a:ext uri="{FF2B5EF4-FFF2-40B4-BE49-F238E27FC236}">
                <a16:creationId xmlns:a16="http://schemas.microsoft.com/office/drawing/2014/main" id="{CFC0E4A9-905E-575E-A8CE-3F56C622F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8EF96D1F-C54D-4664-8652-57DB89003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6992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6. Řada rašelinná</a:t>
            </a:r>
          </a:p>
        </p:txBody>
      </p:sp>
      <p:sp>
        <p:nvSpPr>
          <p:cNvPr id="261123" name="Rectangle 3">
            <a:extLst>
              <a:ext uri="{FF2B5EF4-FFF2-40B4-BE49-F238E27FC236}">
                <a16:creationId xmlns:a16="http://schemas.microsoft.com/office/drawing/2014/main" id="{264E01FC-6F9A-13D5-3FBB-778E0B3A08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5888" y="1089025"/>
            <a:ext cx="8866187" cy="5037138"/>
          </a:xfrm>
        </p:spPr>
        <p:txBody>
          <a:bodyPr/>
          <a:lstStyle/>
          <a:p>
            <a:pPr eaLnBrk="1" hangingPunct="1">
              <a:buSzPct val="75000"/>
            </a:pPr>
            <a:r>
              <a:rPr lang="cs-CZ" altLang="en-US" sz="2000" b="1"/>
              <a:t>organozemě s vrstvou rašeliny vyšší než 50 cm</a:t>
            </a:r>
          </a:p>
          <a:p>
            <a:pPr eaLnBrk="1" hangingPunct="1">
              <a:buSzPct val="75000"/>
            </a:pPr>
            <a:r>
              <a:rPr lang="cs-CZ" altLang="en-US" sz="2000" b="1" i="1">
                <a:solidFill>
                  <a:srgbClr val="FF0000"/>
                </a:solidFill>
              </a:rPr>
              <a:t>Pinus rotundata</a:t>
            </a:r>
            <a:r>
              <a:rPr lang="cs-CZ" altLang="en-US" sz="2000" b="1"/>
              <a:t>,</a:t>
            </a:r>
            <a:r>
              <a:rPr lang="cs-CZ" altLang="en-US" sz="2000" b="1" i="1"/>
              <a:t> Betula pubescens</a:t>
            </a:r>
            <a:r>
              <a:rPr lang="cs-CZ" altLang="en-US" sz="2000" b="1"/>
              <a:t>,</a:t>
            </a:r>
            <a:r>
              <a:rPr lang="cs-CZ" altLang="en-US" sz="2000" b="1" i="1"/>
              <a:t> </a:t>
            </a:r>
            <a:r>
              <a:rPr lang="cs-CZ" altLang="en-US" sz="2000" b="1" i="1">
                <a:solidFill>
                  <a:srgbClr val="FF0000"/>
                </a:solidFill>
              </a:rPr>
              <a:t>Sphagnum</a:t>
            </a:r>
            <a:r>
              <a:rPr lang="cs-CZ" altLang="en-US" sz="2000" b="1" i="1"/>
              <a:t> </a:t>
            </a:r>
            <a:r>
              <a:rPr lang="cs-CZ" altLang="en-US" sz="2000" b="1"/>
              <a:t>spp.,</a:t>
            </a:r>
            <a:r>
              <a:rPr lang="cs-CZ" altLang="en-US" sz="2000" b="1" i="1"/>
              <a:t> Carex nigra</a:t>
            </a:r>
            <a:r>
              <a:rPr lang="cs-CZ" altLang="en-US" sz="2000" b="1"/>
              <a:t>,</a:t>
            </a:r>
            <a:r>
              <a:rPr lang="cs-CZ" altLang="en-US" sz="2000" b="1" i="1"/>
              <a:t> Eriophorum </a:t>
            </a:r>
            <a:r>
              <a:rPr lang="cs-CZ" altLang="en-US" sz="2000" b="1"/>
              <a:t>spp.,</a:t>
            </a:r>
            <a:r>
              <a:rPr lang="cs-CZ" altLang="en-US" sz="2000" b="1" i="1"/>
              <a:t> Drosera rotundifolia</a:t>
            </a:r>
            <a:r>
              <a:rPr lang="cs-CZ" altLang="en-US" sz="2000" b="1"/>
              <a:t>,</a:t>
            </a:r>
            <a:r>
              <a:rPr lang="cs-CZ" altLang="en-US" sz="2000" b="1" i="1"/>
              <a:t> Ledum palustre</a:t>
            </a:r>
            <a:r>
              <a:rPr lang="cs-CZ" altLang="en-US" sz="2000" b="1"/>
              <a:t>,</a:t>
            </a:r>
            <a:r>
              <a:rPr lang="cs-CZ" altLang="en-US" sz="2000" b="1" i="1"/>
              <a:t> Andromeda polifolia</a:t>
            </a:r>
            <a:r>
              <a:rPr lang="cs-CZ" altLang="en-US" sz="2000" b="1"/>
              <a:t>,</a:t>
            </a:r>
            <a:r>
              <a:rPr lang="cs-CZ" altLang="en-US" sz="2000" b="1" i="1"/>
              <a:t> Vaccinium uliginosum</a:t>
            </a:r>
            <a:r>
              <a:rPr lang="cs-CZ" altLang="en-US" sz="2000" b="1"/>
              <a:t>, </a:t>
            </a:r>
            <a:r>
              <a:rPr lang="cs-CZ" altLang="en-US" sz="2000" b="1" i="1"/>
              <a:t>Oxycoccus palustris</a:t>
            </a:r>
            <a:r>
              <a:rPr lang="cs-CZ" altLang="en-US" sz="2000" b="1"/>
              <a:t>...</a:t>
            </a:r>
          </a:p>
          <a:p>
            <a:pPr eaLnBrk="1" hangingPunct="1"/>
            <a:endParaRPr lang="cs-CZ" altLang="en-US"/>
          </a:p>
        </p:txBody>
      </p:sp>
      <p:grpSp>
        <p:nvGrpSpPr>
          <p:cNvPr id="261124" name="Skupina 3">
            <a:extLst>
              <a:ext uri="{FF2B5EF4-FFF2-40B4-BE49-F238E27FC236}">
                <a16:creationId xmlns:a16="http://schemas.microsoft.com/office/drawing/2014/main" id="{7C1D24A9-C1CF-BA06-B02F-3BF88F03B4B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87463" y="2498725"/>
            <a:ext cx="6569075" cy="4359275"/>
            <a:chOff x="115888" y="1989138"/>
            <a:chExt cx="7313612" cy="4854575"/>
          </a:xfrm>
        </p:grpSpPr>
        <p:pic>
          <p:nvPicPr>
            <p:cNvPr id="261125" name="Obrázek 1">
              <a:extLst>
                <a:ext uri="{FF2B5EF4-FFF2-40B4-BE49-F238E27FC236}">
                  <a16:creationId xmlns:a16="http://schemas.microsoft.com/office/drawing/2014/main" id="{B314CCB8-3C77-C25D-B549-5C3773197C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88" y="2259013"/>
              <a:ext cx="2562225" cy="211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1126" name="Obrázek 3" descr="Obsah obrázku exteriér, rostlina, tráva, pole&#10;&#10;Popis byl vytvořen automaticky">
              <a:extLst>
                <a:ext uri="{FF2B5EF4-FFF2-40B4-BE49-F238E27FC236}">
                  <a16:creationId xmlns:a16="http://schemas.microsoft.com/office/drawing/2014/main" id="{CDA3E578-5B4D-6977-16AA-0DB01B0EEC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88" y="4443413"/>
              <a:ext cx="3600450" cy="2400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1127" name="Obrázek 5" descr="Obsah obrázku exteriér, tráva, rostlina, strom&#10;&#10;Popis byl vytvořen automaticky">
              <a:extLst>
                <a:ext uri="{FF2B5EF4-FFF2-40B4-BE49-F238E27FC236}">
                  <a16:creationId xmlns:a16="http://schemas.microsoft.com/office/drawing/2014/main" id="{3DA69308-4D10-2C92-A5D9-0AB46D1853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3525" y="1989138"/>
              <a:ext cx="1589088" cy="238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1128" name="Obrázek 7" descr="Obsah obrázku rostlina, květina, exteriér, tráva&#10;&#10;Popis byl vytvořen automaticky">
              <a:extLst>
                <a:ext uri="{FF2B5EF4-FFF2-40B4-BE49-F238E27FC236}">
                  <a16:creationId xmlns:a16="http://schemas.microsoft.com/office/drawing/2014/main" id="{7F4FA332-B5FF-EC38-DB93-EEF032A30C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2150" y="1989138"/>
              <a:ext cx="1590675" cy="238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1129" name="Obrázek 9" descr="Obsah obrázku květina, malé, strom, větev&#10;&#10;Popis byl vytvořen automaticky">
              <a:extLst>
                <a:ext uri="{FF2B5EF4-FFF2-40B4-BE49-F238E27FC236}">
                  <a16:creationId xmlns:a16="http://schemas.microsoft.com/office/drawing/2014/main" id="{26B5BA58-9746-78B1-E38D-D40F321276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275" y="4443413"/>
              <a:ext cx="3578225" cy="2386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EB3144A-8D92-C0C5-AB61-284EF273C9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Geobiocenologický klasifikační systém</a:t>
            </a:r>
          </a:p>
        </p:txBody>
      </p:sp>
    </p:spTree>
    <p:extLst>
      <p:ext uri="{BB962C8B-B14F-4D97-AF65-F5344CB8AC3E}">
        <p14:creationId xmlns:p14="http://schemas.microsoft.com/office/powerpoint/2010/main" val="18308604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Obrázek 2">
            <a:extLst>
              <a:ext uri="{FF2B5EF4-FFF2-40B4-BE49-F238E27FC236}">
                <a16:creationId xmlns:a16="http://schemas.microsoft.com/office/drawing/2014/main" id="{FFB744C3-3986-CF93-53F3-477A7DA09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17290A19-857B-C4B0-B3A8-36554C7538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Význam geobiocenologického klasifikačního systému</a:t>
            </a:r>
          </a:p>
        </p:txBody>
      </p:sp>
      <p:sp>
        <p:nvSpPr>
          <p:cNvPr id="269315" name="Rectangle 3">
            <a:extLst>
              <a:ext uri="{FF2B5EF4-FFF2-40B4-BE49-F238E27FC236}">
                <a16:creationId xmlns:a16="http://schemas.microsoft.com/office/drawing/2014/main" id="{19B44483-C67F-41CA-C7ED-4136860088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5888" y="1600200"/>
            <a:ext cx="8866187" cy="48895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 sz="2400" b="1"/>
              <a:t>daná jednotka určuje trvalé ekologické podmínky daného stanoviště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b="1"/>
              <a:t>daná jednotka ± určuje potenciální vegetaci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b="1"/>
              <a:t>srovnání aktuálního a potenciálního stavu umožňuje odhadnout míru ovlivnění člověkem (přirozenost aktuálního společenstva)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b="1"/>
              <a:t>srovnání aktuálního a potenciálního stavu umožňuje odhadnout vhodnost aktuální vegetace, míru využití potenciálu stanoviště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b="1"/>
              <a:t>územní systémy ekologické stability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b="1"/>
              <a:t>krajinné plánování (biogeografická diferenciace krajiny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en-US" sz="2400" b="1"/>
              <a:t>     v geobiocenologickém pojetí)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b="1"/>
              <a:t>ochrana přírody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b="1"/>
              <a:t>na Slovensku použití v lesnictví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 sz="2400" b="1"/>
              <a:t>atd.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9793" name="Group 177">
            <a:extLst>
              <a:ext uri="{FF2B5EF4-FFF2-40B4-BE49-F238E27FC236}">
                <a16:creationId xmlns:a16="http://schemas.microsoft.com/office/drawing/2014/main" id="{93A8ED18-465C-7A45-C2BB-3A0026BF1DD4}"/>
              </a:ext>
            </a:extLst>
          </p:cNvPr>
          <p:cNvGraphicFramePr>
            <a:graphicFrameLocks noGrp="1"/>
          </p:cNvGraphicFramePr>
          <p:nvPr/>
        </p:nvGraphicFramePr>
        <p:xfrm>
          <a:off x="71438" y="819150"/>
          <a:ext cx="9001125" cy="5513388"/>
        </p:xfrm>
        <a:graphic>
          <a:graphicData uri="http://schemas.openxmlformats.org/drawingml/2006/table">
            <a:tbl>
              <a:tblPr/>
              <a:tblGrid>
                <a:gridCol w="2835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</a:rPr>
                        <a:t>1B3</a:t>
                      </a: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</a:rPr>
                        <a:t>2B3</a:t>
                      </a: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</a:rPr>
                        <a:t>5AB3</a:t>
                      </a: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</a:rPr>
                        <a:t>2BC5a</a:t>
                      </a: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</a:rPr>
                        <a:t>může zde být vinohrad?</a:t>
                      </a: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</a:rPr>
                        <a:t>může zde být meruňkový sad?</a:t>
                      </a: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6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</a:rPr>
                        <a:t>může zde existovat květnatá louka s kohoutkem lučním?</a:t>
                      </a: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</a:rPr>
                        <a:t>může se zde hospodařit se smrkem?</a:t>
                      </a: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</a:rPr>
                        <a:t>jak by měl vypadat přírodě blízký remízek?</a:t>
                      </a: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1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</a:rPr>
                        <a:t>mám koupit rodinný domek za babku?</a:t>
                      </a: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</a:rPr>
                        <a:t>houbařský ráj?</a:t>
                      </a: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Calibri" panose="020F0502020204030204" pitchFamily="34" charset="0"/>
                        </a:rPr>
                        <a:t>poroste zde luční kvítí?</a:t>
                      </a: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0" marB="45710" anchor="ctr" horzOverflow="overflow">
                    <a:lnL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39683" name="Rectangle 67">
            <a:extLst>
              <a:ext uri="{FF2B5EF4-FFF2-40B4-BE49-F238E27FC236}">
                <a16:creationId xmlns:a16="http://schemas.microsoft.com/office/drawing/2014/main" id="{D3B32BAD-8E09-CD78-975A-492AED91A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142875"/>
            <a:ext cx="88201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Význam geobiocenologie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DC1E029-E3FA-4168-8F10-8B25D2AE5930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1216025"/>
            <a:ext cx="61563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E0CA3D0-6CFE-113C-92DD-8E73BF1C1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1674813"/>
            <a:ext cx="61563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48E8BE4-B716-5511-7051-97B9C2BF0559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2376488"/>
            <a:ext cx="617378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7DAA00B-D2B8-138D-0520-545B81FB3B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4800600"/>
            <a:ext cx="61563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DEE661E0-8171-B9C6-FE7A-BF616173CA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"/>
          <a:stretch>
            <a:fillRect/>
          </a:stretch>
        </p:blipFill>
        <p:spPr bwMode="auto">
          <a:xfrm>
            <a:off x="2906713" y="5900738"/>
            <a:ext cx="61563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430" name="TextovéPole 21">
            <a:extLst>
              <a:ext uri="{FF2B5EF4-FFF2-40B4-BE49-F238E27FC236}">
                <a16:creationId xmlns:a16="http://schemas.microsoft.com/office/drawing/2014/main" id="{19D243BB-8D44-0635-4BB7-64193E8F0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6403975"/>
            <a:ext cx="9063038" cy="400050"/>
          </a:xfrm>
          <a:prstGeom prst="rect">
            <a:avLst/>
          </a:prstGeom>
          <a:solidFill>
            <a:schemeClr val="bg1"/>
          </a:solidFill>
          <a:ln w="31750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en-US" sz="2000" b="1">
                <a:cs typeface="Calibri" panose="020F0502020204030204" pitchFamily="34" charset="0"/>
              </a:rPr>
              <a:t>++ = určitě ano; + = ano; +- = horko-těžko; - = ne, -- = určitě ne; ? = kdo ví?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8EE4F49-EF96-25FC-1B75-760F6C327E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82" t="58623" r="15056" b="34016"/>
          <a:stretch>
            <a:fillRect/>
          </a:stretch>
        </p:blipFill>
        <p:spPr bwMode="auto">
          <a:xfrm>
            <a:off x="2914650" y="4064000"/>
            <a:ext cx="616585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950BFDE-5941-28C4-2282-0CC6011C3A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4" t="73418" r="15054" b="22000"/>
          <a:stretch>
            <a:fillRect/>
          </a:stretch>
        </p:blipFill>
        <p:spPr bwMode="auto">
          <a:xfrm>
            <a:off x="2874963" y="5476875"/>
            <a:ext cx="620553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5670305-4E0E-A28F-1071-D427C19BF9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3370263"/>
            <a:ext cx="61563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A724F245-4991-B78F-B246-75F6EC5AB0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98487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Lesnicko-typologický systém ÚHÚL</a:t>
            </a:r>
          </a:p>
        </p:txBody>
      </p:sp>
      <p:sp>
        <p:nvSpPr>
          <p:cNvPr id="241667" name="Rectangle 3">
            <a:extLst>
              <a:ext uri="{FF2B5EF4-FFF2-40B4-BE49-F238E27FC236}">
                <a16:creationId xmlns:a16="http://schemas.microsoft.com/office/drawing/2014/main" id="{DF1A2D18-CF11-5190-853E-AB0F922544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5900" y="1052513"/>
            <a:ext cx="8812213" cy="5073650"/>
          </a:xfrm>
        </p:spPr>
        <p:txBody>
          <a:bodyPr/>
          <a:lstStyle/>
          <a:p>
            <a:pPr eaLnBrk="1" hangingPunct="1">
              <a:buSzPct val="75000"/>
              <a:defRPr/>
            </a:pPr>
            <a:r>
              <a:rPr lang="cs-CZ" altLang="en-US" sz="2000" b="1" dirty="0"/>
              <a:t>v teoretické rovině vychází ze systému geobiocenologického (terminologie, hypotézy, pracovní postupy)</a:t>
            </a:r>
          </a:p>
          <a:p>
            <a:pPr eaLnBrk="1" hangingPunct="1">
              <a:buSzPct val="75000"/>
              <a:defRPr/>
            </a:pPr>
            <a:r>
              <a:rPr lang="cs-CZ" altLang="cs-CZ" sz="2000" b="1" dirty="0"/>
              <a:t>ekologická (</a:t>
            </a:r>
            <a:r>
              <a:rPr lang="cs-CZ" altLang="cs-CZ" sz="2000" b="1" dirty="0" err="1"/>
              <a:t>edafoklimatická</a:t>
            </a:r>
            <a:r>
              <a:rPr lang="cs-CZ" altLang="cs-CZ" sz="2000" b="1" dirty="0"/>
              <a:t>) mřížka:</a:t>
            </a:r>
          </a:p>
          <a:p>
            <a:pPr marL="533400" lvl="1" indent="-177800" eaLnBrk="1" hangingPunct="1"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ea typeface="+mn-ea"/>
                <a:cs typeface="+mn-cs"/>
              </a:rPr>
              <a:t>vertikální vymezení = </a:t>
            </a:r>
            <a:r>
              <a:rPr lang="cs-CZ" altLang="cs-CZ" sz="2000" b="1" dirty="0">
                <a:solidFill>
                  <a:srgbClr val="FF0000"/>
                </a:solidFill>
                <a:ea typeface="+mn-ea"/>
                <a:cs typeface="+mn-cs"/>
              </a:rPr>
              <a:t>lesní vegetační stupně (LVS)</a:t>
            </a:r>
          </a:p>
          <a:p>
            <a:pPr marL="533400" lvl="1" indent="-177800" eaLnBrk="1" hangingPunct="1"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ea typeface="+mn-ea"/>
                <a:cs typeface="+mn-cs"/>
              </a:rPr>
              <a:t>horizontální vymezení = </a:t>
            </a:r>
            <a:r>
              <a:rPr lang="cs-CZ" altLang="cs-CZ" sz="2000" b="1" dirty="0">
                <a:solidFill>
                  <a:srgbClr val="FF0000"/>
                </a:solidFill>
                <a:ea typeface="+mn-ea"/>
                <a:cs typeface="+mn-cs"/>
              </a:rPr>
              <a:t>edafické kategorie (EK)</a:t>
            </a:r>
            <a:r>
              <a:rPr lang="cs-CZ" altLang="cs-CZ" sz="2000" b="1" dirty="0">
                <a:ea typeface="+mn-ea"/>
                <a:cs typeface="+mn-cs"/>
              </a:rPr>
              <a:t>; širší rámce edafických kategorií (příbuznost lesní vegetace, příbuznost stanoviště (extrémnost polohy, ovlivnění vodou)) = </a:t>
            </a:r>
            <a:r>
              <a:rPr lang="cs-CZ" altLang="cs-CZ" sz="2000" b="1" dirty="0">
                <a:solidFill>
                  <a:srgbClr val="FF0000"/>
                </a:solidFill>
                <a:ea typeface="+mn-ea"/>
                <a:cs typeface="+mn-cs"/>
              </a:rPr>
              <a:t>ekologické řady (EŘ) </a:t>
            </a:r>
          </a:p>
          <a:p>
            <a:pPr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en-US" sz="2000" b="1" dirty="0"/>
              <a:t>ekologické řady a edafické kategorie ± kombinace TŘ a HŘ </a:t>
            </a:r>
          </a:p>
          <a:p>
            <a:pPr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/>
              <a:t>kombinace lesního vegetačního stupně (</a:t>
            </a:r>
            <a:r>
              <a:rPr lang="cs-CZ" altLang="cs-CZ" sz="2000" b="1" dirty="0">
                <a:solidFill>
                  <a:srgbClr val="FF0000"/>
                </a:solidFill>
              </a:rPr>
              <a:t>většinou</a:t>
            </a:r>
            <a:r>
              <a:rPr lang="cs-CZ" altLang="cs-CZ" sz="2000" b="1" dirty="0"/>
              <a:t>)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/>
              <a:t>a edafické kategorie vymezuje soubor lesních typů (SLT, </a:t>
            </a:r>
            <a:r>
              <a:rPr lang="cs-CZ" altLang="cs-CZ" sz="2000" b="1" dirty="0" err="1"/>
              <a:t>SoLT</a:t>
            </a:r>
            <a:r>
              <a:rPr lang="cs-CZ" altLang="cs-CZ" sz="2000" b="1" dirty="0"/>
              <a:t>) (= základní jednotka)</a:t>
            </a:r>
          </a:p>
          <a:p>
            <a:pPr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/>
              <a:t>soubor lesních typů se rozpadá na lesní typy, </a:t>
            </a:r>
            <a:r>
              <a:rPr lang="cs-CZ" altLang="cs-CZ" sz="2000" b="1" dirty="0">
                <a:solidFill>
                  <a:srgbClr val="FF0000"/>
                </a:solidFill>
              </a:rPr>
              <a:t>lesní typ = základní jednotka diferenciace růstových podmínek </a:t>
            </a:r>
            <a:r>
              <a:rPr lang="cs-CZ" altLang="cs-CZ" sz="2000" b="1" dirty="0"/>
              <a:t>(sdružení do </a:t>
            </a:r>
            <a:r>
              <a:rPr lang="cs-CZ" altLang="cs-CZ" sz="2000" b="1" dirty="0">
                <a:solidFill>
                  <a:srgbClr val="FF0000"/>
                </a:solidFill>
              </a:rPr>
              <a:t>SLT</a:t>
            </a:r>
            <a:r>
              <a:rPr lang="cs-CZ" altLang="cs-CZ" sz="2000" b="1" dirty="0"/>
              <a:t> podle </a:t>
            </a:r>
            <a:r>
              <a:rPr lang="cs-CZ" altLang="cs-CZ" sz="2000" b="1" dirty="0">
                <a:solidFill>
                  <a:srgbClr val="FF0000"/>
                </a:solidFill>
              </a:rPr>
              <a:t>ekologické příbuznosti vyjádřené hospodářsky významnými vlastnostmi stanoviště</a:t>
            </a:r>
            <a:r>
              <a:rPr lang="cs-CZ" altLang="cs-CZ" sz="2000" b="1" dirty="0"/>
              <a:t>)</a:t>
            </a:r>
          </a:p>
          <a:p>
            <a:pPr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/>
              <a:t>v praxi ÚHÚL je </a:t>
            </a:r>
            <a:r>
              <a:rPr lang="cs-CZ" altLang="cs-CZ" sz="2000" b="1" dirty="0">
                <a:solidFill>
                  <a:srgbClr val="FF0000"/>
                </a:solidFill>
              </a:rPr>
              <a:t>lesní typ</a:t>
            </a:r>
            <a:r>
              <a:rPr lang="cs-CZ" altLang="cs-CZ" sz="2000" b="1" dirty="0"/>
              <a:t> charakterizován </a:t>
            </a:r>
            <a:r>
              <a:rPr lang="cs-CZ" altLang="cs-CZ" sz="2000" b="1" dirty="0">
                <a:solidFill>
                  <a:srgbClr val="FF0000"/>
                </a:solidFill>
              </a:rPr>
              <a:t>význačnou druhovou kombinací </a:t>
            </a:r>
            <a:r>
              <a:rPr lang="cs-CZ" altLang="cs-CZ" sz="2000" b="1" dirty="0"/>
              <a:t>druhů příslušné fytocenózy, </a:t>
            </a:r>
            <a:r>
              <a:rPr lang="cs-CZ" altLang="cs-CZ" sz="2000" b="1" dirty="0">
                <a:solidFill>
                  <a:srgbClr val="FF0000"/>
                </a:solidFill>
              </a:rPr>
              <a:t>půdními vlastnostmi</a:t>
            </a:r>
            <a:r>
              <a:rPr lang="cs-CZ" altLang="cs-CZ" sz="2000" b="1" dirty="0"/>
              <a:t>, </a:t>
            </a:r>
            <a:r>
              <a:rPr lang="cs-CZ" altLang="cs-CZ" sz="2000" b="1" dirty="0">
                <a:solidFill>
                  <a:srgbClr val="FF0000"/>
                </a:solidFill>
              </a:rPr>
              <a:t>výskytem v terénu </a:t>
            </a:r>
            <a:r>
              <a:rPr lang="cs-CZ" altLang="cs-CZ" sz="2000" b="1" dirty="0"/>
              <a:t>a </a:t>
            </a:r>
            <a:r>
              <a:rPr lang="cs-CZ" altLang="cs-CZ" sz="2000" b="1" dirty="0">
                <a:solidFill>
                  <a:srgbClr val="FF0000"/>
                </a:solidFill>
              </a:rPr>
              <a:t>potenciální bonitou dřevin</a:t>
            </a:r>
            <a:endParaRPr lang="cs-CZ" altLang="en-US" sz="2000" b="1" dirty="0">
              <a:solidFill>
                <a:srgbClr val="FF0000"/>
              </a:solidFill>
            </a:endParaRPr>
          </a:p>
          <a:p>
            <a:pPr eaLnBrk="1" hangingPunct="1">
              <a:buSzPct val="75000"/>
              <a:buFont typeface="Arial" panose="020B0604020202020204" pitchFamily="34" charset="0"/>
              <a:buChar char="•"/>
              <a:defRPr/>
            </a:pPr>
            <a:r>
              <a:rPr lang="cs-CZ" altLang="en-US" sz="2000" b="1" dirty="0"/>
              <a:t>úzká vazba na lesní hospodářství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Obrázek 7">
            <a:extLst>
              <a:ext uri="{FF2B5EF4-FFF2-40B4-BE49-F238E27FC236}">
                <a16:creationId xmlns:a16="http://schemas.microsoft.com/office/drawing/2014/main" id="{F982494A-1686-F65C-816F-54C2F5553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461963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95DCDF5F-D0BF-7FC3-2F0F-ABF4B7C8AE4D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1585913"/>
            <a:ext cx="3222625" cy="3914775"/>
            <a:chOff x="-18623" y="1585865"/>
            <a:chExt cx="3222626" cy="3914775"/>
          </a:xfrm>
        </p:grpSpPr>
        <p:sp>
          <p:nvSpPr>
            <p:cNvPr id="281641" name="Rectangle 6">
              <a:extLst>
                <a:ext uri="{FF2B5EF4-FFF2-40B4-BE49-F238E27FC236}">
                  <a16:creationId xmlns:a16="http://schemas.microsoft.com/office/drawing/2014/main" id="{41D8A34B-5A53-6FD4-6AC4-9CF402F91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8623" y="1585865"/>
              <a:ext cx="1016000" cy="3914775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1642" name="Line 7">
              <a:extLst>
                <a:ext uri="{FF2B5EF4-FFF2-40B4-BE49-F238E27FC236}">
                  <a16:creationId xmlns:a16="http://schemas.microsoft.com/office/drawing/2014/main" id="{7BDA1987-7F57-E987-C89B-36B5BAFED8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990" y="1808820"/>
              <a:ext cx="238601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43" name="Line 8">
              <a:extLst>
                <a:ext uri="{FF2B5EF4-FFF2-40B4-BE49-F238E27FC236}">
                  <a16:creationId xmlns:a16="http://schemas.microsoft.com/office/drawing/2014/main" id="{9C5F0F1A-0B3D-F0A3-4523-C8B5D9B526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990" y="2303875"/>
              <a:ext cx="238601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44" name="Line 9">
              <a:extLst>
                <a:ext uri="{FF2B5EF4-FFF2-40B4-BE49-F238E27FC236}">
                  <a16:creationId xmlns:a16="http://schemas.microsoft.com/office/drawing/2014/main" id="{30C4540A-8ADB-1711-B67E-C247813350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990" y="5364215"/>
              <a:ext cx="238601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45" name="Line 10">
              <a:extLst>
                <a:ext uri="{FF2B5EF4-FFF2-40B4-BE49-F238E27FC236}">
                  <a16:creationId xmlns:a16="http://schemas.microsoft.com/office/drawing/2014/main" id="{C74D92A2-9DA3-8447-C6B0-535D2B17B3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990" y="3879050"/>
              <a:ext cx="238601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46" name="Line 11">
              <a:extLst>
                <a:ext uri="{FF2B5EF4-FFF2-40B4-BE49-F238E27FC236}">
                  <a16:creationId xmlns:a16="http://schemas.microsoft.com/office/drawing/2014/main" id="{A9482373-8CB7-1221-0920-ABFE7D9631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990" y="4329100"/>
              <a:ext cx="238601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47" name="Line 12">
              <a:extLst>
                <a:ext uri="{FF2B5EF4-FFF2-40B4-BE49-F238E27FC236}">
                  <a16:creationId xmlns:a16="http://schemas.microsoft.com/office/drawing/2014/main" id="{85649DCC-04D4-7965-0975-9B626C788F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990" y="4824955"/>
              <a:ext cx="238601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48" name="Line 13">
              <a:extLst>
                <a:ext uri="{FF2B5EF4-FFF2-40B4-BE49-F238E27FC236}">
                  <a16:creationId xmlns:a16="http://schemas.microsoft.com/office/drawing/2014/main" id="{D1E6D54C-B9A0-02BD-0667-6D836DC8EA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990" y="3338990"/>
              <a:ext cx="238601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49" name="Line 14">
              <a:extLst>
                <a:ext uri="{FF2B5EF4-FFF2-40B4-BE49-F238E27FC236}">
                  <a16:creationId xmlns:a16="http://schemas.microsoft.com/office/drawing/2014/main" id="{94B48752-BC29-612D-282E-4568D810AE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990" y="2711403"/>
              <a:ext cx="238601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50" name="Text Box 15">
              <a:extLst>
                <a:ext uri="{FF2B5EF4-FFF2-40B4-BE49-F238E27FC236}">
                  <a16:creationId xmlns:a16="http://schemas.microsoft.com/office/drawing/2014/main" id="{060323DF-755C-F592-D0F1-37F31F2726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5" y="2530428"/>
              <a:ext cx="31432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b="1">
                  <a:solidFill>
                    <a:srgbClr val="FF0000"/>
                  </a:solidFill>
                </a:rPr>
                <a:t>LVS</a:t>
              </a: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BF17C31A-895E-3D6C-3DBB-E2D9839913D5}"/>
              </a:ext>
            </a:extLst>
          </p:cNvPr>
          <p:cNvGrpSpPr>
            <a:grpSpLocks/>
          </p:cNvGrpSpPr>
          <p:nvPr/>
        </p:nvGrpSpPr>
        <p:grpSpPr bwMode="auto">
          <a:xfrm>
            <a:off x="628650" y="-36513"/>
            <a:ext cx="8039100" cy="3700463"/>
            <a:chOff x="628651" y="-36513"/>
            <a:chExt cx="8038804" cy="3700798"/>
          </a:xfrm>
        </p:grpSpPr>
        <p:sp>
          <p:nvSpPr>
            <p:cNvPr id="281622" name="Line 27">
              <a:extLst>
                <a:ext uri="{FF2B5EF4-FFF2-40B4-BE49-F238E27FC236}">
                  <a16:creationId xmlns:a16="http://schemas.microsoft.com/office/drawing/2014/main" id="{57C9B344-5882-EC66-D2D5-2CA94C147A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749" y="368300"/>
              <a:ext cx="0" cy="30607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23" name="Line 28">
              <a:extLst>
                <a:ext uri="{FF2B5EF4-FFF2-40B4-BE49-F238E27FC236}">
                  <a16:creationId xmlns:a16="http://schemas.microsoft.com/office/drawing/2014/main" id="{CFFCC476-BB74-B8A8-E205-025260936A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01256" y="503238"/>
              <a:ext cx="0" cy="30607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24" name="Line 29">
              <a:extLst>
                <a:ext uri="{FF2B5EF4-FFF2-40B4-BE49-F238E27FC236}">
                  <a16:creationId xmlns:a16="http://schemas.microsoft.com/office/drawing/2014/main" id="{4F762E62-4A48-7F14-AAF1-CCDEDED667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0653" y="593725"/>
              <a:ext cx="0" cy="30607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25" name="Line 30">
              <a:extLst>
                <a:ext uri="{FF2B5EF4-FFF2-40B4-BE49-F238E27FC236}">
                  <a16:creationId xmlns:a16="http://schemas.microsoft.com/office/drawing/2014/main" id="{3EE525B5-3FCC-9B91-69C0-56AEC50385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60546" y="593725"/>
              <a:ext cx="0" cy="30607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26" name="Line 31">
              <a:extLst>
                <a:ext uri="{FF2B5EF4-FFF2-40B4-BE49-F238E27FC236}">
                  <a16:creationId xmlns:a16="http://schemas.microsoft.com/office/drawing/2014/main" id="{428014E1-D7B1-DC09-FE96-BA14CEF3F2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16252" y="603585"/>
              <a:ext cx="0" cy="30607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27" name="Line 32">
              <a:extLst>
                <a:ext uri="{FF2B5EF4-FFF2-40B4-BE49-F238E27FC236}">
                  <a16:creationId xmlns:a16="http://schemas.microsoft.com/office/drawing/2014/main" id="{4A3A5EA7-7A7A-C39D-C80E-E28BFCA389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07410" y="593725"/>
              <a:ext cx="0" cy="30607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28" name="Line 33">
              <a:extLst>
                <a:ext uri="{FF2B5EF4-FFF2-40B4-BE49-F238E27FC236}">
                  <a16:creationId xmlns:a16="http://schemas.microsoft.com/office/drawing/2014/main" id="{80CC3C46-A6B1-11AE-F5D0-126B379C11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87335" y="603585"/>
              <a:ext cx="0" cy="30607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29" name="Line 34">
              <a:extLst>
                <a:ext uri="{FF2B5EF4-FFF2-40B4-BE49-F238E27FC236}">
                  <a16:creationId xmlns:a16="http://schemas.microsoft.com/office/drawing/2014/main" id="{C742DAF6-B115-710D-9C0C-3617C62EE5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59005" y="603585"/>
              <a:ext cx="0" cy="30607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30" name="Line 35">
              <a:extLst>
                <a:ext uri="{FF2B5EF4-FFF2-40B4-BE49-F238E27FC236}">
                  <a16:creationId xmlns:a16="http://schemas.microsoft.com/office/drawing/2014/main" id="{B7E72CBF-8133-C118-2619-D20E72FF6E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60062" y="593725"/>
              <a:ext cx="0" cy="30607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31" name="Rectangle 17" descr="Tmavý vodorovný">
              <a:extLst>
                <a:ext uri="{FF2B5EF4-FFF2-40B4-BE49-F238E27FC236}">
                  <a16:creationId xmlns:a16="http://schemas.microsoft.com/office/drawing/2014/main" id="{5F939B3D-010D-BE0F-B013-08D6E47DE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651" y="368300"/>
              <a:ext cx="1062933" cy="225425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1632" name="Rectangle 18">
              <a:extLst>
                <a:ext uri="{FF2B5EF4-FFF2-40B4-BE49-F238E27FC236}">
                  <a16:creationId xmlns:a16="http://schemas.microsoft.com/office/drawing/2014/main" id="{B0296FB0-89F4-DED0-431C-DA32CC8C0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584" y="378160"/>
              <a:ext cx="1379069" cy="225425"/>
            </a:xfrm>
            <a:prstGeom prst="rect">
              <a:avLst/>
            </a:prstGeom>
            <a:solidFill>
              <a:srgbClr val="FF6600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1633" name="Rectangle 19">
              <a:extLst>
                <a:ext uri="{FF2B5EF4-FFF2-40B4-BE49-F238E27FC236}">
                  <a16:creationId xmlns:a16="http://schemas.microsoft.com/office/drawing/2014/main" id="{A6C91096-1150-7EB6-6501-105D70F4B9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782" y="368300"/>
              <a:ext cx="1806977" cy="225425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1634" name="Rectangle 20">
              <a:extLst>
                <a:ext uri="{FF2B5EF4-FFF2-40B4-BE49-F238E27FC236}">
                  <a16:creationId xmlns:a16="http://schemas.microsoft.com/office/drawing/2014/main" id="{F35A43BB-37C7-6A65-47B3-C555E43BBA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546" y="368300"/>
              <a:ext cx="948805" cy="225425"/>
            </a:xfrm>
            <a:prstGeom prst="rect">
              <a:avLst/>
            </a:prstGeom>
            <a:solidFill>
              <a:srgbClr val="99CC00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1635" name="Rectangle 21">
              <a:extLst>
                <a:ext uri="{FF2B5EF4-FFF2-40B4-BE49-F238E27FC236}">
                  <a16:creationId xmlns:a16="http://schemas.microsoft.com/office/drawing/2014/main" id="{E6672CB0-7D00-821F-B251-142B399B7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1065" y="368300"/>
              <a:ext cx="906345" cy="225425"/>
            </a:xfrm>
            <a:prstGeom prst="rect">
              <a:avLst/>
            </a:prstGeom>
            <a:solidFill>
              <a:srgbClr val="008000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1636" name="Rectangle 22">
              <a:extLst>
                <a:ext uri="{FF2B5EF4-FFF2-40B4-BE49-F238E27FC236}">
                  <a16:creationId xmlns:a16="http://schemas.microsoft.com/office/drawing/2014/main" id="{A007D35A-F5AD-CC04-5C7A-702892D4E0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7540" y="368300"/>
              <a:ext cx="879791" cy="225425"/>
            </a:xfrm>
            <a:prstGeom prst="rect">
              <a:avLst/>
            </a:prstGeom>
            <a:solidFill>
              <a:srgbClr val="993366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" name="Rectangle 24">
              <a:extLst>
                <a:ext uri="{FF2B5EF4-FFF2-40B4-BE49-F238E27FC236}">
                  <a16:creationId xmlns:a16="http://schemas.microsoft.com/office/drawing/2014/main" id="{B7B5C3EF-4315-6D57-CC0B-AF5E895E4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3394" y="368337"/>
              <a:ext cx="587353" cy="22544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 dirty="0">
                <a:latin typeface="Calibri" panose="020F0502020204030204" pitchFamily="34" charset="0"/>
              </a:endParaRPr>
            </a:p>
          </p:txBody>
        </p:sp>
        <p:sp>
          <p:nvSpPr>
            <p:cNvPr id="3" name="Rectangle 25" descr="Tmavý vodorovný">
              <a:extLst>
                <a:ext uri="{FF2B5EF4-FFF2-40B4-BE49-F238E27FC236}">
                  <a16:creationId xmlns:a16="http://schemas.microsoft.com/office/drawing/2014/main" id="{52576883-B971-F015-7A38-18ADAC71E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9474" y="368337"/>
              <a:ext cx="507981" cy="22544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 dirty="0">
                <a:latin typeface="Calibri" panose="020F0502020204030204" pitchFamily="34" charset="0"/>
              </a:endParaRPr>
            </a:p>
          </p:txBody>
        </p:sp>
        <p:sp>
          <p:nvSpPr>
            <p:cNvPr id="281639" name="Rectangle 36">
              <a:extLst>
                <a:ext uri="{FF2B5EF4-FFF2-40B4-BE49-F238E27FC236}">
                  <a16:creationId xmlns:a16="http://schemas.microsoft.com/office/drawing/2014/main" id="{4225B05A-9C72-C43D-0727-556792965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652" y="0"/>
              <a:ext cx="8038803" cy="3683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1640" name="Text Box 37">
              <a:extLst>
                <a:ext uri="{FF2B5EF4-FFF2-40B4-BE49-F238E27FC236}">
                  <a16:creationId xmlns:a16="http://schemas.microsoft.com/office/drawing/2014/main" id="{0791A720-D02D-1FC6-CF5D-A7D32F184D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9918" y="-36513"/>
              <a:ext cx="4200557" cy="461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sz="2400" b="1">
                  <a:solidFill>
                    <a:srgbClr val="FF0000"/>
                  </a:solidFill>
                </a:rPr>
                <a:t>Ekologické řady</a:t>
              </a:r>
            </a:p>
          </p:txBody>
        </p:sp>
      </p:grpSp>
      <p:grpSp>
        <p:nvGrpSpPr>
          <p:cNvPr id="5" name="Group 61">
            <a:extLst>
              <a:ext uri="{FF2B5EF4-FFF2-40B4-BE49-F238E27FC236}">
                <a16:creationId xmlns:a16="http://schemas.microsoft.com/office/drawing/2014/main" id="{EDF10263-252A-1F73-1932-102DCC864B48}"/>
              </a:ext>
            </a:extLst>
          </p:cNvPr>
          <p:cNvGrpSpPr>
            <a:grpSpLocks/>
          </p:cNvGrpSpPr>
          <p:nvPr/>
        </p:nvGrpSpPr>
        <p:grpSpPr bwMode="auto">
          <a:xfrm>
            <a:off x="488950" y="2430463"/>
            <a:ext cx="8191500" cy="4243387"/>
            <a:chOff x="300" y="1621"/>
            <a:chExt cx="5160" cy="2673"/>
          </a:xfrm>
        </p:grpSpPr>
        <p:sp>
          <p:nvSpPr>
            <p:cNvPr id="281612" name="Text Box 44">
              <a:extLst>
                <a:ext uri="{FF2B5EF4-FFF2-40B4-BE49-F238E27FC236}">
                  <a16:creationId xmlns:a16="http://schemas.microsoft.com/office/drawing/2014/main" id="{7B60261E-E0A6-3460-37F0-5588398274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" y="4003"/>
              <a:ext cx="5160" cy="291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sz="2400" b="1">
                  <a:solidFill>
                    <a:srgbClr val="FF0000"/>
                  </a:solidFill>
                </a:rPr>
                <a:t>Edafické kategorie</a:t>
              </a:r>
            </a:p>
          </p:txBody>
        </p:sp>
        <p:sp>
          <p:nvSpPr>
            <p:cNvPr id="281613" name="Line 45">
              <a:extLst>
                <a:ext uri="{FF2B5EF4-FFF2-40B4-BE49-F238E27FC236}">
                  <a16:creationId xmlns:a16="http://schemas.microsoft.com/office/drawing/2014/main" id="{9B2B0AE2-417B-085F-D762-00A2A78A46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0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14" name="Line 46">
              <a:extLst>
                <a:ext uri="{FF2B5EF4-FFF2-40B4-BE49-F238E27FC236}">
                  <a16:creationId xmlns:a16="http://schemas.microsoft.com/office/drawing/2014/main" id="{39FE2575-4A01-A3A5-E190-5242B0DE82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70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15" name="Line 47">
              <a:extLst>
                <a:ext uri="{FF2B5EF4-FFF2-40B4-BE49-F238E27FC236}">
                  <a16:creationId xmlns:a16="http://schemas.microsoft.com/office/drawing/2014/main" id="{E1CFF893-C49A-AE33-A892-B8DFE7E175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97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16" name="Line 48">
              <a:extLst>
                <a:ext uri="{FF2B5EF4-FFF2-40B4-BE49-F238E27FC236}">
                  <a16:creationId xmlns:a16="http://schemas.microsoft.com/office/drawing/2014/main" id="{ADCD002B-FB92-00A3-EB49-C8CD7F2E7C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67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17" name="Line 49">
              <a:extLst>
                <a:ext uri="{FF2B5EF4-FFF2-40B4-BE49-F238E27FC236}">
                  <a16:creationId xmlns:a16="http://schemas.microsoft.com/office/drawing/2014/main" id="{D37F9620-104F-39C7-60F7-C94513E3A5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08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18" name="Line 50">
              <a:extLst>
                <a:ext uri="{FF2B5EF4-FFF2-40B4-BE49-F238E27FC236}">
                  <a16:creationId xmlns:a16="http://schemas.microsoft.com/office/drawing/2014/main" id="{887489EB-3BF4-3476-7447-05D05DAC99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4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19" name="Line 51">
              <a:extLst>
                <a:ext uri="{FF2B5EF4-FFF2-40B4-BE49-F238E27FC236}">
                  <a16:creationId xmlns:a16="http://schemas.microsoft.com/office/drawing/2014/main" id="{11C55B19-CD5C-F398-7E0E-68286E9E76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76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20" name="Line 59">
              <a:extLst>
                <a:ext uri="{FF2B5EF4-FFF2-40B4-BE49-F238E27FC236}">
                  <a16:creationId xmlns:a16="http://schemas.microsoft.com/office/drawing/2014/main" id="{ADB53BAA-631A-84C0-8BB6-AC4174FBF4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6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21" name="Line 60">
              <a:extLst>
                <a:ext uri="{FF2B5EF4-FFF2-40B4-BE49-F238E27FC236}">
                  <a16:creationId xmlns:a16="http://schemas.microsoft.com/office/drawing/2014/main" id="{DB9EF858-671B-C37D-6700-D48FE4739D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19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4">
            <a:extLst>
              <a:ext uri="{FF2B5EF4-FFF2-40B4-BE49-F238E27FC236}">
                <a16:creationId xmlns:a16="http://schemas.microsoft.com/office/drawing/2014/main" id="{4DDC9FD2-E053-E540-0C5D-DD637B82A765}"/>
              </a:ext>
            </a:extLst>
          </p:cNvPr>
          <p:cNvGrpSpPr>
            <a:grpSpLocks/>
          </p:cNvGrpSpPr>
          <p:nvPr/>
        </p:nvGrpSpPr>
        <p:grpSpPr bwMode="auto">
          <a:xfrm>
            <a:off x="2784475" y="2720975"/>
            <a:ext cx="3473450" cy="617538"/>
            <a:chOff x="1689" y="1735"/>
            <a:chExt cx="2188" cy="389"/>
          </a:xfrm>
        </p:grpSpPr>
        <p:sp>
          <p:nvSpPr>
            <p:cNvPr id="281610" name="Rectangle 62">
              <a:extLst>
                <a:ext uri="{FF2B5EF4-FFF2-40B4-BE49-F238E27FC236}">
                  <a16:creationId xmlns:a16="http://schemas.microsoft.com/office/drawing/2014/main" id="{4AFF9975-A519-47B4-8AE7-62124FFF0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9" y="1735"/>
              <a:ext cx="196" cy="38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1611" name="Text Box 63">
              <a:extLst>
                <a:ext uri="{FF2B5EF4-FFF2-40B4-BE49-F238E27FC236}">
                  <a16:creationId xmlns:a16="http://schemas.microsoft.com/office/drawing/2014/main" id="{C9191504-164B-43ED-BD18-DEAA2C7FE7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3" y="1735"/>
              <a:ext cx="1984" cy="252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sz="2000" b="1">
                  <a:solidFill>
                    <a:srgbClr val="FF0000"/>
                  </a:solidFill>
                </a:rPr>
                <a:t>Soubor lesních typů</a:t>
              </a:r>
            </a:p>
          </p:txBody>
        </p:sp>
      </p:grpSp>
      <p:grpSp>
        <p:nvGrpSpPr>
          <p:cNvPr id="7" name="Group 67">
            <a:extLst>
              <a:ext uri="{FF2B5EF4-FFF2-40B4-BE49-F238E27FC236}">
                <a16:creationId xmlns:a16="http://schemas.microsoft.com/office/drawing/2014/main" id="{9E4B243C-A805-708C-6A46-981B1EA62085}"/>
              </a:ext>
            </a:extLst>
          </p:cNvPr>
          <p:cNvGrpSpPr>
            <a:grpSpLocks/>
          </p:cNvGrpSpPr>
          <p:nvPr/>
        </p:nvGrpSpPr>
        <p:grpSpPr bwMode="auto">
          <a:xfrm>
            <a:off x="6427788" y="4373563"/>
            <a:ext cx="1439862" cy="450850"/>
            <a:chOff x="3589" y="2585"/>
            <a:chExt cx="907" cy="284"/>
          </a:xfrm>
        </p:grpSpPr>
        <p:sp>
          <p:nvSpPr>
            <p:cNvPr id="281608" name="Line 65">
              <a:extLst>
                <a:ext uri="{FF2B5EF4-FFF2-40B4-BE49-F238E27FC236}">
                  <a16:creationId xmlns:a16="http://schemas.microsoft.com/office/drawing/2014/main" id="{8F8552BE-B9BF-B80D-11FC-4DEE4BFD90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9" y="2585"/>
              <a:ext cx="0" cy="28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1609" name="Text Box 66">
              <a:extLst>
                <a:ext uri="{FF2B5EF4-FFF2-40B4-BE49-F238E27FC236}">
                  <a16:creationId xmlns:a16="http://schemas.microsoft.com/office/drawing/2014/main" id="{6AFC4DC9-BC15-86F2-EBC0-EF8F9BE6E6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3" y="2585"/>
              <a:ext cx="823" cy="252"/>
            </a:xfrm>
            <a:prstGeom prst="rect">
              <a:avLst/>
            </a:prstGeom>
            <a:solidFill>
              <a:schemeClr val="tx1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sz="2000" b="1">
                  <a:solidFill>
                    <a:srgbClr val="FF0000"/>
                  </a:solidFill>
                </a:rPr>
                <a:t>Lesní typ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C6FF29A7-D7B9-FEE6-A109-4E6ADB28A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Názvosloví lesnicko-typologického systému</a:t>
            </a:r>
          </a:p>
        </p:txBody>
      </p:sp>
      <p:sp>
        <p:nvSpPr>
          <p:cNvPr id="283651" name="Rectangle 4">
            <a:extLst>
              <a:ext uri="{FF2B5EF4-FFF2-40B4-BE49-F238E27FC236}">
                <a16:creationId xmlns:a16="http://schemas.microsoft.com/office/drawing/2014/main" id="{2C8C8C10-3632-C801-1625-698E353B9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908050"/>
            <a:ext cx="89281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365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</a:pPr>
            <a:r>
              <a:rPr lang="cs-CZ" altLang="en-US" sz="2400" b="1"/>
              <a:t>(</a:t>
            </a:r>
            <a:r>
              <a:rPr lang="en-US" altLang="en-US" sz="2400" b="1"/>
              <a:t>±</a:t>
            </a:r>
            <a:r>
              <a:rPr lang="cs-CZ" altLang="en-US" sz="2400" b="1"/>
              <a:t>) podle edafické kategorie a společenstva hlavní dřeviny daného vegetačního stupně (ale ne u všech jednotek, např. na vodou ovlivněných stanovištích jedliny apod.)</a:t>
            </a:r>
          </a:p>
          <a:p>
            <a:pPr eaLnBrk="1" hangingPunct="1">
              <a:buSzPct val="75000"/>
            </a:pPr>
            <a:endParaRPr lang="cs-CZ" altLang="en-US" sz="1000" b="1"/>
          </a:p>
          <a:p>
            <a:pPr lvl="1" eaLnBrk="1" hangingPunct="1"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</a:pPr>
            <a:r>
              <a:rPr lang="cs-CZ" altLang="en-US" sz="2400" b="1"/>
              <a:t> </a:t>
            </a:r>
            <a:r>
              <a:rPr lang="cs-CZ" altLang="en-US" sz="2400"/>
              <a:t>4S = soubor lesních typů		= svěží bučina</a:t>
            </a:r>
          </a:p>
          <a:p>
            <a:pPr lvl="1" eaLnBrk="1" hangingPunct="1"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</a:pPr>
            <a:endParaRPr lang="cs-CZ" altLang="en-US" sz="2400">
              <a:solidFill>
                <a:srgbClr val="800000"/>
              </a:solidFill>
            </a:endParaRPr>
          </a:p>
          <a:p>
            <a:pPr lvl="1" eaLnBrk="1" hangingPunct="1"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</a:pPr>
            <a:r>
              <a:rPr lang="cs-CZ" altLang="en-US" sz="2400"/>
              <a:t> 4S1 = lesní typ				= svěží bučina modální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722CC164-6FE0-0C11-84D1-F84FD0F29D75}"/>
              </a:ext>
            </a:extLst>
          </p:cNvPr>
          <p:cNvGrpSpPr>
            <a:grpSpLocks/>
          </p:cNvGrpSpPr>
          <p:nvPr/>
        </p:nvGrpSpPr>
        <p:grpSpPr bwMode="auto">
          <a:xfrm>
            <a:off x="393700" y="2033588"/>
            <a:ext cx="8101013" cy="3717925"/>
            <a:chOff x="333" y="1310"/>
            <a:chExt cx="5103" cy="2342"/>
          </a:xfrm>
        </p:grpSpPr>
        <p:sp>
          <p:nvSpPr>
            <p:cNvPr id="283662" name="Rectangle 5">
              <a:extLst>
                <a:ext uri="{FF2B5EF4-FFF2-40B4-BE49-F238E27FC236}">
                  <a16:creationId xmlns:a16="http://schemas.microsoft.com/office/drawing/2014/main" id="{388876D0-B833-8144-0877-A318C17A6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" y="1310"/>
              <a:ext cx="113" cy="1612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3663" name="Text Box 6">
              <a:extLst>
                <a:ext uri="{FF2B5EF4-FFF2-40B4-BE49-F238E27FC236}">
                  <a16:creationId xmlns:a16="http://schemas.microsoft.com/office/drawing/2014/main" id="{60DEA294-E8E5-628D-0C92-35DD61A84C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" y="3129"/>
              <a:ext cx="5103" cy="523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sz="2400">
                  <a:solidFill>
                    <a:srgbClr val="FF0000"/>
                  </a:solidFill>
                </a:rPr>
                <a:t>Označení vegetačního stupně (ale jen u tzv. zonálních stanovišť v hantýrce ÚHÚL)</a:t>
              </a:r>
            </a:p>
          </p:txBody>
        </p:sp>
        <p:sp>
          <p:nvSpPr>
            <p:cNvPr id="283664" name="Line 7">
              <a:extLst>
                <a:ext uri="{FF2B5EF4-FFF2-40B4-BE49-F238E27FC236}">
                  <a16:creationId xmlns:a16="http://schemas.microsoft.com/office/drawing/2014/main" id="{028C8806-83BD-DED9-D142-15933608A3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25" y="2925"/>
              <a:ext cx="227" cy="20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759A1F47-4B15-AF18-AAE7-8B8CB9A813BB}"/>
              </a:ext>
            </a:extLst>
          </p:cNvPr>
          <p:cNvGrpSpPr>
            <a:grpSpLocks/>
          </p:cNvGrpSpPr>
          <p:nvPr/>
        </p:nvGrpSpPr>
        <p:grpSpPr bwMode="auto">
          <a:xfrm>
            <a:off x="1016000" y="2033588"/>
            <a:ext cx="3781425" cy="2628900"/>
            <a:chOff x="1150938" y="2079625"/>
            <a:chExt cx="3781425" cy="3056156"/>
          </a:xfrm>
        </p:grpSpPr>
        <p:sp>
          <p:nvSpPr>
            <p:cNvPr id="283659" name="Rectangle 9">
              <a:extLst>
                <a:ext uri="{FF2B5EF4-FFF2-40B4-BE49-F238E27FC236}">
                  <a16:creationId xmlns:a16="http://schemas.microsoft.com/office/drawing/2014/main" id="{6C5DD8ED-D83D-C160-1EA4-9CA9A8E49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0938" y="2079625"/>
              <a:ext cx="180975" cy="251936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3660" name="Text Box 10">
              <a:extLst>
                <a:ext uri="{FF2B5EF4-FFF2-40B4-BE49-F238E27FC236}">
                  <a16:creationId xmlns:a16="http://schemas.microsoft.com/office/drawing/2014/main" id="{4D4CE2C8-5BB3-0FAA-FE24-73E27ACBB1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5988" y="4598988"/>
              <a:ext cx="2746375" cy="53679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sz="2400"/>
                <a:t>Edafická kategorie</a:t>
              </a:r>
            </a:p>
          </p:txBody>
        </p:sp>
        <p:sp>
          <p:nvSpPr>
            <p:cNvPr id="283661" name="Line 12">
              <a:extLst>
                <a:ext uri="{FF2B5EF4-FFF2-40B4-BE49-F238E27FC236}">
                  <a16:creationId xmlns:a16="http://schemas.microsoft.com/office/drawing/2014/main" id="{B6658A78-1FA5-3B2B-9236-4129577754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31913" y="4598988"/>
              <a:ext cx="854075" cy="15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164012A0-5AFF-B286-1291-B29E1F630A44}"/>
              </a:ext>
            </a:extLst>
          </p:cNvPr>
          <p:cNvGrpSpPr>
            <a:grpSpLocks/>
          </p:cNvGrpSpPr>
          <p:nvPr/>
        </p:nvGrpSpPr>
        <p:grpSpPr bwMode="auto">
          <a:xfrm>
            <a:off x="1196975" y="2946400"/>
            <a:ext cx="2970213" cy="1092200"/>
            <a:chOff x="1331913" y="3429000"/>
            <a:chExt cx="2970212" cy="1091903"/>
          </a:xfrm>
        </p:grpSpPr>
        <p:sp>
          <p:nvSpPr>
            <p:cNvPr id="283656" name="Rectangle 14">
              <a:extLst>
                <a:ext uri="{FF2B5EF4-FFF2-40B4-BE49-F238E27FC236}">
                  <a16:creationId xmlns:a16="http://schemas.microsoft.com/office/drawing/2014/main" id="{0B40A98A-CFF7-C843-8A64-E20DF253F2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1913" y="3429000"/>
              <a:ext cx="179387" cy="944563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83657" name="Text Box 15">
              <a:extLst>
                <a:ext uri="{FF2B5EF4-FFF2-40B4-BE49-F238E27FC236}">
                  <a16:creationId xmlns:a16="http://schemas.microsoft.com/office/drawing/2014/main" id="{FC261622-146E-04F1-D1EB-870789D964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5988" y="4059238"/>
              <a:ext cx="2116137" cy="461665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sz="2400">
                  <a:solidFill>
                    <a:srgbClr val="0070C0"/>
                  </a:solidFill>
                </a:rPr>
                <a:t>Lesní typ</a:t>
              </a:r>
            </a:p>
          </p:txBody>
        </p:sp>
        <p:sp>
          <p:nvSpPr>
            <p:cNvPr id="283658" name="Line 16">
              <a:extLst>
                <a:ext uri="{FF2B5EF4-FFF2-40B4-BE49-F238E27FC236}">
                  <a16:creationId xmlns:a16="http://schemas.microsoft.com/office/drawing/2014/main" id="{DDFB2C3E-2108-C78A-016D-6DBF5E13D3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11300" y="4149725"/>
              <a:ext cx="674688" cy="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83655" name="TextovéPole 4">
            <a:extLst>
              <a:ext uri="{FF2B5EF4-FFF2-40B4-BE49-F238E27FC236}">
                <a16:creationId xmlns:a16="http://schemas.microsoft.com/office/drawing/2014/main" id="{B13E64C0-DB32-9D46-CB4F-2009F36BC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" y="5889625"/>
            <a:ext cx="86407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s-CZ" altLang="cs-CZ" sz="2400" b="1"/>
              <a:t>Exponovaná stanoviště (</a:t>
            </a:r>
            <a:r>
              <a:rPr lang="en-GB" altLang="cs-CZ" sz="2400" b="1"/>
              <a:t>&gt; 22</a:t>
            </a:r>
            <a:r>
              <a:rPr lang="cs-CZ" altLang="cs-CZ" sz="2400" b="1"/>
              <a:t>° (40 %)) u EK M, K, I, S, B, W, H, D na čtvrtém místě písmeno „e“, např. 5B1e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55FA1B0F-B37D-7A26-FB08-C57ED3B28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Názvosloví lesních typů</a:t>
            </a:r>
          </a:p>
        </p:txBody>
      </p:sp>
      <p:sp>
        <p:nvSpPr>
          <p:cNvPr id="285699" name="Rectangle 4">
            <a:extLst>
              <a:ext uri="{FF2B5EF4-FFF2-40B4-BE49-F238E27FC236}">
                <a16:creationId xmlns:a16="http://schemas.microsoft.com/office/drawing/2014/main" id="{BBD47148-8E98-ADF5-17F4-0238C864E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908050"/>
            <a:ext cx="89281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365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  <a:buFontTx/>
              <a:buNone/>
            </a:pPr>
            <a:r>
              <a:rPr lang="cs-CZ" altLang="en-US" sz="2400" b="1"/>
              <a:t>0 – antropogenní</a:t>
            </a:r>
          </a:p>
          <a:p>
            <a:pPr eaLnBrk="1" hangingPunct="1">
              <a:buSzPct val="75000"/>
              <a:buFontTx/>
              <a:buNone/>
            </a:pPr>
            <a:r>
              <a:rPr lang="cs-CZ" altLang="en-US" sz="2400" b="1"/>
              <a:t>1 – modální (typický)</a:t>
            </a:r>
          </a:p>
          <a:p>
            <a:pPr eaLnBrk="1" hangingPunct="1">
              <a:buSzPct val="75000"/>
              <a:buFontTx/>
              <a:buNone/>
            </a:pPr>
            <a:r>
              <a:rPr lang="cs-CZ" altLang="en-US" sz="2400" b="1"/>
              <a:t>2 – chudší</a:t>
            </a:r>
          </a:p>
          <a:p>
            <a:pPr eaLnBrk="1" hangingPunct="1">
              <a:buSzPct val="75000"/>
              <a:buFontTx/>
              <a:buNone/>
            </a:pPr>
            <a:r>
              <a:rPr lang="cs-CZ" altLang="en-US" sz="2400" b="1"/>
              <a:t>3 – bohatší (u EK B nitrofilnější)</a:t>
            </a:r>
          </a:p>
          <a:p>
            <a:pPr eaLnBrk="1" hangingPunct="1">
              <a:buSzPct val="75000"/>
              <a:buFontTx/>
              <a:buNone/>
            </a:pPr>
            <a:r>
              <a:rPr lang="cs-CZ" altLang="en-US" sz="2400" b="1"/>
              <a:t>4 – sušší</a:t>
            </a:r>
          </a:p>
          <a:p>
            <a:pPr eaLnBrk="1" hangingPunct="1">
              <a:buSzPct val="75000"/>
              <a:buFontTx/>
              <a:buNone/>
            </a:pPr>
            <a:r>
              <a:rPr lang="cs-CZ" altLang="en-US" sz="2400" b="1"/>
              <a:t>5 – vlhčí</a:t>
            </a:r>
          </a:p>
          <a:p>
            <a:pPr eaLnBrk="1" hangingPunct="1">
              <a:buSzPct val="75000"/>
              <a:buFontTx/>
              <a:buNone/>
            </a:pPr>
            <a:r>
              <a:rPr lang="cs-CZ" altLang="en-US" sz="2400" b="1"/>
              <a:t>6 – hlinitější (jílovitější)</a:t>
            </a:r>
          </a:p>
          <a:p>
            <a:pPr eaLnBrk="1" hangingPunct="1">
              <a:buSzPct val="75000"/>
              <a:buFontTx/>
              <a:buNone/>
            </a:pPr>
            <a:r>
              <a:rPr lang="cs-CZ" altLang="en-US" sz="2400" b="1"/>
              <a:t>7 – skeletnatější</a:t>
            </a:r>
          </a:p>
          <a:p>
            <a:pPr eaLnBrk="1" hangingPunct="1">
              <a:buSzPct val="75000"/>
              <a:buFontTx/>
              <a:buNone/>
            </a:pPr>
            <a:r>
              <a:rPr lang="cs-CZ" altLang="en-US" sz="2400" b="1"/>
              <a:t>8, 9 – specifické typy vymykající se převažujícím vlastnostem SLT </a:t>
            </a:r>
            <a:r>
              <a:rPr lang="cs-CZ" altLang="en-US" sz="2400"/>
              <a:t>(např. </a:t>
            </a:r>
            <a:r>
              <a:rPr lang="cs-CZ" altLang="en-US" sz="2400" b="1"/>
              <a:t>podloží </a:t>
            </a:r>
            <a:r>
              <a:rPr lang="cs-CZ" altLang="en-US" sz="2400"/>
              <a:t>– vápencové, hadcové…; </a:t>
            </a:r>
            <a:r>
              <a:rPr lang="cs-CZ" altLang="en-US" sz="2400" b="1"/>
              <a:t>terén</a:t>
            </a:r>
            <a:r>
              <a:rPr lang="cs-CZ" altLang="en-US" sz="2400"/>
              <a:t> – rokliny, strže, sesuvy…; </a:t>
            </a:r>
            <a:r>
              <a:rPr lang="cs-CZ" altLang="en-US" sz="2400" b="1"/>
              <a:t>půda</a:t>
            </a:r>
            <a:r>
              <a:rPr lang="cs-CZ" altLang="en-US" sz="2400"/>
              <a:t> – skeletnatá, písčitá, prameništní…; </a:t>
            </a:r>
            <a:r>
              <a:rPr lang="cs-CZ" altLang="en-US" sz="2400" b="1"/>
              <a:t>fytocenóza</a:t>
            </a:r>
            <a:r>
              <a:rPr lang="cs-CZ" altLang="en-US" sz="2400"/>
              <a:t> – dealpinská, měkký luh…; </a:t>
            </a:r>
            <a:r>
              <a:rPr lang="cs-CZ" altLang="en-US" sz="2400" b="1"/>
              <a:t>vzrůst dřevin </a:t>
            </a:r>
            <a:r>
              <a:rPr lang="cs-CZ" altLang="en-US" sz="2400"/>
              <a:t>– zakrslejší, vrcholový fenomén)</a:t>
            </a:r>
          </a:p>
          <a:p>
            <a:pPr eaLnBrk="1" hangingPunct="1">
              <a:buSzPct val="75000"/>
              <a:buFontTx/>
              <a:buNone/>
            </a:pPr>
            <a:endParaRPr lang="cs-CZ" altLang="en-US" sz="2400" b="1"/>
          </a:p>
          <a:p>
            <a:pPr lvl="1" eaLnBrk="1" hangingPunct="1">
              <a:buClr>
                <a:schemeClr val="tx2"/>
              </a:buClr>
              <a:buSzPct val="75000"/>
              <a:buFont typeface="Wingdings" panose="05000000000000000000" pitchFamily="2" charset="2"/>
              <a:buNone/>
            </a:pPr>
            <a:endParaRPr lang="cs-CZ" altLang="en-US" sz="2400" b="1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55FA1B0F-B37D-7A26-FB08-C57ED3B28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LT a SLT</a:t>
            </a:r>
          </a:p>
        </p:txBody>
      </p:sp>
      <p:graphicFrame>
        <p:nvGraphicFramePr>
          <p:cNvPr id="2" name="Tabulka 3">
            <a:extLst>
              <a:ext uri="{FF2B5EF4-FFF2-40B4-BE49-F238E27FC236}">
                <a16:creationId xmlns:a16="http://schemas.microsoft.com/office/drawing/2014/main" id="{511FAF17-8A53-6FB9-07E0-530F2B5E1B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3926382"/>
              </p:ext>
            </p:extLst>
          </p:nvPr>
        </p:nvGraphicFramePr>
        <p:xfrm>
          <a:off x="0" y="1538790"/>
          <a:ext cx="9123915" cy="2885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0008">
                  <a:extLst>
                    <a:ext uri="{9D8B030D-6E8A-4147-A177-3AD203B41FA5}">
                      <a16:colId xmlns:a16="http://schemas.microsoft.com/office/drawing/2014/main" val="783626846"/>
                    </a:ext>
                  </a:extLst>
                </a:gridCol>
                <a:gridCol w="2589472">
                  <a:extLst>
                    <a:ext uri="{9D8B030D-6E8A-4147-A177-3AD203B41FA5}">
                      <a16:colId xmlns:a16="http://schemas.microsoft.com/office/drawing/2014/main" val="2953012087"/>
                    </a:ext>
                  </a:extLst>
                </a:gridCol>
                <a:gridCol w="1114963">
                  <a:extLst>
                    <a:ext uri="{9D8B030D-6E8A-4147-A177-3AD203B41FA5}">
                      <a16:colId xmlns:a16="http://schemas.microsoft.com/office/drawing/2014/main" val="1493453549"/>
                    </a:ext>
                  </a:extLst>
                </a:gridCol>
                <a:gridCol w="2589472">
                  <a:extLst>
                    <a:ext uri="{9D8B030D-6E8A-4147-A177-3AD203B41FA5}">
                      <a16:colId xmlns:a16="http://schemas.microsoft.com/office/drawing/2014/main" val="3981666217"/>
                    </a:ext>
                  </a:extLst>
                </a:gridCol>
              </a:tblGrid>
              <a:tr h="725530">
                <a:tc>
                  <a:txBody>
                    <a:bodyPr/>
                    <a:lstStyle/>
                    <a:p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LT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cs-CZ" sz="2400" b="1" dirty="0">
                          <a:solidFill>
                            <a:schemeClr val="tx1"/>
                          </a:solidFill>
                        </a:rPr>
                        <a:t>=</a:t>
                      </a:r>
                      <a:r>
                        <a:rPr lang="en-GB" altLang="cs-CZ" sz="2400" b="1" dirty="0">
                          <a:solidFill>
                            <a:schemeClr val="tx1"/>
                          </a:solidFill>
                        </a:rPr>
                        <a:t>&gt;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cs-CZ" sz="2400" b="1" dirty="0">
                          <a:solidFill>
                            <a:schemeClr val="tx1"/>
                          </a:solidFill>
                        </a:rPr>
                        <a:t>SLT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510253"/>
                  </a:ext>
                </a:extLst>
              </a:tr>
              <a:tr h="725530"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Plíva (1971)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651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8748789"/>
                  </a:ext>
                </a:extLst>
              </a:tr>
              <a:tr h="709180"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± 2001 (OPRL 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1032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893036"/>
                  </a:ext>
                </a:extLst>
              </a:tr>
              <a:tr h="725530"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1. 1. 2019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804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182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306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84384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3C6CCA42-4794-325E-413B-3755441EF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3975"/>
            <a:ext cx="82296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(Lesní) vegetační stupně (LVS)</a:t>
            </a:r>
          </a:p>
        </p:txBody>
      </p:sp>
      <p:graphicFrame>
        <p:nvGraphicFramePr>
          <p:cNvPr id="61526" name="Group 86">
            <a:extLst>
              <a:ext uri="{FF2B5EF4-FFF2-40B4-BE49-F238E27FC236}">
                <a16:creationId xmlns:a16="http://schemas.microsoft.com/office/drawing/2014/main" id="{DB7EFFD7-2C88-9A0A-9E21-47A344009DE8}"/>
              </a:ext>
            </a:extLst>
          </p:cNvPr>
          <p:cNvGraphicFramePr>
            <a:graphicFrameLocks noGrp="1"/>
          </p:cNvGraphicFramePr>
          <p:nvPr/>
        </p:nvGraphicFramePr>
        <p:xfrm>
          <a:off x="723900" y="1089025"/>
          <a:ext cx="7673975" cy="4913317"/>
        </p:xfrm>
        <a:graphic>
          <a:graphicData uri="http://schemas.openxmlformats.org/drawingml/2006/table">
            <a:tbl>
              <a:tblPr/>
              <a:tblGrid>
                <a:gridCol w="3836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6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Geobiocenologie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Lesnická-typologie ÚHÚL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 dubový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 dubový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 bukodubový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2. bukodubový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 dubobukový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3. dubobukový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 bukový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 bukový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 jedlobukový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 jedlobukový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64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 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smrkojedlobukový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6. smrkobukový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48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 bukosmrkový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7. smrkový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8. smrkový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 klečový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9. klečový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9. alpinský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10. alpínský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4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10. </a:t>
                      </a:r>
                      <a:r>
                        <a:rPr kumimoji="0" 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subnivální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89835" name="Text Box 85">
            <a:extLst>
              <a:ext uri="{FF2B5EF4-FFF2-40B4-BE49-F238E27FC236}">
                <a16:creationId xmlns:a16="http://schemas.microsoft.com/office/drawing/2014/main" id="{F65407D3-7876-1533-15D5-DB6FF2C5A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173788"/>
            <a:ext cx="3870325" cy="4000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en-US" sz="2000" b="1">
                <a:solidFill>
                  <a:srgbClr val="FF0000"/>
                </a:solidFill>
              </a:rPr>
              <a:t>0. bory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4">
            <a:extLst>
              <a:ext uri="{FF2B5EF4-FFF2-40B4-BE49-F238E27FC236}">
                <a16:creationId xmlns:a16="http://schemas.microsoft.com/office/drawing/2014/main" id="{187B2357-EB9D-1750-E6EC-BCC964DEC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</a:pPr>
            <a:r>
              <a:rPr lang="cs-CZ" altLang="cs-CZ" sz="2400" b="1"/>
              <a:t>společně se 7. LVS bukosmrkovým zahrnutý do Zlatníkova 6. smrkojedlobukového VS</a:t>
            </a:r>
          </a:p>
          <a:p>
            <a:pPr eaLnBrk="1" hangingPunct="1">
              <a:buSzPct val="75000"/>
            </a:pPr>
            <a:r>
              <a:rPr lang="cs-CZ" altLang="cs-CZ" sz="2400" b="1">
                <a:solidFill>
                  <a:srgbClr val="FF0000"/>
                </a:solidFill>
              </a:rPr>
              <a:t>700–900 m n. m., 4,5–5,5 °C, 900–1050 mm, vegetační doba 115–130 dní (Plíva 1991)</a:t>
            </a:r>
          </a:p>
          <a:p>
            <a:pPr eaLnBrk="1" hangingPunct="1">
              <a:buSzPct val="75000"/>
            </a:pPr>
            <a:r>
              <a:rPr lang="cs-CZ" altLang="cs-CZ" sz="2400" b="1"/>
              <a:t>v hlavní úrovni i v podúrovni dominuje buk (</a:t>
            </a:r>
            <a:r>
              <a:rPr lang="cs-CZ" altLang="cs-CZ" sz="2400" b="1">
                <a:solidFill>
                  <a:srgbClr val="FF0000"/>
                </a:solidFill>
              </a:rPr>
              <a:t>do 35 m</a:t>
            </a:r>
            <a:r>
              <a:rPr lang="cs-CZ" altLang="cs-CZ" sz="2400" b="1"/>
              <a:t>, 50 %), předrůstá ho jak </a:t>
            </a:r>
            <a:r>
              <a:rPr lang="cs-CZ" altLang="cs-CZ" sz="2400" b="1">
                <a:solidFill>
                  <a:srgbClr val="FF0000"/>
                </a:solidFill>
              </a:rPr>
              <a:t>jedle</a:t>
            </a:r>
            <a:r>
              <a:rPr lang="cs-CZ" altLang="cs-CZ" sz="2400" b="1"/>
              <a:t> (až </a:t>
            </a:r>
            <a:r>
              <a:rPr lang="cs-CZ" altLang="cs-CZ" sz="2400" b="1">
                <a:solidFill>
                  <a:srgbClr val="FF0000"/>
                </a:solidFill>
              </a:rPr>
              <a:t>60 m</a:t>
            </a:r>
            <a:r>
              <a:rPr lang="cs-CZ" altLang="cs-CZ" sz="2400" b="1"/>
              <a:t>, 20 %), tak </a:t>
            </a:r>
            <a:r>
              <a:rPr lang="cs-CZ" altLang="cs-CZ" sz="2400" b="1">
                <a:solidFill>
                  <a:srgbClr val="FF0000"/>
                </a:solidFill>
              </a:rPr>
              <a:t>smrk</a:t>
            </a:r>
            <a:r>
              <a:rPr lang="cs-CZ" altLang="cs-CZ" sz="2400" b="1"/>
              <a:t> (30 %); růstové optimum smrku (až </a:t>
            </a:r>
            <a:r>
              <a:rPr lang="cs-CZ" altLang="cs-CZ" sz="2400" b="1">
                <a:solidFill>
                  <a:srgbClr val="FF0000"/>
                </a:solidFill>
              </a:rPr>
              <a:t>60 m</a:t>
            </a:r>
            <a:r>
              <a:rPr lang="cs-CZ" altLang="cs-CZ" sz="2400" b="1"/>
              <a:t>); typická hercynská směs; končí jasan, jilm horský</a:t>
            </a:r>
          </a:p>
          <a:p>
            <a:pPr eaLnBrk="1" hangingPunct="1">
              <a:buSzPct val="75000"/>
            </a:pPr>
            <a:r>
              <a:rPr lang="cs-CZ" altLang="cs-CZ" sz="2400" b="1" i="1"/>
              <a:t>Prenanthes purpurea</a:t>
            </a:r>
            <a:r>
              <a:rPr lang="cs-CZ" altLang="cs-CZ" sz="2400" b="1"/>
              <a:t>, </a:t>
            </a:r>
            <a:r>
              <a:rPr lang="cs-CZ" altLang="cs-CZ" sz="2400" b="1" i="1"/>
              <a:t>Polygonatum verticillatum</a:t>
            </a:r>
            <a:r>
              <a:rPr lang="cs-CZ" altLang="cs-CZ" sz="2400" b="1"/>
              <a:t>, </a:t>
            </a:r>
            <a:r>
              <a:rPr lang="cs-CZ" altLang="cs-CZ" sz="2400" b="1" i="1"/>
              <a:t>Festuca altissima</a:t>
            </a:r>
            <a:r>
              <a:rPr lang="cs-CZ" altLang="cs-CZ" sz="2400" b="1"/>
              <a:t>, </a:t>
            </a:r>
            <a:r>
              <a:rPr lang="cs-CZ" altLang="cs-CZ" sz="2400" b="1" i="1"/>
              <a:t>Calamagrostis villosa</a:t>
            </a:r>
            <a:r>
              <a:rPr lang="cs-CZ" altLang="cs-CZ" sz="2400" b="1"/>
              <a:t>, spíše </a:t>
            </a:r>
            <a:r>
              <a:rPr lang="cs-CZ" altLang="cs-CZ" sz="2400" b="1">
                <a:solidFill>
                  <a:srgbClr val="FF0000"/>
                </a:solidFill>
              </a:rPr>
              <a:t>ojediněle pak „smrkové druhy“</a:t>
            </a:r>
            <a:r>
              <a:rPr lang="cs-CZ" altLang="cs-CZ" sz="2400" b="1"/>
              <a:t> </a:t>
            </a:r>
            <a:r>
              <a:rPr lang="cs-CZ" altLang="cs-CZ" sz="2400" b="1" i="1"/>
              <a:t>Homogyne alpina</a:t>
            </a:r>
            <a:r>
              <a:rPr lang="cs-CZ" altLang="cs-CZ" sz="2400" b="1"/>
              <a:t>, </a:t>
            </a:r>
            <a:r>
              <a:rPr lang="cs-CZ" altLang="cs-CZ" sz="2400" b="1" i="1"/>
              <a:t>Luzula sylvatica</a:t>
            </a:r>
            <a:r>
              <a:rPr lang="cs-CZ" altLang="cs-CZ" sz="2400" b="1"/>
              <a:t>, </a:t>
            </a:r>
            <a:r>
              <a:rPr lang="cs-CZ" altLang="cs-CZ" sz="2400" b="1" i="1"/>
              <a:t>Cicerbita alpina</a:t>
            </a:r>
            <a:r>
              <a:rPr lang="cs-CZ" altLang="cs-CZ" sz="2400" b="1"/>
              <a:t>, </a:t>
            </a:r>
            <a:r>
              <a:rPr lang="cs-CZ" altLang="cs-CZ" sz="2400" b="1" i="1"/>
              <a:t>Soldanella montana </a:t>
            </a:r>
            <a:r>
              <a:rPr lang="cs-CZ" altLang="cs-CZ" sz="2400" b="1"/>
              <a:t>a dále pak </a:t>
            </a:r>
            <a:r>
              <a:rPr lang="cs-CZ" altLang="cs-CZ" sz="2400" b="1" i="1"/>
              <a:t>Doronicum austriacum</a:t>
            </a:r>
            <a:r>
              <a:rPr lang="cs-CZ" altLang="cs-CZ" sz="2400" b="1"/>
              <a:t>, </a:t>
            </a:r>
            <a:r>
              <a:rPr lang="cs-CZ" altLang="cs-CZ" sz="2400" b="1" i="1"/>
              <a:t>Adenostyles alliariae</a:t>
            </a:r>
            <a:r>
              <a:rPr lang="cs-CZ" altLang="cs-CZ" sz="2400" b="1"/>
              <a:t>, </a:t>
            </a:r>
            <a:r>
              <a:rPr lang="cs-CZ" altLang="cs-CZ" sz="2400" b="1" i="1"/>
              <a:t>Gentiana asclepiadea</a:t>
            </a:r>
            <a:r>
              <a:rPr lang="cs-CZ" altLang="cs-CZ" sz="2400" b="1"/>
              <a:t>, </a:t>
            </a:r>
            <a:r>
              <a:rPr lang="cs-CZ" altLang="cs-CZ" sz="2400" b="1" i="1"/>
              <a:t>Athyrium distentifolium</a:t>
            </a:r>
            <a:r>
              <a:rPr lang="cs-CZ" altLang="cs-CZ" sz="2400" b="1"/>
              <a:t>, </a:t>
            </a:r>
            <a:r>
              <a:rPr lang="cs-CZ" altLang="cs-CZ" sz="2400" b="1" i="1"/>
              <a:t>Impatiens noli-tangere</a:t>
            </a:r>
            <a:r>
              <a:rPr lang="cs-CZ" altLang="cs-CZ" sz="2400" b="1"/>
              <a:t>...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55D3553-3357-8ECB-BF82-FF8D38481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3975"/>
            <a:ext cx="82296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6. lesní vegetační stupeň – smrkobukový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Obrázek 2">
            <a:extLst>
              <a:ext uri="{FF2B5EF4-FFF2-40B4-BE49-F238E27FC236}">
                <a16:creationId xmlns:a16="http://schemas.microsoft.com/office/drawing/2014/main" id="{72E9D2A6-14F2-75D6-8217-DD589CEDD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7" r="3539"/>
          <a:stretch>
            <a:fillRect/>
          </a:stretch>
        </p:blipFill>
        <p:spPr bwMode="auto">
          <a:xfrm>
            <a:off x="0" y="404813"/>
            <a:ext cx="9137650" cy="623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4">
            <a:extLst>
              <a:ext uri="{FF2B5EF4-FFF2-40B4-BE49-F238E27FC236}">
                <a16:creationId xmlns:a16="http://schemas.microsoft.com/office/drawing/2014/main" id="{27BB807F-AFE3-41F4-1380-DB01A551A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4">
            <a:extLst>
              <a:ext uri="{FF2B5EF4-FFF2-40B4-BE49-F238E27FC236}">
                <a16:creationId xmlns:a16="http://schemas.microsoft.com/office/drawing/2014/main" id="{4DC90BCB-60DD-C2FD-55A4-0ACC1AFE2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</a:pPr>
            <a:r>
              <a:rPr lang="cs-CZ" altLang="cs-CZ" sz="2400" b="1"/>
              <a:t>společně se 6. LVS smrkobukovým zahrnutý do Zlatníkova 6. VS smrkojedlobukového</a:t>
            </a:r>
          </a:p>
          <a:p>
            <a:pPr eaLnBrk="1" hangingPunct="1">
              <a:buSzPct val="75000"/>
            </a:pPr>
            <a:r>
              <a:rPr lang="cs-CZ" altLang="cs-CZ" sz="2400" b="1"/>
              <a:t>typicky humusové podzoly</a:t>
            </a:r>
          </a:p>
          <a:p>
            <a:pPr eaLnBrk="1" hangingPunct="1">
              <a:buSzPct val="75000"/>
            </a:pPr>
            <a:r>
              <a:rPr lang="cs-CZ" altLang="cs-CZ" sz="2400" b="1">
                <a:solidFill>
                  <a:srgbClr val="FF0000"/>
                </a:solidFill>
              </a:rPr>
              <a:t>900–1050 m n. m., 4–4,5 °C, 1050–1200 mm, vegetační doba 100–115 dní (Plíva 1991)</a:t>
            </a:r>
          </a:p>
          <a:p>
            <a:pPr eaLnBrk="1" hangingPunct="1">
              <a:buSzPct val="75000"/>
            </a:pPr>
            <a:r>
              <a:rPr lang="cs-CZ" altLang="cs-CZ" sz="2400" b="1"/>
              <a:t>v hlavní úrovni dominuje </a:t>
            </a:r>
            <a:r>
              <a:rPr lang="cs-CZ" altLang="cs-CZ" sz="2400" b="1">
                <a:solidFill>
                  <a:srgbClr val="FF0000"/>
                </a:solidFill>
              </a:rPr>
              <a:t>smrk</a:t>
            </a:r>
            <a:r>
              <a:rPr lang="cs-CZ" altLang="cs-CZ" sz="2400" b="1"/>
              <a:t> (maximálně </a:t>
            </a:r>
            <a:r>
              <a:rPr lang="cs-CZ" altLang="cs-CZ" sz="2400" b="1">
                <a:solidFill>
                  <a:srgbClr val="FF0000"/>
                </a:solidFill>
              </a:rPr>
              <a:t>40 m</a:t>
            </a:r>
            <a:r>
              <a:rPr lang="cs-CZ" altLang="cs-CZ" sz="2400" b="1"/>
              <a:t>, 70 %); jedle roste v podúrovni (10 %); </a:t>
            </a:r>
            <a:r>
              <a:rPr lang="cs-CZ" altLang="cs-CZ" sz="2400" b="1">
                <a:solidFill>
                  <a:srgbClr val="FF0000"/>
                </a:solidFill>
              </a:rPr>
              <a:t>buk</a:t>
            </a:r>
            <a:r>
              <a:rPr lang="cs-CZ" altLang="cs-CZ" sz="2400" b="1"/>
              <a:t> ve výrazné podúrovni (20 %), cca polovina výšky hlavní úrovně (</a:t>
            </a:r>
            <a:r>
              <a:rPr lang="cs-CZ" altLang="cs-CZ" sz="2400" b="1">
                <a:solidFill>
                  <a:srgbClr val="FF0000"/>
                </a:solidFill>
              </a:rPr>
              <a:t>maximální výška 27 m</a:t>
            </a:r>
            <a:r>
              <a:rPr lang="cs-CZ" altLang="cs-CZ" sz="2400" b="1"/>
              <a:t>)</a:t>
            </a:r>
          </a:p>
          <a:p>
            <a:pPr eaLnBrk="1" hangingPunct="1">
              <a:buSzPct val="75000"/>
            </a:pPr>
            <a:r>
              <a:rPr lang="cs-CZ" altLang="cs-CZ" sz="2400" b="1">
                <a:solidFill>
                  <a:srgbClr val="FF0000"/>
                </a:solidFill>
              </a:rPr>
              <a:t>význačná účast „smrkových druhů“</a:t>
            </a:r>
            <a:r>
              <a:rPr lang="cs-CZ" altLang="cs-CZ" sz="2400" b="1"/>
              <a:t>: </a:t>
            </a:r>
            <a:r>
              <a:rPr lang="cs-CZ" altLang="cs-CZ" sz="2400" b="1" i="1"/>
              <a:t>Homogyne alpina</a:t>
            </a:r>
            <a:r>
              <a:rPr lang="cs-CZ" altLang="cs-CZ" sz="2400" b="1"/>
              <a:t>, </a:t>
            </a:r>
            <a:r>
              <a:rPr lang="cs-CZ" altLang="cs-CZ" sz="2400" b="1" i="1"/>
              <a:t>Luzula sylvatica</a:t>
            </a:r>
            <a:r>
              <a:rPr lang="cs-CZ" altLang="cs-CZ" sz="2400" b="1"/>
              <a:t>, </a:t>
            </a:r>
            <a:r>
              <a:rPr lang="cs-CZ" altLang="cs-CZ" sz="2400" b="1" i="1"/>
              <a:t>Doronicum austriacum</a:t>
            </a:r>
            <a:r>
              <a:rPr lang="cs-CZ" altLang="cs-CZ" sz="2400" b="1"/>
              <a:t>, </a:t>
            </a:r>
            <a:r>
              <a:rPr lang="cs-CZ" altLang="cs-CZ" sz="2400" b="1" i="1"/>
              <a:t>Poa chaixii</a:t>
            </a:r>
            <a:r>
              <a:rPr lang="cs-CZ" altLang="cs-CZ" sz="2400" b="1"/>
              <a:t>, </a:t>
            </a:r>
            <a:r>
              <a:rPr lang="cs-CZ" altLang="cs-CZ" sz="2400" b="1" i="1"/>
              <a:t>Soldanella montana</a:t>
            </a:r>
            <a:r>
              <a:rPr lang="cs-CZ" altLang="cs-CZ" sz="2400" b="1"/>
              <a:t> dále pak </a:t>
            </a:r>
            <a:r>
              <a:rPr lang="cs-CZ" altLang="cs-CZ" sz="2400" b="1" i="1"/>
              <a:t>Adenostyles alliariae</a:t>
            </a:r>
            <a:r>
              <a:rPr lang="cs-CZ" altLang="cs-CZ" sz="2400" b="1"/>
              <a:t>, </a:t>
            </a:r>
            <a:r>
              <a:rPr lang="cs-CZ" altLang="cs-CZ" sz="2400" b="1" i="1"/>
              <a:t>Gentiana asclepiadea</a:t>
            </a:r>
            <a:r>
              <a:rPr lang="cs-CZ" altLang="cs-CZ" sz="2400" b="1"/>
              <a:t>, </a:t>
            </a:r>
            <a:r>
              <a:rPr lang="cs-CZ" altLang="cs-CZ" sz="2400" b="1" i="1"/>
              <a:t>Athyrium distentifolium</a:t>
            </a:r>
            <a:r>
              <a:rPr lang="cs-CZ" altLang="cs-CZ" sz="2400" b="1"/>
              <a:t>, </a:t>
            </a:r>
            <a:r>
              <a:rPr lang="cs-CZ" altLang="cs-CZ" sz="2400" b="1" i="1"/>
              <a:t>Festuca altissima</a:t>
            </a:r>
            <a:r>
              <a:rPr lang="cs-CZ" altLang="cs-CZ" sz="2400" b="1"/>
              <a:t>, </a:t>
            </a:r>
            <a:r>
              <a:rPr lang="cs-CZ" altLang="cs-CZ" sz="2400" b="1" i="1"/>
              <a:t>Prenanthes purpurea</a:t>
            </a:r>
            <a:r>
              <a:rPr lang="cs-CZ" altLang="cs-CZ" sz="2400" b="1"/>
              <a:t>, </a:t>
            </a:r>
            <a:r>
              <a:rPr lang="cs-CZ" altLang="cs-CZ" sz="2400" b="1" i="1"/>
              <a:t>Impatiens noli-tangere</a:t>
            </a:r>
            <a:r>
              <a:rPr lang="cs-CZ" altLang="cs-CZ" sz="2400" b="1"/>
              <a:t>, </a:t>
            </a:r>
            <a:r>
              <a:rPr lang="cs-CZ" altLang="cs-CZ" sz="2400" b="1" i="1"/>
              <a:t>Calamagrostis villosa</a:t>
            </a:r>
            <a:r>
              <a:rPr lang="cs-CZ" altLang="cs-CZ" sz="2400" b="1"/>
              <a:t>, </a:t>
            </a:r>
            <a:r>
              <a:rPr lang="cs-CZ" altLang="cs-CZ" sz="2400" b="1" i="1"/>
              <a:t>Avenella flexuosa</a:t>
            </a:r>
            <a:r>
              <a:rPr lang="cs-CZ" altLang="cs-CZ" sz="2400" b="1"/>
              <a:t>...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B5D0ADC-5725-5E14-757C-8C7DD4F3A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3975"/>
            <a:ext cx="82296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7. lesní vegetační stupeň – bukosmrkový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5">
            <a:extLst>
              <a:ext uri="{FF2B5EF4-FFF2-40B4-BE49-F238E27FC236}">
                <a16:creationId xmlns:a16="http://schemas.microsoft.com/office/drawing/2014/main" id="{9EAC07A8-CE30-9764-E869-2016B895C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7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4">
            <a:extLst>
              <a:ext uri="{FF2B5EF4-FFF2-40B4-BE49-F238E27FC236}">
                <a16:creationId xmlns:a16="http://schemas.microsoft.com/office/drawing/2014/main" id="{24A607C0-B325-C255-FE78-EB4307C6B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</a:pPr>
            <a:r>
              <a:rPr lang="cs-CZ" altLang="cs-CZ" sz="2400" b="1"/>
              <a:t>Nejedná se o vegetační stupeň! I v tabulce jsou bory postaveny mimo VS</a:t>
            </a:r>
          </a:p>
          <a:p>
            <a:pPr eaLnBrk="1" hangingPunct="1">
              <a:buSzPct val="75000"/>
            </a:pPr>
            <a:r>
              <a:rPr lang="cs-CZ" altLang="cs-CZ" sz="2400" b="1"/>
              <a:t>jde o „azonální“ společenstvo, mimo klimatickou stupňovitost (převážně však 3.–4. lesní vegetační stupeň)</a:t>
            </a:r>
          </a:p>
          <a:p>
            <a:pPr eaLnBrk="1" hangingPunct="1">
              <a:buSzPct val="75000"/>
            </a:pPr>
            <a:r>
              <a:rPr lang="cs-CZ" altLang="cs-CZ" sz="2400" b="1"/>
              <a:t>přirozená stanoviště borovice podmíněná půdně – písky, hadce, rašeliny, skalní výchozy</a:t>
            </a:r>
          </a:p>
          <a:p>
            <a:pPr eaLnBrk="1" hangingPunct="1">
              <a:buSzPct val="75000"/>
            </a:pPr>
            <a:r>
              <a:rPr lang="cs-CZ" altLang="cs-CZ" sz="2400" b="1"/>
              <a:t>k borovici přistupují vtroušeně další dřeviny dle stanoviště (vodou ovlivněná stanoviště – smrk, jedle bříza apod.)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3FE3296-02EF-DE62-E103-8AD107F30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3975"/>
            <a:ext cx="82296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0 – společenstva borů</a:t>
            </a:r>
          </a:p>
        </p:txBody>
      </p:sp>
      <p:pic>
        <p:nvPicPr>
          <p:cNvPr id="302084" name="Obrázek 7">
            <a:extLst>
              <a:ext uri="{FF2B5EF4-FFF2-40B4-BE49-F238E27FC236}">
                <a16:creationId xmlns:a16="http://schemas.microsoft.com/office/drawing/2014/main" id="{62E6DE9E-86B5-0F11-BA8B-3652101586D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4033838"/>
            <a:ext cx="412115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1AA0CD9-FFC3-6EBC-4D09-BDC175708403}"/>
              </a:ext>
            </a:extLst>
          </p:cNvPr>
          <p:cNvSpPr/>
          <p:nvPr/>
        </p:nvSpPr>
        <p:spPr>
          <a:xfrm rot="5400000">
            <a:off x="6957219" y="4779169"/>
            <a:ext cx="269875" cy="36909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Obrázek 2" descr="Obsah obrázku strom, exteriér, rostlina, jehličnan&#10;&#10;Popis byl vytvořen automaticky">
            <a:extLst>
              <a:ext uri="{FF2B5EF4-FFF2-40B4-BE49-F238E27FC236}">
                <a16:creationId xmlns:a16="http://schemas.microsoft.com/office/drawing/2014/main" id="{3F835C33-BCFC-60BA-0E0A-214FB895B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178" name="Skupina 2">
            <a:extLst>
              <a:ext uri="{FF2B5EF4-FFF2-40B4-BE49-F238E27FC236}">
                <a16:creationId xmlns:a16="http://schemas.microsoft.com/office/drawing/2014/main" id="{8EB0A8D7-7D3A-F326-20F0-0726226A39D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72000" y="3617913"/>
            <a:ext cx="4492625" cy="3159125"/>
            <a:chOff x="5124006" y="4033473"/>
            <a:chExt cx="4016376" cy="2823607"/>
          </a:xfrm>
        </p:grpSpPr>
        <p:pic>
          <p:nvPicPr>
            <p:cNvPr id="306182" name="Obrázek 7">
              <a:extLst>
                <a:ext uri="{FF2B5EF4-FFF2-40B4-BE49-F238E27FC236}">
                  <a16:creationId xmlns:a16="http://schemas.microsoft.com/office/drawing/2014/main" id="{C3885895-24CD-8190-D09E-F21EAA4B8DF4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4006" y="4112556"/>
              <a:ext cx="4016376" cy="2744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6183" name="Skupina 1">
              <a:extLst>
                <a:ext uri="{FF2B5EF4-FFF2-40B4-BE49-F238E27FC236}">
                  <a16:creationId xmlns:a16="http://schemas.microsoft.com/office/drawing/2014/main" id="{0F85605E-2D1F-BC1E-4D85-CE27622E7A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74363" y="4033473"/>
              <a:ext cx="3515437" cy="1030931"/>
              <a:chOff x="5374363" y="4033473"/>
              <a:chExt cx="3515437" cy="1030931"/>
            </a:xfrm>
          </p:grpSpPr>
          <p:grpSp>
            <p:nvGrpSpPr>
              <p:cNvPr id="306184" name="Group 42">
                <a:extLst>
                  <a:ext uri="{FF2B5EF4-FFF2-40B4-BE49-F238E27FC236}">
                    <a16:creationId xmlns:a16="http://schemas.microsoft.com/office/drawing/2014/main" id="{719AF85A-0B4F-8B28-0C14-0879F69170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74363" y="4112556"/>
                <a:ext cx="3508328" cy="951848"/>
                <a:chOff x="357" y="232"/>
                <a:chExt cx="5443" cy="2070"/>
              </a:xfrm>
            </p:grpSpPr>
            <p:sp>
              <p:nvSpPr>
                <p:cNvPr id="306194" name="Line 27">
                  <a:extLst>
                    <a:ext uri="{FF2B5EF4-FFF2-40B4-BE49-F238E27FC236}">
                      <a16:creationId xmlns:a16="http://schemas.microsoft.com/office/drawing/2014/main" id="{23AEE65D-D357-2444-C9F3-75C481164C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7" y="232"/>
                  <a:ext cx="0" cy="192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06195" name="Line 28">
                  <a:extLst>
                    <a:ext uri="{FF2B5EF4-FFF2-40B4-BE49-F238E27FC236}">
                      <a16:creationId xmlns:a16="http://schemas.microsoft.com/office/drawing/2014/main" id="{02F9DAFB-61D7-B180-3DDD-B5F7887801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67" y="317"/>
                  <a:ext cx="0" cy="192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06196" name="Line 29">
                  <a:extLst>
                    <a:ext uri="{FF2B5EF4-FFF2-40B4-BE49-F238E27FC236}">
                      <a16:creationId xmlns:a16="http://schemas.microsoft.com/office/drawing/2014/main" id="{7A262729-9BC2-806C-E249-861FC62E22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36" y="355"/>
                  <a:ext cx="0" cy="192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06197" name="Line 30">
                  <a:extLst>
                    <a:ext uri="{FF2B5EF4-FFF2-40B4-BE49-F238E27FC236}">
                      <a16:creationId xmlns:a16="http://schemas.microsoft.com/office/drawing/2014/main" id="{C215D4D7-9BFB-B323-4EC6-BDAD00D7E8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32" y="374"/>
                  <a:ext cx="0" cy="192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06198" name="Line 31">
                  <a:extLst>
                    <a:ext uri="{FF2B5EF4-FFF2-40B4-BE49-F238E27FC236}">
                      <a16:creationId xmlns:a16="http://schemas.microsoft.com/office/drawing/2014/main" id="{BDAFAA1A-6FA1-2095-2F26-A9DEC46AE7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72" y="374"/>
                  <a:ext cx="0" cy="192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06199" name="Line 32">
                  <a:extLst>
                    <a:ext uri="{FF2B5EF4-FFF2-40B4-BE49-F238E27FC236}">
                      <a16:creationId xmlns:a16="http://schemas.microsoft.com/office/drawing/2014/main" id="{59819443-692C-E575-9A90-F7CE5F1AAA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496" y="374"/>
                  <a:ext cx="0" cy="192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06200" name="Line 33">
                  <a:extLst>
                    <a:ext uri="{FF2B5EF4-FFF2-40B4-BE49-F238E27FC236}">
                      <a16:creationId xmlns:a16="http://schemas.microsoft.com/office/drawing/2014/main" id="{2C50B8EC-BEFF-5E1C-DCF6-1DB8F0E490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17" y="374"/>
                  <a:ext cx="0" cy="192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06201" name="Line 34">
                  <a:extLst>
                    <a:ext uri="{FF2B5EF4-FFF2-40B4-BE49-F238E27FC236}">
                      <a16:creationId xmlns:a16="http://schemas.microsoft.com/office/drawing/2014/main" id="{C0826BF2-053D-0E44-FD36-A5524F818E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466" y="374"/>
                  <a:ext cx="0" cy="192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06202" name="Line 35">
                  <a:extLst>
                    <a:ext uri="{FF2B5EF4-FFF2-40B4-BE49-F238E27FC236}">
                      <a16:creationId xmlns:a16="http://schemas.microsoft.com/office/drawing/2014/main" id="{3E5ECB34-02DA-7140-8034-99C35D4E87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800" y="374"/>
                  <a:ext cx="0" cy="1928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306185" name="Rectangle 17" descr="Tmavý vodorovný">
                <a:extLst>
                  <a:ext uri="{FF2B5EF4-FFF2-40B4-BE49-F238E27FC236}">
                    <a16:creationId xmlns:a16="http://schemas.microsoft.com/office/drawing/2014/main" id="{71688D59-9FCA-6887-D8A9-AE9CAAAF8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4363" y="4140154"/>
                <a:ext cx="457635" cy="59010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06186" name="Rectangle 18">
                <a:extLst>
                  <a:ext uri="{FF2B5EF4-FFF2-40B4-BE49-F238E27FC236}">
                    <a16:creationId xmlns:a16="http://schemas.microsoft.com/office/drawing/2014/main" id="{ACADF0B9-2C7D-1136-FBCE-061ABCEDAE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4924" y="4139996"/>
                <a:ext cx="628724" cy="55075"/>
              </a:xfrm>
              <a:prstGeom prst="rect">
                <a:avLst/>
              </a:prstGeom>
              <a:solidFill>
                <a:srgbClr val="FF6600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06187" name="Rectangle 19">
                <a:extLst>
                  <a:ext uri="{FF2B5EF4-FFF2-40B4-BE49-F238E27FC236}">
                    <a16:creationId xmlns:a16="http://schemas.microsoft.com/office/drawing/2014/main" id="{5332417C-8339-DA1A-D638-05D5C45B8C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2053" y="4140570"/>
                <a:ext cx="767350" cy="54501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06188" name="Rectangle 20">
                <a:extLst>
                  <a:ext uri="{FF2B5EF4-FFF2-40B4-BE49-F238E27FC236}">
                    <a16:creationId xmlns:a16="http://schemas.microsoft.com/office/drawing/2014/main" id="{A86B58A9-A172-855C-DABF-5B21EBD0B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3582" y="4142736"/>
                <a:ext cx="416402" cy="52335"/>
              </a:xfrm>
              <a:prstGeom prst="rect">
                <a:avLst/>
              </a:prstGeom>
              <a:solidFill>
                <a:srgbClr val="99CC00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06189" name="Rectangle 21">
                <a:extLst>
                  <a:ext uri="{FF2B5EF4-FFF2-40B4-BE49-F238E27FC236}">
                    <a16:creationId xmlns:a16="http://schemas.microsoft.com/office/drawing/2014/main" id="{C32A71B4-0C33-773C-67DF-161D5AAFA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9017" y="4144002"/>
                <a:ext cx="402204" cy="51069"/>
              </a:xfrm>
              <a:prstGeom prst="rect">
                <a:avLst/>
              </a:prstGeom>
              <a:solidFill>
                <a:srgbClr val="008000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06190" name="Rectangle 22">
                <a:extLst>
                  <a:ext uri="{FF2B5EF4-FFF2-40B4-BE49-F238E27FC236}">
                    <a16:creationId xmlns:a16="http://schemas.microsoft.com/office/drawing/2014/main" id="{BA1508B5-9BF3-DE98-4C39-CDC61D83F1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37031" y="4142736"/>
                <a:ext cx="405427" cy="52335"/>
              </a:xfrm>
              <a:prstGeom prst="rect">
                <a:avLst/>
              </a:prstGeom>
              <a:solidFill>
                <a:srgbClr val="993366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8931" name="Rectangle 24">
                <a:extLst>
                  <a:ext uri="{FF2B5EF4-FFF2-40B4-BE49-F238E27FC236}">
                    <a16:creationId xmlns:a16="http://schemas.microsoft.com/office/drawing/2014/main" id="{D55B513B-D666-8974-23B7-690BA2A22D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42128" y="4142728"/>
                <a:ext cx="231332" cy="5108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8932" name="Rectangle 25" descr="Tmavý vodorovný">
                <a:extLst>
                  <a:ext uri="{FF2B5EF4-FFF2-40B4-BE49-F238E27FC236}">
                    <a16:creationId xmlns:a16="http://schemas.microsoft.com/office/drawing/2014/main" id="{9A164434-527D-88D0-3BEC-4013C64C62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0622" y="4141309"/>
                <a:ext cx="218559" cy="5817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06193" name="Rectangle 36">
                <a:extLst>
                  <a:ext uri="{FF2B5EF4-FFF2-40B4-BE49-F238E27FC236}">
                    <a16:creationId xmlns:a16="http://schemas.microsoft.com/office/drawing/2014/main" id="{1972AF17-429F-43FD-72BA-66C31EDB5D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4364" y="4033473"/>
                <a:ext cx="3511551" cy="10668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306179" name="Rectangle 4">
            <a:extLst>
              <a:ext uri="{FF2B5EF4-FFF2-40B4-BE49-F238E27FC236}">
                <a16:creationId xmlns:a16="http://schemas.microsoft.com/office/drawing/2014/main" id="{094B8370-E38B-D79D-ACC6-042F6F409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835025"/>
            <a:ext cx="89281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</a:pPr>
            <a:r>
              <a:rPr lang="cs-CZ" altLang="cs-CZ" sz="2000" b="1"/>
              <a:t>horizontální členění ekologické (edafoklimatické) mřížky</a:t>
            </a:r>
          </a:p>
          <a:p>
            <a:pPr eaLnBrk="1" hangingPunct="1">
              <a:buSzPct val="75000"/>
            </a:pPr>
            <a:r>
              <a:rPr lang="cs-CZ" altLang="cs-CZ" sz="2000" b="1"/>
              <a:t>diferenciace růstových podmínek především podle </a:t>
            </a:r>
            <a:r>
              <a:rPr lang="cs-CZ" altLang="cs-CZ" sz="2000" b="1">
                <a:solidFill>
                  <a:srgbClr val="FF0000"/>
                </a:solidFill>
              </a:rPr>
              <a:t>půdních vlastností (obsah živin, skeletnatost, obsah vody)</a:t>
            </a:r>
          </a:p>
          <a:p>
            <a:pPr eaLnBrk="1" hangingPunct="1">
              <a:buSzPct val="75000"/>
            </a:pPr>
            <a:r>
              <a:rPr lang="cs-CZ" altLang="cs-CZ" sz="2000" b="1"/>
              <a:t>ekologické řady (širší rámce) 	         edafické kategorie (základní diferenciace)</a:t>
            </a:r>
          </a:p>
          <a:p>
            <a:pPr eaLnBrk="1" hangingPunct="1">
              <a:buSzPct val="75000"/>
            </a:pPr>
            <a:r>
              <a:rPr lang="cs-CZ" altLang="cs-CZ" sz="2000" b="1"/>
              <a:t>ekologické řady označeny symbolem základní edafické kategorie: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2000" b="1"/>
              <a:t>extrémní (zakrslá) (Z) – extrémní stanoviště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2000" b="1"/>
              <a:t>kyselá (K) – chudá stanoviště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2000" b="1"/>
              <a:t>živná (B) – bohatší stanoviště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2000" b="1"/>
              <a:t>obohacená humusem (javorová) (J)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2000" b="1"/>
              <a:t>obohacená vodou (jasanová) (L)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2000" b="1"/>
              <a:t>oglejená (pseudoglejová) (P)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2000" b="1"/>
              <a:t>glejová (G)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2000" b="1"/>
              <a:t>rašelinná (R)</a:t>
            </a:r>
            <a:endParaRPr lang="cs-CZ" altLang="cs-CZ" sz="2000" b="1">
              <a:latin typeface="Times New Roman" panose="02020603050405020304" pitchFamily="18" charset="0"/>
            </a:endParaRPr>
          </a:p>
          <a:p>
            <a:pPr eaLnBrk="1" hangingPunct="1"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</a:pPr>
            <a:endParaRPr lang="cs-CZ" altLang="cs-CZ" sz="2000" b="1">
              <a:latin typeface="Times New Roman" panose="02020603050405020304" pitchFamily="18" charset="0"/>
            </a:endParaRPr>
          </a:p>
          <a:p>
            <a:pPr eaLnBrk="1" hangingPunct="1"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</a:pPr>
            <a:endParaRPr lang="cs-CZ" altLang="cs-CZ" sz="2000" b="1">
              <a:latin typeface="Times New Roman" panose="02020603050405020304" pitchFamily="18" charset="0"/>
            </a:endParaRPr>
          </a:p>
        </p:txBody>
      </p:sp>
      <p:cxnSp>
        <p:nvCxnSpPr>
          <p:cNvPr id="30" name="Přímá spojovací šipka 29">
            <a:extLst>
              <a:ext uri="{FF2B5EF4-FFF2-40B4-BE49-F238E27FC236}">
                <a16:creationId xmlns:a16="http://schemas.microsoft.com/office/drawing/2014/main" id="{44B57074-3EFD-AD73-4DFB-B292C58EFDA7}"/>
              </a:ext>
            </a:extLst>
          </p:cNvPr>
          <p:cNvCxnSpPr/>
          <p:nvPr/>
        </p:nvCxnSpPr>
        <p:spPr>
          <a:xfrm>
            <a:off x="3671888" y="2079625"/>
            <a:ext cx="53975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2">
            <a:extLst>
              <a:ext uri="{FF2B5EF4-FFF2-40B4-BE49-F238E27FC236}">
                <a16:creationId xmlns:a16="http://schemas.microsoft.com/office/drawing/2014/main" id="{645B5E6C-729F-AE21-F6DC-EFE127726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3975"/>
            <a:ext cx="82296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Ekologické řady (EŘ)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CFB4A9A9-93CC-C8F3-D68C-080CC4F53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</a:t>
            </a:r>
          </a:p>
        </p:txBody>
      </p:sp>
      <p:sp>
        <p:nvSpPr>
          <p:cNvPr id="308227" name="Rectangle 4">
            <a:extLst>
              <a:ext uri="{FF2B5EF4-FFF2-40B4-BE49-F238E27FC236}">
                <a16:creationId xmlns:a16="http://schemas.microsoft.com/office/drawing/2014/main" id="{68CDFC0C-BCA1-6AD9-C361-1A102BB86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49" y="819150"/>
            <a:ext cx="9036049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</a:pPr>
            <a:r>
              <a:rPr lang="cs-CZ" altLang="cs-CZ" sz="2000" b="1" dirty="0"/>
              <a:t>v podstatě kombinace </a:t>
            </a:r>
            <a:r>
              <a:rPr lang="cs-CZ" altLang="cs-CZ" sz="2000" b="1" dirty="0">
                <a:solidFill>
                  <a:srgbClr val="FF0000"/>
                </a:solidFill>
              </a:rPr>
              <a:t>skeletovitosti/</a:t>
            </a:r>
            <a:r>
              <a:rPr lang="cs-CZ" altLang="cs-CZ" sz="2000" b="1" dirty="0" err="1">
                <a:solidFill>
                  <a:srgbClr val="FF0000"/>
                </a:solidFill>
              </a:rPr>
              <a:t>hlinitosti</a:t>
            </a:r>
            <a:r>
              <a:rPr lang="cs-CZ" altLang="cs-CZ" sz="2000" b="1" dirty="0"/>
              <a:t>, </a:t>
            </a:r>
            <a:r>
              <a:rPr lang="cs-CZ" altLang="cs-CZ" sz="2000" b="1" dirty="0">
                <a:solidFill>
                  <a:srgbClr val="FF0000"/>
                </a:solidFill>
              </a:rPr>
              <a:t>obsahu živin </a:t>
            </a:r>
            <a:r>
              <a:rPr lang="cs-CZ" altLang="cs-CZ" sz="2000" b="1" dirty="0"/>
              <a:t>a </a:t>
            </a:r>
            <a:r>
              <a:rPr lang="cs-CZ" altLang="cs-CZ" sz="2000" b="1" dirty="0">
                <a:solidFill>
                  <a:srgbClr val="FF0000"/>
                </a:solidFill>
              </a:rPr>
              <a:t>hydrického režimu</a:t>
            </a:r>
          </a:p>
          <a:p>
            <a:pPr eaLnBrk="1" hangingPunct="1">
              <a:buSzPct val="75000"/>
            </a:pPr>
            <a:r>
              <a:rPr lang="cs-CZ" altLang="cs-CZ" sz="2000" b="1" dirty="0"/>
              <a:t>vymezené na základě hospodářsky významných vlastností půdy (</a:t>
            </a:r>
            <a:r>
              <a:rPr lang="cs-CZ" altLang="cs-CZ" sz="2000" b="1" dirty="0" err="1"/>
              <a:t>trofismus</a:t>
            </a:r>
            <a:r>
              <a:rPr lang="cs-CZ" altLang="cs-CZ" sz="2000" b="1" dirty="0"/>
              <a:t> půdy, bazická saturace, vodní režim, obsah skeletu, tvar terénu)</a:t>
            </a:r>
          </a:p>
          <a:p>
            <a:pPr eaLnBrk="1" hangingPunct="1">
              <a:buSzPct val="75000"/>
            </a:pPr>
            <a:r>
              <a:rPr lang="cs-CZ" altLang="cs-CZ" sz="2000" b="1" dirty="0"/>
              <a:t>spolu s vegetačním stupněm (</a:t>
            </a:r>
            <a:r>
              <a:rPr lang="cs-CZ" altLang="cs-CZ" sz="2000" b="1" dirty="0">
                <a:solidFill>
                  <a:srgbClr val="FF0000"/>
                </a:solidFill>
              </a:rPr>
              <a:t>ne u všech jednotek!</a:t>
            </a:r>
            <a:r>
              <a:rPr lang="cs-CZ" altLang="cs-CZ" sz="2000" b="1" dirty="0"/>
              <a:t>) definují soubor lesních typů</a:t>
            </a: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70A2B240-3978-7A3D-C5DA-D800D49648F9}"/>
              </a:ext>
            </a:extLst>
          </p:cNvPr>
          <p:cNvGraphicFramePr>
            <a:graphicFrameLocks noGrp="1"/>
          </p:cNvGraphicFramePr>
          <p:nvPr/>
        </p:nvGraphicFramePr>
        <p:xfrm>
          <a:off x="5357501" y="3542430"/>
          <a:ext cx="3636912" cy="3211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6912">
                  <a:extLst>
                    <a:ext uri="{9D8B030D-6E8A-4147-A177-3AD203B41FA5}">
                      <a16:colId xmlns:a16="http://schemas.microsoft.com/office/drawing/2014/main" val="3222393036"/>
                    </a:ext>
                  </a:extLst>
                </a:gridCol>
              </a:tblGrid>
              <a:tr h="360380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Skelet nad 80 % neprůchozí pro techniku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648333"/>
                  </a:ext>
                </a:extLst>
              </a:tr>
              <a:tr h="386975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Zakrslost vegetace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9205478"/>
                  </a:ext>
                </a:extLst>
              </a:tr>
              <a:tr h="360380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Skelet 50–90 % (kromě 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4313398"/>
                  </a:ext>
                </a:extLst>
              </a:tr>
              <a:tr h="517013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Skelet 10–50 %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4662490"/>
                  </a:ext>
                </a:extLst>
              </a:tr>
              <a:tr h="399957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FF0000"/>
                          </a:solidFill>
                        </a:rPr>
                        <a:t>Skele</a:t>
                      </a:r>
                      <a:r>
                        <a:rPr lang="cs-CZ" sz="1400" b="1" dirty="0">
                          <a:solidFill>
                            <a:srgbClr val="0070C0"/>
                          </a:solidFill>
                        </a:rPr>
                        <a:t>t do 10 %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8147920"/>
                  </a:ext>
                </a:extLst>
              </a:tr>
              <a:tr h="399957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70C0"/>
                          </a:solidFill>
                        </a:rPr>
                        <a:t>Oglejení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7099903"/>
                  </a:ext>
                </a:extLst>
              </a:tr>
              <a:tr h="399957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70C0"/>
                          </a:solidFill>
                        </a:rPr>
                        <a:t>Glej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0321950"/>
                  </a:ext>
                </a:extLst>
              </a:tr>
              <a:tr h="386975">
                <a:tc>
                  <a:txBody>
                    <a:bodyPr/>
                    <a:lstStyle/>
                    <a:p>
                      <a:r>
                        <a:rPr lang="cs-CZ" sz="1400" b="1" dirty="0">
                          <a:solidFill>
                            <a:srgbClr val="0070C0"/>
                          </a:solidFill>
                        </a:rPr>
                        <a:t>Organozem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3138860"/>
                  </a:ext>
                </a:extLst>
              </a:tr>
            </a:tbl>
          </a:graphicData>
        </a:graphic>
      </p:graphicFrame>
      <p:sp>
        <p:nvSpPr>
          <p:cNvPr id="17" name="Obdélník 16">
            <a:extLst>
              <a:ext uri="{FF2B5EF4-FFF2-40B4-BE49-F238E27FC236}">
                <a16:creationId xmlns:a16="http://schemas.microsoft.com/office/drawing/2014/main" id="{FE3B2E5E-3344-7C18-DF57-78F388F566D6}"/>
              </a:ext>
            </a:extLst>
          </p:cNvPr>
          <p:cNvSpPr/>
          <p:nvPr/>
        </p:nvSpPr>
        <p:spPr>
          <a:xfrm>
            <a:off x="3466214" y="4167963"/>
            <a:ext cx="138223" cy="11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E3F96D3-E8ED-0584-43F0-6DD330EDC269}"/>
              </a:ext>
            </a:extLst>
          </p:cNvPr>
          <p:cNvSpPr txBox="1"/>
          <p:nvPr/>
        </p:nvSpPr>
        <p:spPr>
          <a:xfrm>
            <a:off x="3078180" y="3983297"/>
            <a:ext cx="3508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C16CCB5B-51EB-2254-8738-C95B2840C8E7}"/>
              </a:ext>
            </a:extLst>
          </p:cNvPr>
          <p:cNvSpPr txBox="1"/>
          <p:nvPr/>
        </p:nvSpPr>
        <p:spPr>
          <a:xfrm>
            <a:off x="2190307" y="2264431"/>
            <a:ext cx="31671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b="1" dirty="0">
                <a:solidFill>
                  <a:srgbClr val="00B050"/>
                </a:solidFill>
              </a:rPr>
              <a:t>Obsah živin</a:t>
            </a:r>
          </a:p>
        </p:txBody>
      </p: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AD579A39-5361-5E01-C738-0C2277B6A1E2}"/>
              </a:ext>
            </a:extLst>
          </p:cNvPr>
          <p:cNvCxnSpPr/>
          <p:nvPr/>
        </p:nvCxnSpPr>
        <p:spPr>
          <a:xfrm>
            <a:off x="2169042" y="2586007"/>
            <a:ext cx="3188432" cy="0"/>
          </a:xfrm>
          <a:prstGeom prst="straightConnector1">
            <a:avLst/>
          </a:prstGeom>
          <a:ln w="28575">
            <a:solidFill>
              <a:srgbClr val="33993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220956F6-9087-AA93-5EC7-C53312966103}"/>
              </a:ext>
            </a:extLst>
          </p:cNvPr>
          <p:cNvGrpSpPr/>
          <p:nvPr/>
        </p:nvGrpSpPr>
        <p:grpSpPr>
          <a:xfrm>
            <a:off x="115551" y="2628548"/>
            <a:ext cx="5241950" cy="4157389"/>
            <a:chOff x="115551" y="2628548"/>
            <a:chExt cx="5241950" cy="4157389"/>
          </a:xfrm>
        </p:grpSpPr>
        <p:grpSp>
          <p:nvGrpSpPr>
            <p:cNvPr id="28" name="Skupina 27">
              <a:extLst>
                <a:ext uri="{FF2B5EF4-FFF2-40B4-BE49-F238E27FC236}">
                  <a16:creationId xmlns:a16="http://schemas.microsoft.com/office/drawing/2014/main" id="{146405AA-1ACC-90F1-D596-C1DBF80823AA}"/>
                </a:ext>
              </a:extLst>
            </p:cNvPr>
            <p:cNvGrpSpPr/>
            <p:nvPr/>
          </p:nvGrpSpPr>
          <p:grpSpPr>
            <a:xfrm>
              <a:off x="115551" y="2628548"/>
              <a:ext cx="5241950" cy="4157389"/>
              <a:chOff x="115551" y="2245090"/>
              <a:chExt cx="5241950" cy="4157389"/>
            </a:xfrm>
          </p:grpSpPr>
          <p:grpSp>
            <p:nvGrpSpPr>
              <p:cNvPr id="19" name="Skupina 18">
                <a:extLst>
                  <a:ext uri="{FF2B5EF4-FFF2-40B4-BE49-F238E27FC236}">
                    <a16:creationId xmlns:a16="http://schemas.microsoft.com/office/drawing/2014/main" id="{EEE85932-9D0B-2330-00E3-D4E2AF561C7B}"/>
                  </a:ext>
                </a:extLst>
              </p:cNvPr>
              <p:cNvGrpSpPr/>
              <p:nvPr/>
            </p:nvGrpSpPr>
            <p:grpSpPr>
              <a:xfrm>
                <a:off x="785501" y="2245090"/>
                <a:ext cx="4572000" cy="4157389"/>
                <a:chOff x="431540" y="2245090"/>
                <a:chExt cx="4572000" cy="4157389"/>
              </a:xfrm>
            </p:grpSpPr>
            <p:pic>
              <p:nvPicPr>
                <p:cNvPr id="308228" name="Picture 6">
                  <a:extLst>
                    <a:ext uri="{FF2B5EF4-FFF2-40B4-BE49-F238E27FC236}">
                      <a16:creationId xmlns:a16="http://schemas.microsoft.com/office/drawing/2014/main" id="{F32DBC0B-F0D7-D0E0-0D50-892D6FDCA8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54820"/>
                <a:stretch/>
              </p:blipFill>
              <p:spPr bwMode="auto">
                <a:xfrm>
                  <a:off x="431540" y="2245090"/>
                  <a:ext cx="4571973" cy="20627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" name="Picture 6">
                  <a:extLst>
                    <a:ext uri="{FF2B5EF4-FFF2-40B4-BE49-F238E27FC236}">
                      <a16:creationId xmlns:a16="http://schemas.microsoft.com/office/drawing/2014/main" id="{2EBDC1F0-36F3-0F7A-EF6F-2A34AD78939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54355"/>
                <a:stretch/>
              </p:blipFill>
              <p:spPr bwMode="auto">
                <a:xfrm>
                  <a:off x="431540" y="4318468"/>
                  <a:ext cx="4572000" cy="20840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9" name="Přímá spojnice 8">
                  <a:extLst>
                    <a:ext uri="{FF2B5EF4-FFF2-40B4-BE49-F238E27FC236}">
                      <a16:creationId xmlns:a16="http://schemas.microsoft.com/office/drawing/2014/main" id="{15CFFB38-90A9-FB92-FF92-00C12D080B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03548" y="4302510"/>
                  <a:ext cx="4429959" cy="15957"/>
                </a:xfrm>
                <a:prstGeom prst="line">
                  <a:avLst/>
                </a:prstGeom>
                <a:ln w="19050"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" name="Přímá spojnice se šipkou 22">
                <a:extLst>
                  <a:ext uri="{FF2B5EF4-FFF2-40B4-BE49-F238E27FC236}">
                    <a16:creationId xmlns:a16="http://schemas.microsoft.com/office/drawing/2014/main" id="{02D4CB85-0CD3-02DD-77BA-C5958C745E7A}"/>
                  </a:ext>
                </a:extLst>
              </p:cNvPr>
              <p:cNvCxnSpPr/>
              <p:nvPr/>
            </p:nvCxnSpPr>
            <p:spPr>
              <a:xfrm>
                <a:off x="700548" y="3158972"/>
                <a:ext cx="0" cy="115949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Přímá spojnice se šipkou 24">
                <a:extLst>
                  <a:ext uri="{FF2B5EF4-FFF2-40B4-BE49-F238E27FC236}">
                    <a16:creationId xmlns:a16="http://schemas.microsoft.com/office/drawing/2014/main" id="{E564EE77-D0EF-BD0B-51AF-D9AC1E619F15}"/>
                  </a:ext>
                </a:extLst>
              </p:cNvPr>
              <p:cNvCxnSpPr/>
              <p:nvPr/>
            </p:nvCxnSpPr>
            <p:spPr>
              <a:xfrm>
                <a:off x="685800" y="5073445"/>
                <a:ext cx="0" cy="1297121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EF900307-096B-8698-A102-9E5253C3DB2B}"/>
                  </a:ext>
                </a:extLst>
              </p:cNvPr>
              <p:cNvSpPr txBox="1"/>
              <p:nvPr/>
            </p:nvSpPr>
            <p:spPr>
              <a:xfrm>
                <a:off x="115551" y="3156651"/>
                <a:ext cx="553998" cy="1082996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cs-CZ" sz="1200" b="1" dirty="0">
                    <a:solidFill>
                      <a:srgbClr val="FF0000"/>
                    </a:solidFill>
                  </a:rPr>
                  <a:t>Skeletovitost (a zakrslost)</a:t>
                </a:r>
              </a:p>
            </p:txBody>
          </p:sp>
          <p:sp>
            <p:nvSpPr>
              <p:cNvPr id="27" name="TextovéPole 26">
                <a:extLst>
                  <a:ext uri="{FF2B5EF4-FFF2-40B4-BE49-F238E27FC236}">
                    <a16:creationId xmlns:a16="http://schemas.microsoft.com/office/drawing/2014/main" id="{6E399F49-0663-A9E7-1576-E3BDABD6ADE2}"/>
                  </a:ext>
                </a:extLst>
              </p:cNvPr>
              <p:cNvSpPr txBox="1"/>
              <p:nvPr/>
            </p:nvSpPr>
            <p:spPr>
              <a:xfrm>
                <a:off x="143507" y="5244692"/>
                <a:ext cx="553998" cy="954626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algn="ctr"/>
                <a:r>
                  <a:rPr lang="cs-CZ" sz="1200" b="1" dirty="0">
                    <a:solidFill>
                      <a:srgbClr val="0070C0"/>
                    </a:solidFill>
                  </a:rPr>
                  <a:t>Hydrický režim</a:t>
                </a:r>
              </a:p>
            </p:txBody>
          </p:sp>
        </p:grp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BC0A03CB-1273-0533-A64A-BBC5C711301F}"/>
                </a:ext>
              </a:extLst>
            </p:cNvPr>
            <p:cNvSpPr/>
            <p:nvPr/>
          </p:nvSpPr>
          <p:spPr>
            <a:xfrm>
              <a:off x="3786500" y="4554124"/>
              <a:ext cx="245440" cy="1052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2977A7E7-B7B9-9FC0-B2D0-42C3683BDA5F}"/>
                </a:ext>
              </a:extLst>
            </p:cNvPr>
            <p:cNvSpPr txBox="1"/>
            <p:nvPr/>
          </p:nvSpPr>
          <p:spPr>
            <a:xfrm>
              <a:off x="3391176" y="4369458"/>
              <a:ext cx="2454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</a:t>
              </a:r>
            </a:p>
          </p:txBody>
        </p:sp>
        <p:cxnSp>
          <p:nvCxnSpPr>
            <p:cNvPr id="20" name="Přímá spojnice 19">
              <a:extLst>
                <a:ext uri="{FF2B5EF4-FFF2-40B4-BE49-F238E27FC236}">
                  <a16:creationId xmlns:a16="http://schemas.microsoft.com/office/drawing/2014/main" id="{54482496-C9DA-6D91-1B99-94DADA934E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8180" y="4307837"/>
              <a:ext cx="708320" cy="8734"/>
            </a:xfrm>
            <a:prstGeom prst="line">
              <a:avLst/>
            </a:prstGeom>
            <a:ln w="190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B78E5-5BA6-88DA-BD1F-777E8EACB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6">
            <a:extLst>
              <a:ext uri="{FF2B5EF4-FFF2-40B4-BE49-F238E27FC236}">
                <a16:creationId xmlns:a16="http://schemas.microsoft.com/office/drawing/2014/main" id="{359F1008-AA4E-F656-D0C9-5F9444B9D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0" y="861247"/>
            <a:ext cx="5589588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Rectangle 2">
            <a:extLst>
              <a:ext uri="{FF2B5EF4-FFF2-40B4-BE49-F238E27FC236}">
                <a16:creationId xmlns:a16="http://schemas.microsoft.com/office/drawing/2014/main" id="{538158B0-BC30-3313-F0B7-991D25A02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DDDF9E69-9D21-12E9-C3B6-24AD00EC8D08}"/>
              </a:ext>
            </a:extLst>
          </p:cNvPr>
          <p:cNvSpPr/>
          <p:nvPr/>
        </p:nvSpPr>
        <p:spPr>
          <a:xfrm>
            <a:off x="3466214" y="4167963"/>
            <a:ext cx="138223" cy="11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C2D34DD3-67B4-839F-B729-21577CBF4058}"/>
              </a:ext>
            </a:extLst>
          </p:cNvPr>
          <p:cNvGrpSpPr>
            <a:grpSpLocks noChangeAspect="1"/>
          </p:cNvGrpSpPr>
          <p:nvPr/>
        </p:nvGrpSpPr>
        <p:grpSpPr>
          <a:xfrm>
            <a:off x="5062219" y="3404444"/>
            <a:ext cx="4081781" cy="3400158"/>
            <a:chOff x="-70422" y="2264431"/>
            <a:chExt cx="5427923" cy="4521506"/>
          </a:xfrm>
        </p:grpSpPr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B9354B1D-52E0-8A76-3C3F-E28139119202}"/>
                </a:ext>
              </a:extLst>
            </p:cNvPr>
            <p:cNvSpPr txBox="1"/>
            <p:nvPr/>
          </p:nvSpPr>
          <p:spPr>
            <a:xfrm>
              <a:off x="2190307" y="2264431"/>
              <a:ext cx="31671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>
                  <a:solidFill>
                    <a:srgbClr val="00B050"/>
                  </a:solidFill>
                </a:rPr>
                <a:t>Obsah živin</a:t>
              </a:r>
            </a:p>
          </p:txBody>
        </p:sp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5B001BAE-C1F0-3E79-2F0D-AD349E843D2B}"/>
                </a:ext>
              </a:extLst>
            </p:cNvPr>
            <p:cNvGrpSpPr/>
            <p:nvPr/>
          </p:nvGrpSpPr>
          <p:grpSpPr>
            <a:xfrm>
              <a:off x="-70422" y="2586007"/>
              <a:ext cx="5427923" cy="4199930"/>
              <a:chOff x="-70422" y="2586007"/>
              <a:chExt cx="5427923" cy="4199930"/>
            </a:xfrm>
          </p:grpSpPr>
          <p:cxnSp>
            <p:nvCxnSpPr>
              <p:cNvPr id="31" name="Přímá spojnice se šipkou 30">
                <a:extLst>
                  <a:ext uri="{FF2B5EF4-FFF2-40B4-BE49-F238E27FC236}">
                    <a16:creationId xmlns:a16="http://schemas.microsoft.com/office/drawing/2014/main" id="{B8AD5EB7-6DB4-EEC2-DC97-1A245BCB13A4}"/>
                  </a:ext>
                </a:extLst>
              </p:cNvPr>
              <p:cNvCxnSpPr/>
              <p:nvPr/>
            </p:nvCxnSpPr>
            <p:spPr>
              <a:xfrm>
                <a:off x="2169042" y="2586007"/>
                <a:ext cx="3188432" cy="0"/>
              </a:xfrm>
              <a:prstGeom prst="straightConnector1">
                <a:avLst/>
              </a:prstGeom>
              <a:ln w="28575">
                <a:solidFill>
                  <a:srgbClr val="339933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Skupina 21">
                <a:extLst>
                  <a:ext uri="{FF2B5EF4-FFF2-40B4-BE49-F238E27FC236}">
                    <a16:creationId xmlns:a16="http://schemas.microsoft.com/office/drawing/2014/main" id="{DBBECD29-CBCA-7712-7C4B-88E514CAB209}"/>
                  </a:ext>
                </a:extLst>
              </p:cNvPr>
              <p:cNvGrpSpPr/>
              <p:nvPr/>
            </p:nvGrpSpPr>
            <p:grpSpPr>
              <a:xfrm>
                <a:off x="-70422" y="2628548"/>
                <a:ext cx="5427923" cy="4157389"/>
                <a:chOff x="-70422" y="2628548"/>
                <a:chExt cx="5427923" cy="4157389"/>
              </a:xfrm>
            </p:grpSpPr>
            <p:grpSp>
              <p:nvGrpSpPr>
                <p:cNvPr id="28" name="Skupina 27">
                  <a:extLst>
                    <a:ext uri="{FF2B5EF4-FFF2-40B4-BE49-F238E27FC236}">
                      <a16:creationId xmlns:a16="http://schemas.microsoft.com/office/drawing/2014/main" id="{21CEE018-BDE9-7847-ECA9-875C5989C382}"/>
                    </a:ext>
                  </a:extLst>
                </p:cNvPr>
                <p:cNvGrpSpPr/>
                <p:nvPr/>
              </p:nvGrpSpPr>
              <p:grpSpPr>
                <a:xfrm>
                  <a:off x="-70422" y="2628548"/>
                  <a:ext cx="5427923" cy="4157389"/>
                  <a:chOff x="-70422" y="2245090"/>
                  <a:chExt cx="5427923" cy="4157389"/>
                </a:xfrm>
              </p:grpSpPr>
              <p:grpSp>
                <p:nvGrpSpPr>
                  <p:cNvPr id="19" name="Skupina 18">
                    <a:extLst>
                      <a:ext uri="{FF2B5EF4-FFF2-40B4-BE49-F238E27FC236}">
                        <a16:creationId xmlns:a16="http://schemas.microsoft.com/office/drawing/2014/main" id="{D43223C4-C08A-5F08-6ABE-37072D51D986}"/>
                      </a:ext>
                    </a:extLst>
                  </p:cNvPr>
                  <p:cNvGrpSpPr/>
                  <p:nvPr/>
                </p:nvGrpSpPr>
                <p:grpSpPr>
                  <a:xfrm>
                    <a:off x="785501" y="2245090"/>
                    <a:ext cx="4572000" cy="4157389"/>
                    <a:chOff x="431540" y="2245090"/>
                    <a:chExt cx="4572000" cy="4157389"/>
                  </a:xfrm>
                </p:grpSpPr>
                <p:pic>
                  <p:nvPicPr>
                    <p:cNvPr id="308228" name="Picture 6">
                      <a:extLst>
                        <a:ext uri="{FF2B5EF4-FFF2-40B4-BE49-F238E27FC236}">
                          <a16:creationId xmlns:a16="http://schemas.microsoft.com/office/drawing/2014/main" id="{E1B994A3-DE06-DA96-F279-B3945DB4F97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b="54820"/>
                    <a:stretch/>
                  </p:blipFill>
                  <p:spPr bwMode="auto">
                    <a:xfrm>
                      <a:off x="431540" y="2245090"/>
                      <a:ext cx="4571973" cy="20627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" name="Picture 6">
                      <a:extLst>
                        <a:ext uri="{FF2B5EF4-FFF2-40B4-BE49-F238E27FC236}">
                          <a16:creationId xmlns:a16="http://schemas.microsoft.com/office/drawing/2014/main" id="{45CE66BA-49B1-0C3A-F715-05BEAB670DE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t="54355"/>
                    <a:stretch/>
                  </p:blipFill>
                  <p:spPr bwMode="auto">
                    <a:xfrm>
                      <a:off x="431540" y="4318468"/>
                      <a:ext cx="4572000" cy="208401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cxnSp>
                  <p:nvCxnSpPr>
                    <p:cNvPr id="9" name="Přímá spojnice 8">
                      <a:extLst>
                        <a:ext uri="{FF2B5EF4-FFF2-40B4-BE49-F238E27FC236}">
                          <a16:creationId xmlns:a16="http://schemas.microsoft.com/office/drawing/2014/main" id="{F45CE9DB-8DC1-DA68-DB8C-9AF771E8BCC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03548" y="4302510"/>
                      <a:ext cx="4429959" cy="15957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3" name="Přímá spojnice se šipkou 22">
                    <a:extLst>
                      <a:ext uri="{FF2B5EF4-FFF2-40B4-BE49-F238E27FC236}">
                        <a16:creationId xmlns:a16="http://schemas.microsoft.com/office/drawing/2014/main" id="{3944BC6D-D9BF-7D36-0CC1-BDD48AF68B02}"/>
                      </a:ext>
                    </a:extLst>
                  </p:cNvPr>
                  <p:cNvCxnSpPr/>
                  <p:nvPr/>
                </p:nvCxnSpPr>
                <p:spPr>
                  <a:xfrm>
                    <a:off x="700548" y="3158972"/>
                    <a:ext cx="0" cy="1159495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Přímá spojnice se šipkou 24">
                    <a:extLst>
                      <a:ext uri="{FF2B5EF4-FFF2-40B4-BE49-F238E27FC236}">
                        <a16:creationId xmlns:a16="http://schemas.microsoft.com/office/drawing/2014/main" id="{1FF28A17-B0D8-E62F-F51F-BBC109BC4BD3}"/>
                      </a:ext>
                    </a:extLst>
                  </p:cNvPr>
                  <p:cNvCxnSpPr/>
                  <p:nvPr/>
                </p:nvCxnSpPr>
                <p:spPr>
                  <a:xfrm>
                    <a:off x="685800" y="5073445"/>
                    <a:ext cx="0" cy="1297121"/>
                  </a:xfrm>
                  <a:prstGeom prst="straightConnector1">
                    <a:avLst/>
                  </a:prstGeom>
                  <a:ln w="28575">
                    <a:solidFill>
                      <a:srgbClr val="0070C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TextovéPole 25">
                    <a:extLst>
                      <a:ext uri="{FF2B5EF4-FFF2-40B4-BE49-F238E27FC236}">
                        <a16:creationId xmlns:a16="http://schemas.microsoft.com/office/drawing/2014/main" id="{3B09D62D-19A3-7AB0-9CF7-B60B03238ED2}"/>
                      </a:ext>
                    </a:extLst>
                  </p:cNvPr>
                  <p:cNvSpPr txBox="1"/>
                  <p:nvPr/>
                </p:nvSpPr>
                <p:spPr>
                  <a:xfrm>
                    <a:off x="-1052" y="3046925"/>
                    <a:ext cx="736703" cy="1563408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FF0000"/>
                        </a:solidFill>
                      </a:rPr>
                      <a:t>Skeletovitost (a zakrslost)</a:t>
                    </a:r>
                  </a:p>
                </p:txBody>
              </p:sp>
              <p:sp>
                <p:nvSpPr>
                  <p:cNvPr id="27" name="TextovéPole 26">
                    <a:extLst>
                      <a:ext uri="{FF2B5EF4-FFF2-40B4-BE49-F238E27FC236}">
                        <a16:creationId xmlns:a16="http://schemas.microsoft.com/office/drawing/2014/main" id="{05189335-8203-7B5D-8D90-A46216247489}"/>
                      </a:ext>
                    </a:extLst>
                  </p:cNvPr>
                  <p:cNvSpPr txBox="1"/>
                  <p:nvPr/>
                </p:nvSpPr>
                <p:spPr>
                  <a:xfrm>
                    <a:off x="-70422" y="5073445"/>
                    <a:ext cx="736703" cy="1125873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0070C0"/>
                        </a:solidFill>
                      </a:rPr>
                      <a:t>Hydrický režim</a:t>
                    </a:r>
                  </a:p>
                </p:txBody>
              </p:sp>
            </p:grpSp>
            <p:sp>
              <p:nvSpPr>
                <p:cNvPr id="4" name="Obdélník 3">
                  <a:extLst>
                    <a:ext uri="{FF2B5EF4-FFF2-40B4-BE49-F238E27FC236}">
                      <a16:creationId xmlns:a16="http://schemas.microsoft.com/office/drawing/2014/main" id="{315031A2-CFB9-93B7-1DCB-4336D1B50484}"/>
                    </a:ext>
                  </a:extLst>
                </p:cNvPr>
                <p:cNvSpPr/>
                <p:nvPr/>
              </p:nvSpPr>
              <p:spPr>
                <a:xfrm>
                  <a:off x="3786500" y="4554124"/>
                  <a:ext cx="245440" cy="1052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TextovéPole 4">
                  <a:extLst>
                    <a:ext uri="{FF2B5EF4-FFF2-40B4-BE49-F238E27FC236}">
                      <a16:creationId xmlns:a16="http://schemas.microsoft.com/office/drawing/2014/main" id="{3E1D1612-3CAB-4B32-00A2-3B4C64A55B5B}"/>
                    </a:ext>
                  </a:extLst>
                </p:cNvPr>
                <p:cNvSpPr txBox="1"/>
                <p:nvPr/>
              </p:nvSpPr>
              <p:spPr>
                <a:xfrm>
                  <a:off x="3391176" y="4369458"/>
                  <a:ext cx="245440" cy="448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F</a:t>
                  </a:r>
                </a:p>
              </p:txBody>
            </p:sp>
            <p:cxnSp>
              <p:nvCxnSpPr>
                <p:cNvPr id="20" name="Přímá spojnice 19">
                  <a:extLst>
                    <a:ext uri="{FF2B5EF4-FFF2-40B4-BE49-F238E27FC236}">
                      <a16:creationId xmlns:a16="http://schemas.microsoft.com/office/drawing/2014/main" id="{B2BD3BDA-1191-78F0-B95B-C640E7A9F2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78180" y="4307837"/>
                  <a:ext cx="708320" cy="8734"/>
                </a:xfrm>
                <a:prstGeom prst="line">
                  <a:avLst/>
                </a:prstGeom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94397502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E6112-0922-0F1D-B324-387088EE6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72E48AD5-EDAA-C720-4A2F-93B22B8C4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7FB935CB-7A69-595F-24D0-069DF90A1D72}"/>
              </a:ext>
            </a:extLst>
          </p:cNvPr>
          <p:cNvSpPr/>
          <p:nvPr/>
        </p:nvSpPr>
        <p:spPr>
          <a:xfrm>
            <a:off x="3466214" y="4167963"/>
            <a:ext cx="138223" cy="11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A6ED8DA3-680A-55D5-3E7A-3EEC0C8AD195}"/>
              </a:ext>
            </a:extLst>
          </p:cNvPr>
          <p:cNvGrpSpPr>
            <a:grpSpLocks noChangeAspect="1"/>
          </p:cNvGrpSpPr>
          <p:nvPr/>
        </p:nvGrpSpPr>
        <p:grpSpPr>
          <a:xfrm>
            <a:off x="5062219" y="3404444"/>
            <a:ext cx="4081781" cy="3400158"/>
            <a:chOff x="-70422" y="2264431"/>
            <a:chExt cx="5427923" cy="4521506"/>
          </a:xfrm>
        </p:grpSpPr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D67F88B7-398E-1788-9522-69B8FA49E4A6}"/>
                </a:ext>
              </a:extLst>
            </p:cNvPr>
            <p:cNvSpPr txBox="1"/>
            <p:nvPr/>
          </p:nvSpPr>
          <p:spPr>
            <a:xfrm>
              <a:off x="2190307" y="2264431"/>
              <a:ext cx="31671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>
                  <a:solidFill>
                    <a:srgbClr val="00B050"/>
                  </a:solidFill>
                </a:rPr>
                <a:t>Obsah živin</a:t>
              </a:r>
            </a:p>
          </p:txBody>
        </p:sp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3941335A-F50B-8789-CADC-C9DE556DD72F}"/>
                </a:ext>
              </a:extLst>
            </p:cNvPr>
            <p:cNvGrpSpPr/>
            <p:nvPr/>
          </p:nvGrpSpPr>
          <p:grpSpPr>
            <a:xfrm>
              <a:off x="-70422" y="2586007"/>
              <a:ext cx="5427923" cy="4199930"/>
              <a:chOff x="-70422" y="2586007"/>
              <a:chExt cx="5427923" cy="4199930"/>
            </a:xfrm>
          </p:grpSpPr>
          <p:cxnSp>
            <p:nvCxnSpPr>
              <p:cNvPr id="31" name="Přímá spojnice se šipkou 30">
                <a:extLst>
                  <a:ext uri="{FF2B5EF4-FFF2-40B4-BE49-F238E27FC236}">
                    <a16:creationId xmlns:a16="http://schemas.microsoft.com/office/drawing/2014/main" id="{EB580EAC-A95A-B932-CB84-6E669FEA994A}"/>
                  </a:ext>
                </a:extLst>
              </p:cNvPr>
              <p:cNvCxnSpPr/>
              <p:nvPr/>
            </p:nvCxnSpPr>
            <p:spPr>
              <a:xfrm>
                <a:off x="2169042" y="2586007"/>
                <a:ext cx="3188432" cy="0"/>
              </a:xfrm>
              <a:prstGeom prst="straightConnector1">
                <a:avLst/>
              </a:prstGeom>
              <a:ln w="28575">
                <a:solidFill>
                  <a:srgbClr val="339933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Skupina 21">
                <a:extLst>
                  <a:ext uri="{FF2B5EF4-FFF2-40B4-BE49-F238E27FC236}">
                    <a16:creationId xmlns:a16="http://schemas.microsoft.com/office/drawing/2014/main" id="{3ABF2213-20E6-9F50-E963-C1C195AFDC5F}"/>
                  </a:ext>
                </a:extLst>
              </p:cNvPr>
              <p:cNvGrpSpPr/>
              <p:nvPr/>
            </p:nvGrpSpPr>
            <p:grpSpPr>
              <a:xfrm>
                <a:off x="-70422" y="2628548"/>
                <a:ext cx="5427923" cy="4157389"/>
                <a:chOff x="-70422" y="2628548"/>
                <a:chExt cx="5427923" cy="4157389"/>
              </a:xfrm>
            </p:grpSpPr>
            <p:grpSp>
              <p:nvGrpSpPr>
                <p:cNvPr id="28" name="Skupina 27">
                  <a:extLst>
                    <a:ext uri="{FF2B5EF4-FFF2-40B4-BE49-F238E27FC236}">
                      <a16:creationId xmlns:a16="http://schemas.microsoft.com/office/drawing/2014/main" id="{56C65209-165F-CDA1-4347-5586F9FCC9D2}"/>
                    </a:ext>
                  </a:extLst>
                </p:cNvPr>
                <p:cNvGrpSpPr/>
                <p:nvPr/>
              </p:nvGrpSpPr>
              <p:grpSpPr>
                <a:xfrm>
                  <a:off x="-70422" y="2628548"/>
                  <a:ext cx="5427923" cy="4157389"/>
                  <a:chOff x="-70422" y="2245090"/>
                  <a:chExt cx="5427923" cy="4157389"/>
                </a:xfrm>
              </p:grpSpPr>
              <p:grpSp>
                <p:nvGrpSpPr>
                  <p:cNvPr id="19" name="Skupina 18">
                    <a:extLst>
                      <a:ext uri="{FF2B5EF4-FFF2-40B4-BE49-F238E27FC236}">
                        <a16:creationId xmlns:a16="http://schemas.microsoft.com/office/drawing/2014/main" id="{148C257E-C541-14FE-A0F1-38103CA46B4C}"/>
                      </a:ext>
                    </a:extLst>
                  </p:cNvPr>
                  <p:cNvGrpSpPr/>
                  <p:nvPr/>
                </p:nvGrpSpPr>
                <p:grpSpPr>
                  <a:xfrm>
                    <a:off x="785501" y="2245090"/>
                    <a:ext cx="4572000" cy="4157389"/>
                    <a:chOff x="431540" y="2245090"/>
                    <a:chExt cx="4572000" cy="4157389"/>
                  </a:xfrm>
                </p:grpSpPr>
                <p:pic>
                  <p:nvPicPr>
                    <p:cNvPr id="308228" name="Picture 6">
                      <a:extLst>
                        <a:ext uri="{FF2B5EF4-FFF2-40B4-BE49-F238E27FC236}">
                          <a16:creationId xmlns:a16="http://schemas.microsoft.com/office/drawing/2014/main" id="{384498DE-500A-5B2F-90F1-7F448C3BA92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b="54820"/>
                    <a:stretch/>
                  </p:blipFill>
                  <p:spPr bwMode="auto">
                    <a:xfrm>
                      <a:off x="431540" y="2245090"/>
                      <a:ext cx="4571973" cy="20627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" name="Picture 6">
                      <a:extLst>
                        <a:ext uri="{FF2B5EF4-FFF2-40B4-BE49-F238E27FC236}">
                          <a16:creationId xmlns:a16="http://schemas.microsoft.com/office/drawing/2014/main" id="{CF1643BE-C5BB-B56D-674E-07D1497F348C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t="54355"/>
                    <a:stretch/>
                  </p:blipFill>
                  <p:spPr bwMode="auto">
                    <a:xfrm>
                      <a:off x="431540" y="4318468"/>
                      <a:ext cx="4572000" cy="208401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cxnSp>
                  <p:nvCxnSpPr>
                    <p:cNvPr id="9" name="Přímá spojnice 8">
                      <a:extLst>
                        <a:ext uri="{FF2B5EF4-FFF2-40B4-BE49-F238E27FC236}">
                          <a16:creationId xmlns:a16="http://schemas.microsoft.com/office/drawing/2014/main" id="{27A8918F-2782-4A53-4276-BEB4532F896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03548" y="4302510"/>
                      <a:ext cx="4429959" cy="15957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3" name="Přímá spojnice se šipkou 22">
                    <a:extLst>
                      <a:ext uri="{FF2B5EF4-FFF2-40B4-BE49-F238E27FC236}">
                        <a16:creationId xmlns:a16="http://schemas.microsoft.com/office/drawing/2014/main" id="{31E10250-50FB-9559-09F6-464176BF05C5}"/>
                      </a:ext>
                    </a:extLst>
                  </p:cNvPr>
                  <p:cNvCxnSpPr/>
                  <p:nvPr/>
                </p:nvCxnSpPr>
                <p:spPr>
                  <a:xfrm>
                    <a:off x="700548" y="3158972"/>
                    <a:ext cx="0" cy="1159495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Přímá spojnice se šipkou 24">
                    <a:extLst>
                      <a:ext uri="{FF2B5EF4-FFF2-40B4-BE49-F238E27FC236}">
                        <a16:creationId xmlns:a16="http://schemas.microsoft.com/office/drawing/2014/main" id="{4D08CDEE-762A-6BC3-5E45-088558B428A1}"/>
                      </a:ext>
                    </a:extLst>
                  </p:cNvPr>
                  <p:cNvCxnSpPr/>
                  <p:nvPr/>
                </p:nvCxnSpPr>
                <p:spPr>
                  <a:xfrm>
                    <a:off x="685800" y="5073445"/>
                    <a:ext cx="0" cy="1297121"/>
                  </a:xfrm>
                  <a:prstGeom prst="straightConnector1">
                    <a:avLst/>
                  </a:prstGeom>
                  <a:ln w="28575">
                    <a:solidFill>
                      <a:srgbClr val="0070C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TextovéPole 25">
                    <a:extLst>
                      <a:ext uri="{FF2B5EF4-FFF2-40B4-BE49-F238E27FC236}">
                        <a16:creationId xmlns:a16="http://schemas.microsoft.com/office/drawing/2014/main" id="{249E4CB7-5812-B277-EA9C-E704915C49F7}"/>
                      </a:ext>
                    </a:extLst>
                  </p:cNvPr>
                  <p:cNvSpPr txBox="1"/>
                  <p:nvPr/>
                </p:nvSpPr>
                <p:spPr>
                  <a:xfrm>
                    <a:off x="-1052" y="3046925"/>
                    <a:ext cx="736703" cy="1563408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FF0000"/>
                        </a:solidFill>
                      </a:rPr>
                      <a:t>Skeletovitost (a zakrslost)</a:t>
                    </a:r>
                  </a:p>
                </p:txBody>
              </p:sp>
              <p:sp>
                <p:nvSpPr>
                  <p:cNvPr id="27" name="TextovéPole 26">
                    <a:extLst>
                      <a:ext uri="{FF2B5EF4-FFF2-40B4-BE49-F238E27FC236}">
                        <a16:creationId xmlns:a16="http://schemas.microsoft.com/office/drawing/2014/main" id="{F517E422-709D-87D2-2B62-90354A17E6D6}"/>
                      </a:ext>
                    </a:extLst>
                  </p:cNvPr>
                  <p:cNvSpPr txBox="1"/>
                  <p:nvPr/>
                </p:nvSpPr>
                <p:spPr>
                  <a:xfrm>
                    <a:off x="-70422" y="5073445"/>
                    <a:ext cx="736703" cy="1125873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0070C0"/>
                        </a:solidFill>
                      </a:rPr>
                      <a:t>Hydrický režim</a:t>
                    </a:r>
                  </a:p>
                </p:txBody>
              </p:sp>
            </p:grpSp>
            <p:sp>
              <p:nvSpPr>
                <p:cNvPr id="4" name="Obdélník 3">
                  <a:extLst>
                    <a:ext uri="{FF2B5EF4-FFF2-40B4-BE49-F238E27FC236}">
                      <a16:creationId xmlns:a16="http://schemas.microsoft.com/office/drawing/2014/main" id="{EF409A7E-EB5A-89BB-6B07-C30DA3FA9D05}"/>
                    </a:ext>
                  </a:extLst>
                </p:cNvPr>
                <p:cNvSpPr/>
                <p:nvPr/>
              </p:nvSpPr>
              <p:spPr>
                <a:xfrm>
                  <a:off x="3786500" y="4554124"/>
                  <a:ext cx="245440" cy="1052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TextovéPole 4">
                  <a:extLst>
                    <a:ext uri="{FF2B5EF4-FFF2-40B4-BE49-F238E27FC236}">
                      <a16:creationId xmlns:a16="http://schemas.microsoft.com/office/drawing/2014/main" id="{579CC6A5-B13B-5B3D-6E3D-72920B55A5BA}"/>
                    </a:ext>
                  </a:extLst>
                </p:cNvPr>
                <p:cNvSpPr txBox="1"/>
                <p:nvPr/>
              </p:nvSpPr>
              <p:spPr>
                <a:xfrm>
                  <a:off x="3391176" y="4369458"/>
                  <a:ext cx="245440" cy="448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F</a:t>
                  </a:r>
                </a:p>
              </p:txBody>
            </p:sp>
            <p:cxnSp>
              <p:nvCxnSpPr>
                <p:cNvPr id="20" name="Přímá spojnice 19">
                  <a:extLst>
                    <a:ext uri="{FF2B5EF4-FFF2-40B4-BE49-F238E27FC236}">
                      <a16:creationId xmlns:a16="http://schemas.microsoft.com/office/drawing/2014/main" id="{014CFD47-E1EB-21F7-E6DB-DED065859A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78180" y="4307837"/>
                  <a:ext cx="708320" cy="8734"/>
                </a:xfrm>
                <a:prstGeom prst="line">
                  <a:avLst/>
                </a:prstGeom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2" name="Obrázek 2">
            <a:extLst>
              <a:ext uri="{FF2B5EF4-FFF2-40B4-BE49-F238E27FC236}">
                <a16:creationId xmlns:a16="http://schemas.microsoft.com/office/drawing/2014/main" id="{958B5C93-8440-CE44-13CC-4228343CE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774958"/>
            <a:ext cx="3948916" cy="592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912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CB990-4B95-52C7-29E7-A470E1F8B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7554DA12-364E-2E2C-7520-D7E897DE6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5ED60266-615D-5B5A-DE67-D3919D7E2936}"/>
              </a:ext>
            </a:extLst>
          </p:cNvPr>
          <p:cNvSpPr/>
          <p:nvPr/>
        </p:nvSpPr>
        <p:spPr>
          <a:xfrm>
            <a:off x="3466214" y="4167963"/>
            <a:ext cx="138223" cy="11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D40A0CAA-A5B9-4945-50C2-FAC33C3006D3}"/>
              </a:ext>
            </a:extLst>
          </p:cNvPr>
          <p:cNvGrpSpPr>
            <a:grpSpLocks noChangeAspect="1"/>
          </p:cNvGrpSpPr>
          <p:nvPr/>
        </p:nvGrpSpPr>
        <p:grpSpPr>
          <a:xfrm>
            <a:off x="5062219" y="3404444"/>
            <a:ext cx="4081781" cy="3400158"/>
            <a:chOff x="-70422" y="2264431"/>
            <a:chExt cx="5427923" cy="4521506"/>
          </a:xfrm>
        </p:grpSpPr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6D07DE95-0E80-C2C5-6D78-CEA841C8E9A0}"/>
                </a:ext>
              </a:extLst>
            </p:cNvPr>
            <p:cNvSpPr txBox="1"/>
            <p:nvPr/>
          </p:nvSpPr>
          <p:spPr>
            <a:xfrm>
              <a:off x="2190307" y="2264431"/>
              <a:ext cx="31671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>
                  <a:solidFill>
                    <a:srgbClr val="00B050"/>
                  </a:solidFill>
                </a:rPr>
                <a:t>Obsah živin</a:t>
              </a:r>
            </a:p>
          </p:txBody>
        </p:sp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E665D38B-1BD9-367A-41F0-FCD5E2B7E7DF}"/>
                </a:ext>
              </a:extLst>
            </p:cNvPr>
            <p:cNvGrpSpPr/>
            <p:nvPr/>
          </p:nvGrpSpPr>
          <p:grpSpPr>
            <a:xfrm>
              <a:off x="-70422" y="2586007"/>
              <a:ext cx="5427923" cy="4199930"/>
              <a:chOff x="-70422" y="2586007"/>
              <a:chExt cx="5427923" cy="4199930"/>
            </a:xfrm>
          </p:grpSpPr>
          <p:cxnSp>
            <p:nvCxnSpPr>
              <p:cNvPr id="31" name="Přímá spojnice se šipkou 30">
                <a:extLst>
                  <a:ext uri="{FF2B5EF4-FFF2-40B4-BE49-F238E27FC236}">
                    <a16:creationId xmlns:a16="http://schemas.microsoft.com/office/drawing/2014/main" id="{764395AE-2F17-1142-FCAC-858314E78DD9}"/>
                  </a:ext>
                </a:extLst>
              </p:cNvPr>
              <p:cNvCxnSpPr/>
              <p:nvPr/>
            </p:nvCxnSpPr>
            <p:spPr>
              <a:xfrm>
                <a:off x="2169042" y="2586007"/>
                <a:ext cx="3188432" cy="0"/>
              </a:xfrm>
              <a:prstGeom prst="straightConnector1">
                <a:avLst/>
              </a:prstGeom>
              <a:ln w="28575">
                <a:solidFill>
                  <a:srgbClr val="339933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Skupina 21">
                <a:extLst>
                  <a:ext uri="{FF2B5EF4-FFF2-40B4-BE49-F238E27FC236}">
                    <a16:creationId xmlns:a16="http://schemas.microsoft.com/office/drawing/2014/main" id="{7376C87A-1136-F564-C719-C206FCBBBB76}"/>
                  </a:ext>
                </a:extLst>
              </p:cNvPr>
              <p:cNvGrpSpPr/>
              <p:nvPr/>
            </p:nvGrpSpPr>
            <p:grpSpPr>
              <a:xfrm>
                <a:off x="-70422" y="2628548"/>
                <a:ext cx="5427923" cy="4157389"/>
                <a:chOff x="-70422" y="2628548"/>
                <a:chExt cx="5427923" cy="4157389"/>
              </a:xfrm>
            </p:grpSpPr>
            <p:grpSp>
              <p:nvGrpSpPr>
                <p:cNvPr id="28" name="Skupina 27">
                  <a:extLst>
                    <a:ext uri="{FF2B5EF4-FFF2-40B4-BE49-F238E27FC236}">
                      <a16:creationId xmlns:a16="http://schemas.microsoft.com/office/drawing/2014/main" id="{A29F9A82-5D37-FAB4-9FAE-C6D82964826A}"/>
                    </a:ext>
                  </a:extLst>
                </p:cNvPr>
                <p:cNvGrpSpPr/>
                <p:nvPr/>
              </p:nvGrpSpPr>
              <p:grpSpPr>
                <a:xfrm>
                  <a:off x="-70422" y="2628548"/>
                  <a:ext cx="5427923" cy="4157389"/>
                  <a:chOff x="-70422" y="2245090"/>
                  <a:chExt cx="5427923" cy="4157389"/>
                </a:xfrm>
              </p:grpSpPr>
              <p:grpSp>
                <p:nvGrpSpPr>
                  <p:cNvPr id="19" name="Skupina 18">
                    <a:extLst>
                      <a:ext uri="{FF2B5EF4-FFF2-40B4-BE49-F238E27FC236}">
                        <a16:creationId xmlns:a16="http://schemas.microsoft.com/office/drawing/2014/main" id="{15E79A15-C930-3594-66DC-1C4774CB6D5E}"/>
                      </a:ext>
                    </a:extLst>
                  </p:cNvPr>
                  <p:cNvGrpSpPr/>
                  <p:nvPr/>
                </p:nvGrpSpPr>
                <p:grpSpPr>
                  <a:xfrm>
                    <a:off x="785501" y="2245090"/>
                    <a:ext cx="4572000" cy="4157389"/>
                    <a:chOff x="431540" y="2245090"/>
                    <a:chExt cx="4572000" cy="4157389"/>
                  </a:xfrm>
                </p:grpSpPr>
                <p:pic>
                  <p:nvPicPr>
                    <p:cNvPr id="308228" name="Picture 6">
                      <a:extLst>
                        <a:ext uri="{FF2B5EF4-FFF2-40B4-BE49-F238E27FC236}">
                          <a16:creationId xmlns:a16="http://schemas.microsoft.com/office/drawing/2014/main" id="{21332747-D5E7-6F31-F24E-1A873D5DDEB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b="54820"/>
                    <a:stretch/>
                  </p:blipFill>
                  <p:spPr bwMode="auto">
                    <a:xfrm>
                      <a:off x="431540" y="2245090"/>
                      <a:ext cx="4571973" cy="20627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" name="Picture 6">
                      <a:extLst>
                        <a:ext uri="{FF2B5EF4-FFF2-40B4-BE49-F238E27FC236}">
                          <a16:creationId xmlns:a16="http://schemas.microsoft.com/office/drawing/2014/main" id="{DE6F1E08-EDFD-3610-A1CD-8F1C190CC38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t="54355"/>
                    <a:stretch/>
                  </p:blipFill>
                  <p:spPr bwMode="auto">
                    <a:xfrm>
                      <a:off x="431540" y="4318468"/>
                      <a:ext cx="4572000" cy="208401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cxnSp>
                  <p:nvCxnSpPr>
                    <p:cNvPr id="9" name="Přímá spojnice 8">
                      <a:extLst>
                        <a:ext uri="{FF2B5EF4-FFF2-40B4-BE49-F238E27FC236}">
                          <a16:creationId xmlns:a16="http://schemas.microsoft.com/office/drawing/2014/main" id="{94719F37-C124-5105-659A-65086C3BBF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03548" y="4302510"/>
                      <a:ext cx="4429959" cy="15957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3" name="Přímá spojnice se šipkou 22">
                    <a:extLst>
                      <a:ext uri="{FF2B5EF4-FFF2-40B4-BE49-F238E27FC236}">
                        <a16:creationId xmlns:a16="http://schemas.microsoft.com/office/drawing/2014/main" id="{3E9A0208-21BD-7224-83D6-02F62B8E2C81}"/>
                      </a:ext>
                    </a:extLst>
                  </p:cNvPr>
                  <p:cNvCxnSpPr/>
                  <p:nvPr/>
                </p:nvCxnSpPr>
                <p:spPr>
                  <a:xfrm>
                    <a:off x="700548" y="3158972"/>
                    <a:ext cx="0" cy="1159495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Přímá spojnice se šipkou 24">
                    <a:extLst>
                      <a:ext uri="{FF2B5EF4-FFF2-40B4-BE49-F238E27FC236}">
                        <a16:creationId xmlns:a16="http://schemas.microsoft.com/office/drawing/2014/main" id="{D6077588-2EDC-BD16-60D0-72083FCE5F4D}"/>
                      </a:ext>
                    </a:extLst>
                  </p:cNvPr>
                  <p:cNvCxnSpPr/>
                  <p:nvPr/>
                </p:nvCxnSpPr>
                <p:spPr>
                  <a:xfrm>
                    <a:off x="685800" y="5073445"/>
                    <a:ext cx="0" cy="1297121"/>
                  </a:xfrm>
                  <a:prstGeom prst="straightConnector1">
                    <a:avLst/>
                  </a:prstGeom>
                  <a:ln w="28575">
                    <a:solidFill>
                      <a:srgbClr val="0070C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TextovéPole 25">
                    <a:extLst>
                      <a:ext uri="{FF2B5EF4-FFF2-40B4-BE49-F238E27FC236}">
                        <a16:creationId xmlns:a16="http://schemas.microsoft.com/office/drawing/2014/main" id="{7755E20A-7347-70CF-A5FF-C6C2C4C43722}"/>
                      </a:ext>
                    </a:extLst>
                  </p:cNvPr>
                  <p:cNvSpPr txBox="1"/>
                  <p:nvPr/>
                </p:nvSpPr>
                <p:spPr>
                  <a:xfrm>
                    <a:off x="-1052" y="3046925"/>
                    <a:ext cx="736703" cy="1563408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FF0000"/>
                        </a:solidFill>
                      </a:rPr>
                      <a:t>Skeletovitost (a zakrslost)</a:t>
                    </a:r>
                  </a:p>
                </p:txBody>
              </p:sp>
              <p:sp>
                <p:nvSpPr>
                  <p:cNvPr id="27" name="TextovéPole 26">
                    <a:extLst>
                      <a:ext uri="{FF2B5EF4-FFF2-40B4-BE49-F238E27FC236}">
                        <a16:creationId xmlns:a16="http://schemas.microsoft.com/office/drawing/2014/main" id="{12BA4772-5BC5-FF9B-A745-EB25847DECE2}"/>
                      </a:ext>
                    </a:extLst>
                  </p:cNvPr>
                  <p:cNvSpPr txBox="1"/>
                  <p:nvPr/>
                </p:nvSpPr>
                <p:spPr>
                  <a:xfrm>
                    <a:off x="-70422" y="5073445"/>
                    <a:ext cx="736703" cy="1125873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0070C0"/>
                        </a:solidFill>
                      </a:rPr>
                      <a:t>Hydrický režim</a:t>
                    </a:r>
                  </a:p>
                </p:txBody>
              </p:sp>
            </p:grpSp>
            <p:sp>
              <p:nvSpPr>
                <p:cNvPr id="4" name="Obdélník 3">
                  <a:extLst>
                    <a:ext uri="{FF2B5EF4-FFF2-40B4-BE49-F238E27FC236}">
                      <a16:creationId xmlns:a16="http://schemas.microsoft.com/office/drawing/2014/main" id="{C68ECC71-E183-72B9-7311-266D843F1D0F}"/>
                    </a:ext>
                  </a:extLst>
                </p:cNvPr>
                <p:cNvSpPr/>
                <p:nvPr/>
              </p:nvSpPr>
              <p:spPr>
                <a:xfrm>
                  <a:off x="3786500" y="4554124"/>
                  <a:ext cx="245440" cy="1052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TextovéPole 4">
                  <a:extLst>
                    <a:ext uri="{FF2B5EF4-FFF2-40B4-BE49-F238E27FC236}">
                      <a16:creationId xmlns:a16="http://schemas.microsoft.com/office/drawing/2014/main" id="{292ED67B-72B3-5801-B7F0-8E08A4F929A3}"/>
                    </a:ext>
                  </a:extLst>
                </p:cNvPr>
                <p:cNvSpPr txBox="1"/>
                <p:nvPr/>
              </p:nvSpPr>
              <p:spPr>
                <a:xfrm>
                  <a:off x="3391176" y="4369458"/>
                  <a:ext cx="245440" cy="448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F</a:t>
                  </a:r>
                </a:p>
              </p:txBody>
            </p:sp>
            <p:cxnSp>
              <p:nvCxnSpPr>
                <p:cNvPr id="20" name="Přímá spojnice 19">
                  <a:extLst>
                    <a:ext uri="{FF2B5EF4-FFF2-40B4-BE49-F238E27FC236}">
                      <a16:creationId xmlns:a16="http://schemas.microsoft.com/office/drawing/2014/main" id="{2235CA06-D492-64F2-15AC-F907C1E1AE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78180" y="4307837"/>
                  <a:ext cx="708320" cy="8734"/>
                </a:xfrm>
                <a:prstGeom prst="line">
                  <a:avLst/>
                </a:prstGeom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2" name="Obrázek 2">
            <a:extLst>
              <a:ext uri="{FF2B5EF4-FFF2-40B4-BE49-F238E27FC236}">
                <a16:creationId xmlns:a16="http://schemas.microsoft.com/office/drawing/2014/main" id="{75A234B7-7782-522A-5035-8D41E8AEB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872896"/>
            <a:ext cx="5143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043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7CE37E4C-BFB3-271D-6460-33DFF40AD2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kern="1200" dirty="0">
                <a:solidFill>
                  <a:schemeClr val="tx1"/>
                </a:solidFill>
              </a:rPr>
              <a:t>Geobiocenologický klasifikační systém</a:t>
            </a: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935B529E-357C-0A56-BF4E-A8A9638C03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5761038"/>
          </a:xfrm>
        </p:spPr>
        <p:txBody>
          <a:bodyPr/>
          <a:lstStyle/>
          <a:p>
            <a:pPr eaLnBrk="1" hangingPunct="1">
              <a:buSzPct val="75000"/>
              <a:defRPr/>
            </a:pPr>
            <a:r>
              <a:rPr lang="cs-CZ" altLang="en-US" sz="2400" b="1" dirty="0"/>
              <a:t>systém je založen na aplikaci teorie typu geobiocénu</a:t>
            </a:r>
          </a:p>
          <a:p>
            <a:pPr lvl="1" eaLnBrk="1" hangingPunct="1">
              <a:defRPr/>
            </a:pPr>
            <a:r>
              <a:rPr lang="cs-CZ" altLang="en-US" sz="2400" b="1" dirty="0">
                <a:ea typeface="+mn-ea"/>
                <a:cs typeface="+mn-cs"/>
              </a:rPr>
              <a:t>typ geobiocénu je soubor geobiocenózy přírodní a všech od ní vývojově pocházejících a do různého stupně změněných geobiocenóz až geobiocenoidů včetně vývojových stádií, které se mohou vystřídat v segmentu určitých trvalých ekologických podmínek</a:t>
            </a:r>
          </a:p>
          <a:p>
            <a:pPr lvl="1" eaLnBrk="1" hangingPunct="1">
              <a:defRPr/>
            </a:pPr>
            <a:r>
              <a:rPr lang="cs-CZ" altLang="en-US" sz="2400" b="1" dirty="0">
                <a:ea typeface="+mn-ea"/>
                <a:cs typeface="+mn-cs"/>
              </a:rPr>
              <a:t>vychází tedy z jednoty geobiocenózy přírodní a geobiocenóz změněných, které ovšem vznikly na plochách původně téhož typu přírodní geobiocenózy</a:t>
            </a:r>
          </a:p>
          <a:p>
            <a:pPr eaLnBrk="1" hangingPunct="1">
              <a:buSzPct val="75000"/>
              <a:defRPr/>
            </a:pPr>
            <a:r>
              <a:rPr lang="cs-CZ" altLang="en-US" sz="2400" b="1" dirty="0"/>
              <a:t>typologický systém provázaný se systémem individuálních členění (biogeografických)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1387B-E259-BB2D-85FE-0A613B2D6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31B843CC-774D-10DE-3208-16C04943B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DDC5ADF8-F13F-BBCB-3508-4569D90D04F9}"/>
              </a:ext>
            </a:extLst>
          </p:cNvPr>
          <p:cNvSpPr/>
          <p:nvPr/>
        </p:nvSpPr>
        <p:spPr>
          <a:xfrm>
            <a:off x="3466214" y="4167963"/>
            <a:ext cx="138223" cy="11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8577F5AB-95B8-899D-14FD-B403740CF96C}"/>
              </a:ext>
            </a:extLst>
          </p:cNvPr>
          <p:cNvGrpSpPr>
            <a:grpSpLocks noChangeAspect="1"/>
          </p:cNvGrpSpPr>
          <p:nvPr/>
        </p:nvGrpSpPr>
        <p:grpSpPr>
          <a:xfrm>
            <a:off x="5062219" y="3404444"/>
            <a:ext cx="4081781" cy="3400158"/>
            <a:chOff x="-70422" y="2264431"/>
            <a:chExt cx="5427923" cy="4521506"/>
          </a:xfrm>
        </p:grpSpPr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9CFAA6B6-918F-27DD-311D-E4AB5F599DFB}"/>
                </a:ext>
              </a:extLst>
            </p:cNvPr>
            <p:cNvSpPr txBox="1"/>
            <p:nvPr/>
          </p:nvSpPr>
          <p:spPr>
            <a:xfrm>
              <a:off x="2190307" y="2264431"/>
              <a:ext cx="31671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>
                  <a:solidFill>
                    <a:srgbClr val="00B050"/>
                  </a:solidFill>
                </a:rPr>
                <a:t>Obsah živin</a:t>
              </a:r>
            </a:p>
          </p:txBody>
        </p:sp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4807E492-C719-EF43-0AB8-4786B25E2342}"/>
                </a:ext>
              </a:extLst>
            </p:cNvPr>
            <p:cNvGrpSpPr/>
            <p:nvPr/>
          </p:nvGrpSpPr>
          <p:grpSpPr>
            <a:xfrm>
              <a:off x="-70422" y="2586007"/>
              <a:ext cx="5427923" cy="4199930"/>
              <a:chOff x="-70422" y="2586007"/>
              <a:chExt cx="5427923" cy="4199930"/>
            </a:xfrm>
          </p:grpSpPr>
          <p:cxnSp>
            <p:nvCxnSpPr>
              <p:cNvPr id="31" name="Přímá spojnice se šipkou 30">
                <a:extLst>
                  <a:ext uri="{FF2B5EF4-FFF2-40B4-BE49-F238E27FC236}">
                    <a16:creationId xmlns:a16="http://schemas.microsoft.com/office/drawing/2014/main" id="{DA9A302C-8479-5A5D-FC43-1B5FB0C1914D}"/>
                  </a:ext>
                </a:extLst>
              </p:cNvPr>
              <p:cNvCxnSpPr/>
              <p:nvPr/>
            </p:nvCxnSpPr>
            <p:spPr>
              <a:xfrm>
                <a:off x="2169042" y="2586007"/>
                <a:ext cx="3188432" cy="0"/>
              </a:xfrm>
              <a:prstGeom prst="straightConnector1">
                <a:avLst/>
              </a:prstGeom>
              <a:ln w="28575">
                <a:solidFill>
                  <a:srgbClr val="339933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Skupina 21">
                <a:extLst>
                  <a:ext uri="{FF2B5EF4-FFF2-40B4-BE49-F238E27FC236}">
                    <a16:creationId xmlns:a16="http://schemas.microsoft.com/office/drawing/2014/main" id="{60CE8178-337A-3FFA-64D8-8C1E5506B39D}"/>
                  </a:ext>
                </a:extLst>
              </p:cNvPr>
              <p:cNvGrpSpPr/>
              <p:nvPr/>
            </p:nvGrpSpPr>
            <p:grpSpPr>
              <a:xfrm>
                <a:off x="-70422" y="2628548"/>
                <a:ext cx="5427923" cy="4157389"/>
                <a:chOff x="-70422" y="2628548"/>
                <a:chExt cx="5427923" cy="4157389"/>
              </a:xfrm>
            </p:grpSpPr>
            <p:grpSp>
              <p:nvGrpSpPr>
                <p:cNvPr id="28" name="Skupina 27">
                  <a:extLst>
                    <a:ext uri="{FF2B5EF4-FFF2-40B4-BE49-F238E27FC236}">
                      <a16:creationId xmlns:a16="http://schemas.microsoft.com/office/drawing/2014/main" id="{F510DD82-0E79-0358-410F-87C8FEDD3BFC}"/>
                    </a:ext>
                  </a:extLst>
                </p:cNvPr>
                <p:cNvGrpSpPr/>
                <p:nvPr/>
              </p:nvGrpSpPr>
              <p:grpSpPr>
                <a:xfrm>
                  <a:off x="-70422" y="2628548"/>
                  <a:ext cx="5427923" cy="4157389"/>
                  <a:chOff x="-70422" y="2245090"/>
                  <a:chExt cx="5427923" cy="4157389"/>
                </a:xfrm>
              </p:grpSpPr>
              <p:grpSp>
                <p:nvGrpSpPr>
                  <p:cNvPr id="19" name="Skupina 18">
                    <a:extLst>
                      <a:ext uri="{FF2B5EF4-FFF2-40B4-BE49-F238E27FC236}">
                        <a16:creationId xmlns:a16="http://schemas.microsoft.com/office/drawing/2014/main" id="{D96C59C9-E058-DF85-DB54-44215A5A46A7}"/>
                      </a:ext>
                    </a:extLst>
                  </p:cNvPr>
                  <p:cNvGrpSpPr/>
                  <p:nvPr/>
                </p:nvGrpSpPr>
                <p:grpSpPr>
                  <a:xfrm>
                    <a:off x="785501" y="2245090"/>
                    <a:ext cx="4572000" cy="4157389"/>
                    <a:chOff x="431540" y="2245090"/>
                    <a:chExt cx="4572000" cy="4157389"/>
                  </a:xfrm>
                </p:grpSpPr>
                <p:pic>
                  <p:nvPicPr>
                    <p:cNvPr id="308228" name="Picture 6">
                      <a:extLst>
                        <a:ext uri="{FF2B5EF4-FFF2-40B4-BE49-F238E27FC236}">
                          <a16:creationId xmlns:a16="http://schemas.microsoft.com/office/drawing/2014/main" id="{78E5AC16-8FAA-27F1-06EF-851FF42FA9C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b="54820"/>
                    <a:stretch/>
                  </p:blipFill>
                  <p:spPr bwMode="auto">
                    <a:xfrm>
                      <a:off x="431540" y="2245090"/>
                      <a:ext cx="4571973" cy="20627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" name="Picture 6">
                      <a:extLst>
                        <a:ext uri="{FF2B5EF4-FFF2-40B4-BE49-F238E27FC236}">
                          <a16:creationId xmlns:a16="http://schemas.microsoft.com/office/drawing/2014/main" id="{F7572D9E-3BBF-406A-E7E3-A4762DA2027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t="54355"/>
                    <a:stretch/>
                  </p:blipFill>
                  <p:spPr bwMode="auto">
                    <a:xfrm>
                      <a:off x="431540" y="4318468"/>
                      <a:ext cx="4572000" cy="208401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cxnSp>
                  <p:nvCxnSpPr>
                    <p:cNvPr id="9" name="Přímá spojnice 8">
                      <a:extLst>
                        <a:ext uri="{FF2B5EF4-FFF2-40B4-BE49-F238E27FC236}">
                          <a16:creationId xmlns:a16="http://schemas.microsoft.com/office/drawing/2014/main" id="{97284CDB-7702-74C4-D589-886D90B9ABE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03548" y="4302510"/>
                      <a:ext cx="4429959" cy="15957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3" name="Přímá spojnice se šipkou 22">
                    <a:extLst>
                      <a:ext uri="{FF2B5EF4-FFF2-40B4-BE49-F238E27FC236}">
                        <a16:creationId xmlns:a16="http://schemas.microsoft.com/office/drawing/2014/main" id="{8805C5C9-949A-42A5-E6CC-D2B956510CDF}"/>
                      </a:ext>
                    </a:extLst>
                  </p:cNvPr>
                  <p:cNvCxnSpPr/>
                  <p:nvPr/>
                </p:nvCxnSpPr>
                <p:spPr>
                  <a:xfrm>
                    <a:off x="700548" y="3158972"/>
                    <a:ext cx="0" cy="1159495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Přímá spojnice se šipkou 24">
                    <a:extLst>
                      <a:ext uri="{FF2B5EF4-FFF2-40B4-BE49-F238E27FC236}">
                        <a16:creationId xmlns:a16="http://schemas.microsoft.com/office/drawing/2014/main" id="{33B23CCF-2847-5ED9-2A42-04F4A182B47A}"/>
                      </a:ext>
                    </a:extLst>
                  </p:cNvPr>
                  <p:cNvCxnSpPr/>
                  <p:nvPr/>
                </p:nvCxnSpPr>
                <p:spPr>
                  <a:xfrm>
                    <a:off x="685800" y="5073445"/>
                    <a:ext cx="0" cy="1297121"/>
                  </a:xfrm>
                  <a:prstGeom prst="straightConnector1">
                    <a:avLst/>
                  </a:prstGeom>
                  <a:ln w="28575">
                    <a:solidFill>
                      <a:srgbClr val="0070C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TextovéPole 25">
                    <a:extLst>
                      <a:ext uri="{FF2B5EF4-FFF2-40B4-BE49-F238E27FC236}">
                        <a16:creationId xmlns:a16="http://schemas.microsoft.com/office/drawing/2014/main" id="{C89E9307-3496-A18B-901A-A38F1CC582B2}"/>
                      </a:ext>
                    </a:extLst>
                  </p:cNvPr>
                  <p:cNvSpPr txBox="1"/>
                  <p:nvPr/>
                </p:nvSpPr>
                <p:spPr>
                  <a:xfrm>
                    <a:off x="-1052" y="3046925"/>
                    <a:ext cx="736703" cy="1563408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FF0000"/>
                        </a:solidFill>
                      </a:rPr>
                      <a:t>Skeletovitost (a zakrslost)</a:t>
                    </a:r>
                  </a:p>
                </p:txBody>
              </p:sp>
              <p:sp>
                <p:nvSpPr>
                  <p:cNvPr id="27" name="TextovéPole 26">
                    <a:extLst>
                      <a:ext uri="{FF2B5EF4-FFF2-40B4-BE49-F238E27FC236}">
                        <a16:creationId xmlns:a16="http://schemas.microsoft.com/office/drawing/2014/main" id="{484B520D-6877-D683-4B30-A8FD6B03F866}"/>
                      </a:ext>
                    </a:extLst>
                  </p:cNvPr>
                  <p:cNvSpPr txBox="1"/>
                  <p:nvPr/>
                </p:nvSpPr>
                <p:spPr>
                  <a:xfrm>
                    <a:off x="-70422" y="5073445"/>
                    <a:ext cx="736703" cy="1125873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0070C0"/>
                        </a:solidFill>
                      </a:rPr>
                      <a:t>Hydrický režim</a:t>
                    </a:r>
                  </a:p>
                </p:txBody>
              </p:sp>
            </p:grpSp>
            <p:sp>
              <p:nvSpPr>
                <p:cNvPr id="4" name="Obdélník 3">
                  <a:extLst>
                    <a:ext uri="{FF2B5EF4-FFF2-40B4-BE49-F238E27FC236}">
                      <a16:creationId xmlns:a16="http://schemas.microsoft.com/office/drawing/2014/main" id="{751A73DF-7143-5638-9B72-591EC6C964A3}"/>
                    </a:ext>
                  </a:extLst>
                </p:cNvPr>
                <p:cNvSpPr/>
                <p:nvPr/>
              </p:nvSpPr>
              <p:spPr>
                <a:xfrm>
                  <a:off x="3786500" y="4554124"/>
                  <a:ext cx="245440" cy="1052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TextovéPole 4">
                  <a:extLst>
                    <a:ext uri="{FF2B5EF4-FFF2-40B4-BE49-F238E27FC236}">
                      <a16:creationId xmlns:a16="http://schemas.microsoft.com/office/drawing/2014/main" id="{AEE800F0-81D7-04E1-5DED-F662A2744910}"/>
                    </a:ext>
                  </a:extLst>
                </p:cNvPr>
                <p:cNvSpPr txBox="1"/>
                <p:nvPr/>
              </p:nvSpPr>
              <p:spPr>
                <a:xfrm>
                  <a:off x="3391176" y="4369458"/>
                  <a:ext cx="245440" cy="448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F</a:t>
                  </a:r>
                </a:p>
              </p:txBody>
            </p:sp>
            <p:cxnSp>
              <p:nvCxnSpPr>
                <p:cNvPr id="20" name="Přímá spojnice 19">
                  <a:extLst>
                    <a:ext uri="{FF2B5EF4-FFF2-40B4-BE49-F238E27FC236}">
                      <a16:creationId xmlns:a16="http://schemas.microsoft.com/office/drawing/2014/main" id="{BDF7D87B-E17A-2D7F-E72C-6CBD66140F7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78180" y="4307837"/>
                  <a:ext cx="708320" cy="8734"/>
                </a:xfrm>
                <a:prstGeom prst="line">
                  <a:avLst/>
                </a:prstGeom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8" name="Picture 5">
            <a:extLst>
              <a:ext uri="{FF2B5EF4-FFF2-40B4-BE49-F238E27FC236}">
                <a16:creationId xmlns:a16="http://schemas.microsoft.com/office/drawing/2014/main" id="{42DC5CF6-6D21-4D36-34D1-4C8C1D38E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827308"/>
            <a:ext cx="3884523" cy="6006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6353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58896-392D-4756-8FAA-CBA1F5D64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532D60DC-CEEE-00C7-7AB5-50CE6575E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FF5AA9A7-97E2-C42F-193E-BF94DD6611CB}"/>
              </a:ext>
            </a:extLst>
          </p:cNvPr>
          <p:cNvSpPr/>
          <p:nvPr/>
        </p:nvSpPr>
        <p:spPr>
          <a:xfrm>
            <a:off x="3466214" y="4167963"/>
            <a:ext cx="138223" cy="11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93E04C1E-A1DA-A8BB-62AC-B2EF4BB35F78}"/>
              </a:ext>
            </a:extLst>
          </p:cNvPr>
          <p:cNvGrpSpPr>
            <a:grpSpLocks noChangeAspect="1"/>
          </p:cNvGrpSpPr>
          <p:nvPr/>
        </p:nvGrpSpPr>
        <p:grpSpPr>
          <a:xfrm>
            <a:off x="5062219" y="3404444"/>
            <a:ext cx="4081781" cy="3400158"/>
            <a:chOff x="-70422" y="2264431"/>
            <a:chExt cx="5427923" cy="4521506"/>
          </a:xfrm>
        </p:grpSpPr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CAEF5606-3776-5116-7646-6DAA496F3E51}"/>
                </a:ext>
              </a:extLst>
            </p:cNvPr>
            <p:cNvSpPr txBox="1"/>
            <p:nvPr/>
          </p:nvSpPr>
          <p:spPr>
            <a:xfrm>
              <a:off x="2190307" y="2264431"/>
              <a:ext cx="31671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>
                  <a:solidFill>
                    <a:srgbClr val="00B050"/>
                  </a:solidFill>
                </a:rPr>
                <a:t>Obsah živin</a:t>
              </a:r>
            </a:p>
          </p:txBody>
        </p:sp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356AED58-0105-F94C-DB19-D189233B6768}"/>
                </a:ext>
              </a:extLst>
            </p:cNvPr>
            <p:cNvGrpSpPr/>
            <p:nvPr/>
          </p:nvGrpSpPr>
          <p:grpSpPr>
            <a:xfrm>
              <a:off x="-70422" y="2586007"/>
              <a:ext cx="5427923" cy="4199930"/>
              <a:chOff x="-70422" y="2586007"/>
              <a:chExt cx="5427923" cy="4199930"/>
            </a:xfrm>
          </p:grpSpPr>
          <p:cxnSp>
            <p:nvCxnSpPr>
              <p:cNvPr id="31" name="Přímá spojnice se šipkou 30">
                <a:extLst>
                  <a:ext uri="{FF2B5EF4-FFF2-40B4-BE49-F238E27FC236}">
                    <a16:creationId xmlns:a16="http://schemas.microsoft.com/office/drawing/2014/main" id="{66ACA952-4808-C7B1-CC18-FB99E514024E}"/>
                  </a:ext>
                </a:extLst>
              </p:cNvPr>
              <p:cNvCxnSpPr/>
              <p:nvPr/>
            </p:nvCxnSpPr>
            <p:spPr>
              <a:xfrm>
                <a:off x="2169042" y="2586007"/>
                <a:ext cx="3188432" cy="0"/>
              </a:xfrm>
              <a:prstGeom prst="straightConnector1">
                <a:avLst/>
              </a:prstGeom>
              <a:ln w="28575">
                <a:solidFill>
                  <a:srgbClr val="339933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Skupina 21">
                <a:extLst>
                  <a:ext uri="{FF2B5EF4-FFF2-40B4-BE49-F238E27FC236}">
                    <a16:creationId xmlns:a16="http://schemas.microsoft.com/office/drawing/2014/main" id="{0C4118A4-3BF1-8006-C1F6-C4B9257BA1F5}"/>
                  </a:ext>
                </a:extLst>
              </p:cNvPr>
              <p:cNvGrpSpPr/>
              <p:nvPr/>
            </p:nvGrpSpPr>
            <p:grpSpPr>
              <a:xfrm>
                <a:off x="-70422" y="2628548"/>
                <a:ext cx="5427923" cy="4157389"/>
                <a:chOff x="-70422" y="2628548"/>
                <a:chExt cx="5427923" cy="4157389"/>
              </a:xfrm>
            </p:grpSpPr>
            <p:grpSp>
              <p:nvGrpSpPr>
                <p:cNvPr id="28" name="Skupina 27">
                  <a:extLst>
                    <a:ext uri="{FF2B5EF4-FFF2-40B4-BE49-F238E27FC236}">
                      <a16:creationId xmlns:a16="http://schemas.microsoft.com/office/drawing/2014/main" id="{2616BF35-9D9C-CD02-F133-02C0F1E64508}"/>
                    </a:ext>
                  </a:extLst>
                </p:cNvPr>
                <p:cNvGrpSpPr/>
                <p:nvPr/>
              </p:nvGrpSpPr>
              <p:grpSpPr>
                <a:xfrm>
                  <a:off x="-70422" y="2628548"/>
                  <a:ext cx="5427923" cy="4157389"/>
                  <a:chOff x="-70422" y="2245090"/>
                  <a:chExt cx="5427923" cy="4157389"/>
                </a:xfrm>
              </p:grpSpPr>
              <p:grpSp>
                <p:nvGrpSpPr>
                  <p:cNvPr id="19" name="Skupina 18">
                    <a:extLst>
                      <a:ext uri="{FF2B5EF4-FFF2-40B4-BE49-F238E27FC236}">
                        <a16:creationId xmlns:a16="http://schemas.microsoft.com/office/drawing/2014/main" id="{06FD01C4-F2B8-B56B-0908-F0F623AE4E30}"/>
                      </a:ext>
                    </a:extLst>
                  </p:cNvPr>
                  <p:cNvGrpSpPr/>
                  <p:nvPr/>
                </p:nvGrpSpPr>
                <p:grpSpPr>
                  <a:xfrm>
                    <a:off x="785501" y="2245090"/>
                    <a:ext cx="4572000" cy="4157389"/>
                    <a:chOff x="431540" y="2245090"/>
                    <a:chExt cx="4572000" cy="4157389"/>
                  </a:xfrm>
                </p:grpSpPr>
                <p:pic>
                  <p:nvPicPr>
                    <p:cNvPr id="308228" name="Picture 6">
                      <a:extLst>
                        <a:ext uri="{FF2B5EF4-FFF2-40B4-BE49-F238E27FC236}">
                          <a16:creationId xmlns:a16="http://schemas.microsoft.com/office/drawing/2014/main" id="{B58E357F-D43A-F67E-179D-E376F7FAB984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b="54820"/>
                    <a:stretch/>
                  </p:blipFill>
                  <p:spPr bwMode="auto">
                    <a:xfrm>
                      <a:off x="431540" y="2245090"/>
                      <a:ext cx="4571973" cy="20627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" name="Picture 6">
                      <a:extLst>
                        <a:ext uri="{FF2B5EF4-FFF2-40B4-BE49-F238E27FC236}">
                          <a16:creationId xmlns:a16="http://schemas.microsoft.com/office/drawing/2014/main" id="{AA1976F0-3187-C9F3-2F05-7F7B02A1AB7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t="54355"/>
                    <a:stretch/>
                  </p:blipFill>
                  <p:spPr bwMode="auto">
                    <a:xfrm>
                      <a:off x="431540" y="4318468"/>
                      <a:ext cx="4572000" cy="208401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cxnSp>
                  <p:nvCxnSpPr>
                    <p:cNvPr id="9" name="Přímá spojnice 8">
                      <a:extLst>
                        <a:ext uri="{FF2B5EF4-FFF2-40B4-BE49-F238E27FC236}">
                          <a16:creationId xmlns:a16="http://schemas.microsoft.com/office/drawing/2014/main" id="{45C4BC41-69A7-3B03-9F63-82BE12C4C75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03548" y="4302510"/>
                      <a:ext cx="4429959" cy="15957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3" name="Přímá spojnice se šipkou 22">
                    <a:extLst>
                      <a:ext uri="{FF2B5EF4-FFF2-40B4-BE49-F238E27FC236}">
                        <a16:creationId xmlns:a16="http://schemas.microsoft.com/office/drawing/2014/main" id="{2E4AA495-14ED-A415-F290-00264782A071}"/>
                      </a:ext>
                    </a:extLst>
                  </p:cNvPr>
                  <p:cNvCxnSpPr/>
                  <p:nvPr/>
                </p:nvCxnSpPr>
                <p:spPr>
                  <a:xfrm>
                    <a:off x="700548" y="3158972"/>
                    <a:ext cx="0" cy="1159495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Přímá spojnice se šipkou 24">
                    <a:extLst>
                      <a:ext uri="{FF2B5EF4-FFF2-40B4-BE49-F238E27FC236}">
                        <a16:creationId xmlns:a16="http://schemas.microsoft.com/office/drawing/2014/main" id="{1B8CA51D-4068-697A-0387-DFCBF48CB4C5}"/>
                      </a:ext>
                    </a:extLst>
                  </p:cNvPr>
                  <p:cNvCxnSpPr/>
                  <p:nvPr/>
                </p:nvCxnSpPr>
                <p:spPr>
                  <a:xfrm>
                    <a:off x="685800" y="5073445"/>
                    <a:ext cx="0" cy="1297121"/>
                  </a:xfrm>
                  <a:prstGeom prst="straightConnector1">
                    <a:avLst/>
                  </a:prstGeom>
                  <a:ln w="28575">
                    <a:solidFill>
                      <a:srgbClr val="0070C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TextovéPole 25">
                    <a:extLst>
                      <a:ext uri="{FF2B5EF4-FFF2-40B4-BE49-F238E27FC236}">
                        <a16:creationId xmlns:a16="http://schemas.microsoft.com/office/drawing/2014/main" id="{85AF9D36-DF0B-FD98-DA76-A78DD4F68D81}"/>
                      </a:ext>
                    </a:extLst>
                  </p:cNvPr>
                  <p:cNvSpPr txBox="1"/>
                  <p:nvPr/>
                </p:nvSpPr>
                <p:spPr>
                  <a:xfrm>
                    <a:off x="-1052" y="3046925"/>
                    <a:ext cx="736703" cy="1563408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FF0000"/>
                        </a:solidFill>
                      </a:rPr>
                      <a:t>Skeletovitost (a zakrslost)</a:t>
                    </a:r>
                  </a:p>
                </p:txBody>
              </p:sp>
              <p:sp>
                <p:nvSpPr>
                  <p:cNvPr id="27" name="TextovéPole 26">
                    <a:extLst>
                      <a:ext uri="{FF2B5EF4-FFF2-40B4-BE49-F238E27FC236}">
                        <a16:creationId xmlns:a16="http://schemas.microsoft.com/office/drawing/2014/main" id="{EC000D9F-D176-7830-F4B4-F609B02FA3FB}"/>
                      </a:ext>
                    </a:extLst>
                  </p:cNvPr>
                  <p:cNvSpPr txBox="1"/>
                  <p:nvPr/>
                </p:nvSpPr>
                <p:spPr>
                  <a:xfrm>
                    <a:off x="-70422" y="5073445"/>
                    <a:ext cx="736703" cy="1125873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0070C0"/>
                        </a:solidFill>
                      </a:rPr>
                      <a:t>Hydrický režim</a:t>
                    </a:r>
                  </a:p>
                </p:txBody>
              </p:sp>
            </p:grpSp>
            <p:sp>
              <p:nvSpPr>
                <p:cNvPr id="4" name="Obdélník 3">
                  <a:extLst>
                    <a:ext uri="{FF2B5EF4-FFF2-40B4-BE49-F238E27FC236}">
                      <a16:creationId xmlns:a16="http://schemas.microsoft.com/office/drawing/2014/main" id="{0C9BF1FE-4B8E-2991-D7F7-916392177C4B}"/>
                    </a:ext>
                  </a:extLst>
                </p:cNvPr>
                <p:cNvSpPr/>
                <p:nvPr/>
              </p:nvSpPr>
              <p:spPr>
                <a:xfrm>
                  <a:off x="3786500" y="4554124"/>
                  <a:ext cx="245440" cy="1052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TextovéPole 4">
                  <a:extLst>
                    <a:ext uri="{FF2B5EF4-FFF2-40B4-BE49-F238E27FC236}">
                      <a16:creationId xmlns:a16="http://schemas.microsoft.com/office/drawing/2014/main" id="{95353778-989F-B86D-9BD1-116CC28BC2D6}"/>
                    </a:ext>
                  </a:extLst>
                </p:cNvPr>
                <p:cNvSpPr txBox="1"/>
                <p:nvPr/>
              </p:nvSpPr>
              <p:spPr>
                <a:xfrm>
                  <a:off x="3391176" y="4369458"/>
                  <a:ext cx="245440" cy="448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F</a:t>
                  </a:r>
                </a:p>
              </p:txBody>
            </p:sp>
            <p:cxnSp>
              <p:nvCxnSpPr>
                <p:cNvPr id="20" name="Přímá spojnice 19">
                  <a:extLst>
                    <a:ext uri="{FF2B5EF4-FFF2-40B4-BE49-F238E27FC236}">
                      <a16:creationId xmlns:a16="http://schemas.microsoft.com/office/drawing/2014/main" id="{3BD387DA-41FA-AD70-E08E-7EFE7B06E7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78180" y="4307837"/>
                  <a:ext cx="708320" cy="8734"/>
                </a:xfrm>
                <a:prstGeom prst="line">
                  <a:avLst/>
                </a:prstGeom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8" name="Obrázek 2" descr="Obsah obrázku tráva, obloha, strom, exteriér&#10;&#10;Popis byl vytvořen automaticky">
            <a:extLst>
              <a:ext uri="{FF2B5EF4-FFF2-40B4-BE49-F238E27FC236}">
                <a16:creationId xmlns:a16="http://schemas.microsoft.com/office/drawing/2014/main" id="{C2AE080B-2CEF-8370-4655-75ED40FAE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90" y="695086"/>
            <a:ext cx="5209908" cy="347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4503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7E7B5-6B69-6F5E-B645-8FB927BF6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EB359B52-C016-E633-CDD7-9D31A221F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4BE02C09-7D60-AFCE-BADB-4CC09120DA4F}"/>
              </a:ext>
            </a:extLst>
          </p:cNvPr>
          <p:cNvSpPr/>
          <p:nvPr/>
        </p:nvSpPr>
        <p:spPr>
          <a:xfrm>
            <a:off x="3466214" y="4167963"/>
            <a:ext cx="138223" cy="11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07B29297-4206-93CF-4F75-E7CC0D94A786}"/>
              </a:ext>
            </a:extLst>
          </p:cNvPr>
          <p:cNvGrpSpPr>
            <a:grpSpLocks noChangeAspect="1"/>
          </p:cNvGrpSpPr>
          <p:nvPr/>
        </p:nvGrpSpPr>
        <p:grpSpPr>
          <a:xfrm>
            <a:off x="5062219" y="3404444"/>
            <a:ext cx="4081781" cy="3400158"/>
            <a:chOff x="-70422" y="2264431"/>
            <a:chExt cx="5427923" cy="4521506"/>
          </a:xfrm>
        </p:grpSpPr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2702C879-F45C-BBB3-09F7-0439729CF4DA}"/>
                </a:ext>
              </a:extLst>
            </p:cNvPr>
            <p:cNvSpPr txBox="1"/>
            <p:nvPr/>
          </p:nvSpPr>
          <p:spPr>
            <a:xfrm>
              <a:off x="2190307" y="2264431"/>
              <a:ext cx="31671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>
                  <a:solidFill>
                    <a:srgbClr val="00B050"/>
                  </a:solidFill>
                </a:rPr>
                <a:t>Obsah živin</a:t>
              </a:r>
            </a:p>
          </p:txBody>
        </p:sp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CD08D02E-2A30-C705-594C-A251655D5685}"/>
                </a:ext>
              </a:extLst>
            </p:cNvPr>
            <p:cNvGrpSpPr/>
            <p:nvPr/>
          </p:nvGrpSpPr>
          <p:grpSpPr>
            <a:xfrm>
              <a:off x="-70422" y="2586007"/>
              <a:ext cx="5427923" cy="4199930"/>
              <a:chOff x="-70422" y="2586007"/>
              <a:chExt cx="5427923" cy="4199930"/>
            </a:xfrm>
          </p:grpSpPr>
          <p:cxnSp>
            <p:nvCxnSpPr>
              <p:cNvPr id="31" name="Přímá spojnice se šipkou 30">
                <a:extLst>
                  <a:ext uri="{FF2B5EF4-FFF2-40B4-BE49-F238E27FC236}">
                    <a16:creationId xmlns:a16="http://schemas.microsoft.com/office/drawing/2014/main" id="{44CF8499-6412-E780-8A9C-D51876005185}"/>
                  </a:ext>
                </a:extLst>
              </p:cNvPr>
              <p:cNvCxnSpPr/>
              <p:nvPr/>
            </p:nvCxnSpPr>
            <p:spPr>
              <a:xfrm>
                <a:off x="2169042" y="2586007"/>
                <a:ext cx="3188432" cy="0"/>
              </a:xfrm>
              <a:prstGeom prst="straightConnector1">
                <a:avLst/>
              </a:prstGeom>
              <a:ln w="28575">
                <a:solidFill>
                  <a:srgbClr val="339933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Skupina 21">
                <a:extLst>
                  <a:ext uri="{FF2B5EF4-FFF2-40B4-BE49-F238E27FC236}">
                    <a16:creationId xmlns:a16="http://schemas.microsoft.com/office/drawing/2014/main" id="{8DE72F03-E7D4-58DD-E16D-14868D825141}"/>
                  </a:ext>
                </a:extLst>
              </p:cNvPr>
              <p:cNvGrpSpPr/>
              <p:nvPr/>
            </p:nvGrpSpPr>
            <p:grpSpPr>
              <a:xfrm>
                <a:off x="-70422" y="2628548"/>
                <a:ext cx="5427923" cy="4157389"/>
                <a:chOff x="-70422" y="2628548"/>
                <a:chExt cx="5427923" cy="4157389"/>
              </a:xfrm>
            </p:grpSpPr>
            <p:grpSp>
              <p:nvGrpSpPr>
                <p:cNvPr id="28" name="Skupina 27">
                  <a:extLst>
                    <a:ext uri="{FF2B5EF4-FFF2-40B4-BE49-F238E27FC236}">
                      <a16:creationId xmlns:a16="http://schemas.microsoft.com/office/drawing/2014/main" id="{EA396E4B-4533-0982-0B54-06F6A5F3435B}"/>
                    </a:ext>
                  </a:extLst>
                </p:cNvPr>
                <p:cNvGrpSpPr/>
                <p:nvPr/>
              </p:nvGrpSpPr>
              <p:grpSpPr>
                <a:xfrm>
                  <a:off x="-70422" y="2628548"/>
                  <a:ext cx="5427923" cy="4157389"/>
                  <a:chOff x="-70422" y="2245090"/>
                  <a:chExt cx="5427923" cy="4157389"/>
                </a:xfrm>
              </p:grpSpPr>
              <p:grpSp>
                <p:nvGrpSpPr>
                  <p:cNvPr id="19" name="Skupina 18">
                    <a:extLst>
                      <a:ext uri="{FF2B5EF4-FFF2-40B4-BE49-F238E27FC236}">
                        <a16:creationId xmlns:a16="http://schemas.microsoft.com/office/drawing/2014/main" id="{3B3E7B30-A573-826B-70B1-8F789BEB77CC}"/>
                      </a:ext>
                    </a:extLst>
                  </p:cNvPr>
                  <p:cNvGrpSpPr/>
                  <p:nvPr/>
                </p:nvGrpSpPr>
                <p:grpSpPr>
                  <a:xfrm>
                    <a:off x="785501" y="2245090"/>
                    <a:ext cx="4572000" cy="4157389"/>
                    <a:chOff x="431540" y="2245090"/>
                    <a:chExt cx="4572000" cy="4157389"/>
                  </a:xfrm>
                </p:grpSpPr>
                <p:pic>
                  <p:nvPicPr>
                    <p:cNvPr id="308228" name="Picture 6">
                      <a:extLst>
                        <a:ext uri="{FF2B5EF4-FFF2-40B4-BE49-F238E27FC236}">
                          <a16:creationId xmlns:a16="http://schemas.microsoft.com/office/drawing/2014/main" id="{A4C932DE-32A4-4417-BBED-C1021BE25B3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b="54820"/>
                    <a:stretch/>
                  </p:blipFill>
                  <p:spPr bwMode="auto">
                    <a:xfrm>
                      <a:off x="431540" y="2245090"/>
                      <a:ext cx="4571973" cy="20627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" name="Picture 6">
                      <a:extLst>
                        <a:ext uri="{FF2B5EF4-FFF2-40B4-BE49-F238E27FC236}">
                          <a16:creationId xmlns:a16="http://schemas.microsoft.com/office/drawing/2014/main" id="{340AD1B5-9210-57DB-3CC1-E4E8C4F425D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t="54355"/>
                    <a:stretch/>
                  </p:blipFill>
                  <p:spPr bwMode="auto">
                    <a:xfrm>
                      <a:off x="431540" y="4318468"/>
                      <a:ext cx="4572000" cy="208401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cxnSp>
                  <p:nvCxnSpPr>
                    <p:cNvPr id="9" name="Přímá spojnice 8">
                      <a:extLst>
                        <a:ext uri="{FF2B5EF4-FFF2-40B4-BE49-F238E27FC236}">
                          <a16:creationId xmlns:a16="http://schemas.microsoft.com/office/drawing/2014/main" id="{0CD02EE8-1BB2-4AA8-9405-F0E1FF1FF67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03548" y="4302510"/>
                      <a:ext cx="4429959" cy="15957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3" name="Přímá spojnice se šipkou 22">
                    <a:extLst>
                      <a:ext uri="{FF2B5EF4-FFF2-40B4-BE49-F238E27FC236}">
                        <a16:creationId xmlns:a16="http://schemas.microsoft.com/office/drawing/2014/main" id="{C29D0062-7292-57EA-79F1-C3DA1F6E7E66}"/>
                      </a:ext>
                    </a:extLst>
                  </p:cNvPr>
                  <p:cNvCxnSpPr/>
                  <p:nvPr/>
                </p:nvCxnSpPr>
                <p:spPr>
                  <a:xfrm>
                    <a:off x="700548" y="3158972"/>
                    <a:ext cx="0" cy="1159495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Přímá spojnice se šipkou 24">
                    <a:extLst>
                      <a:ext uri="{FF2B5EF4-FFF2-40B4-BE49-F238E27FC236}">
                        <a16:creationId xmlns:a16="http://schemas.microsoft.com/office/drawing/2014/main" id="{02819600-24D4-EAFA-2425-E0AB13BDDAFD}"/>
                      </a:ext>
                    </a:extLst>
                  </p:cNvPr>
                  <p:cNvCxnSpPr/>
                  <p:nvPr/>
                </p:nvCxnSpPr>
                <p:spPr>
                  <a:xfrm>
                    <a:off x="685800" y="5073445"/>
                    <a:ext cx="0" cy="1297121"/>
                  </a:xfrm>
                  <a:prstGeom prst="straightConnector1">
                    <a:avLst/>
                  </a:prstGeom>
                  <a:ln w="28575">
                    <a:solidFill>
                      <a:srgbClr val="0070C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TextovéPole 25">
                    <a:extLst>
                      <a:ext uri="{FF2B5EF4-FFF2-40B4-BE49-F238E27FC236}">
                        <a16:creationId xmlns:a16="http://schemas.microsoft.com/office/drawing/2014/main" id="{E339F9E2-2512-474A-ABEB-642FC99D3E3F}"/>
                      </a:ext>
                    </a:extLst>
                  </p:cNvPr>
                  <p:cNvSpPr txBox="1"/>
                  <p:nvPr/>
                </p:nvSpPr>
                <p:spPr>
                  <a:xfrm>
                    <a:off x="-1052" y="3046925"/>
                    <a:ext cx="736703" cy="1563408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FF0000"/>
                        </a:solidFill>
                      </a:rPr>
                      <a:t>Skeletovitost (a zakrslost)</a:t>
                    </a:r>
                  </a:p>
                </p:txBody>
              </p:sp>
              <p:sp>
                <p:nvSpPr>
                  <p:cNvPr id="27" name="TextovéPole 26">
                    <a:extLst>
                      <a:ext uri="{FF2B5EF4-FFF2-40B4-BE49-F238E27FC236}">
                        <a16:creationId xmlns:a16="http://schemas.microsoft.com/office/drawing/2014/main" id="{5DAE6F08-9CE5-3CAF-1884-E5A504FFAFF9}"/>
                      </a:ext>
                    </a:extLst>
                  </p:cNvPr>
                  <p:cNvSpPr txBox="1"/>
                  <p:nvPr/>
                </p:nvSpPr>
                <p:spPr>
                  <a:xfrm>
                    <a:off x="-70422" y="5073445"/>
                    <a:ext cx="736703" cy="1125873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0070C0"/>
                        </a:solidFill>
                      </a:rPr>
                      <a:t>Hydrický režim</a:t>
                    </a:r>
                  </a:p>
                </p:txBody>
              </p:sp>
            </p:grpSp>
            <p:sp>
              <p:nvSpPr>
                <p:cNvPr id="4" name="Obdélník 3">
                  <a:extLst>
                    <a:ext uri="{FF2B5EF4-FFF2-40B4-BE49-F238E27FC236}">
                      <a16:creationId xmlns:a16="http://schemas.microsoft.com/office/drawing/2014/main" id="{61413B0D-703F-4926-9A94-3AA32A960B56}"/>
                    </a:ext>
                  </a:extLst>
                </p:cNvPr>
                <p:cNvSpPr/>
                <p:nvPr/>
              </p:nvSpPr>
              <p:spPr>
                <a:xfrm>
                  <a:off x="3786500" y="4554124"/>
                  <a:ext cx="245440" cy="1052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TextovéPole 4">
                  <a:extLst>
                    <a:ext uri="{FF2B5EF4-FFF2-40B4-BE49-F238E27FC236}">
                      <a16:creationId xmlns:a16="http://schemas.microsoft.com/office/drawing/2014/main" id="{DD3FEEB9-DB62-42E7-917F-E273703DD43B}"/>
                    </a:ext>
                  </a:extLst>
                </p:cNvPr>
                <p:cNvSpPr txBox="1"/>
                <p:nvPr/>
              </p:nvSpPr>
              <p:spPr>
                <a:xfrm>
                  <a:off x="3391176" y="4369458"/>
                  <a:ext cx="245440" cy="448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F</a:t>
                  </a:r>
                </a:p>
              </p:txBody>
            </p:sp>
            <p:cxnSp>
              <p:nvCxnSpPr>
                <p:cNvPr id="20" name="Přímá spojnice 19">
                  <a:extLst>
                    <a:ext uri="{FF2B5EF4-FFF2-40B4-BE49-F238E27FC236}">
                      <a16:creationId xmlns:a16="http://schemas.microsoft.com/office/drawing/2014/main" id="{59DF5150-90DD-32D9-044B-105F85027B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78180" y="4307837"/>
                  <a:ext cx="708320" cy="8734"/>
                </a:xfrm>
                <a:prstGeom prst="line">
                  <a:avLst/>
                </a:prstGeom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2" name="Obrázek 2">
            <a:extLst>
              <a:ext uri="{FF2B5EF4-FFF2-40B4-BE49-F238E27FC236}">
                <a16:creationId xmlns:a16="http://schemas.microsoft.com/office/drawing/2014/main" id="{F2C24E33-335F-4731-A0F1-82FF0F0DD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5" y="765120"/>
            <a:ext cx="5130800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4AF0B25-FD99-92D1-6004-19B15F3AB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384" y="787677"/>
            <a:ext cx="1704041" cy="269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58440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A8A3B-FB56-8D1F-B1B1-3AF1E164C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33323541-81C5-1614-C6FE-D1D90CADD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70E9C820-8C6A-7418-613F-7B44BDB81E96}"/>
              </a:ext>
            </a:extLst>
          </p:cNvPr>
          <p:cNvSpPr/>
          <p:nvPr/>
        </p:nvSpPr>
        <p:spPr>
          <a:xfrm>
            <a:off x="3466214" y="4167963"/>
            <a:ext cx="138223" cy="11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2" descr="Obsah obrázku strom, exteriér, tráva, rostlina&#10;&#10;Popis byl vytvořen automaticky">
            <a:extLst>
              <a:ext uri="{FF2B5EF4-FFF2-40B4-BE49-F238E27FC236}">
                <a16:creationId xmlns:a16="http://schemas.microsoft.com/office/drawing/2014/main" id="{C4595772-EE4A-AB03-F52B-4AA73EFDA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4" y="814369"/>
            <a:ext cx="5564752" cy="370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F2EE729A-8596-E5B3-5AC5-D7F85454AE31}"/>
              </a:ext>
            </a:extLst>
          </p:cNvPr>
          <p:cNvGrpSpPr>
            <a:grpSpLocks noChangeAspect="1"/>
          </p:cNvGrpSpPr>
          <p:nvPr/>
        </p:nvGrpSpPr>
        <p:grpSpPr>
          <a:xfrm>
            <a:off x="5062219" y="3404444"/>
            <a:ext cx="4081781" cy="3400158"/>
            <a:chOff x="-70422" y="2264431"/>
            <a:chExt cx="5427923" cy="4521506"/>
          </a:xfrm>
        </p:grpSpPr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E88F0D7A-3A1E-3E89-3C5A-0D163B88B1C6}"/>
                </a:ext>
              </a:extLst>
            </p:cNvPr>
            <p:cNvSpPr txBox="1"/>
            <p:nvPr/>
          </p:nvSpPr>
          <p:spPr>
            <a:xfrm>
              <a:off x="2190307" y="2264431"/>
              <a:ext cx="31671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>
                  <a:solidFill>
                    <a:srgbClr val="00B050"/>
                  </a:solidFill>
                </a:rPr>
                <a:t>Obsah živin</a:t>
              </a:r>
            </a:p>
          </p:txBody>
        </p:sp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68DA2C50-CC3B-9CC5-94F3-B048C69DA191}"/>
                </a:ext>
              </a:extLst>
            </p:cNvPr>
            <p:cNvGrpSpPr/>
            <p:nvPr/>
          </p:nvGrpSpPr>
          <p:grpSpPr>
            <a:xfrm>
              <a:off x="-70422" y="2586007"/>
              <a:ext cx="5427923" cy="4199930"/>
              <a:chOff x="-70422" y="2586007"/>
              <a:chExt cx="5427923" cy="4199930"/>
            </a:xfrm>
          </p:grpSpPr>
          <p:cxnSp>
            <p:nvCxnSpPr>
              <p:cNvPr id="31" name="Přímá spojnice se šipkou 30">
                <a:extLst>
                  <a:ext uri="{FF2B5EF4-FFF2-40B4-BE49-F238E27FC236}">
                    <a16:creationId xmlns:a16="http://schemas.microsoft.com/office/drawing/2014/main" id="{1BD707C3-4A2D-0D4D-A4F3-8166031BCA2C}"/>
                  </a:ext>
                </a:extLst>
              </p:cNvPr>
              <p:cNvCxnSpPr/>
              <p:nvPr/>
            </p:nvCxnSpPr>
            <p:spPr>
              <a:xfrm>
                <a:off x="2169042" y="2586007"/>
                <a:ext cx="3188432" cy="0"/>
              </a:xfrm>
              <a:prstGeom prst="straightConnector1">
                <a:avLst/>
              </a:prstGeom>
              <a:ln w="28575">
                <a:solidFill>
                  <a:srgbClr val="339933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Skupina 21">
                <a:extLst>
                  <a:ext uri="{FF2B5EF4-FFF2-40B4-BE49-F238E27FC236}">
                    <a16:creationId xmlns:a16="http://schemas.microsoft.com/office/drawing/2014/main" id="{D5BB3680-C3E9-E112-168F-3901253E99E7}"/>
                  </a:ext>
                </a:extLst>
              </p:cNvPr>
              <p:cNvGrpSpPr/>
              <p:nvPr/>
            </p:nvGrpSpPr>
            <p:grpSpPr>
              <a:xfrm>
                <a:off x="-70422" y="2628548"/>
                <a:ext cx="5427923" cy="4157389"/>
                <a:chOff x="-70422" y="2628548"/>
                <a:chExt cx="5427923" cy="4157389"/>
              </a:xfrm>
            </p:grpSpPr>
            <p:grpSp>
              <p:nvGrpSpPr>
                <p:cNvPr id="28" name="Skupina 27">
                  <a:extLst>
                    <a:ext uri="{FF2B5EF4-FFF2-40B4-BE49-F238E27FC236}">
                      <a16:creationId xmlns:a16="http://schemas.microsoft.com/office/drawing/2014/main" id="{FC5C8E38-B681-34D9-CA0D-F2F2B89528B8}"/>
                    </a:ext>
                  </a:extLst>
                </p:cNvPr>
                <p:cNvGrpSpPr/>
                <p:nvPr/>
              </p:nvGrpSpPr>
              <p:grpSpPr>
                <a:xfrm>
                  <a:off x="-70422" y="2628548"/>
                  <a:ext cx="5427923" cy="4157389"/>
                  <a:chOff x="-70422" y="2245090"/>
                  <a:chExt cx="5427923" cy="4157389"/>
                </a:xfrm>
              </p:grpSpPr>
              <p:grpSp>
                <p:nvGrpSpPr>
                  <p:cNvPr id="19" name="Skupina 18">
                    <a:extLst>
                      <a:ext uri="{FF2B5EF4-FFF2-40B4-BE49-F238E27FC236}">
                        <a16:creationId xmlns:a16="http://schemas.microsoft.com/office/drawing/2014/main" id="{4231AD1B-CADD-7361-F760-1191964A6C2D}"/>
                      </a:ext>
                    </a:extLst>
                  </p:cNvPr>
                  <p:cNvGrpSpPr/>
                  <p:nvPr/>
                </p:nvGrpSpPr>
                <p:grpSpPr>
                  <a:xfrm>
                    <a:off x="785501" y="2245090"/>
                    <a:ext cx="4572000" cy="4157389"/>
                    <a:chOff x="431540" y="2245090"/>
                    <a:chExt cx="4572000" cy="4157389"/>
                  </a:xfrm>
                </p:grpSpPr>
                <p:pic>
                  <p:nvPicPr>
                    <p:cNvPr id="308228" name="Picture 6">
                      <a:extLst>
                        <a:ext uri="{FF2B5EF4-FFF2-40B4-BE49-F238E27FC236}">
                          <a16:creationId xmlns:a16="http://schemas.microsoft.com/office/drawing/2014/main" id="{3294338F-99EE-271E-F776-7EC4E55BC7E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b="54820"/>
                    <a:stretch/>
                  </p:blipFill>
                  <p:spPr bwMode="auto">
                    <a:xfrm>
                      <a:off x="431540" y="2245090"/>
                      <a:ext cx="4571973" cy="20627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" name="Picture 6">
                      <a:extLst>
                        <a:ext uri="{FF2B5EF4-FFF2-40B4-BE49-F238E27FC236}">
                          <a16:creationId xmlns:a16="http://schemas.microsoft.com/office/drawing/2014/main" id="{79714158-86D6-75FA-CECA-6BADB8ED3D2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t="54355"/>
                    <a:stretch/>
                  </p:blipFill>
                  <p:spPr bwMode="auto">
                    <a:xfrm>
                      <a:off x="431540" y="4318468"/>
                      <a:ext cx="4572000" cy="208401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cxnSp>
                  <p:nvCxnSpPr>
                    <p:cNvPr id="9" name="Přímá spojnice 8">
                      <a:extLst>
                        <a:ext uri="{FF2B5EF4-FFF2-40B4-BE49-F238E27FC236}">
                          <a16:creationId xmlns:a16="http://schemas.microsoft.com/office/drawing/2014/main" id="{D19D4936-0D10-4745-ECFA-7E94F71E14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03548" y="4302510"/>
                      <a:ext cx="4429959" cy="15957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3" name="Přímá spojnice se šipkou 22">
                    <a:extLst>
                      <a:ext uri="{FF2B5EF4-FFF2-40B4-BE49-F238E27FC236}">
                        <a16:creationId xmlns:a16="http://schemas.microsoft.com/office/drawing/2014/main" id="{02F3689B-66BB-7FF9-F32B-9616BCD51FA7}"/>
                      </a:ext>
                    </a:extLst>
                  </p:cNvPr>
                  <p:cNvCxnSpPr/>
                  <p:nvPr/>
                </p:nvCxnSpPr>
                <p:spPr>
                  <a:xfrm>
                    <a:off x="700548" y="3158972"/>
                    <a:ext cx="0" cy="1159495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Přímá spojnice se šipkou 24">
                    <a:extLst>
                      <a:ext uri="{FF2B5EF4-FFF2-40B4-BE49-F238E27FC236}">
                        <a16:creationId xmlns:a16="http://schemas.microsoft.com/office/drawing/2014/main" id="{B639D623-2827-4B20-A0F4-840E7CA9E019}"/>
                      </a:ext>
                    </a:extLst>
                  </p:cNvPr>
                  <p:cNvCxnSpPr/>
                  <p:nvPr/>
                </p:nvCxnSpPr>
                <p:spPr>
                  <a:xfrm>
                    <a:off x="685800" y="5073445"/>
                    <a:ext cx="0" cy="1297121"/>
                  </a:xfrm>
                  <a:prstGeom prst="straightConnector1">
                    <a:avLst/>
                  </a:prstGeom>
                  <a:ln w="28575">
                    <a:solidFill>
                      <a:srgbClr val="0070C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TextovéPole 25">
                    <a:extLst>
                      <a:ext uri="{FF2B5EF4-FFF2-40B4-BE49-F238E27FC236}">
                        <a16:creationId xmlns:a16="http://schemas.microsoft.com/office/drawing/2014/main" id="{A9C93BC9-D598-37FE-A932-8E5A23EB7C8E}"/>
                      </a:ext>
                    </a:extLst>
                  </p:cNvPr>
                  <p:cNvSpPr txBox="1"/>
                  <p:nvPr/>
                </p:nvSpPr>
                <p:spPr>
                  <a:xfrm>
                    <a:off x="-1052" y="3046925"/>
                    <a:ext cx="736703" cy="1563408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FF0000"/>
                        </a:solidFill>
                      </a:rPr>
                      <a:t>Skeletovitost (a zakrslost)</a:t>
                    </a:r>
                  </a:p>
                </p:txBody>
              </p:sp>
              <p:sp>
                <p:nvSpPr>
                  <p:cNvPr id="27" name="TextovéPole 26">
                    <a:extLst>
                      <a:ext uri="{FF2B5EF4-FFF2-40B4-BE49-F238E27FC236}">
                        <a16:creationId xmlns:a16="http://schemas.microsoft.com/office/drawing/2014/main" id="{1951C5FA-61CB-61A9-2E5A-7D8355063F77}"/>
                      </a:ext>
                    </a:extLst>
                  </p:cNvPr>
                  <p:cNvSpPr txBox="1"/>
                  <p:nvPr/>
                </p:nvSpPr>
                <p:spPr>
                  <a:xfrm>
                    <a:off x="-70422" y="5073445"/>
                    <a:ext cx="736703" cy="1125873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0070C0"/>
                        </a:solidFill>
                      </a:rPr>
                      <a:t>Hydrický režim</a:t>
                    </a:r>
                  </a:p>
                </p:txBody>
              </p:sp>
            </p:grpSp>
            <p:sp>
              <p:nvSpPr>
                <p:cNvPr id="4" name="Obdélník 3">
                  <a:extLst>
                    <a:ext uri="{FF2B5EF4-FFF2-40B4-BE49-F238E27FC236}">
                      <a16:creationId xmlns:a16="http://schemas.microsoft.com/office/drawing/2014/main" id="{E0C1852C-7B91-82D9-808A-737584433D19}"/>
                    </a:ext>
                  </a:extLst>
                </p:cNvPr>
                <p:cNvSpPr/>
                <p:nvPr/>
              </p:nvSpPr>
              <p:spPr>
                <a:xfrm>
                  <a:off x="3786500" y="4554124"/>
                  <a:ext cx="245440" cy="1052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TextovéPole 4">
                  <a:extLst>
                    <a:ext uri="{FF2B5EF4-FFF2-40B4-BE49-F238E27FC236}">
                      <a16:creationId xmlns:a16="http://schemas.microsoft.com/office/drawing/2014/main" id="{19C1B5E2-13AF-5ED6-9443-3ED9F7D52BCF}"/>
                    </a:ext>
                  </a:extLst>
                </p:cNvPr>
                <p:cNvSpPr txBox="1"/>
                <p:nvPr/>
              </p:nvSpPr>
              <p:spPr>
                <a:xfrm>
                  <a:off x="3391176" y="4369458"/>
                  <a:ext cx="245440" cy="448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F</a:t>
                  </a:r>
                </a:p>
              </p:txBody>
            </p:sp>
            <p:cxnSp>
              <p:nvCxnSpPr>
                <p:cNvPr id="20" name="Přímá spojnice 19">
                  <a:extLst>
                    <a:ext uri="{FF2B5EF4-FFF2-40B4-BE49-F238E27FC236}">
                      <a16:creationId xmlns:a16="http://schemas.microsoft.com/office/drawing/2014/main" id="{D518B0F6-FF89-B554-CD28-81468E70D9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78180" y="4307837"/>
                  <a:ext cx="708320" cy="8734"/>
                </a:xfrm>
                <a:prstGeom prst="line">
                  <a:avLst/>
                </a:prstGeom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9058521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B94F-35F7-D9D0-716A-1A60DEACE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6F5B0D39-45EF-9DB2-1B2C-A1BF94B48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B6137BFD-73D0-839A-FABC-0919EADD794F}"/>
              </a:ext>
            </a:extLst>
          </p:cNvPr>
          <p:cNvSpPr/>
          <p:nvPr/>
        </p:nvSpPr>
        <p:spPr>
          <a:xfrm>
            <a:off x="3466214" y="4167963"/>
            <a:ext cx="138223" cy="11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D0169962-02EB-57CD-F6EA-1F00AEEBF48B}"/>
              </a:ext>
            </a:extLst>
          </p:cNvPr>
          <p:cNvGrpSpPr>
            <a:grpSpLocks noChangeAspect="1"/>
          </p:cNvGrpSpPr>
          <p:nvPr/>
        </p:nvGrpSpPr>
        <p:grpSpPr>
          <a:xfrm>
            <a:off x="5062219" y="3404444"/>
            <a:ext cx="4081781" cy="3400158"/>
            <a:chOff x="-70422" y="2264431"/>
            <a:chExt cx="5427923" cy="4521506"/>
          </a:xfrm>
        </p:grpSpPr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8AADDEE5-F96A-CFDF-663A-EAB585502B00}"/>
                </a:ext>
              </a:extLst>
            </p:cNvPr>
            <p:cNvSpPr txBox="1"/>
            <p:nvPr/>
          </p:nvSpPr>
          <p:spPr>
            <a:xfrm>
              <a:off x="2190307" y="2264431"/>
              <a:ext cx="31671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>
                  <a:solidFill>
                    <a:srgbClr val="00B050"/>
                  </a:solidFill>
                </a:rPr>
                <a:t>Obsah živin</a:t>
              </a:r>
            </a:p>
          </p:txBody>
        </p:sp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F2B659BC-627F-BAC1-63B3-3B249BF40A5D}"/>
                </a:ext>
              </a:extLst>
            </p:cNvPr>
            <p:cNvGrpSpPr/>
            <p:nvPr/>
          </p:nvGrpSpPr>
          <p:grpSpPr>
            <a:xfrm>
              <a:off x="-70422" y="2586007"/>
              <a:ext cx="5427923" cy="4199930"/>
              <a:chOff x="-70422" y="2586007"/>
              <a:chExt cx="5427923" cy="4199930"/>
            </a:xfrm>
          </p:grpSpPr>
          <p:cxnSp>
            <p:nvCxnSpPr>
              <p:cNvPr id="31" name="Přímá spojnice se šipkou 30">
                <a:extLst>
                  <a:ext uri="{FF2B5EF4-FFF2-40B4-BE49-F238E27FC236}">
                    <a16:creationId xmlns:a16="http://schemas.microsoft.com/office/drawing/2014/main" id="{6A835E6F-8FF1-8C4B-81ED-960BBE826E19}"/>
                  </a:ext>
                </a:extLst>
              </p:cNvPr>
              <p:cNvCxnSpPr/>
              <p:nvPr/>
            </p:nvCxnSpPr>
            <p:spPr>
              <a:xfrm>
                <a:off x="2169042" y="2586007"/>
                <a:ext cx="3188432" cy="0"/>
              </a:xfrm>
              <a:prstGeom prst="straightConnector1">
                <a:avLst/>
              </a:prstGeom>
              <a:ln w="28575">
                <a:solidFill>
                  <a:srgbClr val="339933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Skupina 21">
                <a:extLst>
                  <a:ext uri="{FF2B5EF4-FFF2-40B4-BE49-F238E27FC236}">
                    <a16:creationId xmlns:a16="http://schemas.microsoft.com/office/drawing/2014/main" id="{34D19C25-BC62-F1FA-D7B9-46DC341898AD}"/>
                  </a:ext>
                </a:extLst>
              </p:cNvPr>
              <p:cNvGrpSpPr/>
              <p:nvPr/>
            </p:nvGrpSpPr>
            <p:grpSpPr>
              <a:xfrm>
                <a:off x="-70422" y="2628548"/>
                <a:ext cx="5427923" cy="4157389"/>
                <a:chOff x="-70422" y="2628548"/>
                <a:chExt cx="5427923" cy="4157389"/>
              </a:xfrm>
            </p:grpSpPr>
            <p:grpSp>
              <p:nvGrpSpPr>
                <p:cNvPr id="28" name="Skupina 27">
                  <a:extLst>
                    <a:ext uri="{FF2B5EF4-FFF2-40B4-BE49-F238E27FC236}">
                      <a16:creationId xmlns:a16="http://schemas.microsoft.com/office/drawing/2014/main" id="{38CBE17A-7337-A43C-B50E-93B2797310C4}"/>
                    </a:ext>
                  </a:extLst>
                </p:cNvPr>
                <p:cNvGrpSpPr/>
                <p:nvPr/>
              </p:nvGrpSpPr>
              <p:grpSpPr>
                <a:xfrm>
                  <a:off x="-70422" y="2628548"/>
                  <a:ext cx="5427923" cy="4157389"/>
                  <a:chOff x="-70422" y="2245090"/>
                  <a:chExt cx="5427923" cy="4157389"/>
                </a:xfrm>
              </p:grpSpPr>
              <p:grpSp>
                <p:nvGrpSpPr>
                  <p:cNvPr id="19" name="Skupina 18">
                    <a:extLst>
                      <a:ext uri="{FF2B5EF4-FFF2-40B4-BE49-F238E27FC236}">
                        <a16:creationId xmlns:a16="http://schemas.microsoft.com/office/drawing/2014/main" id="{783874D3-1688-F926-592D-A291A4ACB653}"/>
                      </a:ext>
                    </a:extLst>
                  </p:cNvPr>
                  <p:cNvGrpSpPr/>
                  <p:nvPr/>
                </p:nvGrpSpPr>
                <p:grpSpPr>
                  <a:xfrm>
                    <a:off x="785501" y="2245090"/>
                    <a:ext cx="4572000" cy="4157389"/>
                    <a:chOff x="431540" y="2245090"/>
                    <a:chExt cx="4572000" cy="4157389"/>
                  </a:xfrm>
                </p:grpSpPr>
                <p:pic>
                  <p:nvPicPr>
                    <p:cNvPr id="308228" name="Picture 6">
                      <a:extLst>
                        <a:ext uri="{FF2B5EF4-FFF2-40B4-BE49-F238E27FC236}">
                          <a16:creationId xmlns:a16="http://schemas.microsoft.com/office/drawing/2014/main" id="{D8AC52CC-EC89-ACD3-3FB6-D4C228404A2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b="54820"/>
                    <a:stretch/>
                  </p:blipFill>
                  <p:spPr bwMode="auto">
                    <a:xfrm>
                      <a:off x="431540" y="2245090"/>
                      <a:ext cx="4571973" cy="20627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" name="Picture 6">
                      <a:extLst>
                        <a:ext uri="{FF2B5EF4-FFF2-40B4-BE49-F238E27FC236}">
                          <a16:creationId xmlns:a16="http://schemas.microsoft.com/office/drawing/2014/main" id="{215C26AB-70B9-A6A9-61F7-82829BE3502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t="54355"/>
                    <a:stretch/>
                  </p:blipFill>
                  <p:spPr bwMode="auto">
                    <a:xfrm>
                      <a:off x="431540" y="4318468"/>
                      <a:ext cx="4572000" cy="208401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cxnSp>
                  <p:nvCxnSpPr>
                    <p:cNvPr id="9" name="Přímá spojnice 8">
                      <a:extLst>
                        <a:ext uri="{FF2B5EF4-FFF2-40B4-BE49-F238E27FC236}">
                          <a16:creationId xmlns:a16="http://schemas.microsoft.com/office/drawing/2014/main" id="{2D7DB65C-C482-6224-E08A-508233E0227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03548" y="4302510"/>
                      <a:ext cx="4429959" cy="15957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3" name="Přímá spojnice se šipkou 22">
                    <a:extLst>
                      <a:ext uri="{FF2B5EF4-FFF2-40B4-BE49-F238E27FC236}">
                        <a16:creationId xmlns:a16="http://schemas.microsoft.com/office/drawing/2014/main" id="{570194A9-D7E8-8F0E-6B74-477351711759}"/>
                      </a:ext>
                    </a:extLst>
                  </p:cNvPr>
                  <p:cNvCxnSpPr/>
                  <p:nvPr/>
                </p:nvCxnSpPr>
                <p:spPr>
                  <a:xfrm>
                    <a:off x="700548" y="3158972"/>
                    <a:ext cx="0" cy="1159495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Přímá spojnice se šipkou 24">
                    <a:extLst>
                      <a:ext uri="{FF2B5EF4-FFF2-40B4-BE49-F238E27FC236}">
                        <a16:creationId xmlns:a16="http://schemas.microsoft.com/office/drawing/2014/main" id="{4182BE44-ED48-5251-500E-C3D46744C698}"/>
                      </a:ext>
                    </a:extLst>
                  </p:cNvPr>
                  <p:cNvCxnSpPr/>
                  <p:nvPr/>
                </p:nvCxnSpPr>
                <p:spPr>
                  <a:xfrm>
                    <a:off x="685800" y="5073445"/>
                    <a:ext cx="0" cy="1297121"/>
                  </a:xfrm>
                  <a:prstGeom prst="straightConnector1">
                    <a:avLst/>
                  </a:prstGeom>
                  <a:ln w="28575">
                    <a:solidFill>
                      <a:srgbClr val="0070C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TextovéPole 25">
                    <a:extLst>
                      <a:ext uri="{FF2B5EF4-FFF2-40B4-BE49-F238E27FC236}">
                        <a16:creationId xmlns:a16="http://schemas.microsoft.com/office/drawing/2014/main" id="{AA555C02-ABE4-2E23-77C5-E50F464BB859}"/>
                      </a:ext>
                    </a:extLst>
                  </p:cNvPr>
                  <p:cNvSpPr txBox="1"/>
                  <p:nvPr/>
                </p:nvSpPr>
                <p:spPr>
                  <a:xfrm>
                    <a:off x="-1052" y="3046925"/>
                    <a:ext cx="736703" cy="1563408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FF0000"/>
                        </a:solidFill>
                      </a:rPr>
                      <a:t>Skeletovitost (a zakrslost)</a:t>
                    </a:r>
                  </a:p>
                </p:txBody>
              </p:sp>
              <p:sp>
                <p:nvSpPr>
                  <p:cNvPr id="27" name="TextovéPole 26">
                    <a:extLst>
                      <a:ext uri="{FF2B5EF4-FFF2-40B4-BE49-F238E27FC236}">
                        <a16:creationId xmlns:a16="http://schemas.microsoft.com/office/drawing/2014/main" id="{4BE71A1F-D169-3AEF-883C-F5847D97E0B9}"/>
                      </a:ext>
                    </a:extLst>
                  </p:cNvPr>
                  <p:cNvSpPr txBox="1"/>
                  <p:nvPr/>
                </p:nvSpPr>
                <p:spPr>
                  <a:xfrm>
                    <a:off x="-70422" y="5073445"/>
                    <a:ext cx="736703" cy="1125873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0070C0"/>
                        </a:solidFill>
                      </a:rPr>
                      <a:t>Hydrický režim</a:t>
                    </a:r>
                  </a:p>
                </p:txBody>
              </p:sp>
            </p:grpSp>
            <p:sp>
              <p:nvSpPr>
                <p:cNvPr id="4" name="Obdélník 3">
                  <a:extLst>
                    <a:ext uri="{FF2B5EF4-FFF2-40B4-BE49-F238E27FC236}">
                      <a16:creationId xmlns:a16="http://schemas.microsoft.com/office/drawing/2014/main" id="{004C97D1-3942-6771-F886-90C1639B075C}"/>
                    </a:ext>
                  </a:extLst>
                </p:cNvPr>
                <p:cNvSpPr/>
                <p:nvPr/>
              </p:nvSpPr>
              <p:spPr>
                <a:xfrm>
                  <a:off x="3786500" y="4554124"/>
                  <a:ext cx="245440" cy="1052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TextovéPole 4">
                  <a:extLst>
                    <a:ext uri="{FF2B5EF4-FFF2-40B4-BE49-F238E27FC236}">
                      <a16:creationId xmlns:a16="http://schemas.microsoft.com/office/drawing/2014/main" id="{95E51E58-4B87-600E-D983-C9675F30462E}"/>
                    </a:ext>
                  </a:extLst>
                </p:cNvPr>
                <p:cNvSpPr txBox="1"/>
                <p:nvPr/>
              </p:nvSpPr>
              <p:spPr>
                <a:xfrm>
                  <a:off x="3391176" y="4369458"/>
                  <a:ext cx="245440" cy="448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F</a:t>
                  </a:r>
                </a:p>
              </p:txBody>
            </p:sp>
            <p:cxnSp>
              <p:nvCxnSpPr>
                <p:cNvPr id="20" name="Přímá spojnice 19">
                  <a:extLst>
                    <a:ext uri="{FF2B5EF4-FFF2-40B4-BE49-F238E27FC236}">
                      <a16:creationId xmlns:a16="http://schemas.microsoft.com/office/drawing/2014/main" id="{D3ACCD83-6C68-9B34-46A2-BA6E485E11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78180" y="4307837"/>
                  <a:ext cx="708320" cy="8734"/>
                </a:xfrm>
                <a:prstGeom prst="line">
                  <a:avLst/>
                </a:prstGeom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78746904-A08E-D63B-256D-67D85AB8C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1" y="773113"/>
            <a:ext cx="5256660" cy="350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56081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BD3D6-58F0-13C0-2C1E-75A365779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F6440AD6-55DF-74CF-55B1-801E111A1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0E07459A-A195-ED1A-A164-B6ED19C4491D}"/>
              </a:ext>
            </a:extLst>
          </p:cNvPr>
          <p:cNvSpPr/>
          <p:nvPr/>
        </p:nvSpPr>
        <p:spPr>
          <a:xfrm>
            <a:off x="3466214" y="4167963"/>
            <a:ext cx="138223" cy="11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A66E77A8-86E6-B0A2-CABA-EE319BC8C8DC}"/>
              </a:ext>
            </a:extLst>
          </p:cNvPr>
          <p:cNvGrpSpPr>
            <a:grpSpLocks noChangeAspect="1"/>
          </p:cNvGrpSpPr>
          <p:nvPr/>
        </p:nvGrpSpPr>
        <p:grpSpPr>
          <a:xfrm>
            <a:off x="5062219" y="3404444"/>
            <a:ext cx="4081781" cy="3400158"/>
            <a:chOff x="-70422" y="2264431"/>
            <a:chExt cx="5427923" cy="4521506"/>
          </a:xfrm>
        </p:grpSpPr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7CAC9727-6982-3BF7-2BA7-44EB339304DF}"/>
                </a:ext>
              </a:extLst>
            </p:cNvPr>
            <p:cNvSpPr txBox="1"/>
            <p:nvPr/>
          </p:nvSpPr>
          <p:spPr>
            <a:xfrm>
              <a:off x="2190307" y="2264431"/>
              <a:ext cx="31671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>
                  <a:solidFill>
                    <a:srgbClr val="00B050"/>
                  </a:solidFill>
                </a:rPr>
                <a:t>Obsah živin</a:t>
              </a:r>
            </a:p>
          </p:txBody>
        </p:sp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EB1C8E15-C687-30CC-26AC-BE4D2A5F5DC8}"/>
                </a:ext>
              </a:extLst>
            </p:cNvPr>
            <p:cNvGrpSpPr/>
            <p:nvPr/>
          </p:nvGrpSpPr>
          <p:grpSpPr>
            <a:xfrm>
              <a:off x="-70422" y="2586007"/>
              <a:ext cx="5427923" cy="4199930"/>
              <a:chOff x="-70422" y="2586007"/>
              <a:chExt cx="5427923" cy="4199930"/>
            </a:xfrm>
          </p:grpSpPr>
          <p:cxnSp>
            <p:nvCxnSpPr>
              <p:cNvPr id="31" name="Přímá spojnice se šipkou 30">
                <a:extLst>
                  <a:ext uri="{FF2B5EF4-FFF2-40B4-BE49-F238E27FC236}">
                    <a16:creationId xmlns:a16="http://schemas.microsoft.com/office/drawing/2014/main" id="{0F2E7DAA-49E6-C809-4617-3AB18D44C7CF}"/>
                  </a:ext>
                </a:extLst>
              </p:cNvPr>
              <p:cNvCxnSpPr/>
              <p:nvPr/>
            </p:nvCxnSpPr>
            <p:spPr>
              <a:xfrm>
                <a:off x="2169042" y="2586007"/>
                <a:ext cx="3188432" cy="0"/>
              </a:xfrm>
              <a:prstGeom prst="straightConnector1">
                <a:avLst/>
              </a:prstGeom>
              <a:ln w="28575">
                <a:solidFill>
                  <a:srgbClr val="339933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Skupina 21">
                <a:extLst>
                  <a:ext uri="{FF2B5EF4-FFF2-40B4-BE49-F238E27FC236}">
                    <a16:creationId xmlns:a16="http://schemas.microsoft.com/office/drawing/2014/main" id="{DDF44DA3-68D2-3B6F-E3CB-D765D27FB0E9}"/>
                  </a:ext>
                </a:extLst>
              </p:cNvPr>
              <p:cNvGrpSpPr/>
              <p:nvPr/>
            </p:nvGrpSpPr>
            <p:grpSpPr>
              <a:xfrm>
                <a:off x="-70422" y="2628548"/>
                <a:ext cx="5427923" cy="4157389"/>
                <a:chOff x="-70422" y="2628548"/>
                <a:chExt cx="5427923" cy="4157389"/>
              </a:xfrm>
            </p:grpSpPr>
            <p:grpSp>
              <p:nvGrpSpPr>
                <p:cNvPr id="28" name="Skupina 27">
                  <a:extLst>
                    <a:ext uri="{FF2B5EF4-FFF2-40B4-BE49-F238E27FC236}">
                      <a16:creationId xmlns:a16="http://schemas.microsoft.com/office/drawing/2014/main" id="{DE9D3139-1499-5FC8-80CF-7467B42DF10D}"/>
                    </a:ext>
                  </a:extLst>
                </p:cNvPr>
                <p:cNvGrpSpPr/>
                <p:nvPr/>
              </p:nvGrpSpPr>
              <p:grpSpPr>
                <a:xfrm>
                  <a:off x="-70422" y="2628548"/>
                  <a:ext cx="5427923" cy="4157389"/>
                  <a:chOff x="-70422" y="2245090"/>
                  <a:chExt cx="5427923" cy="4157389"/>
                </a:xfrm>
              </p:grpSpPr>
              <p:grpSp>
                <p:nvGrpSpPr>
                  <p:cNvPr id="19" name="Skupina 18">
                    <a:extLst>
                      <a:ext uri="{FF2B5EF4-FFF2-40B4-BE49-F238E27FC236}">
                        <a16:creationId xmlns:a16="http://schemas.microsoft.com/office/drawing/2014/main" id="{AB24B62B-C06A-3B05-CB5F-4CFEA72D61BE}"/>
                      </a:ext>
                    </a:extLst>
                  </p:cNvPr>
                  <p:cNvGrpSpPr/>
                  <p:nvPr/>
                </p:nvGrpSpPr>
                <p:grpSpPr>
                  <a:xfrm>
                    <a:off x="785501" y="2245090"/>
                    <a:ext cx="4572000" cy="4157389"/>
                    <a:chOff x="431540" y="2245090"/>
                    <a:chExt cx="4572000" cy="4157389"/>
                  </a:xfrm>
                </p:grpSpPr>
                <p:pic>
                  <p:nvPicPr>
                    <p:cNvPr id="308228" name="Picture 6">
                      <a:extLst>
                        <a:ext uri="{FF2B5EF4-FFF2-40B4-BE49-F238E27FC236}">
                          <a16:creationId xmlns:a16="http://schemas.microsoft.com/office/drawing/2014/main" id="{E59A34D6-035F-AD59-FD99-28DB3AE302B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b="54820"/>
                    <a:stretch/>
                  </p:blipFill>
                  <p:spPr bwMode="auto">
                    <a:xfrm>
                      <a:off x="431540" y="2245090"/>
                      <a:ext cx="4571973" cy="20627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" name="Picture 6">
                      <a:extLst>
                        <a:ext uri="{FF2B5EF4-FFF2-40B4-BE49-F238E27FC236}">
                          <a16:creationId xmlns:a16="http://schemas.microsoft.com/office/drawing/2014/main" id="{F7D0B1DA-67FB-8ADE-F496-2F51157A886C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t="54355"/>
                    <a:stretch/>
                  </p:blipFill>
                  <p:spPr bwMode="auto">
                    <a:xfrm>
                      <a:off x="431540" y="4318468"/>
                      <a:ext cx="4572000" cy="208401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cxnSp>
                  <p:nvCxnSpPr>
                    <p:cNvPr id="9" name="Přímá spojnice 8">
                      <a:extLst>
                        <a:ext uri="{FF2B5EF4-FFF2-40B4-BE49-F238E27FC236}">
                          <a16:creationId xmlns:a16="http://schemas.microsoft.com/office/drawing/2014/main" id="{32B1F594-3B89-00FF-8885-4B92F3A74D0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03548" y="4302510"/>
                      <a:ext cx="4429959" cy="15957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3" name="Přímá spojnice se šipkou 22">
                    <a:extLst>
                      <a:ext uri="{FF2B5EF4-FFF2-40B4-BE49-F238E27FC236}">
                        <a16:creationId xmlns:a16="http://schemas.microsoft.com/office/drawing/2014/main" id="{5A2D61A7-BB8A-9DB7-0B23-6B2EF86EEBFD}"/>
                      </a:ext>
                    </a:extLst>
                  </p:cNvPr>
                  <p:cNvCxnSpPr/>
                  <p:nvPr/>
                </p:nvCxnSpPr>
                <p:spPr>
                  <a:xfrm>
                    <a:off x="700548" y="3158972"/>
                    <a:ext cx="0" cy="1159495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Přímá spojnice se šipkou 24">
                    <a:extLst>
                      <a:ext uri="{FF2B5EF4-FFF2-40B4-BE49-F238E27FC236}">
                        <a16:creationId xmlns:a16="http://schemas.microsoft.com/office/drawing/2014/main" id="{FDEBC177-ECE4-8709-DF96-7E25332E7D01}"/>
                      </a:ext>
                    </a:extLst>
                  </p:cNvPr>
                  <p:cNvCxnSpPr/>
                  <p:nvPr/>
                </p:nvCxnSpPr>
                <p:spPr>
                  <a:xfrm>
                    <a:off x="685800" y="5073445"/>
                    <a:ext cx="0" cy="1297121"/>
                  </a:xfrm>
                  <a:prstGeom prst="straightConnector1">
                    <a:avLst/>
                  </a:prstGeom>
                  <a:ln w="28575">
                    <a:solidFill>
                      <a:srgbClr val="0070C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TextovéPole 25">
                    <a:extLst>
                      <a:ext uri="{FF2B5EF4-FFF2-40B4-BE49-F238E27FC236}">
                        <a16:creationId xmlns:a16="http://schemas.microsoft.com/office/drawing/2014/main" id="{670AC03A-9F19-D25A-AB69-450E4A8E9BD5}"/>
                      </a:ext>
                    </a:extLst>
                  </p:cNvPr>
                  <p:cNvSpPr txBox="1"/>
                  <p:nvPr/>
                </p:nvSpPr>
                <p:spPr>
                  <a:xfrm>
                    <a:off x="-1052" y="3046925"/>
                    <a:ext cx="736703" cy="1563408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FF0000"/>
                        </a:solidFill>
                      </a:rPr>
                      <a:t>Skeletovitost (a zakrslost)</a:t>
                    </a:r>
                  </a:p>
                </p:txBody>
              </p:sp>
              <p:sp>
                <p:nvSpPr>
                  <p:cNvPr id="27" name="TextovéPole 26">
                    <a:extLst>
                      <a:ext uri="{FF2B5EF4-FFF2-40B4-BE49-F238E27FC236}">
                        <a16:creationId xmlns:a16="http://schemas.microsoft.com/office/drawing/2014/main" id="{23F34024-F686-E467-1971-EC045050CE52}"/>
                      </a:ext>
                    </a:extLst>
                  </p:cNvPr>
                  <p:cNvSpPr txBox="1"/>
                  <p:nvPr/>
                </p:nvSpPr>
                <p:spPr>
                  <a:xfrm>
                    <a:off x="-70422" y="5073445"/>
                    <a:ext cx="736703" cy="1125873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0070C0"/>
                        </a:solidFill>
                      </a:rPr>
                      <a:t>Hydrický režim</a:t>
                    </a:r>
                  </a:p>
                </p:txBody>
              </p:sp>
            </p:grpSp>
            <p:sp>
              <p:nvSpPr>
                <p:cNvPr id="4" name="Obdélník 3">
                  <a:extLst>
                    <a:ext uri="{FF2B5EF4-FFF2-40B4-BE49-F238E27FC236}">
                      <a16:creationId xmlns:a16="http://schemas.microsoft.com/office/drawing/2014/main" id="{468F12A5-B955-3D6D-78C8-9151D6735461}"/>
                    </a:ext>
                  </a:extLst>
                </p:cNvPr>
                <p:cNvSpPr/>
                <p:nvPr/>
              </p:nvSpPr>
              <p:spPr>
                <a:xfrm>
                  <a:off x="3786500" y="4554124"/>
                  <a:ext cx="245440" cy="1052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TextovéPole 4">
                  <a:extLst>
                    <a:ext uri="{FF2B5EF4-FFF2-40B4-BE49-F238E27FC236}">
                      <a16:creationId xmlns:a16="http://schemas.microsoft.com/office/drawing/2014/main" id="{5A87F8A0-87B8-D2CD-ACEB-EC7C5562C5DF}"/>
                    </a:ext>
                  </a:extLst>
                </p:cNvPr>
                <p:cNvSpPr txBox="1"/>
                <p:nvPr/>
              </p:nvSpPr>
              <p:spPr>
                <a:xfrm>
                  <a:off x="3391176" y="4369458"/>
                  <a:ext cx="245440" cy="448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F</a:t>
                  </a:r>
                </a:p>
              </p:txBody>
            </p:sp>
            <p:cxnSp>
              <p:nvCxnSpPr>
                <p:cNvPr id="20" name="Přímá spojnice 19">
                  <a:extLst>
                    <a:ext uri="{FF2B5EF4-FFF2-40B4-BE49-F238E27FC236}">
                      <a16:creationId xmlns:a16="http://schemas.microsoft.com/office/drawing/2014/main" id="{1483F132-1127-2E2A-D506-35C8E96C6A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78180" y="4307837"/>
                  <a:ext cx="708320" cy="8734"/>
                </a:xfrm>
                <a:prstGeom prst="line">
                  <a:avLst/>
                </a:prstGeom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2" name="Obrázek 2">
            <a:extLst>
              <a:ext uri="{FF2B5EF4-FFF2-40B4-BE49-F238E27FC236}">
                <a16:creationId xmlns:a16="http://schemas.microsoft.com/office/drawing/2014/main" id="{8883E525-366A-D1A3-439C-2670DB2B1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84" y="738963"/>
            <a:ext cx="5143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98614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2FC65-A4CC-1779-992C-28642FD78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DA916773-0AFC-89BD-6AF9-3B88B2AED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B2581AFE-5C7D-9430-60C2-AEE1A9F09979}"/>
              </a:ext>
            </a:extLst>
          </p:cNvPr>
          <p:cNvSpPr/>
          <p:nvPr/>
        </p:nvSpPr>
        <p:spPr>
          <a:xfrm>
            <a:off x="3466214" y="4167963"/>
            <a:ext cx="138223" cy="11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D664D6F1-4A77-E453-8C7A-D6A09245AA07}"/>
              </a:ext>
            </a:extLst>
          </p:cNvPr>
          <p:cNvGrpSpPr>
            <a:grpSpLocks noChangeAspect="1"/>
          </p:cNvGrpSpPr>
          <p:nvPr/>
        </p:nvGrpSpPr>
        <p:grpSpPr>
          <a:xfrm>
            <a:off x="5062219" y="3404444"/>
            <a:ext cx="4081781" cy="3400158"/>
            <a:chOff x="-70422" y="2264431"/>
            <a:chExt cx="5427923" cy="4521506"/>
          </a:xfrm>
        </p:grpSpPr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80622456-8914-CBCB-3DD8-283B71481261}"/>
                </a:ext>
              </a:extLst>
            </p:cNvPr>
            <p:cNvSpPr txBox="1"/>
            <p:nvPr/>
          </p:nvSpPr>
          <p:spPr>
            <a:xfrm>
              <a:off x="2190307" y="2264431"/>
              <a:ext cx="31671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>
                  <a:solidFill>
                    <a:srgbClr val="00B050"/>
                  </a:solidFill>
                </a:rPr>
                <a:t>Obsah živin</a:t>
              </a:r>
            </a:p>
          </p:txBody>
        </p:sp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C03507F8-7FC1-C646-539E-5098C929EE8C}"/>
                </a:ext>
              </a:extLst>
            </p:cNvPr>
            <p:cNvGrpSpPr/>
            <p:nvPr/>
          </p:nvGrpSpPr>
          <p:grpSpPr>
            <a:xfrm>
              <a:off x="-70422" y="2586007"/>
              <a:ext cx="5427923" cy="4199930"/>
              <a:chOff x="-70422" y="2586007"/>
              <a:chExt cx="5427923" cy="4199930"/>
            </a:xfrm>
          </p:grpSpPr>
          <p:cxnSp>
            <p:nvCxnSpPr>
              <p:cNvPr id="31" name="Přímá spojnice se šipkou 30">
                <a:extLst>
                  <a:ext uri="{FF2B5EF4-FFF2-40B4-BE49-F238E27FC236}">
                    <a16:creationId xmlns:a16="http://schemas.microsoft.com/office/drawing/2014/main" id="{497B507F-B219-5469-057D-B9EB47F375D9}"/>
                  </a:ext>
                </a:extLst>
              </p:cNvPr>
              <p:cNvCxnSpPr/>
              <p:nvPr/>
            </p:nvCxnSpPr>
            <p:spPr>
              <a:xfrm>
                <a:off x="2169042" y="2586007"/>
                <a:ext cx="3188432" cy="0"/>
              </a:xfrm>
              <a:prstGeom prst="straightConnector1">
                <a:avLst/>
              </a:prstGeom>
              <a:ln w="28575">
                <a:solidFill>
                  <a:srgbClr val="339933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Skupina 21">
                <a:extLst>
                  <a:ext uri="{FF2B5EF4-FFF2-40B4-BE49-F238E27FC236}">
                    <a16:creationId xmlns:a16="http://schemas.microsoft.com/office/drawing/2014/main" id="{E2FB8D99-2E88-05BB-E42F-7C5C79162C10}"/>
                  </a:ext>
                </a:extLst>
              </p:cNvPr>
              <p:cNvGrpSpPr/>
              <p:nvPr/>
            </p:nvGrpSpPr>
            <p:grpSpPr>
              <a:xfrm>
                <a:off x="-70422" y="2628548"/>
                <a:ext cx="5427923" cy="4157389"/>
                <a:chOff x="-70422" y="2628548"/>
                <a:chExt cx="5427923" cy="4157389"/>
              </a:xfrm>
            </p:grpSpPr>
            <p:grpSp>
              <p:nvGrpSpPr>
                <p:cNvPr id="28" name="Skupina 27">
                  <a:extLst>
                    <a:ext uri="{FF2B5EF4-FFF2-40B4-BE49-F238E27FC236}">
                      <a16:creationId xmlns:a16="http://schemas.microsoft.com/office/drawing/2014/main" id="{6E143042-347C-FDEC-8752-8751F2E84F68}"/>
                    </a:ext>
                  </a:extLst>
                </p:cNvPr>
                <p:cNvGrpSpPr/>
                <p:nvPr/>
              </p:nvGrpSpPr>
              <p:grpSpPr>
                <a:xfrm>
                  <a:off x="-70422" y="2628548"/>
                  <a:ext cx="5427923" cy="4157389"/>
                  <a:chOff x="-70422" y="2245090"/>
                  <a:chExt cx="5427923" cy="4157389"/>
                </a:xfrm>
              </p:grpSpPr>
              <p:grpSp>
                <p:nvGrpSpPr>
                  <p:cNvPr id="19" name="Skupina 18">
                    <a:extLst>
                      <a:ext uri="{FF2B5EF4-FFF2-40B4-BE49-F238E27FC236}">
                        <a16:creationId xmlns:a16="http://schemas.microsoft.com/office/drawing/2014/main" id="{D11AE411-EF81-236A-99E5-65EABD7BFD94}"/>
                      </a:ext>
                    </a:extLst>
                  </p:cNvPr>
                  <p:cNvGrpSpPr/>
                  <p:nvPr/>
                </p:nvGrpSpPr>
                <p:grpSpPr>
                  <a:xfrm>
                    <a:off x="785501" y="2245090"/>
                    <a:ext cx="4572000" cy="4157389"/>
                    <a:chOff x="431540" y="2245090"/>
                    <a:chExt cx="4572000" cy="4157389"/>
                  </a:xfrm>
                </p:grpSpPr>
                <p:pic>
                  <p:nvPicPr>
                    <p:cNvPr id="308228" name="Picture 6">
                      <a:extLst>
                        <a:ext uri="{FF2B5EF4-FFF2-40B4-BE49-F238E27FC236}">
                          <a16:creationId xmlns:a16="http://schemas.microsoft.com/office/drawing/2014/main" id="{3DCFB579-75E7-0CF2-BB43-17760D7C9C6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b="54820"/>
                    <a:stretch/>
                  </p:blipFill>
                  <p:spPr bwMode="auto">
                    <a:xfrm>
                      <a:off x="431540" y="2245090"/>
                      <a:ext cx="4571973" cy="20627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" name="Picture 6">
                      <a:extLst>
                        <a:ext uri="{FF2B5EF4-FFF2-40B4-BE49-F238E27FC236}">
                          <a16:creationId xmlns:a16="http://schemas.microsoft.com/office/drawing/2014/main" id="{F89FB121-46E3-F05B-CC9A-835B2C20078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t="54355"/>
                    <a:stretch/>
                  </p:blipFill>
                  <p:spPr bwMode="auto">
                    <a:xfrm>
                      <a:off x="431540" y="4318468"/>
                      <a:ext cx="4572000" cy="208401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cxnSp>
                  <p:nvCxnSpPr>
                    <p:cNvPr id="9" name="Přímá spojnice 8">
                      <a:extLst>
                        <a:ext uri="{FF2B5EF4-FFF2-40B4-BE49-F238E27FC236}">
                          <a16:creationId xmlns:a16="http://schemas.microsoft.com/office/drawing/2014/main" id="{828DF83E-A136-C68E-0613-C2DBA76B4FE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03548" y="4302510"/>
                      <a:ext cx="4429959" cy="15957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3" name="Přímá spojnice se šipkou 22">
                    <a:extLst>
                      <a:ext uri="{FF2B5EF4-FFF2-40B4-BE49-F238E27FC236}">
                        <a16:creationId xmlns:a16="http://schemas.microsoft.com/office/drawing/2014/main" id="{31D39A7E-B126-B7F8-FB76-0133D0370B82}"/>
                      </a:ext>
                    </a:extLst>
                  </p:cNvPr>
                  <p:cNvCxnSpPr/>
                  <p:nvPr/>
                </p:nvCxnSpPr>
                <p:spPr>
                  <a:xfrm>
                    <a:off x="700548" y="3158972"/>
                    <a:ext cx="0" cy="1159495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Přímá spojnice se šipkou 24">
                    <a:extLst>
                      <a:ext uri="{FF2B5EF4-FFF2-40B4-BE49-F238E27FC236}">
                        <a16:creationId xmlns:a16="http://schemas.microsoft.com/office/drawing/2014/main" id="{0E100689-ECB1-BD2B-47D3-410667BA7DF8}"/>
                      </a:ext>
                    </a:extLst>
                  </p:cNvPr>
                  <p:cNvCxnSpPr/>
                  <p:nvPr/>
                </p:nvCxnSpPr>
                <p:spPr>
                  <a:xfrm>
                    <a:off x="685800" y="5073445"/>
                    <a:ext cx="0" cy="1297121"/>
                  </a:xfrm>
                  <a:prstGeom prst="straightConnector1">
                    <a:avLst/>
                  </a:prstGeom>
                  <a:ln w="28575">
                    <a:solidFill>
                      <a:srgbClr val="0070C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TextovéPole 25">
                    <a:extLst>
                      <a:ext uri="{FF2B5EF4-FFF2-40B4-BE49-F238E27FC236}">
                        <a16:creationId xmlns:a16="http://schemas.microsoft.com/office/drawing/2014/main" id="{9EBE5E9F-EB75-CF15-2628-F1E3BF128314}"/>
                      </a:ext>
                    </a:extLst>
                  </p:cNvPr>
                  <p:cNvSpPr txBox="1"/>
                  <p:nvPr/>
                </p:nvSpPr>
                <p:spPr>
                  <a:xfrm>
                    <a:off x="-1052" y="3046925"/>
                    <a:ext cx="736703" cy="1563408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FF0000"/>
                        </a:solidFill>
                      </a:rPr>
                      <a:t>Skeletovitost (a zakrslost)</a:t>
                    </a:r>
                  </a:p>
                </p:txBody>
              </p:sp>
              <p:sp>
                <p:nvSpPr>
                  <p:cNvPr id="27" name="TextovéPole 26">
                    <a:extLst>
                      <a:ext uri="{FF2B5EF4-FFF2-40B4-BE49-F238E27FC236}">
                        <a16:creationId xmlns:a16="http://schemas.microsoft.com/office/drawing/2014/main" id="{F7ECCE99-6272-0B41-FD0E-C5F2755C4961}"/>
                      </a:ext>
                    </a:extLst>
                  </p:cNvPr>
                  <p:cNvSpPr txBox="1"/>
                  <p:nvPr/>
                </p:nvSpPr>
                <p:spPr>
                  <a:xfrm>
                    <a:off x="-70422" y="5073445"/>
                    <a:ext cx="736703" cy="1125873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0070C0"/>
                        </a:solidFill>
                      </a:rPr>
                      <a:t>Hydrický režim</a:t>
                    </a:r>
                  </a:p>
                </p:txBody>
              </p:sp>
            </p:grpSp>
            <p:sp>
              <p:nvSpPr>
                <p:cNvPr id="4" name="Obdélník 3">
                  <a:extLst>
                    <a:ext uri="{FF2B5EF4-FFF2-40B4-BE49-F238E27FC236}">
                      <a16:creationId xmlns:a16="http://schemas.microsoft.com/office/drawing/2014/main" id="{B0C49D4E-4724-1027-1D6C-23E7F90390DA}"/>
                    </a:ext>
                  </a:extLst>
                </p:cNvPr>
                <p:cNvSpPr/>
                <p:nvPr/>
              </p:nvSpPr>
              <p:spPr>
                <a:xfrm>
                  <a:off x="3786500" y="4554124"/>
                  <a:ext cx="245440" cy="1052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TextovéPole 4">
                  <a:extLst>
                    <a:ext uri="{FF2B5EF4-FFF2-40B4-BE49-F238E27FC236}">
                      <a16:creationId xmlns:a16="http://schemas.microsoft.com/office/drawing/2014/main" id="{C671FA27-A3F0-D7B8-95CF-022A0C6227F1}"/>
                    </a:ext>
                  </a:extLst>
                </p:cNvPr>
                <p:cNvSpPr txBox="1"/>
                <p:nvPr/>
              </p:nvSpPr>
              <p:spPr>
                <a:xfrm>
                  <a:off x="3391176" y="4369458"/>
                  <a:ext cx="245440" cy="448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F</a:t>
                  </a:r>
                </a:p>
              </p:txBody>
            </p:sp>
            <p:cxnSp>
              <p:nvCxnSpPr>
                <p:cNvPr id="20" name="Přímá spojnice 19">
                  <a:extLst>
                    <a:ext uri="{FF2B5EF4-FFF2-40B4-BE49-F238E27FC236}">
                      <a16:creationId xmlns:a16="http://schemas.microsoft.com/office/drawing/2014/main" id="{69D9FEA8-EC98-AD00-4F55-267B59AFBF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78180" y="4307837"/>
                  <a:ext cx="708320" cy="8734"/>
                </a:xfrm>
                <a:prstGeom prst="line">
                  <a:avLst/>
                </a:prstGeom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8" name="Obrázek 2">
            <a:extLst>
              <a:ext uri="{FF2B5EF4-FFF2-40B4-BE49-F238E27FC236}">
                <a16:creationId xmlns:a16="http://schemas.microsoft.com/office/drawing/2014/main" id="{AE90DA61-CB6F-7368-D330-BA10EC819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8" y="773113"/>
            <a:ext cx="52197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24475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28822-1D89-D6D4-B63E-50E5CB891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37A72111-20CF-D107-3B93-5A42E99F1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C0309FA9-FB96-AFBA-1964-B5E58BAC4B17}"/>
              </a:ext>
            </a:extLst>
          </p:cNvPr>
          <p:cNvSpPr/>
          <p:nvPr/>
        </p:nvSpPr>
        <p:spPr>
          <a:xfrm>
            <a:off x="3466214" y="4167963"/>
            <a:ext cx="138223" cy="11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F92F7889-CFE3-0288-9A5C-D3E64140CF9F}"/>
              </a:ext>
            </a:extLst>
          </p:cNvPr>
          <p:cNvGrpSpPr>
            <a:grpSpLocks noChangeAspect="1"/>
          </p:cNvGrpSpPr>
          <p:nvPr/>
        </p:nvGrpSpPr>
        <p:grpSpPr>
          <a:xfrm>
            <a:off x="5062219" y="3404444"/>
            <a:ext cx="4081781" cy="3400158"/>
            <a:chOff x="-70422" y="2264431"/>
            <a:chExt cx="5427923" cy="4521506"/>
          </a:xfrm>
        </p:grpSpPr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369A6AE5-220F-4C36-8E6E-EC2C829AD80D}"/>
                </a:ext>
              </a:extLst>
            </p:cNvPr>
            <p:cNvSpPr txBox="1"/>
            <p:nvPr/>
          </p:nvSpPr>
          <p:spPr>
            <a:xfrm>
              <a:off x="2190307" y="2264431"/>
              <a:ext cx="31671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>
                  <a:solidFill>
                    <a:srgbClr val="00B050"/>
                  </a:solidFill>
                </a:rPr>
                <a:t>Obsah živin</a:t>
              </a:r>
            </a:p>
          </p:txBody>
        </p:sp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6CA7D2B7-2D2D-A4C6-000E-4838F2927FCA}"/>
                </a:ext>
              </a:extLst>
            </p:cNvPr>
            <p:cNvGrpSpPr/>
            <p:nvPr/>
          </p:nvGrpSpPr>
          <p:grpSpPr>
            <a:xfrm>
              <a:off x="-70422" y="2586007"/>
              <a:ext cx="5427923" cy="4199930"/>
              <a:chOff x="-70422" y="2586007"/>
              <a:chExt cx="5427923" cy="4199930"/>
            </a:xfrm>
          </p:grpSpPr>
          <p:cxnSp>
            <p:nvCxnSpPr>
              <p:cNvPr id="31" name="Přímá spojnice se šipkou 30">
                <a:extLst>
                  <a:ext uri="{FF2B5EF4-FFF2-40B4-BE49-F238E27FC236}">
                    <a16:creationId xmlns:a16="http://schemas.microsoft.com/office/drawing/2014/main" id="{5D17810D-5E8E-EBC2-0C26-43CE2F9CE0FB}"/>
                  </a:ext>
                </a:extLst>
              </p:cNvPr>
              <p:cNvCxnSpPr/>
              <p:nvPr/>
            </p:nvCxnSpPr>
            <p:spPr>
              <a:xfrm>
                <a:off x="2169042" y="2586007"/>
                <a:ext cx="3188432" cy="0"/>
              </a:xfrm>
              <a:prstGeom prst="straightConnector1">
                <a:avLst/>
              </a:prstGeom>
              <a:ln w="28575">
                <a:solidFill>
                  <a:srgbClr val="339933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Skupina 21">
                <a:extLst>
                  <a:ext uri="{FF2B5EF4-FFF2-40B4-BE49-F238E27FC236}">
                    <a16:creationId xmlns:a16="http://schemas.microsoft.com/office/drawing/2014/main" id="{365E12D3-3758-52D2-C521-9FBC81789FC0}"/>
                  </a:ext>
                </a:extLst>
              </p:cNvPr>
              <p:cNvGrpSpPr/>
              <p:nvPr/>
            </p:nvGrpSpPr>
            <p:grpSpPr>
              <a:xfrm>
                <a:off x="-70422" y="2628548"/>
                <a:ext cx="5427923" cy="4157389"/>
                <a:chOff x="-70422" y="2628548"/>
                <a:chExt cx="5427923" cy="4157389"/>
              </a:xfrm>
            </p:grpSpPr>
            <p:grpSp>
              <p:nvGrpSpPr>
                <p:cNvPr id="28" name="Skupina 27">
                  <a:extLst>
                    <a:ext uri="{FF2B5EF4-FFF2-40B4-BE49-F238E27FC236}">
                      <a16:creationId xmlns:a16="http://schemas.microsoft.com/office/drawing/2014/main" id="{72471727-69B5-4CBA-66E2-EF5D21C5B2B7}"/>
                    </a:ext>
                  </a:extLst>
                </p:cNvPr>
                <p:cNvGrpSpPr/>
                <p:nvPr/>
              </p:nvGrpSpPr>
              <p:grpSpPr>
                <a:xfrm>
                  <a:off x="-70422" y="2628548"/>
                  <a:ext cx="5427923" cy="4157389"/>
                  <a:chOff x="-70422" y="2245090"/>
                  <a:chExt cx="5427923" cy="4157389"/>
                </a:xfrm>
              </p:grpSpPr>
              <p:grpSp>
                <p:nvGrpSpPr>
                  <p:cNvPr id="19" name="Skupina 18">
                    <a:extLst>
                      <a:ext uri="{FF2B5EF4-FFF2-40B4-BE49-F238E27FC236}">
                        <a16:creationId xmlns:a16="http://schemas.microsoft.com/office/drawing/2014/main" id="{B186C72D-703C-FCBF-3E98-9A4144D153C1}"/>
                      </a:ext>
                    </a:extLst>
                  </p:cNvPr>
                  <p:cNvGrpSpPr/>
                  <p:nvPr/>
                </p:nvGrpSpPr>
                <p:grpSpPr>
                  <a:xfrm>
                    <a:off x="785501" y="2245090"/>
                    <a:ext cx="4572000" cy="4157389"/>
                    <a:chOff x="431540" y="2245090"/>
                    <a:chExt cx="4572000" cy="4157389"/>
                  </a:xfrm>
                </p:grpSpPr>
                <p:pic>
                  <p:nvPicPr>
                    <p:cNvPr id="308228" name="Picture 6">
                      <a:extLst>
                        <a:ext uri="{FF2B5EF4-FFF2-40B4-BE49-F238E27FC236}">
                          <a16:creationId xmlns:a16="http://schemas.microsoft.com/office/drawing/2014/main" id="{C4C5F619-93A6-681A-827F-3A2FD2DAD37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b="54820"/>
                    <a:stretch/>
                  </p:blipFill>
                  <p:spPr bwMode="auto">
                    <a:xfrm>
                      <a:off x="431540" y="2245090"/>
                      <a:ext cx="4571973" cy="20627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" name="Picture 6">
                      <a:extLst>
                        <a:ext uri="{FF2B5EF4-FFF2-40B4-BE49-F238E27FC236}">
                          <a16:creationId xmlns:a16="http://schemas.microsoft.com/office/drawing/2014/main" id="{24696E6D-C7F7-5906-3A15-97FC7FC6431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t="54355"/>
                    <a:stretch/>
                  </p:blipFill>
                  <p:spPr bwMode="auto">
                    <a:xfrm>
                      <a:off x="431540" y="4318468"/>
                      <a:ext cx="4572000" cy="208401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cxnSp>
                  <p:nvCxnSpPr>
                    <p:cNvPr id="9" name="Přímá spojnice 8">
                      <a:extLst>
                        <a:ext uri="{FF2B5EF4-FFF2-40B4-BE49-F238E27FC236}">
                          <a16:creationId xmlns:a16="http://schemas.microsoft.com/office/drawing/2014/main" id="{1579600D-E04F-2261-230F-30BFAB05725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03548" y="4302510"/>
                      <a:ext cx="4429959" cy="15957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3" name="Přímá spojnice se šipkou 22">
                    <a:extLst>
                      <a:ext uri="{FF2B5EF4-FFF2-40B4-BE49-F238E27FC236}">
                        <a16:creationId xmlns:a16="http://schemas.microsoft.com/office/drawing/2014/main" id="{004FA98A-2D5C-3CFE-E159-D9BA8C5E4EA4}"/>
                      </a:ext>
                    </a:extLst>
                  </p:cNvPr>
                  <p:cNvCxnSpPr/>
                  <p:nvPr/>
                </p:nvCxnSpPr>
                <p:spPr>
                  <a:xfrm>
                    <a:off x="700548" y="3158972"/>
                    <a:ext cx="0" cy="1159495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Přímá spojnice se šipkou 24">
                    <a:extLst>
                      <a:ext uri="{FF2B5EF4-FFF2-40B4-BE49-F238E27FC236}">
                        <a16:creationId xmlns:a16="http://schemas.microsoft.com/office/drawing/2014/main" id="{FD27F686-15E0-1B18-0FC0-2E30F6E63195}"/>
                      </a:ext>
                    </a:extLst>
                  </p:cNvPr>
                  <p:cNvCxnSpPr/>
                  <p:nvPr/>
                </p:nvCxnSpPr>
                <p:spPr>
                  <a:xfrm>
                    <a:off x="685800" y="5073445"/>
                    <a:ext cx="0" cy="1297121"/>
                  </a:xfrm>
                  <a:prstGeom prst="straightConnector1">
                    <a:avLst/>
                  </a:prstGeom>
                  <a:ln w="28575">
                    <a:solidFill>
                      <a:srgbClr val="0070C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TextovéPole 25">
                    <a:extLst>
                      <a:ext uri="{FF2B5EF4-FFF2-40B4-BE49-F238E27FC236}">
                        <a16:creationId xmlns:a16="http://schemas.microsoft.com/office/drawing/2014/main" id="{D1ABA8B6-8238-595E-B823-FB78A14E44AA}"/>
                      </a:ext>
                    </a:extLst>
                  </p:cNvPr>
                  <p:cNvSpPr txBox="1"/>
                  <p:nvPr/>
                </p:nvSpPr>
                <p:spPr>
                  <a:xfrm>
                    <a:off x="-1052" y="3046925"/>
                    <a:ext cx="736703" cy="1563408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FF0000"/>
                        </a:solidFill>
                      </a:rPr>
                      <a:t>Skeletovitost (a zakrslost)</a:t>
                    </a:r>
                  </a:p>
                </p:txBody>
              </p:sp>
              <p:sp>
                <p:nvSpPr>
                  <p:cNvPr id="27" name="TextovéPole 26">
                    <a:extLst>
                      <a:ext uri="{FF2B5EF4-FFF2-40B4-BE49-F238E27FC236}">
                        <a16:creationId xmlns:a16="http://schemas.microsoft.com/office/drawing/2014/main" id="{6C06705F-D9AE-DE0A-E412-95E426F178D3}"/>
                      </a:ext>
                    </a:extLst>
                  </p:cNvPr>
                  <p:cNvSpPr txBox="1"/>
                  <p:nvPr/>
                </p:nvSpPr>
                <p:spPr>
                  <a:xfrm>
                    <a:off x="-70422" y="5073445"/>
                    <a:ext cx="736703" cy="1125873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0070C0"/>
                        </a:solidFill>
                      </a:rPr>
                      <a:t>Hydrický režim</a:t>
                    </a:r>
                  </a:p>
                </p:txBody>
              </p:sp>
            </p:grpSp>
            <p:sp>
              <p:nvSpPr>
                <p:cNvPr id="4" name="Obdélník 3">
                  <a:extLst>
                    <a:ext uri="{FF2B5EF4-FFF2-40B4-BE49-F238E27FC236}">
                      <a16:creationId xmlns:a16="http://schemas.microsoft.com/office/drawing/2014/main" id="{77BB78F0-E31E-29B6-4D10-17F3CC135B6A}"/>
                    </a:ext>
                  </a:extLst>
                </p:cNvPr>
                <p:cNvSpPr/>
                <p:nvPr/>
              </p:nvSpPr>
              <p:spPr>
                <a:xfrm>
                  <a:off x="3786500" y="4554124"/>
                  <a:ext cx="245440" cy="1052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TextovéPole 4">
                  <a:extLst>
                    <a:ext uri="{FF2B5EF4-FFF2-40B4-BE49-F238E27FC236}">
                      <a16:creationId xmlns:a16="http://schemas.microsoft.com/office/drawing/2014/main" id="{0D72AC29-AAEF-FE59-F1B4-F6F61E0FF8A0}"/>
                    </a:ext>
                  </a:extLst>
                </p:cNvPr>
                <p:cNvSpPr txBox="1"/>
                <p:nvPr/>
              </p:nvSpPr>
              <p:spPr>
                <a:xfrm>
                  <a:off x="3391176" y="4369458"/>
                  <a:ext cx="245440" cy="448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F</a:t>
                  </a:r>
                </a:p>
              </p:txBody>
            </p:sp>
            <p:cxnSp>
              <p:nvCxnSpPr>
                <p:cNvPr id="20" name="Přímá spojnice 19">
                  <a:extLst>
                    <a:ext uri="{FF2B5EF4-FFF2-40B4-BE49-F238E27FC236}">
                      <a16:creationId xmlns:a16="http://schemas.microsoft.com/office/drawing/2014/main" id="{7C9AAAF8-8A7C-59C0-6CF2-B0F01A3CD7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78180" y="4307837"/>
                  <a:ext cx="708320" cy="8734"/>
                </a:xfrm>
                <a:prstGeom prst="line">
                  <a:avLst/>
                </a:prstGeom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2" name="Obrázek 2">
            <a:extLst>
              <a:ext uri="{FF2B5EF4-FFF2-40B4-BE49-F238E27FC236}">
                <a16:creationId xmlns:a16="http://schemas.microsoft.com/office/drawing/2014/main" id="{5ABD41F5-3C81-4636-7D8C-BF8D072BC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985" y="686054"/>
            <a:ext cx="1840627" cy="27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8" descr="Obsah obrázku strom, tráva, exteriér, rostlina&#10;&#10;Popis byl vytvořen automaticky">
            <a:extLst>
              <a:ext uri="{FF2B5EF4-FFF2-40B4-BE49-F238E27FC236}">
                <a16:creationId xmlns:a16="http://schemas.microsoft.com/office/drawing/2014/main" id="{67ED2FD1-5FF8-3389-FAAA-7A5BC34DB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15" y="686054"/>
            <a:ext cx="5333050" cy="355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99400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87EE8-7DF6-6726-D7D6-827684DBF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297EAC73-F3AA-4CE0-DD9A-0AF8EBF55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975"/>
            <a:ext cx="91440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marL="814388" lvl="1" indent="-357188" algn="ctr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Edafické kategorie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B123D953-9368-F0C2-FE2C-0EC82810F98A}"/>
              </a:ext>
            </a:extLst>
          </p:cNvPr>
          <p:cNvSpPr/>
          <p:nvPr/>
        </p:nvSpPr>
        <p:spPr>
          <a:xfrm>
            <a:off x="3466214" y="4167963"/>
            <a:ext cx="138223" cy="11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9B9F1B95-CF22-3E75-569D-37B3761A6C23}"/>
              </a:ext>
            </a:extLst>
          </p:cNvPr>
          <p:cNvGrpSpPr>
            <a:grpSpLocks noChangeAspect="1"/>
          </p:cNvGrpSpPr>
          <p:nvPr/>
        </p:nvGrpSpPr>
        <p:grpSpPr>
          <a:xfrm>
            <a:off x="5062219" y="3404444"/>
            <a:ext cx="4081781" cy="3400158"/>
            <a:chOff x="-70422" y="2264431"/>
            <a:chExt cx="5427923" cy="4521506"/>
          </a:xfrm>
        </p:grpSpPr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FF1C81B7-D5E1-2276-D727-DE8E8BE85DD5}"/>
                </a:ext>
              </a:extLst>
            </p:cNvPr>
            <p:cNvSpPr txBox="1"/>
            <p:nvPr/>
          </p:nvSpPr>
          <p:spPr>
            <a:xfrm>
              <a:off x="2190307" y="2264431"/>
              <a:ext cx="31671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200" b="1" dirty="0">
                  <a:solidFill>
                    <a:srgbClr val="00B050"/>
                  </a:solidFill>
                </a:rPr>
                <a:t>Obsah živin</a:t>
              </a:r>
            </a:p>
          </p:txBody>
        </p:sp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9145EDD3-9C65-F274-5F57-DB1F227E19CB}"/>
                </a:ext>
              </a:extLst>
            </p:cNvPr>
            <p:cNvGrpSpPr/>
            <p:nvPr/>
          </p:nvGrpSpPr>
          <p:grpSpPr>
            <a:xfrm>
              <a:off x="-70422" y="2586007"/>
              <a:ext cx="5427923" cy="4199930"/>
              <a:chOff x="-70422" y="2586007"/>
              <a:chExt cx="5427923" cy="4199930"/>
            </a:xfrm>
          </p:grpSpPr>
          <p:cxnSp>
            <p:nvCxnSpPr>
              <p:cNvPr id="31" name="Přímá spojnice se šipkou 30">
                <a:extLst>
                  <a:ext uri="{FF2B5EF4-FFF2-40B4-BE49-F238E27FC236}">
                    <a16:creationId xmlns:a16="http://schemas.microsoft.com/office/drawing/2014/main" id="{15B2AA75-D674-C522-C754-CFE4EA1C2F1E}"/>
                  </a:ext>
                </a:extLst>
              </p:cNvPr>
              <p:cNvCxnSpPr/>
              <p:nvPr/>
            </p:nvCxnSpPr>
            <p:spPr>
              <a:xfrm>
                <a:off x="2169042" y="2586007"/>
                <a:ext cx="3188432" cy="0"/>
              </a:xfrm>
              <a:prstGeom prst="straightConnector1">
                <a:avLst/>
              </a:prstGeom>
              <a:ln w="28575">
                <a:solidFill>
                  <a:srgbClr val="339933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Skupina 21">
                <a:extLst>
                  <a:ext uri="{FF2B5EF4-FFF2-40B4-BE49-F238E27FC236}">
                    <a16:creationId xmlns:a16="http://schemas.microsoft.com/office/drawing/2014/main" id="{372954C3-0231-209B-808B-B8F3865A3C70}"/>
                  </a:ext>
                </a:extLst>
              </p:cNvPr>
              <p:cNvGrpSpPr/>
              <p:nvPr/>
            </p:nvGrpSpPr>
            <p:grpSpPr>
              <a:xfrm>
                <a:off x="-70422" y="2628548"/>
                <a:ext cx="5427923" cy="4157389"/>
                <a:chOff x="-70422" y="2628548"/>
                <a:chExt cx="5427923" cy="4157389"/>
              </a:xfrm>
            </p:grpSpPr>
            <p:grpSp>
              <p:nvGrpSpPr>
                <p:cNvPr id="28" name="Skupina 27">
                  <a:extLst>
                    <a:ext uri="{FF2B5EF4-FFF2-40B4-BE49-F238E27FC236}">
                      <a16:creationId xmlns:a16="http://schemas.microsoft.com/office/drawing/2014/main" id="{A3F079FA-96C6-646A-1A21-7B580D7D4F19}"/>
                    </a:ext>
                  </a:extLst>
                </p:cNvPr>
                <p:cNvGrpSpPr/>
                <p:nvPr/>
              </p:nvGrpSpPr>
              <p:grpSpPr>
                <a:xfrm>
                  <a:off x="-70422" y="2628548"/>
                  <a:ext cx="5427923" cy="4157389"/>
                  <a:chOff x="-70422" y="2245090"/>
                  <a:chExt cx="5427923" cy="4157389"/>
                </a:xfrm>
              </p:grpSpPr>
              <p:grpSp>
                <p:nvGrpSpPr>
                  <p:cNvPr id="19" name="Skupina 18">
                    <a:extLst>
                      <a:ext uri="{FF2B5EF4-FFF2-40B4-BE49-F238E27FC236}">
                        <a16:creationId xmlns:a16="http://schemas.microsoft.com/office/drawing/2014/main" id="{31CD2F72-2FF9-5ABD-2C7D-FE0E6CEAC813}"/>
                      </a:ext>
                    </a:extLst>
                  </p:cNvPr>
                  <p:cNvGrpSpPr/>
                  <p:nvPr/>
                </p:nvGrpSpPr>
                <p:grpSpPr>
                  <a:xfrm>
                    <a:off x="785501" y="2245090"/>
                    <a:ext cx="4572000" cy="4157389"/>
                    <a:chOff x="431540" y="2245090"/>
                    <a:chExt cx="4572000" cy="4157389"/>
                  </a:xfrm>
                </p:grpSpPr>
                <p:pic>
                  <p:nvPicPr>
                    <p:cNvPr id="308228" name="Picture 6">
                      <a:extLst>
                        <a:ext uri="{FF2B5EF4-FFF2-40B4-BE49-F238E27FC236}">
                          <a16:creationId xmlns:a16="http://schemas.microsoft.com/office/drawing/2014/main" id="{B9FC10CC-D052-C952-7902-FED429D178D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b="54820"/>
                    <a:stretch/>
                  </p:blipFill>
                  <p:spPr bwMode="auto">
                    <a:xfrm>
                      <a:off x="431540" y="2245090"/>
                      <a:ext cx="4571973" cy="20627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" name="Picture 6">
                      <a:extLst>
                        <a:ext uri="{FF2B5EF4-FFF2-40B4-BE49-F238E27FC236}">
                          <a16:creationId xmlns:a16="http://schemas.microsoft.com/office/drawing/2014/main" id="{29F6838A-C290-8E4A-B720-DC4DBD48D05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t="54355"/>
                    <a:stretch/>
                  </p:blipFill>
                  <p:spPr bwMode="auto">
                    <a:xfrm>
                      <a:off x="431540" y="4318468"/>
                      <a:ext cx="4572000" cy="208401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cxnSp>
                  <p:nvCxnSpPr>
                    <p:cNvPr id="9" name="Přímá spojnice 8">
                      <a:extLst>
                        <a:ext uri="{FF2B5EF4-FFF2-40B4-BE49-F238E27FC236}">
                          <a16:creationId xmlns:a16="http://schemas.microsoft.com/office/drawing/2014/main" id="{5DAB06DF-8801-0063-3F0A-33DB5E873B0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03548" y="4302510"/>
                      <a:ext cx="4429959" cy="15957"/>
                    </a:xfrm>
                    <a:prstGeom prst="line">
                      <a:avLst/>
                    </a:prstGeom>
                    <a:ln w="1905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3" name="Přímá spojnice se šipkou 22">
                    <a:extLst>
                      <a:ext uri="{FF2B5EF4-FFF2-40B4-BE49-F238E27FC236}">
                        <a16:creationId xmlns:a16="http://schemas.microsoft.com/office/drawing/2014/main" id="{36795DB4-51B2-2BD6-9474-7AC2E3384A55}"/>
                      </a:ext>
                    </a:extLst>
                  </p:cNvPr>
                  <p:cNvCxnSpPr/>
                  <p:nvPr/>
                </p:nvCxnSpPr>
                <p:spPr>
                  <a:xfrm>
                    <a:off x="700548" y="3158972"/>
                    <a:ext cx="0" cy="1159495"/>
                  </a:xfrm>
                  <a:prstGeom prst="straightConnector1">
                    <a:avLst/>
                  </a:prstGeom>
                  <a:ln w="28575">
                    <a:solidFill>
                      <a:srgbClr val="FF000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Přímá spojnice se šipkou 24">
                    <a:extLst>
                      <a:ext uri="{FF2B5EF4-FFF2-40B4-BE49-F238E27FC236}">
                        <a16:creationId xmlns:a16="http://schemas.microsoft.com/office/drawing/2014/main" id="{A9F51A7E-6E8F-9322-2DA1-2BEB471EDF36}"/>
                      </a:ext>
                    </a:extLst>
                  </p:cNvPr>
                  <p:cNvCxnSpPr/>
                  <p:nvPr/>
                </p:nvCxnSpPr>
                <p:spPr>
                  <a:xfrm>
                    <a:off x="685800" y="5073445"/>
                    <a:ext cx="0" cy="1297121"/>
                  </a:xfrm>
                  <a:prstGeom prst="straightConnector1">
                    <a:avLst/>
                  </a:prstGeom>
                  <a:ln w="28575">
                    <a:solidFill>
                      <a:srgbClr val="0070C0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TextovéPole 25">
                    <a:extLst>
                      <a:ext uri="{FF2B5EF4-FFF2-40B4-BE49-F238E27FC236}">
                        <a16:creationId xmlns:a16="http://schemas.microsoft.com/office/drawing/2014/main" id="{08246D5E-21CE-D749-113C-DAEC69BCE763}"/>
                      </a:ext>
                    </a:extLst>
                  </p:cNvPr>
                  <p:cNvSpPr txBox="1"/>
                  <p:nvPr/>
                </p:nvSpPr>
                <p:spPr>
                  <a:xfrm>
                    <a:off x="-1052" y="3046925"/>
                    <a:ext cx="736703" cy="1563408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FF0000"/>
                        </a:solidFill>
                      </a:rPr>
                      <a:t>Skeletovitost (a zakrslost)</a:t>
                    </a:r>
                  </a:p>
                </p:txBody>
              </p:sp>
              <p:sp>
                <p:nvSpPr>
                  <p:cNvPr id="27" name="TextovéPole 26">
                    <a:extLst>
                      <a:ext uri="{FF2B5EF4-FFF2-40B4-BE49-F238E27FC236}">
                        <a16:creationId xmlns:a16="http://schemas.microsoft.com/office/drawing/2014/main" id="{5CCADD64-2103-CE8B-6E29-C1BBF745A8B1}"/>
                      </a:ext>
                    </a:extLst>
                  </p:cNvPr>
                  <p:cNvSpPr txBox="1"/>
                  <p:nvPr/>
                </p:nvSpPr>
                <p:spPr>
                  <a:xfrm>
                    <a:off x="-70422" y="5073445"/>
                    <a:ext cx="736703" cy="1125873"/>
                  </a:xfrm>
                  <a:prstGeom prst="rect">
                    <a:avLst/>
                  </a:prstGeom>
                  <a:noFill/>
                </p:spPr>
                <p:txBody>
                  <a:bodyPr vert="vert270" wrap="square" rtlCol="0">
                    <a:spAutoFit/>
                  </a:bodyPr>
                  <a:lstStyle/>
                  <a:p>
                    <a:pPr algn="ctr"/>
                    <a:r>
                      <a:rPr lang="cs-CZ" sz="1200" b="1" dirty="0">
                        <a:solidFill>
                          <a:srgbClr val="0070C0"/>
                        </a:solidFill>
                      </a:rPr>
                      <a:t>Hydrický režim</a:t>
                    </a:r>
                  </a:p>
                </p:txBody>
              </p:sp>
            </p:grpSp>
            <p:sp>
              <p:nvSpPr>
                <p:cNvPr id="4" name="Obdélník 3">
                  <a:extLst>
                    <a:ext uri="{FF2B5EF4-FFF2-40B4-BE49-F238E27FC236}">
                      <a16:creationId xmlns:a16="http://schemas.microsoft.com/office/drawing/2014/main" id="{B8EB1840-104A-77E8-7EE8-3AE2FD7ADBC4}"/>
                    </a:ext>
                  </a:extLst>
                </p:cNvPr>
                <p:cNvSpPr/>
                <p:nvPr/>
              </p:nvSpPr>
              <p:spPr>
                <a:xfrm>
                  <a:off x="3786500" y="4554124"/>
                  <a:ext cx="245440" cy="10524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TextovéPole 4">
                  <a:extLst>
                    <a:ext uri="{FF2B5EF4-FFF2-40B4-BE49-F238E27FC236}">
                      <a16:creationId xmlns:a16="http://schemas.microsoft.com/office/drawing/2014/main" id="{B7AB2455-376B-26E0-0C21-94DE0615B915}"/>
                    </a:ext>
                  </a:extLst>
                </p:cNvPr>
                <p:cNvSpPr txBox="1"/>
                <p:nvPr/>
              </p:nvSpPr>
              <p:spPr>
                <a:xfrm>
                  <a:off x="3391176" y="4369458"/>
                  <a:ext cx="245440" cy="448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11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F</a:t>
                  </a:r>
                </a:p>
              </p:txBody>
            </p:sp>
            <p:cxnSp>
              <p:nvCxnSpPr>
                <p:cNvPr id="20" name="Přímá spojnice 19">
                  <a:extLst>
                    <a:ext uri="{FF2B5EF4-FFF2-40B4-BE49-F238E27FC236}">
                      <a16:creationId xmlns:a16="http://schemas.microsoft.com/office/drawing/2014/main" id="{30D2AAEF-D246-DF41-E916-EB9F75F4D7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78180" y="4307837"/>
                  <a:ext cx="708320" cy="8734"/>
                </a:xfrm>
                <a:prstGeom prst="line">
                  <a:avLst/>
                </a:prstGeom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8" name="Obrázek 7">
            <a:extLst>
              <a:ext uri="{FF2B5EF4-FFF2-40B4-BE49-F238E27FC236}">
                <a16:creationId xmlns:a16="http://schemas.microsoft.com/office/drawing/2014/main" id="{FAECB3BF-30D9-CDD9-DD44-8240452FB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2" y="723796"/>
            <a:ext cx="4323983" cy="288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9" descr="Obsah obrázku strom, exteriér, les, rostlina&#10;&#10;Popis byl vytvořen automaticky">
            <a:extLst>
              <a:ext uri="{FF2B5EF4-FFF2-40B4-BE49-F238E27FC236}">
                <a16:creationId xmlns:a16="http://schemas.microsoft.com/office/drawing/2014/main" id="{0CD29AB7-81CB-4BD5-A8D6-543ECB729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2" y="3961821"/>
            <a:ext cx="4331908" cy="288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21783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Obrázek 7">
            <a:extLst>
              <a:ext uri="{FF2B5EF4-FFF2-40B4-BE49-F238E27FC236}">
                <a16:creationId xmlns:a16="http://schemas.microsoft.com/office/drawing/2014/main" id="{44FE4019-C238-2AAC-1797-651CC041F41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4033838"/>
            <a:ext cx="412115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Rectangle 2">
            <a:extLst>
              <a:ext uri="{FF2B5EF4-FFF2-40B4-BE49-F238E27FC236}">
                <a16:creationId xmlns:a16="http://schemas.microsoft.com/office/drawing/2014/main" id="{AEBDF193-56DF-9EC7-B89E-9807E7DE3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3975"/>
            <a:ext cx="82296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>
              <a:defRPr/>
            </a:pPr>
            <a:r>
              <a:rPr lang="cs-CZ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cs-CZ" sz="3600" b="1" dirty="0">
                <a:latin typeface="Calibri" panose="020F0502020204030204" pitchFamily="34" charset="0"/>
                <a:ea typeface="+mj-ea"/>
                <a:cs typeface="+mj-cs"/>
              </a:rPr>
              <a:t>Ekologická řada extrémní (Z) (zakrslá)</a:t>
            </a:r>
          </a:p>
        </p:txBody>
      </p:sp>
      <p:sp>
        <p:nvSpPr>
          <p:cNvPr id="312324" name="Rectangle 4">
            <a:extLst>
              <a:ext uri="{FF2B5EF4-FFF2-40B4-BE49-F238E27FC236}">
                <a16:creationId xmlns:a16="http://schemas.microsoft.com/office/drawing/2014/main" id="{132CFAE4-E3E9-3FB6-6504-D8D33273A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819150"/>
            <a:ext cx="89281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7188" indent="-357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14388" indent="-3571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SzPct val="75000"/>
            </a:pPr>
            <a:r>
              <a:rPr lang="cs-CZ" altLang="cs-CZ" sz="2000" b="1">
                <a:solidFill>
                  <a:srgbClr val="FF0000"/>
                </a:solidFill>
                <a:cs typeface="Calibri" panose="020F0502020204030204" pitchFamily="34" charset="0"/>
              </a:rPr>
              <a:t>extrémní stanoviště</a:t>
            </a:r>
            <a:r>
              <a:rPr lang="cs-CZ" altLang="cs-CZ" sz="2000" b="1">
                <a:cs typeface="Calibri" panose="020F0502020204030204" pitchFamily="34" charset="0"/>
              </a:rPr>
              <a:t>: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2000" b="1">
                <a:cs typeface="Calibri" panose="020F0502020204030204" pitchFamily="34" charset="0"/>
              </a:rPr>
              <a:t>exponované polohy (hřebeny, vrcholy, příkré svahy)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2000" b="1">
                <a:cs typeface="Calibri" panose="020F0502020204030204" pitchFamily="34" charset="0"/>
              </a:rPr>
              <a:t>mělké půdy</a:t>
            </a:r>
          </a:p>
          <a:p>
            <a:pPr lvl="1" eaLnBrk="1" hangingPunct="1">
              <a:buSzPct val="75000"/>
              <a:buFont typeface="Arial" panose="020B0604020202020204" pitchFamily="34" charset="0"/>
              <a:buChar char="•"/>
            </a:pPr>
            <a:r>
              <a:rPr lang="cs-CZ" altLang="cs-CZ" sz="2000" b="1">
                <a:cs typeface="Calibri" panose="020F0502020204030204" pitchFamily="34" charset="0"/>
              </a:rPr>
              <a:t>klimaticky nepříznivé – velmi nízké srážky, vysoké teploty × horské oblasti pod vlivem vrcholového fenoménu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projevem je zakrslost a rozvolněnost porostů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ochranné lesy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fytocenologická vyhraněnost v okrajových lesních vegetačních stupních</a:t>
            </a:r>
          </a:p>
          <a:p>
            <a:pPr eaLnBrk="1" hangingPunct="1">
              <a:buSzPct val="75000"/>
            </a:pPr>
            <a:r>
              <a:rPr lang="cs-CZ" altLang="cs-CZ" sz="2000" b="1">
                <a:cs typeface="Calibri" panose="020F0502020204030204" pitchFamily="34" charset="0"/>
              </a:rPr>
              <a:t>jinde extrémní stanovištní varianty kyselé a živné řady</a:t>
            </a:r>
          </a:p>
          <a:p>
            <a:pPr eaLnBrk="1" hangingPunct="1">
              <a:buClr>
                <a:schemeClr val="hlink"/>
              </a:buClr>
              <a:buSzPct val="75000"/>
              <a:buFont typeface="Wingdings" panose="05000000000000000000" pitchFamily="2" charset="2"/>
              <a:buChar char="l"/>
            </a:pPr>
            <a:endParaRPr lang="cs-CZ" altLang="cs-CZ" sz="2000" b="1">
              <a:latin typeface="Times New Roman" panose="02020603050405020304" pitchFamily="18" charset="0"/>
            </a:endParaRP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EDA58416-84BA-850A-C490-12E755671BB0}"/>
              </a:ext>
            </a:extLst>
          </p:cNvPr>
          <p:cNvSpPr/>
          <p:nvPr/>
        </p:nvSpPr>
        <p:spPr>
          <a:xfrm>
            <a:off x="5292725" y="4103688"/>
            <a:ext cx="449263" cy="26114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7199</TotalTime>
  <Words>10552</Words>
  <Application>Microsoft Office PowerPoint</Application>
  <PresentationFormat>Předvádění na obrazovce (4:3)</PresentationFormat>
  <Paragraphs>1358</Paragraphs>
  <Slides>167</Slides>
  <Notes>163</Notes>
  <HiddenSlides>73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167</vt:i4>
      </vt:variant>
    </vt:vector>
  </HeadingPairs>
  <TitlesOfParts>
    <vt:vector size="172" baseType="lpstr">
      <vt:lpstr>Arial</vt:lpstr>
      <vt:lpstr>Calibri</vt:lpstr>
      <vt:lpstr>Times New Roman</vt:lpstr>
      <vt:lpstr>Wingdings</vt:lpstr>
      <vt:lpstr>Výchozí návrh</vt:lpstr>
      <vt:lpstr>Geobiocenologický a lesnicko-typologický klasifikační systém</vt:lpstr>
      <vt:lpstr>Prezentace aplikace PowerPoint</vt:lpstr>
      <vt:lpstr>Prezentace aplikace PowerPoint</vt:lpstr>
      <vt:lpstr>Prezentace aplikace PowerPoint</vt:lpstr>
      <vt:lpstr>Prezentace aplikace PowerPoint</vt:lpstr>
      <vt:lpstr>Klasifikace vegetace</vt:lpstr>
      <vt:lpstr>Geobiocenologický klasifikační systém</vt:lpstr>
      <vt:lpstr>Prezentace aplikace PowerPoint</vt:lpstr>
      <vt:lpstr>Geobiocenologický klasifikační systém</vt:lpstr>
      <vt:lpstr>Geobiocenologický klasifikační systém</vt:lpstr>
      <vt:lpstr>Prezentace aplikace PowerPoint</vt:lpstr>
      <vt:lpstr>Prezentace aplikace PowerPoint</vt:lpstr>
      <vt:lpstr>Geobiocenologický klasifikační systém</vt:lpstr>
      <vt:lpstr>Prezentace aplikace PowerPoint</vt:lpstr>
      <vt:lpstr>Geobiocenologický klasifikační systém</vt:lpstr>
      <vt:lpstr>Geobiocenologický klasifikační systém</vt:lpstr>
      <vt:lpstr>Vegetační stupně</vt:lpstr>
      <vt:lpstr>Prezentace aplikace PowerPoint</vt:lpstr>
      <vt:lpstr>1. Dubový vegetační stupeň</vt:lpstr>
      <vt:lpstr>1. Dubový vegetační stupeň</vt:lpstr>
      <vt:lpstr>1. Dubový vegetační stupeň</vt:lpstr>
      <vt:lpstr>2. Bukodubový vegetační stupeň</vt:lpstr>
      <vt:lpstr>2. Bukodubový vegetační stupeň</vt:lpstr>
      <vt:lpstr>2. Bukodubový vegetační stupeň</vt:lpstr>
      <vt:lpstr>3. Dubobukový vegetační stupeň</vt:lpstr>
      <vt:lpstr>3. Dubobukový vegetační stupeň</vt:lpstr>
      <vt:lpstr>3. Dubobukový vegetační stupeň</vt:lpstr>
      <vt:lpstr>4. Bukový vegetační stupeň</vt:lpstr>
      <vt:lpstr>4. Bukový vegetační stupeň</vt:lpstr>
      <vt:lpstr>4. Bukový vegetační stupeň</vt:lpstr>
      <vt:lpstr>5. Jedlobukový vegetační stupeň</vt:lpstr>
      <vt:lpstr>5. Jedlobukový vegetační stupeň</vt:lpstr>
      <vt:lpstr>5. Jedlobukový vegetační stupeň</vt:lpstr>
      <vt:lpstr>5. Jedlobukový vegetační stupeň</vt:lpstr>
      <vt:lpstr>6. Smrkojedlobukový vegetační stupeň</vt:lpstr>
      <vt:lpstr>6. Smrkojedlobukový vegetační stupeň</vt:lpstr>
      <vt:lpstr>6. Smrkojedlobukový vegetační stupeň</vt:lpstr>
      <vt:lpstr>7. Smrkový vegetační stupeň</vt:lpstr>
      <vt:lpstr>7. Smrkový vegetační stupeň</vt:lpstr>
      <vt:lpstr>7. Smrkový vegetační stupeň</vt:lpstr>
      <vt:lpstr>8. Klečový vegetační stupeň</vt:lpstr>
      <vt:lpstr>8. Klečový vegetační stupeň</vt:lpstr>
      <vt:lpstr>8. Klečový vegetační stupeň</vt:lpstr>
      <vt:lpstr>9. Alpinský vegetační stupeň 10. Subnivální vegetační stupeň</vt:lpstr>
      <vt:lpstr>Prezentace aplikace PowerPoint</vt:lpstr>
      <vt:lpstr>Vegetační stupně ČR</vt:lpstr>
      <vt:lpstr>Trofické řady</vt:lpstr>
      <vt:lpstr>Trofické řady</vt:lpstr>
      <vt:lpstr>Trofická řada A – oligotrofní</vt:lpstr>
      <vt:lpstr>Prezentace aplikace PowerPoint</vt:lpstr>
      <vt:lpstr>Trofická řada B – mezotrofní</vt:lpstr>
      <vt:lpstr>Prezentace aplikace PowerPoint</vt:lpstr>
      <vt:lpstr>Trofická řada C – nitrofilní</vt:lpstr>
      <vt:lpstr>Prezentace aplikace PowerPoint</vt:lpstr>
      <vt:lpstr>Trofická řada D – bazická</vt:lpstr>
      <vt:lpstr>Prezentace aplikace PowerPoint</vt:lpstr>
      <vt:lpstr>Hydrické řady</vt:lpstr>
      <vt:lpstr>Hydrické řady</vt:lpstr>
      <vt:lpstr>1. Řada suchá (zakrslá)</vt:lpstr>
      <vt:lpstr>Prezentace aplikace PowerPoint</vt:lpstr>
      <vt:lpstr>2. Řada omezená</vt:lpstr>
      <vt:lpstr>Prezentace aplikace PowerPoint</vt:lpstr>
      <vt:lpstr>3. Řada normální</vt:lpstr>
      <vt:lpstr>Prezentace aplikace PowerPoint</vt:lpstr>
      <vt:lpstr>4. Řada zamokřená</vt:lpstr>
      <vt:lpstr>Prezentace aplikace PowerPoint</vt:lpstr>
      <vt:lpstr>5. Řada mokrá</vt:lpstr>
      <vt:lpstr>Prezentace aplikace PowerPoint</vt:lpstr>
      <vt:lpstr>6. Řada rašelinná</vt:lpstr>
      <vt:lpstr>Prezentace aplikace PowerPoint</vt:lpstr>
      <vt:lpstr>Význam geobiocenologického klasifikačního systému</vt:lpstr>
      <vt:lpstr>Prezentace aplikace PowerPoint</vt:lpstr>
      <vt:lpstr>Lesnicko-typologický systém ÚHÚL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Klasifikace vegetace</dc:title>
  <dc:creator>Michal Friedl</dc:creator>
  <cp:lastModifiedBy>Michal Friedl</cp:lastModifiedBy>
  <cp:revision>699</cp:revision>
  <dcterms:created xsi:type="dcterms:W3CDTF">2008-03-18T14:51:58Z</dcterms:created>
  <dcterms:modified xsi:type="dcterms:W3CDTF">2025-03-26T07:17:53Z</dcterms:modified>
</cp:coreProperties>
</file>