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6" r:id="rId22"/>
    <p:sldId id="277" r:id="rId23"/>
    <p:sldId id="315"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273" r:id="rId43"/>
    <p:sldId id="278" r:id="rId44"/>
    <p:sldId id="316" r:id="rId45"/>
    <p:sldId id="274" r:id="rId46"/>
    <p:sldId id="317" r:id="rId47"/>
    <p:sldId id="318" r:id="rId48"/>
    <p:sldId id="275" r:id="rId49"/>
    <p:sldId id="280" r:id="rId50"/>
    <p:sldId id="282" r:id="rId51"/>
    <p:sldId id="284" r:id="rId52"/>
    <p:sldId id="285" r:id="rId53"/>
    <p:sldId id="286" r:id="rId54"/>
    <p:sldId id="287" r:id="rId55"/>
    <p:sldId id="288" r:id="rId56"/>
    <p:sldId id="289" r:id="rId57"/>
    <p:sldId id="290" r:id="rId58"/>
    <p:sldId id="291" r:id="rId59"/>
    <p:sldId id="283" r:id="rId60"/>
    <p:sldId id="292" r:id="rId61"/>
    <p:sldId id="293" r:id="rId62"/>
    <p:sldId id="295" r:id="rId63"/>
    <p:sldId id="296" r:id="rId64"/>
    <p:sldId id="281" r:id="rId6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9249" autoAdjust="0"/>
  </p:normalViewPr>
  <p:slideViewPr>
    <p:cSldViewPr snapToGrid="0">
      <p:cViewPr varScale="1">
        <p:scale>
          <a:sx n="73" d="100"/>
          <a:sy n="73" d="100"/>
        </p:scale>
        <p:origin x="1896" y="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A308CE-7A7D-4EFC-B9C6-12367053A39B}" type="datetimeFigureOut">
              <a:rPr lang="cs-CZ" smtClean="0"/>
              <a:t>16.04.2025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CB1C29-B168-4170-ABA5-65D96E515876}" type="slidenum">
              <a:rPr lang="cs-CZ" smtClean="0"/>
              <a:t>‹#›</a:t>
            </a:fld>
            <a:endParaRPr lang="cs-CZ"/>
          </a:p>
        </p:txBody>
      </p:sp>
    </p:spTree>
    <p:extLst>
      <p:ext uri="{BB962C8B-B14F-4D97-AF65-F5344CB8AC3E}">
        <p14:creationId xmlns:p14="http://schemas.microsoft.com/office/powerpoint/2010/main" val="246030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2CB1C29-B168-4170-ABA5-65D96E515876}" type="slidenum">
              <a:rPr lang="cs-CZ" smtClean="0"/>
              <a:t>22</a:t>
            </a:fld>
            <a:endParaRPr lang="cs-CZ"/>
          </a:p>
        </p:txBody>
      </p:sp>
    </p:spTree>
    <p:extLst>
      <p:ext uri="{BB962C8B-B14F-4D97-AF65-F5344CB8AC3E}">
        <p14:creationId xmlns:p14="http://schemas.microsoft.com/office/powerpoint/2010/main" val="1879946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dirty="0"/>
              <a:t>Funkční maximum = platí tedy, že pro všechny aktuální typy vegetace v rámci jednoho typu potenciální vegetace je hodnota stejná (viz příklad dále)</a:t>
            </a:r>
          </a:p>
          <a:p>
            <a:r>
              <a:rPr lang="cs-CZ" sz="1200" b="0" dirty="0"/>
              <a:t>Funkční optimum = navrhovaný funkční typ, který je z hlediska krajinářského záměru nejvhodnější. Například nejlépe plní všechny uvedené funkce (v součtu všech funkcí), ale klidně i jen jednu jedinou, kterou však požaduji v dané krajině za mimořádně významnou atd. </a:t>
            </a:r>
            <a:endParaRPr lang="cs-CZ" b="0" dirty="0"/>
          </a:p>
        </p:txBody>
      </p:sp>
      <p:sp>
        <p:nvSpPr>
          <p:cNvPr id="4" name="Zástupný symbol pro číslo snímku 3"/>
          <p:cNvSpPr>
            <a:spLocks noGrp="1"/>
          </p:cNvSpPr>
          <p:nvPr>
            <p:ph type="sldNum" sz="quarter" idx="5"/>
          </p:nvPr>
        </p:nvSpPr>
        <p:spPr/>
        <p:txBody>
          <a:bodyPr/>
          <a:lstStyle/>
          <a:p>
            <a:fld id="{22CB1C29-B168-4170-ABA5-65D96E515876}" type="slidenum">
              <a:rPr lang="cs-CZ" smtClean="0"/>
              <a:t>42</a:t>
            </a:fld>
            <a:endParaRPr lang="cs-CZ"/>
          </a:p>
        </p:txBody>
      </p:sp>
    </p:spTree>
    <p:extLst>
      <p:ext uri="{BB962C8B-B14F-4D97-AF65-F5344CB8AC3E}">
        <p14:creationId xmlns:p14="http://schemas.microsoft.com/office/powerpoint/2010/main" val="3216149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B7E72-A369-7EE2-76A7-B653254E6D55}"/>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8E068057-1E3E-D727-1C0B-8AE0146F5E5A}"/>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BB4F87AB-468F-50F1-2148-8B5D9B1A74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Vysvětlení (reálná situace v NPR Pouzdřanská step-Kolby, kde se na segmentu jednoho typu potenciální vegetace (</a:t>
            </a:r>
            <a:r>
              <a:rPr lang="cs-CZ" sz="1200" b="0" dirty="0"/>
              <a:t>STG 1D2 – </a:t>
            </a:r>
            <a:r>
              <a:rPr lang="cs-CZ" sz="1200" b="0" i="1" dirty="0"/>
              <a:t>Corni-querceta petraeae-pubescentis humilia </a:t>
            </a:r>
            <a:r>
              <a:rPr lang="cs-CZ" sz="1200" b="0" dirty="0"/>
              <a:t>(zakrslé dřínové doubravy</a:t>
            </a:r>
            <a:r>
              <a:rPr lang="cs-CZ" dirty="0"/>
              <a:t>)) vyskytují tři segmenty vegetace aktuální): </a:t>
            </a:r>
            <a:r>
              <a:rPr lang="cs-CZ" sz="1200" b="0" dirty="0"/>
              <a:t>1. lesem (dřínovou doubravou s keřovým patrem), 2. stepním společenstvem a 3. lesostepí.</a:t>
            </a:r>
            <a:endParaRPr lang="cs-CZ" dirty="0"/>
          </a:p>
          <a:p>
            <a:endParaRPr lang="cs-CZ" dirty="0"/>
          </a:p>
          <a:p>
            <a:r>
              <a:rPr lang="cs-CZ" dirty="0"/>
              <a:t>Příklad nahoře: </a:t>
            </a:r>
          </a:p>
          <a:p>
            <a:r>
              <a:rPr lang="cs-CZ" dirty="0"/>
              <a:t>Na ploše mám aktuální stav vegetace odpovídající stavu potenciálnímu (proto se jedná o les přírodní a přirozený dle Vondruškové, proto je zde vysoký stupeň ekologické stability). Protože se aktuální stav shoduje se stavem potenciálním, musí být </a:t>
            </a:r>
            <a:r>
              <a:rPr lang="cs-CZ" sz="1200" b="0" dirty="0"/>
              <a:t>funkční význam potenciálního typu vegetace</a:t>
            </a:r>
            <a:r>
              <a:rPr lang="cs-CZ" dirty="0"/>
              <a:t> shodný s funkčním významem aktuálního typu vegetace (tedy tím, jak danou funkci naplňuje přítomné, existující společenstvo). </a:t>
            </a:r>
          </a:p>
          <a:p>
            <a:r>
              <a:rPr lang="cs-CZ" dirty="0"/>
              <a:t>Funkční maximum odpovídá představě maximálního plnění funkce na tomto stanovišti. Jedná se tedy o maximum, které by mohl plnit konkrétní aktuální typ vegetace z celé plejády možných. </a:t>
            </a:r>
          </a:p>
          <a:p>
            <a:r>
              <a:rPr lang="cs-CZ" dirty="0"/>
              <a:t>Produkční funkce: stanoviště není příliš produktivní, nachází se v teplých a suchých oblastech (1. VS), na omezené hydrické řadě (budou tam mělké půdy), proto </a:t>
            </a:r>
            <a:r>
              <a:rPr lang="cs-CZ" sz="1200" b="0" dirty="0"/>
              <a:t>funkční význam potenciálního typu vegetace</a:t>
            </a:r>
            <a:r>
              <a:rPr lang="cs-CZ" dirty="0"/>
              <a:t> = 2 (kdyby se jednalo o STG 1D1, tedy ještě extrémnější z hlediska vlhkosti půdy, klesl by funkční </a:t>
            </a:r>
            <a:r>
              <a:rPr lang="cs-CZ" sz="1200" b="0" dirty="0"/>
              <a:t>význam potenciálního typu vegetace</a:t>
            </a:r>
            <a:r>
              <a:rPr lang="cs-CZ" dirty="0"/>
              <a:t> až na 1). Protože se na stanovišti vyskytuje aktuální typ vegetace odpovídající potenciálnímu stavu, musí být </a:t>
            </a:r>
            <a:r>
              <a:rPr lang="cs-CZ" sz="1200" b="0" dirty="0"/>
              <a:t>funkční význam aktuálního typu vegetace </a:t>
            </a:r>
            <a:r>
              <a:rPr lang="cs-CZ" dirty="0"/>
              <a:t>roven funkčnímu významu potenciálního typu vegetace (proto 2). Maximum produkční funkce by šlo zvýšit, pokud bych například společenstvo nahradil hustou kmenovinou akátu (dřevo se dá dobře zpeněžit, můžu pronajmout místo včelaři apod.), proto je klasifikováno stupněm 3. Všimněme si, že člověk svou činností může zvýšit plnění funkce oproti potenciálnímu stavu (podobně i příklady dále)!</a:t>
            </a:r>
          </a:p>
          <a:p>
            <a:r>
              <a:rPr lang="cs-CZ" dirty="0"/>
              <a:t>Vodohospodářská funkce: Společenstvo se nepodílí nijak významně na zasakování vody, na ochraně spodních vod (jsme na hydrické řadě 1) apod., proto jsou všude 0.</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Půdoochranná funkce je naopak maximální (5). Jsme na omezené hydrické řadě, velmi pravděpodobně na nějakém vypuklém tvaru reliéfu (na tom se typicky </a:t>
            </a:r>
            <a:r>
              <a:rPr lang="cs-CZ" sz="1200" b="0" dirty="0"/>
              <a:t>STG 1D2 – </a:t>
            </a:r>
            <a:r>
              <a:rPr lang="cs-CZ" sz="1200" b="0" i="1" dirty="0"/>
              <a:t>Corni-querceta petraeae-pubescentis humilia </a:t>
            </a:r>
            <a:r>
              <a:rPr lang="cs-CZ" sz="1200" b="0" dirty="0"/>
              <a:t>(zakrslé dřínové doubravy) nachází). Půdoochrannou funkci nejlépe plní lesy, zde navíc s keřovým patrem, které bude ještě lépe tlumit intenzivnější srážky (tedy hlavní rizikový erozní činitel), proto je zde funkční význam aktuálního typu vegetace (který je ovšem v tomto případě shodný se stavem potenciálním, jsme přeci v přírodním lese) = 5.</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dirty="0"/>
              <a:t>Rekreační funkce: Dřínové doubravy jsou průměrně atraktivní, obsahují docela dost atraktivních druhů rostlin i živočichů, dřín poskytuje jedlé a chutné plody bohaté na vitamín C. Na druhou stranu bohaté keřové i bylinné patro bude hůře prostupné, proto funkční význam potenciálního typu vegetace</a:t>
            </a:r>
            <a:r>
              <a:rPr lang="cs-CZ" dirty="0"/>
              <a:t> </a:t>
            </a:r>
            <a:r>
              <a:rPr lang="cs-CZ" sz="1200" b="0" dirty="0"/>
              <a:t>i funkční význam aktuálního typu vegetace</a:t>
            </a:r>
            <a:r>
              <a:rPr lang="cs-CZ" dirty="0"/>
              <a:t> </a:t>
            </a:r>
            <a:r>
              <a:rPr lang="cs-CZ" sz="1200" b="0" dirty="0"/>
              <a:t>= 3. Lze si snadno představit průchodnější společenstvo se zachováním výše zmíněné atraktivity, proto je funkční maximum rovno 5.</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dirty="0"/>
              <a:t>Funkce ochrany diverzity, genofondu. Dřínové doubravy jsou v ČR velmi vzácným společenstvem, hostí celou řadu vzácných a ohrožených druhů organismů (např. dřín jarní je zvláště chráněným druhem), proto funkční význam potenciálního typu vegetace</a:t>
            </a:r>
            <a:r>
              <a:rPr lang="cs-CZ" dirty="0"/>
              <a:t> </a:t>
            </a:r>
            <a:r>
              <a:rPr lang="cs-CZ" sz="1200" b="0" dirty="0"/>
              <a:t>a funkční význam aktuálního typu vegetace</a:t>
            </a:r>
            <a:r>
              <a:rPr lang="cs-CZ" dirty="0"/>
              <a:t> </a:t>
            </a:r>
            <a:r>
              <a:rPr lang="cs-CZ" sz="1200" b="0" dirty="0"/>
              <a:t>= 4. Kdyby byl les prosvětlenější, umožnil by navíc existenci i dalším světlomilnějším druhům organismů (např. motýlům), pak by mohl dosáhnout funkčního maxima 5.</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dirty="0"/>
              <a:t>Sečtu-li pro snadnější orientaci funkční význam aktuálního typu vegetace, dostávám se na hodnotu 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100" b="0" dirty="0"/>
          </a:p>
          <a:p>
            <a:r>
              <a:rPr lang="cs-CZ" dirty="0"/>
              <a:t>Příklad dole:</a:t>
            </a:r>
          </a:p>
          <a:p>
            <a:r>
              <a:rPr lang="cs-CZ" dirty="0"/>
              <a:t>Na ploše mám aktuálně travobylinné stepní společenstvo (zde vzniklé smýcením lesa a následnou dlouhodobou pastvou), které je odlišné od stavu potenciálního. Druhové složení nicméně odpovídá přirozeným stepním trávníkům (dle Katalogu biotopů), a proto je zde dle Vondruškové vysoký stupeň ekologické stability. Protože se aktuální stav neshoduje se stavem potenciálním, </a:t>
            </a:r>
            <a:r>
              <a:rPr lang="cs-CZ" sz="1200" b="0" dirty="0"/>
              <a:t>funkční význam potenciálního typu vegetace</a:t>
            </a:r>
            <a:r>
              <a:rPr lang="cs-CZ" dirty="0"/>
              <a:t> (tedy původního společenstva) nemusí být shodný s </a:t>
            </a:r>
            <a:r>
              <a:rPr lang="cs-CZ" sz="1200" b="0" dirty="0"/>
              <a:t>funkčním významem aktuálního typu vegetace</a:t>
            </a:r>
            <a:r>
              <a:rPr lang="cs-CZ" dirty="0"/>
              <a:t> (tedy tím, jak danou funkci naplňuje přítomné, existující společenstvo). Funkční maximum odpovídá představě maximálního plnění funkce na tomto stanovišti. Toto funkční maximum ovšem nemusí naplňovat aktuálně přítomný typ aktuální vegetace. Zároveň by mělo být v rámci jedné skupiny typů geobiocénů funkční maximum stejné pro všechny aktuální typy vegetace (jedná se o maximum, které ovšem naplní jeden jediný vegetační typ, např. u produkční funkce by to byla ta akátina).</a:t>
            </a:r>
          </a:p>
          <a:p>
            <a:r>
              <a:rPr lang="cs-CZ" dirty="0"/>
              <a:t>Produkční funkce: stanoviště není příliš produktivní, nachází se v teplých a suchých oblastech (1. VS), na omezené hydrické řadě (budou tam mělké půdy), proto </a:t>
            </a:r>
            <a:r>
              <a:rPr lang="cs-CZ" sz="1200" b="0" dirty="0"/>
              <a:t>funkční význam potenciálního typu vegetace</a:t>
            </a:r>
            <a:r>
              <a:rPr lang="cs-CZ" dirty="0"/>
              <a:t> = 2 (kdyby se jednalo o STG 1D1, tedy ještě extrémnější z hlediska vlhkosti půdy, klesl by </a:t>
            </a:r>
            <a:r>
              <a:rPr lang="cs-CZ" sz="1200" b="0" dirty="0"/>
              <a:t>funkční význam potenciálního typu vegetace</a:t>
            </a:r>
            <a:r>
              <a:rPr lang="cs-CZ" dirty="0"/>
              <a:t> až na 1). Aktuálním typem vegetace je ovšem travobylinné společenstvo, které se dá využít jako skromný zdroj píce pro dobytek (což dnes už skoro nikdo nechce), nebo např. pro sběr bylinek. Proto je </a:t>
            </a:r>
            <a:r>
              <a:rPr lang="cs-CZ" sz="1200" b="0" dirty="0"/>
              <a:t>funkční význam aktuálního typu vegetace</a:t>
            </a:r>
            <a:r>
              <a:rPr lang="cs-CZ" dirty="0"/>
              <a:t> velmi nízký (0,5). Srovnejme s předchozím příkladem lesa (</a:t>
            </a:r>
            <a:r>
              <a:rPr lang="cs-CZ" sz="1200" b="0" dirty="0"/>
              <a:t>funkční význam aktuálního typu vegetace</a:t>
            </a:r>
            <a:r>
              <a:rPr lang="cs-CZ" dirty="0"/>
              <a:t> pro funkci produkční = 2, nebo dokonce pro husté akátiny = 3).</a:t>
            </a:r>
          </a:p>
          <a:p>
            <a:r>
              <a:rPr lang="cs-CZ" dirty="0"/>
              <a:t>Vodohospodářská funkce: Společenstvo se nepodílí nijak významně na zasakování vody, na ochraně spodních vod (jsme na hydrické řadě 1.) apod., proto jsou všude 0.</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Půdoochranná funkce. Víme, že stanoviště je potenciálně velmi ohroženo erozí (je to vlastnost dané STG, proto </a:t>
            </a:r>
            <a:r>
              <a:rPr lang="cs-CZ" sz="1200" b="0" dirty="0"/>
              <a:t>funkční význam potenciálního typu vegetace</a:t>
            </a:r>
            <a:r>
              <a:rPr lang="cs-CZ" dirty="0"/>
              <a:t> = 5) a že nejvyšší protierozní účinky mají bohatě strukturované lesy (proto by hodnoty 5 právě takové lesy dosáhly, viz předchozí příklad). My zde ovšem máme travobylinné stepní (a tudíž skoro jistě málo zapojené) společenstvo, proto </a:t>
            </a:r>
            <a:r>
              <a:rPr lang="cs-CZ" sz="1200" b="0" dirty="0"/>
              <a:t>funkční význam aktuálního typu vegetace</a:t>
            </a:r>
            <a:r>
              <a:rPr lang="cs-CZ" dirty="0"/>
              <a:t> pro půdoochrannou funkci = 1.</a:t>
            </a:r>
            <a:endParaRPr lang="cs-CZ"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dirty="0"/>
              <a:t>Rekreační funkce: Potenciální dřínové doubravy jsou průměrně atraktivní, obsahují docela dost atraktivních druhů rostlin i živočichů, dřín poskytuje jedlé a chutné plody bohaté na vitamín C (proto funkční význam potenciálního typu vegetace</a:t>
            </a:r>
            <a:r>
              <a:rPr lang="cs-CZ" dirty="0"/>
              <a:t> </a:t>
            </a:r>
            <a:r>
              <a:rPr lang="cs-CZ" sz="1200" b="0" dirty="0"/>
              <a:t>= 3). Stepi jsou stejně atraktivní, zvláště na jaře k nim vyrážejí davy obdivovatelů přírody, navíc jsou snadněji průchozí než bohatě strukturované lesy. Proto funkční význam aktuálního typu vegetace</a:t>
            </a:r>
            <a:r>
              <a:rPr lang="cs-CZ" dirty="0"/>
              <a:t> </a:t>
            </a:r>
            <a:r>
              <a:rPr lang="cs-CZ" sz="1200" b="0" dirty="0"/>
              <a:t>= 4. Lze si snadno představit ještě atraktivnější společenstvo (viz další příklad), proto je funkční maximum rovno 5.</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dirty="0"/>
              <a:t>Funkce ochrany diverzity, genofondu. Stepi jsou v ČR stejně jako potenciální dřínové doubravy velmi vzácným společenstvem, hostí celou řadu vzácných a ohrožených druhů organismů (na </a:t>
            </a:r>
            <a:r>
              <a:rPr lang="cs-CZ" sz="1200" b="0" dirty="0" err="1"/>
              <a:t>Pouzdřanské</a:t>
            </a:r>
            <a:r>
              <a:rPr lang="cs-CZ" sz="1200" b="0" dirty="0"/>
              <a:t> stepi, odkud pocházejí zde uváděné příklady společenstev, jsou to např. druhy kavylů, dále například stepní běžec katrán tatarský, sinokvět měkký nebo kozinec bezlodyžný a celá řada dalších druhů rostlin i živočichů), proto funkční význam potenciálního typu vegetace</a:t>
            </a:r>
            <a:r>
              <a:rPr lang="cs-CZ" dirty="0"/>
              <a:t> </a:t>
            </a:r>
            <a:r>
              <a:rPr lang="cs-CZ" sz="1200" b="0" dirty="0"/>
              <a:t>a funkční význam aktuálního typu vegetace</a:t>
            </a:r>
            <a:r>
              <a:rPr lang="cs-CZ" dirty="0"/>
              <a:t> </a:t>
            </a:r>
            <a:r>
              <a:rPr lang="cs-CZ" sz="1200" b="0" dirty="0"/>
              <a:t>= 4. Kdyby se na stepi vyskytovaly solitéry dřevin, druhová diverzita by se ještě zvýšila a mohla by dosáhnout funkčního maxima 5.</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dirty="0"/>
              <a:t>Sečtu-li pro snadnější orientaci funkční význam aktuálního typu vegetace, dostávám se na hodnotu 9,5. Hodnota je sice nižší, než v předchozím případě, ale to neznamená, že je nutně horší! Pokud bych např. potřeboval podpořit diverzitu stepních druhů, byla by právě step optimálním funkčním typem (ale např. s o to větším rizikem eroze)!!</a:t>
            </a:r>
          </a:p>
        </p:txBody>
      </p:sp>
      <p:sp>
        <p:nvSpPr>
          <p:cNvPr id="4" name="Zástupný symbol pro číslo snímku 3">
            <a:extLst>
              <a:ext uri="{FF2B5EF4-FFF2-40B4-BE49-F238E27FC236}">
                <a16:creationId xmlns:a16="http://schemas.microsoft.com/office/drawing/2014/main" id="{F6E6F526-7EB1-0AA8-9445-B3DEDE5F04CA}"/>
              </a:ext>
            </a:extLst>
          </p:cNvPr>
          <p:cNvSpPr>
            <a:spLocks noGrp="1"/>
          </p:cNvSpPr>
          <p:nvPr>
            <p:ph type="sldNum" sz="quarter" idx="5"/>
          </p:nvPr>
        </p:nvSpPr>
        <p:spPr/>
        <p:txBody>
          <a:bodyPr/>
          <a:lstStyle/>
          <a:p>
            <a:fld id="{22CB1C29-B168-4170-ABA5-65D96E515876}" type="slidenum">
              <a:rPr lang="cs-CZ" smtClean="0"/>
              <a:t>43</a:t>
            </a:fld>
            <a:endParaRPr lang="cs-CZ"/>
          </a:p>
        </p:txBody>
      </p:sp>
    </p:spTree>
    <p:extLst>
      <p:ext uri="{BB962C8B-B14F-4D97-AF65-F5344CB8AC3E}">
        <p14:creationId xmlns:p14="http://schemas.microsoft.com/office/powerpoint/2010/main" val="3163746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BF54C-2930-BF45-AEDB-842E77622AA3}"/>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AD102C94-58AB-A63B-3E79-3E3714FD8299}"/>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9AFACA9A-9C8D-535E-7E5B-DD75159AAD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Vysvětlení (reálná situace v NPR Pouzdřanská step-Kolby, kde se na segmentu jednoho typu potenciální vegetace (</a:t>
            </a:r>
            <a:r>
              <a:rPr lang="cs-CZ" sz="1200" b="0" dirty="0"/>
              <a:t>STG 1D2 – </a:t>
            </a:r>
            <a:r>
              <a:rPr lang="cs-CZ" sz="1200" b="0" i="1" dirty="0"/>
              <a:t>Corni-querceta petraeae-pubescentis humilia </a:t>
            </a:r>
            <a:r>
              <a:rPr lang="cs-CZ" sz="1200" b="0" dirty="0"/>
              <a:t>(zakrslé dřínové doubravy</a:t>
            </a:r>
            <a:r>
              <a:rPr lang="cs-CZ" dirty="0"/>
              <a:t>)) vyskytují tři segmenty vegetace aktuální): </a:t>
            </a:r>
            <a:r>
              <a:rPr lang="cs-CZ" sz="1200" b="0" dirty="0"/>
              <a:t>1. lesem (dřínovou doubravou s keřovým patrem), 2. stepním společenstvem a 3. lesostepí.</a:t>
            </a:r>
            <a:endParaRPr lang="cs-CZ" dirty="0"/>
          </a:p>
          <a:p>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dirty="0"/>
              <a:t>Příklad poslední:</a:t>
            </a:r>
          </a:p>
          <a:p>
            <a:r>
              <a:rPr lang="cs-CZ" dirty="0"/>
              <a:t>Na ploše mám aktuálně travobylinné stepní společenstvo (zde vzniklé smýcením lesa a následnou dlouhodobou pastvou), ovšem s rozptýlenými solitérními dřevinami, jakožto relikty potenciálního stavu. Také druhové složení trávníků odpovídá přirozeným stepním společenstvům (dle Katalogu biotopů), a proto je zde dle Vondruškové vysoký stupeň ekologické stability. Protože se aktuální stav neshoduje se stavem potenciálním, </a:t>
            </a:r>
            <a:r>
              <a:rPr lang="cs-CZ" sz="1200" b="0" dirty="0"/>
              <a:t>funkční význam potenciálního typu vegetace</a:t>
            </a:r>
            <a:r>
              <a:rPr lang="cs-CZ" dirty="0"/>
              <a:t> (tedy původního společenstva) nemusí být shodný s </a:t>
            </a:r>
            <a:r>
              <a:rPr lang="cs-CZ" sz="1200" b="0" dirty="0"/>
              <a:t>funkčním významem aktuálního typu vegetace</a:t>
            </a:r>
            <a:r>
              <a:rPr lang="cs-CZ" dirty="0"/>
              <a:t> (tedy tím, jak danou funkci naplňuje přítomné, existující společenstvo). Funkční maximum odpovídá představě maximálního plnění funkce na tomto stanovišti. Toto funkční maximum ovšem nemusí naplňovat aktuálně přítomný typ aktuální vegetace. Zároveň by mělo být v rámci jedné skupiny typů geobiocénů funkční maximum stejné pro všechny aktuální typy vegetace (jedná se o maximum, které ovšem naplní jeden jediný vegetační typ, např. u produkční funkce by to byla ta akátina).</a:t>
            </a:r>
          </a:p>
          <a:p>
            <a:r>
              <a:rPr lang="cs-CZ" dirty="0"/>
              <a:t>Produkční funkce: stanoviště je jen o málo produktivnější než předchozí případ. Nachází se v teplých a suchých oblastech, na omezené hydrické řadě (budou tam mělké půdy), proto </a:t>
            </a:r>
            <a:r>
              <a:rPr lang="cs-CZ" sz="1200" b="0" dirty="0"/>
              <a:t>funkční význam potenciálního typu vegetace</a:t>
            </a:r>
            <a:r>
              <a:rPr lang="cs-CZ" dirty="0"/>
              <a:t> = 2 (kdyby se jednalo o STG 1D1, tedy ještě extrémnější z hlediska vlhkosti půdy, klesl by funkční potenciál až na 1). Aktuálním typem vegetace je travobylinné společenstvo, které se dá využít jako skromný zdroj píce pro dobytek (což dnes už skoro nikdo nechce), nebo např. pro sběr bylinek. Navíc se dají použít solitérně rostoucí dřeviny jako zdroj dříví, např. na palivo. Proto je </a:t>
            </a:r>
            <a:r>
              <a:rPr lang="cs-CZ" sz="1200" b="0" dirty="0"/>
              <a:t>funkční význam aktuálního typu vegetace</a:t>
            </a:r>
            <a:r>
              <a:rPr lang="cs-CZ" dirty="0"/>
              <a:t> velmi nízký (0,7), ale mohl by se zvyšovat s tím, jak by přibývalo množství solitérních stromů. Hodnotu 0,7 srovnejme s příkladem lesa (viz výše: </a:t>
            </a:r>
            <a:r>
              <a:rPr lang="cs-CZ" sz="1200" b="0" dirty="0"/>
              <a:t>funkční význam aktuálního typu vegetace z hlediska produkční funkce</a:t>
            </a:r>
            <a:r>
              <a:rPr lang="cs-CZ" dirty="0"/>
              <a:t> = 2, nebo dokonce husté akátiny = 3).</a:t>
            </a:r>
          </a:p>
          <a:p>
            <a:r>
              <a:rPr lang="cs-CZ" dirty="0"/>
              <a:t>Vodohospodářská funkce: Společenstvo se nepodílí nijak významně na zasakování vody, na ochraně spodních vod (jsme na hydrické řadě 1) apod., proto jsou všude 0.</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Půdoochranná funkce. Víme, že stanoviště je potenciálně velmi ohroženo erozí (je to vlastnost dané STG, proto </a:t>
            </a:r>
            <a:r>
              <a:rPr lang="cs-CZ" sz="1200" b="0" dirty="0"/>
              <a:t>funkční význam potenciálního typu vegetace</a:t>
            </a:r>
            <a:r>
              <a:rPr lang="cs-CZ" dirty="0"/>
              <a:t> = 5) a že nejvyšší protierozní účinky mají bohatě strukturované lesy (proto by hodnoty 5 právě takové lesy dosáhly, viz první příklad). My zde ovšem máme travobylinné stepní společenstvo se solitérními dřevinami, celková protierozní funkce tedy bude nižší než v případě zapojeného lesa, ale nepochybně vyšší, než na stepním trávníku. Proto </a:t>
            </a:r>
            <a:r>
              <a:rPr lang="cs-CZ" sz="1200" b="0" dirty="0"/>
              <a:t>funkční význam aktuálního typu vegetace z hlediska </a:t>
            </a:r>
            <a:r>
              <a:rPr lang="cs-CZ" sz="1200" b="0" dirty="0" err="1"/>
              <a:t>půdoochranného</a:t>
            </a:r>
            <a:r>
              <a:rPr lang="cs-CZ" dirty="0"/>
              <a:t> = 3 (Záleží na tom, v jakém rozestupu ty dřeviny budou. Pokud by společenstvo z hlediska zápoje solitér mělo blíže ke stepi, pak by to mohla být 2, pokud by byla step zarostlejší dřevinami, pak klidně i 4).</a:t>
            </a:r>
            <a:endParaRPr lang="cs-CZ"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dirty="0"/>
              <a:t>Rekreační funkce: Lesostepní charakter společenstva spojuje pozitiva stepi i lesní vegetace. Stromy poskytují v parném létě stín, stepní enklávy si ponechávají výše zmíněnou atraktivitu, rozvolněný charakter vegetace umožňuje výhledy do okolní krajiny. Zkušenost z exkurzí ukazuje, že zde při polední pauze odpočívá suverénně největší množství studentů. Proto právě funkční význam tohoto aktuálního typu vegetace</a:t>
            </a:r>
            <a:r>
              <a:rPr lang="cs-CZ" dirty="0"/>
              <a:t> je z pohledu</a:t>
            </a:r>
            <a:r>
              <a:rPr lang="cs-CZ" sz="1200" b="0" dirty="0"/>
              <a:t> rekreační funkce nejvyšší (5), odpovídá funkčnímu maximu a je nepochybně vyšší oproti potenciálnímu bohatě strukturovanému lesu. Lesostepní rozvolněné okraje lesů ovšem hostí bohatou populaci klíšťat (lze uvažovat o snížení funkčního významu aktuálního typu vegetace).</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dirty="0"/>
              <a:t>Funkce ochrany diverzity, genofondu. Lesostepi jsou v ČR stejně jako předchozí vegetační typy velmi vzácnými společenstvy, hostí celou řadu vzácných a ohrožených druhů organismů (na </a:t>
            </a:r>
            <a:r>
              <a:rPr lang="cs-CZ" sz="1200" b="0" dirty="0" err="1"/>
              <a:t>Pouzdřanské</a:t>
            </a:r>
            <a:r>
              <a:rPr lang="cs-CZ" sz="1200" b="0" dirty="0"/>
              <a:t> stepi, odkud pocházejí zde uváděné příklady společenstev, jsou to např. třemdava bílá, kakost krvavý a celá řada dalších druhů rostlin i živočichů). Díky kolísajícímu zápoji dřevin se zde mohou vyskytovat jak relativně světlomilné (např. kavyly), tak stínomilnější (třemdava bílá) druhy. To samé platí také např. pro hmyz. Právě proto je zde funkční význam aktuálního typu vegetace</a:t>
            </a:r>
            <a:r>
              <a:rPr lang="cs-CZ" dirty="0"/>
              <a:t> </a:t>
            </a:r>
            <a:r>
              <a:rPr lang="cs-CZ" sz="1200" b="0" dirty="0"/>
              <a:t>maximální (5) a odpovídá i funkčnímu maximu.</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dirty="0"/>
              <a:t>Sečtu-li pro snadnější orientaci funkční význam aktuálního typu vegetace, dostávám se na hodnotu 13,7. Hodnota je blízká potenciálnímu stavu a je jen o málo nižší. Opět to neznamená, že by tento typ vegetace byl horší, nebo lepší, záleží na tom, které funkci, či funkcím dá krajinář prioritu. Vzhledem k vzácnosti uvedených společenstev, vzhledem k jejich diverzitě a také vzhledem k tomu, že produkční význam je ve srovnání s ostatními, produkčně výnosnějšími stanovišti (hlubší a vlhčí půdy) marginální, považuji v daném krajinném celku lesostep se solitérními dřevinami za optimální funkční typ, a to zejména z pohledu funkce udržení diverzity a ochrany genofondu a z pohledu funkce rekreační. Upřednostňování tohoto vegetačního typu však v území zvyšuje riziko eroze.</a:t>
            </a:r>
          </a:p>
        </p:txBody>
      </p:sp>
      <p:sp>
        <p:nvSpPr>
          <p:cNvPr id="4" name="Zástupný symbol pro číslo snímku 3">
            <a:extLst>
              <a:ext uri="{FF2B5EF4-FFF2-40B4-BE49-F238E27FC236}">
                <a16:creationId xmlns:a16="http://schemas.microsoft.com/office/drawing/2014/main" id="{32B0EEA5-48AF-3255-1F79-2A3264912FCB}"/>
              </a:ext>
            </a:extLst>
          </p:cNvPr>
          <p:cNvSpPr>
            <a:spLocks noGrp="1"/>
          </p:cNvSpPr>
          <p:nvPr>
            <p:ph type="sldNum" sz="quarter" idx="5"/>
          </p:nvPr>
        </p:nvSpPr>
        <p:spPr/>
        <p:txBody>
          <a:bodyPr/>
          <a:lstStyle/>
          <a:p>
            <a:fld id="{22CB1C29-B168-4170-ABA5-65D96E515876}" type="slidenum">
              <a:rPr lang="cs-CZ" smtClean="0"/>
              <a:t>44</a:t>
            </a:fld>
            <a:endParaRPr lang="cs-CZ"/>
          </a:p>
        </p:txBody>
      </p:sp>
    </p:spTree>
    <p:extLst>
      <p:ext uri="{BB962C8B-B14F-4D97-AF65-F5344CB8AC3E}">
        <p14:creationId xmlns:p14="http://schemas.microsoft.com/office/powerpoint/2010/main" val="3629433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464590-0F75-470D-993E-7DDCE6A5177A}"/>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0288EA1A-CBD3-4242-8292-16D3105100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ACA3672E-8C59-4889-9576-7201EEB91485}"/>
              </a:ext>
            </a:extLst>
          </p:cNvPr>
          <p:cNvSpPr>
            <a:spLocks noGrp="1"/>
          </p:cNvSpPr>
          <p:nvPr>
            <p:ph type="dt" sz="half" idx="10"/>
          </p:nvPr>
        </p:nvSpPr>
        <p:spPr/>
        <p:txBody>
          <a:bodyPr/>
          <a:lstStyle/>
          <a:p>
            <a:fld id="{BEA9B205-D09A-4F16-8D0A-71CA7C7C2700}" type="datetimeFigureOut">
              <a:rPr lang="cs-CZ" smtClean="0"/>
              <a:pPr/>
              <a:t>16.04.2025</a:t>
            </a:fld>
            <a:endParaRPr lang="cs-CZ"/>
          </a:p>
        </p:txBody>
      </p:sp>
      <p:sp>
        <p:nvSpPr>
          <p:cNvPr id="5" name="Zástupný symbol pro zápatí 4">
            <a:extLst>
              <a:ext uri="{FF2B5EF4-FFF2-40B4-BE49-F238E27FC236}">
                <a16:creationId xmlns:a16="http://schemas.microsoft.com/office/drawing/2014/main" id="{1809A2DB-5447-4F32-89D1-E2B49BC65C0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B9CDD77-8F53-4902-A2AC-0A8FE437B793}"/>
              </a:ext>
            </a:extLst>
          </p:cNvPr>
          <p:cNvSpPr>
            <a:spLocks noGrp="1"/>
          </p:cNvSpPr>
          <p:nvPr>
            <p:ph type="sldNum" sz="quarter" idx="12"/>
          </p:nvPr>
        </p:nvSpPr>
        <p:spPr/>
        <p:txBody>
          <a:bodyPr/>
          <a:lstStyle/>
          <a:p>
            <a:fld id="{821B8149-B053-4B4D-8321-4E445C80D7A9}" type="slidenum">
              <a:rPr lang="cs-CZ" smtClean="0"/>
              <a:pPr/>
              <a:t>‹#›</a:t>
            </a:fld>
            <a:endParaRPr lang="cs-CZ"/>
          </a:p>
        </p:txBody>
      </p:sp>
    </p:spTree>
    <p:extLst>
      <p:ext uri="{BB962C8B-B14F-4D97-AF65-F5344CB8AC3E}">
        <p14:creationId xmlns:p14="http://schemas.microsoft.com/office/powerpoint/2010/main" val="1398727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3B5552-5EE7-480F-AD49-72253ABE3FA3}"/>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15565E1E-BE6D-442A-A8DB-01D57A72A134}"/>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757AB13-4000-4856-95CB-9B12DA61996B}"/>
              </a:ext>
            </a:extLst>
          </p:cNvPr>
          <p:cNvSpPr>
            <a:spLocks noGrp="1"/>
          </p:cNvSpPr>
          <p:nvPr>
            <p:ph type="dt" sz="half" idx="10"/>
          </p:nvPr>
        </p:nvSpPr>
        <p:spPr/>
        <p:txBody>
          <a:bodyPr/>
          <a:lstStyle/>
          <a:p>
            <a:fld id="{BEA9B205-D09A-4F16-8D0A-71CA7C7C2700}" type="datetimeFigureOut">
              <a:rPr lang="cs-CZ" smtClean="0"/>
              <a:pPr/>
              <a:t>16.04.2025</a:t>
            </a:fld>
            <a:endParaRPr lang="cs-CZ"/>
          </a:p>
        </p:txBody>
      </p:sp>
      <p:sp>
        <p:nvSpPr>
          <p:cNvPr id="5" name="Zástupný symbol pro zápatí 4">
            <a:extLst>
              <a:ext uri="{FF2B5EF4-FFF2-40B4-BE49-F238E27FC236}">
                <a16:creationId xmlns:a16="http://schemas.microsoft.com/office/drawing/2014/main" id="{FF76D2D6-2D91-41AF-A2FB-D892D3871B9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E7C14B3-E2F2-40BB-B349-BEE0CF086667}"/>
              </a:ext>
            </a:extLst>
          </p:cNvPr>
          <p:cNvSpPr>
            <a:spLocks noGrp="1"/>
          </p:cNvSpPr>
          <p:nvPr>
            <p:ph type="sldNum" sz="quarter" idx="12"/>
          </p:nvPr>
        </p:nvSpPr>
        <p:spPr/>
        <p:txBody>
          <a:bodyPr/>
          <a:lstStyle/>
          <a:p>
            <a:fld id="{821B8149-B053-4B4D-8321-4E445C80D7A9}" type="slidenum">
              <a:rPr lang="cs-CZ" smtClean="0"/>
              <a:pPr/>
              <a:t>‹#›</a:t>
            </a:fld>
            <a:endParaRPr lang="cs-CZ"/>
          </a:p>
        </p:txBody>
      </p:sp>
    </p:spTree>
    <p:extLst>
      <p:ext uri="{BB962C8B-B14F-4D97-AF65-F5344CB8AC3E}">
        <p14:creationId xmlns:p14="http://schemas.microsoft.com/office/powerpoint/2010/main" val="72123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AAF9929-9698-4D15-A32C-A74A8EA19F84}"/>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1456BD47-469F-4E35-8E32-80E34ACFA3C8}"/>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F47828F-D008-4AFC-8ECA-2C6B0DD468F4}"/>
              </a:ext>
            </a:extLst>
          </p:cNvPr>
          <p:cNvSpPr>
            <a:spLocks noGrp="1"/>
          </p:cNvSpPr>
          <p:nvPr>
            <p:ph type="dt" sz="half" idx="10"/>
          </p:nvPr>
        </p:nvSpPr>
        <p:spPr/>
        <p:txBody>
          <a:bodyPr/>
          <a:lstStyle/>
          <a:p>
            <a:fld id="{BEA9B205-D09A-4F16-8D0A-71CA7C7C2700}" type="datetimeFigureOut">
              <a:rPr lang="cs-CZ" smtClean="0"/>
              <a:pPr/>
              <a:t>16.04.2025</a:t>
            </a:fld>
            <a:endParaRPr lang="cs-CZ"/>
          </a:p>
        </p:txBody>
      </p:sp>
      <p:sp>
        <p:nvSpPr>
          <p:cNvPr id="5" name="Zástupný symbol pro zápatí 4">
            <a:extLst>
              <a:ext uri="{FF2B5EF4-FFF2-40B4-BE49-F238E27FC236}">
                <a16:creationId xmlns:a16="http://schemas.microsoft.com/office/drawing/2014/main" id="{1A2C39DA-51CF-48A5-A11D-7D03ADAC4C0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72DA157-F942-4821-BC7C-81E3033AD1BB}"/>
              </a:ext>
            </a:extLst>
          </p:cNvPr>
          <p:cNvSpPr>
            <a:spLocks noGrp="1"/>
          </p:cNvSpPr>
          <p:nvPr>
            <p:ph type="sldNum" sz="quarter" idx="12"/>
          </p:nvPr>
        </p:nvSpPr>
        <p:spPr/>
        <p:txBody>
          <a:bodyPr/>
          <a:lstStyle/>
          <a:p>
            <a:fld id="{821B8149-B053-4B4D-8321-4E445C80D7A9}" type="slidenum">
              <a:rPr lang="cs-CZ" smtClean="0"/>
              <a:pPr/>
              <a:t>‹#›</a:t>
            </a:fld>
            <a:endParaRPr lang="cs-CZ"/>
          </a:p>
        </p:txBody>
      </p:sp>
    </p:spTree>
    <p:extLst>
      <p:ext uri="{BB962C8B-B14F-4D97-AF65-F5344CB8AC3E}">
        <p14:creationId xmlns:p14="http://schemas.microsoft.com/office/powerpoint/2010/main" val="1293712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614488-3414-46EB-9DEB-9A5DDA4D9394}"/>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2E06EF6A-8C84-43EB-9E8D-2959BC8F5871}"/>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6C5FA02-6A1E-44F0-B43E-9A8D4EDEE25E}"/>
              </a:ext>
            </a:extLst>
          </p:cNvPr>
          <p:cNvSpPr>
            <a:spLocks noGrp="1"/>
          </p:cNvSpPr>
          <p:nvPr>
            <p:ph type="dt" sz="half" idx="10"/>
          </p:nvPr>
        </p:nvSpPr>
        <p:spPr/>
        <p:txBody>
          <a:bodyPr/>
          <a:lstStyle/>
          <a:p>
            <a:fld id="{BEA9B205-D09A-4F16-8D0A-71CA7C7C2700}" type="datetimeFigureOut">
              <a:rPr lang="cs-CZ" smtClean="0"/>
              <a:pPr/>
              <a:t>16.04.2025</a:t>
            </a:fld>
            <a:endParaRPr lang="cs-CZ"/>
          </a:p>
        </p:txBody>
      </p:sp>
      <p:sp>
        <p:nvSpPr>
          <p:cNvPr id="5" name="Zástupný symbol pro zápatí 4">
            <a:extLst>
              <a:ext uri="{FF2B5EF4-FFF2-40B4-BE49-F238E27FC236}">
                <a16:creationId xmlns:a16="http://schemas.microsoft.com/office/drawing/2014/main" id="{DB811D86-E18C-4DEB-9DA7-EB400136890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5AB1859-1FE5-4625-A356-B7F07C44F365}"/>
              </a:ext>
            </a:extLst>
          </p:cNvPr>
          <p:cNvSpPr>
            <a:spLocks noGrp="1"/>
          </p:cNvSpPr>
          <p:nvPr>
            <p:ph type="sldNum" sz="quarter" idx="12"/>
          </p:nvPr>
        </p:nvSpPr>
        <p:spPr/>
        <p:txBody>
          <a:bodyPr/>
          <a:lstStyle/>
          <a:p>
            <a:fld id="{821B8149-B053-4B4D-8321-4E445C80D7A9}" type="slidenum">
              <a:rPr lang="cs-CZ" smtClean="0"/>
              <a:pPr/>
              <a:t>‹#›</a:t>
            </a:fld>
            <a:endParaRPr lang="cs-CZ"/>
          </a:p>
        </p:txBody>
      </p:sp>
    </p:spTree>
    <p:extLst>
      <p:ext uri="{BB962C8B-B14F-4D97-AF65-F5344CB8AC3E}">
        <p14:creationId xmlns:p14="http://schemas.microsoft.com/office/powerpoint/2010/main" val="3479561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B8825-BBDB-4F1C-8E22-E920A21CC1FC}"/>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EB689C6E-7191-4784-BEC3-B7E5F04FAB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44CA2260-5523-4203-9545-57960CB498C0}"/>
              </a:ext>
            </a:extLst>
          </p:cNvPr>
          <p:cNvSpPr>
            <a:spLocks noGrp="1"/>
          </p:cNvSpPr>
          <p:nvPr>
            <p:ph type="dt" sz="half" idx="10"/>
          </p:nvPr>
        </p:nvSpPr>
        <p:spPr/>
        <p:txBody>
          <a:bodyPr/>
          <a:lstStyle/>
          <a:p>
            <a:fld id="{BEA9B205-D09A-4F16-8D0A-71CA7C7C2700}" type="datetimeFigureOut">
              <a:rPr lang="cs-CZ" smtClean="0"/>
              <a:pPr/>
              <a:t>16.04.2025</a:t>
            </a:fld>
            <a:endParaRPr lang="cs-CZ"/>
          </a:p>
        </p:txBody>
      </p:sp>
      <p:sp>
        <p:nvSpPr>
          <p:cNvPr id="5" name="Zástupný symbol pro zápatí 4">
            <a:extLst>
              <a:ext uri="{FF2B5EF4-FFF2-40B4-BE49-F238E27FC236}">
                <a16:creationId xmlns:a16="http://schemas.microsoft.com/office/drawing/2014/main" id="{D3247A80-E9CF-4462-AF15-69C857265C0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DD3B5E6-68F9-46C5-9F59-9CAD05891720}"/>
              </a:ext>
            </a:extLst>
          </p:cNvPr>
          <p:cNvSpPr>
            <a:spLocks noGrp="1"/>
          </p:cNvSpPr>
          <p:nvPr>
            <p:ph type="sldNum" sz="quarter" idx="12"/>
          </p:nvPr>
        </p:nvSpPr>
        <p:spPr/>
        <p:txBody>
          <a:bodyPr/>
          <a:lstStyle/>
          <a:p>
            <a:fld id="{821B8149-B053-4B4D-8321-4E445C80D7A9}" type="slidenum">
              <a:rPr lang="cs-CZ" smtClean="0"/>
              <a:pPr/>
              <a:t>‹#›</a:t>
            </a:fld>
            <a:endParaRPr lang="cs-CZ"/>
          </a:p>
        </p:txBody>
      </p:sp>
    </p:spTree>
    <p:extLst>
      <p:ext uri="{BB962C8B-B14F-4D97-AF65-F5344CB8AC3E}">
        <p14:creationId xmlns:p14="http://schemas.microsoft.com/office/powerpoint/2010/main" val="3038930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5B5687-627D-4C60-809C-150CF278B215}"/>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D0E331FE-4697-47F8-BA7B-CBD8A838E307}"/>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84694904-5BE3-4CF7-89AC-DFACB68C606B}"/>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67550B8E-218B-479C-AFED-6518807CB395}"/>
              </a:ext>
            </a:extLst>
          </p:cNvPr>
          <p:cNvSpPr>
            <a:spLocks noGrp="1"/>
          </p:cNvSpPr>
          <p:nvPr>
            <p:ph type="dt" sz="half" idx="10"/>
          </p:nvPr>
        </p:nvSpPr>
        <p:spPr/>
        <p:txBody>
          <a:bodyPr/>
          <a:lstStyle/>
          <a:p>
            <a:fld id="{BEA9B205-D09A-4F16-8D0A-71CA7C7C2700}" type="datetimeFigureOut">
              <a:rPr lang="cs-CZ" smtClean="0"/>
              <a:pPr/>
              <a:t>16.04.2025</a:t>
            </a:fld>
            <a:endParaRPr lang="cs-CZ"/>
          </a:p>
        </p:txBody>
      </p:sp>
      <p:sp>
        <p:nvSpPr>
          <p:cNvPr id="6" name="Zástupný symbol pro zápatí 5">
            <a:extLst>
              <a:ext uri="{FF2B5EF4-FFF2-40B4-BE49-F238E27FC236}">
                <a16:creationId xmlns:a16="http://schemas.microsoft.com/office/drawing/2014/main" id="{7D93B456-2012-4E6A-B9F6-C0C023A462A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882040D5-38EE-4C6D-9249-D637D2C47AEF}"/>
              </a:ext>
            </a:extLst>
          </p:cNvPr>
          <p:cNvSpPr>
            <a:spLocks noGrp="1"/>
          </p:cNvSpPr>
          <p:nvPr>
            <p:ph type="sldNum" sz="quarter" idx="12"/>
          </p:nvPr>
        </p:nvSpPr>
        <p:spPr/>
        <p:txBody>
          <a:bodyPr/>
          <a:lstStyle/>
          <a:p>
            <a:fld id="{821B8149-B053-4B4D-8321-4E445C80D7A9}" type="slidenum">
              <a:rPr lang="cs-CZ" smtClean="0"/>
              <a:pPr/>
              <a:t>‹#›</a:t>
            </a:fld>
            <a:endParaRPr lang="cs-CZ"/>
          </a:p>
        </p:txBody>
      </p:sp>
    </p:spTree>
    <p:extLst>
      <p:ext uri="{BB962C8B-B14F-4D97-AF65-F5344CB8AC3E}">
        <p14:creationId xmlns:p14="http://schemas.microsoft.com/office/powerpoint/2010/main" val="1022897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4C164B-2E47-490C-BAD5-F955C637F3C1}"/>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0DBA9391-AE29-4165-A0DD-5B85C7B021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EF668A86-0EF2-4731-A461-28105AC97B15}"/>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EBC325FD-C110-4CE0-814D-22E9B426C8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E2B25D6E-0128-4854-9E45-F7D1D61FCC56}"/>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6FE25AD5-B854-4D1D-A471-0578E8255CC0}"/>
              </a:ext>
            </a:extLst>
          </p:cNvPr>
          <p:cNvSpPr>
            <a:spLocks noGrp="1"/>
          </p:cNvSpPr>
          <p:nvPr>
            <p:ph type="dt" sz="half" idx="10"/>
          </p:nvPr>
        </p:nvSpPr>
        <p:spPr/>
        <p:txBody>
          <a:bodyPr/>
          <a:lstStyle/>
          <a:p>
            <a:fld id="{BEA9B205-D09A-4F16-8D0A-71CA7C7C2700}" type="datetimeFigureOut">
              <a:rPr lang="cs-CZ" smtClean="0"/>
              <a:pPr/>
              <a:t>16.04.2025</a:t>
            </a:fld>
            <a:endParaRPr lang="cs-CZ"/>
          </a:p>
        </p:txBody>
      </p:sp>
      <p:sp>
        <p:nvSpPr>
          <p:cNvPr id="8" name="Zástupný symbol pro zápatí 7">
            <a:extLst>
              <a:ext uri="{FF2B5EF4-FFF2-40B4-BE49-F238E27FC236}">
                <a16:creationId xmlns:a16="http://schemas.microsoft.com/office/drawing/2014/main" id="{B383416F-94D5-4F9B-9951-340AD28BCBCF}"/>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C5B59C90-4C52-4FF4-8147-33DF9325CDA1}"/>
              </a:ext>
            </a:extLst>
          </p:cNvPr>
          <p:cNvSpPr>
            <a:spLocks noGrp="1"/>
          </p:cNvSpPr>
          <p:nvPr>
            <p:ph type="sldNum" sz="quarter" idx="12"/>
          </p:nvPr>
        </p:nvSpPr>
        <p:spPr/>
        <p:txBody>
          <a:bodyPr/>
          <a:lstStyle/>
          <a:p>
            <a:fld id="{821B8149-B053-4B4D-8321-4E445C80D7A9}" type="slidenum">
              <a:rPr lang="cs-CZ" smtClean="0"/>
              <a:pPr/>
              <a:t>‹#›</a:t>
            </a:fld>
            <a:endParaRPr lang="cs-CZ"/>
          </a:p>
        </p:txBody>
      </p:sp>
    </p:spTree>
    <p:extLst>
      <p:ext uri="{BB962C8B-B14F-4D97-AF65-F5344CB8AC3E}">
        <p14:creationId xmlns:p14="http://schemas.microsoft.com/office/powerpoint/2010/main" val="1308028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57A452-06D8-4E36-B688-654A0B68482F}"/>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C2D9802A-E066-4CD6-A068-87354593CB2D}"/>
              </a:ext>
            </a:extLst>
          </p:cNvPr>
          <p:cNvSpPr>
            <a:spLocks noGrp="1"/>
          </p:cNvSpPr>
          <p:nvPr>
            <p:ph type="dt" sz="half" idx="10"/>
          </p:nvPr>
        </p:nvSpPr>
        <p:spPr/>
        <p:txBody>
          <a:bodyPr/>
          <a:lstStyle/>
          <a:p>
            <a:fld id="{BEA9B205-D09A-4F16-8D0A-71CA7C7C2700}" type="datetimeFigureOut">
              <a:rPr lang="cs-CZ" smtClean="0"/>
              <a:pPr/>
              <a:t>16.04.2025</a:t>
            </a:fld>
            <a:endParaRPr lang="cs-CZ"/>
          </a:p>
        </p:txBody>
      </p:sp>
      <p:sp>
        <p:nvSpPr>
          <p:cNvPr id="4" name="Zástupný symbol pro zápatí 3">
            <a:extLst>
              <a:ext uri="{FF2B5EF4-FFF2-40B4-BE49-F238E27FC236}">
                <a16:creationId xmlns:a16="http://schemas.microsoft.com/office/drawing/2014/main" id="{592E9152-1A8A-46EC-BB9C-546099D58B56}"/>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B33BD1E1-5F22-44E5-B058-79C9DBB4D604}"/>
              </a:ext>
            </a:extLst>
          </p:cNvPr>
          <p:cNvSpPr>
            <a:spLocks noGrp="1"/>
          </p:cNvSpPr>
          <p:nvPr>
            <p:ph type="sldNum" sz="quarter" idx="12"/>
          </p:nvPr>
        </p:nvSpPr>
        <p:spPr/>
        <p:txBody>
          <a:bodyPr/>
          <a:lstStyle/>
          <a:p>
            <a:fld id="{821B8149-B053-4B4D-8321-4E445C80D7A9}" type="slidenum">
              <a:rPr lang="cs-CZ" smtClean="0"/>
              <a:pPr/>
              <a:t>‹#›</a:t>
            </a:fld>
            <a:endParaRPr lang="cs-CZ"/>
          </a:p>
        </p:txBody>
      </p:sp>
    </p:spTree>
    <p:extLst>
      <p:ext uri="{BB962C8B-B14F-4D97-AF65-F5344CB8AC3E}">
        <p14:creationId xmlns:p14="http://schemas.microsoft.com/office/powerpoint/2010/main" val="1328371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F748C8B-CBC1-4291-87D4-B7C27FFB71CF}"/>
              </a:ext>
            </a:extLst>
          </p:cNvPr>
          <p:cNvSpPr>
            <a:spLocks noGrp="1"/>
          </p:cNvSpPr>
          <p:nvPr>
            <p:ph type="dt" sz="half" idx="10"/>
          </p:nvPr>
        </p:nvSpPr>
        <p:spPr/>
        <p:txBody>
          <a:bodyPr/>
          <a:lstStyle/>
          <a:p>
            <a:fld id="{BEA9B205-D09A-4F16-8D0A-71CA7C7C2700}" type="datetimeFigureOut">
              <a:rPr lang="cs-CZ" smtClean="0"/>
              <a:pPr/>
              <a:t>16.04.2025</a:t>
            </a:fld>
            <a:endParaRPr lang="cs-CZ"/>
          </a:p>
        </p:txBody>
      </p:sp>
      <p:sp>
        <p:nvSpPr>
          <p:cNvPr id="3" name="Zástupný symbol pro zápatí 2">
            <a:extLst>
              <a:ext uri="{FF2B5EF4-FFF2-40B4-BE49-F238E27FC236}">
                <a16:creationId xmlns:a16="http://schemas.microsoft.com/office/drawing/2014/main" id="{CB6EAF40-5B92-4D2E-9BC8-739F72A24F6C}"/>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3A6A0EBF-5478-452B-97DC-83792DCA5F82}"/>
              </a:ext>
            </a:extLst>
          </p:cNvPr>
          <p:cNvSpPr>
            <a:spLocks noGrp="1"/>
          </p:cNvSpPr>
          <p:nvPr>
            <p:ph type="sldNum" sz="quarter" idx="12"/>
          </p:nvPr>
        </p:nvSpPr>
        <p:spPr/>
        <p:txBody>
          <a:bodyPr/>
          <a:lstStyle/>
          <a:p>
            <a:fld id="{821B8149-B053-4B4D-8321-4E445C80D7A9}" type="slidenum">
              <a:rPr lang="cs-CZ" smtClean="0"/>
              <a:pPr/>
              <a:t>‹#›</a:t>
            </a:fld>
            <a:endParaRPr lang="cs-CZ"/>
          </a:p>
        </p:txBody>
      </p:sp>
    </p:spTree>
    <p:extLst>
      <p:ext uri="{BB962C8B-B14F-4D97-AF65-F5344CB8AC3E}">
        <p14:creationId xmlns:p14="http://schemas.microsoft.com/office/powerpoint/2010/main" val="1362886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F6DD64-D0F1-455E-973E-333BD601932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1593D429-3CC2-4DC2-9594-4D38849B62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ED9D2332-C81E-4ACD-9C18-4594CFF959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CAD65AFC-81DC-4620-A5B4-52CB9CD21FFB}"/>
              </a:ext>
            </a:extLst>
          </p:cNvPr>
          <p:cNvSpPr>
            <a:spLocks noGrp="1"/>
          </p:cNvSpPr>
          <p:nvPr>
            <p:ph type="dt" sz="half" idx="10"/>
          </p:nvPr>
        </p:nvSpPr>
        <p:spPr/>
        <p:txBody>
          <a:bodyPr/>
          <a:lstStyle/>
          <a:p>
            <a:fld id="{BEA9B205-D09A-4F16-8D0A-71CA7C7C2700}" type="datetimeFigureOut">
              <a:rPr lang="cs-CZ" smtClean="0"/>
              <a:pPr/>
              <a:t>16.04.2025</a:t>
            </a:fld>
            <a:endParaRPr lang="cs-CZ"/>
          </a:p>
        </p:txBody>
      </p:sp>
      <p:sp>
        <p:nvSpPr>
          <p:cNvPr id="6" name="Zástupný symbol pro zápatí 5">
            <a:extLst>
              <a:ext uri="{FF2B5EF4-FFF2-40B4-BE49-F238E27FC236}">
                <a16:creationId xmlns:a16="http://schemas.microsoft.com/office/drawing/2014/main" id="{8A61CEB6-DA37-423D-B2F5-41BBE2375F7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A4B2E89-6039-4617-A3B3-79DDFA2E1D4B}"/>
              </a:ext>
            </a:extLst>
          </p:cNvPr>
          <p:cNvSpPr>
            <a:spLocks noGrp="1"/>
          </p:cNvSpPr>
          <p:nvPr>
            <p:ph type="sldNum" sz="quarter" idx="12"/>
          </p:nvPr>
        </p:nvSpPr>
        <p:spPr/>
        <p:txBody>
          <a:bodyPr/>
          <a:lstStyle/>
          <a:p>
            <a:fld id="{821B8149-B053-4B4D-8321-4E445C80D7A9}" type="slidenum">
              <a:rPr lang="cs-CZ" smtClean="0"/>
              <a:pPr/>
              <a:t>‹#›</a:t>
            </a:fld>
            <a:endParaRPr lang="cs-CZ"/>
          </a:p>
        </p:txBody>
      </p:sp>
    </p:spTree>
    <p:extLst>
      <p:ext uri="{BB962C8B-B14F-4D97-AF65-F5344CB8AC3E}">
        <p14:creationId xmlns:p14="http://schemas.microsoft.com/office/powerpoint/2010/main" val="4206257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318F5E-E4C1-4BB5-8CED-48C8E6B22F2B}"/>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BDB88576-C4B3-4682-9C8E-2C3B8CD4A3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13F1C214-A692-4F70-BC6A-6A0C130F02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EE3B5728-11FE-47C6-B6AF-9E789B8DAD52}"/>
              </a:ext>
            </a:extLst>
          </p:cNvPr>
          <p:cNvSpPr>
            <a:spLocks noGrp="1"/>
          </p:cNvSpPr>
          <p:nvPr>
            <p:ph type="dt" sz="half" idx="10"/>
          </p:nvPr>
        </p:nvSpPr>
        <p:spPr/>
        <p:txBody>
          <a:bodyPr/>
          <a:lstStyle/>
          <a:p>
            <a:fld id="{BEA9B205-D09A-4F16-8D0A-71CA7C7C2700}" type="datetimeFigureOut">
              <a:rPr lang="cs-CZ" smtClean="0"/>
              <a:pPr/>
              <a:t>16.04.2025</a:t>
            </a:fld>
            <a:endParaRPr lang="cs-CZ"/>
          </a:p>
        </p:txBody>
      </p:sp>
      <p:sp>
        <p:nvSpPr>
          <p:cNvPr id="6" name="Zástupný symbol pro zápatí 5">
            <a:extLst>
              <a:ext uri="{FF2B5EF4-FFF2-40B4-BE49-F238E27FC236}">
                <a16:creationId xmlns:a16="http://schemas.microsoft.com/office/drawing/2014/main" id="{D8211656-261F-474B-9709-81B315698F0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85B9696-BDD3-4D89-A82C-38E7CE292607}"/>
              </a:ext>
            </a:extLst>
          </p:cNvPr>
          <p:cNvSpPr>
            <a:spLocks noGrp="1"/>
          </p:cNvSpPr>
          <p:nvPr>
            <p:ph type="sldNum" sz="quarter" idx="12"/>
          </p:nvPr>
        </p:nvSpPr>
        <p:spPr/>
        <p:txBody>
          <a:bodyPr/>
          <a:lstStyle/>
          <a:p>
            <a:fld id="{821B8149-B053-4B4D-8321-4E445C80D7A9}" type="slidenum">
              <a:rPr lang="cs-CZ" smtClean="0"/>
              <a:pPr/>
              <a:t>‹#›</a:t>
            </a:fld>
            <a:endParaRPr lang="cs-CZ"/>
          </a:p>
        </p:txBody>
      </p:sp>
    </p:spTree>
    <p:extLst>
      <p:ext uri="{BB962C8B-B14F-4D97-AF65-F5344CB8AC3E}">
        <p14:creationId xmlns:p14="http://schemas.microsoft.com/office/powerpoint/2010/main" val="3031847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9378077A-7B3C-460C-B953-95EFCB7617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99B77D9D-3552-4FCB-A6F9-BE18E4796B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1101BA1-84A1-4136-9FBA-77E90F8F9D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A9B205-D09A-4F16-8D0A-71CA7C7C2700}" type="datetimeFigureOut">
              <a:rPr lang="cs-CZ" smtClean="0"/>
              <a:pPr/>
              <a:t>16.04.2025</a:t>
            </a:fld>
            <a:endParaRPr lang="cs-CZ"/>
          </a:p>
        </p:txBody>
      </p:sp>
      <p:sp>
        <p:nvSpPr>
          <p:cNvPr id="5" name="Zástupný symbol pro zápatí 4">
            <a:extLst>
              <a:ext uri="{FF2B5EF4-FFF2-40B4-BE49-F238E27FC236}">
                <a16:creationId xmlns:a16="http://schemas.microsoft.com/office/drawing/2014/main" id="{0D6D422C-0E03-4588-9B87-178AAEC8A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9FFE2764-58C9-4698-A6C5-D9F2FE1201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B8149-B053-4B4D-8321-4E445C80D7A9}" type="slidenum">
              <a:rPr lang="cs-CZ" smtClean="0"/>
              <a:pPr/>
              <a:t>‹#›</a:t>
            </a:fld>
            <a:endParaRPr lang="cs-CZ"/>
          </a:p>
        </p:txBody>
      </p:sp>
    </p:spTree>
    <p:extLst>
      <p:ext uri="{BB962C8B-B14F-4D97-AF65-F5344CB8AC3E}">
        <p14:creationId xmlns:p14="http://schemas.microsoft.com/office/powerpoint/2010/main" val="3396087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mapy.nature.cz/"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hyperlink" Target="http://user.mendelu.cz/xfriedl/Literatura,%20ebooky/Katalog%20biotopu%20Ceske%20republiky%202010.pdf" TargetMode="External"/><Relationship Id="rId5" Type="http://schemas.openxmlformats.org/officeDocument/2006/relationships/hyperlink" Target="http://user.mendelu.cz/xfriedl/Ekologie%20krajiny%20pro%20HEN%20(FSS%20MUNI)/Literatura%20ke%20studiu/Katalog%20biotopu%20Ceske%20republiky%202010.pdf" TargetMode="External"/><Relationship Id="rId4" Type="http://schemas.openxmlformats.org/officeDocument/2006/relationships/hyperlink" Target="http://user.mendelu.cz/xfriedl/Literatura,%20ebooky/Katalog%20biotopu%20Ceske%20republiky%202001.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user.mendelu.cz/xfriedl/Ekologie%20krajiny%20(FSS%20MUNI)/Podklady%20k%20seminarni%20praci/Metodika%20dle%20Vondruskove.jpg" TargetMode="Externa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ags.cuzk.cz/av/" TargetMode="External"/><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mapy.geology.cz/geocr25/" TargetMode="External"/><Relationship Id="rId2" Type="http://schemas.openxmlformats.org/officeDocument/2006/relationships/hyperlink" Target="https://mapy.geology.cz/geocr50/" TargetMode="Externa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hyperlink" Target="http://user.mendelu.cz/xfriedl/Literatura,%20ebooky/"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aopkcr.maps.arcgis.com/apps/webappviewer/index.html?id=ee190990a1be4ac685d5f7c69c637ae4" TargetMode="External"/><Relationship Id="rId2" Type="http://schemas.openxmlformats.org/officeDocument/2006/relationships/hyperlink" Target="https://mapy.geology.cz/pudy/" TargetMode="Externa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aopkcr.maps.arcgis.com/apps/webappviewer/index.html?id=ee190990a1be4ac685d5f7c69c637ae4"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user.mendelu.cz/xfriedl/Ekologie%20krajiny%20(FSS%20MUNI)/Podklady%20k%20seminarni%20praci/EKOLOGICKY%20VYZNAMNY%20SEGMENT%20KRAJINY.docx"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aopkcr.maps.arcgis.com/apps/webappviewer/index.html?id=ee190990a1be4ac685d5f7c69c637ae4"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geoportal.uhul.cz/mapy/MapyOprl.html"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user.mendelu.cz/xfriedl/Ekologie%20krajiny%20(FSS%20MUNI)/Prezentace%20z%20prednasek%20a%20ze%20cviceni/06%20Biogeograficka%20diferenciace%20uzemi%20v%20geobiocenologickem%20pojeti/Podklady/SLT%20na%20STG.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user.mendelu.cz/xfriedl/Ekologie%20krajiny%20(FSS%20MUNI)/Prezentace%20z%20prednasek%20a%20ze%20cviceni/06%20Biogeograficka%20diferenciace%20uzemi%20v%20geobiocenologickem%20pojeti/Podklady/BPEJ%20na%20STG.pdf" TargetMode="External"/><Relationship Id="rId2" Type="http://schemas.openxmlformats.org/officeDocument/2006/relationships/hyperlink" Target="https://bpej.vumop.cz/"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hyperlink" Target="https://bpej.vumop.cz/"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92CEB3-54FC-4D7D-BDCE-F6F5A6EFB835}"/>
              </a:ext>
            </a:extLst>
          </p:cNvPr>
          <p:cNvSpPr>
            <a:spLocks noGrp="1"/>
          </p:cNvSpPr>
          <p:nvPr>
            <p:ph type="ctrTitle"/>
          </p:nvPr>
        </p:nvSpPr>
        <p:spPr>
          <a:xfrm>
            <a:off x="310551" y="1122363"/>
            <a:ext cx="11568023" cy="2387600"/>
          </a:xfrm>
        </p:spPr>
        <p:txBody>
          <a:bodyPr>
            <a:normAutofit/>
          </a:bodyPr>
          <a:lstStyle/>
          <a:p>
            <a:pPr fontAlgn="base">
              <a:spcAft>
                <a:spcPct val="0"/>
              </a:spcAft>
              <a:defRPr/>
            </a:pPr>
            <a:r>
              <a:rPr lang="cs-CZ" sz="4800" b="1" dirty="0">
                <a:effectLst>
                  <a:outerShdw blurRad="38100" dist="38100" dir="2700000" algn="tl">
                    <a:srgbClr val="FFFFFF"/>
                  </a:outerShdw>
                </a:effectLst>
                <a:latin typeface="Arial" panose="020B0604020202020204" pitchFamily="34" charset="0"/>
                <a:cs typeface="Arial" panose="020B0604020202020204" pitchFamily="34" charset="0"/>
              </a:rPr>
              <a:t>Biogeografická diferenciace území                       v geobiocenologickém pojetí</a:t>
            </a:r>
          </a:p>
        </p:txBody>
      </p:sp>
      <p:sp>
        <p:nvSpPr>
          <p:cNvPr id="3" name="Podnadpis 2">
            <a:extLst>
              <a:ext uri="{FF2B5EF4-FFF2-40B4-BE49-F238E27FC236}">
                <a16:creationId xmlns:a16="http://schemas.microsoft.com/office/drawing/2014/main" id="{89EB40BA-6D1F-4914-A088-982BCB874E75}"/>
              </a:ext>
            </a:extLst>
          </p:cNvPr>
          <p:cNvSpPr>
            <a:spLocks noGrp="1"/>
          </p:cNvSpPr>
          <p:nvPr>
            <p:ph type="subTitle" idx="1"/>
          </p:nvPr>
        </p:nvSpPr>
        <p:spPr>
          <a:xfrm>
            <a:off x="1524000" y="4123426"/>
            <a:ext cx="9144000" cy="1134374"/>
          </a:xfrm>
        </p:spPr>
        <p:txBody>
          <a:bodyPr/>
          <a:lstStyle/>
          <a:p>
            <a:r>
              <a:rPr lang="cs-CZ" dirty="0"/>
              <a:t>Michal Friedl</a:t>
            </a:r>
          </a:p>
        </p:txBody>
      </p:sp>
    </p:spTree>
    <p:extLst>
      <p:ext uri="{BB962C8B-B14F-4D97-AF65-F5344CB8AC3E}">
        <p14:creationId xmlns:p14="http://schemas.microsoft.com/office/powerpoint/2010/main" val="1704213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0" y="192598"/>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2. Diferenciace aktuálního stavu</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277585" y="930730"/>
            <a:ext cx="11625943" cy="5600699"/>
          </a:xfrm>
        </p:spPr>
        <p:txBody>
          <a:bodyPr/>
          <a:lstStyle/>
          <a:p>
            <a:pPr marL="0" indent="0">
              <a:buNone/>
            </a:pPr>
            <a:r>
              <a:rPr lang="cs-CZ" b="1" dirty="0"/>
              <a:t>= stav společenstev v současnosti</a:t>
            </a:r>
          </a:p>
          <a:p>
            <a:pPr marL="914400" lvl="1" indent="-457200">
              <a:buFont typeface="+mj-lt"/>
              <a:buAutoNum type="arabicPeriod"/>
            </a:pPr>
            <a:r>
              <a:rPr lang="cs-CZ" b="1" dirty="0"/>
              <a:t>Mapování biotopů dle Katalogu biotopů </a:t>
            </a:r>
            <a:r>
              <a:rPr lang="cs-CZ" dirty="0"/>
              <a:t>(127 přírodních biotopů, 14 antropogenních)</a:t>
            </a:r>
          </a:p>
          <a:p>
            <a:pPr lvl="2"/>
            <a:r>
              <a:rPr lang="cs-CZ" dirty="0"/>
              <a:t>Přírodní biotopy považujme za společenstva přírodní, přirozená a přírodě blízká</a:t>
            </a:r>
          </a:p>
          <a:p>
            <a:pPr marL="914400" lvl="1" indent="-457200">
              <a:buFont typeface="+mj-lt"/>
              <a:buAutoNum type="arabicPeriod"/>
            </a:pPr>
            <a:r>
              <a:rPr lang="cs-CZ" b="1" dirty="0"/>
              <a:t>Mapování aktuální vegetace dle Vondruškové </a:t>
            </a:r>
            <a:r>
              <a:rPr lang="cs-CZ" dirty="0"/>
              <a:t>(Vondrušková, H. (1994): Metodika mapování krajiny. SMS, Brno.)</a:t>
            </a:r>
          </a:p>
          <a:p>
            <a:pPr lvl="2"/>
            <a:r>
              <a:rPr lang="cs-CZ" dirty="0"/>
              <a:t>Jednotlivé krajinné typy zároveň vyjadřují stupeň ekologické stability krajiny a intenzitu ovlivnění člověkem</a:t>
            </a:r>
          </a:p>
          <a:p>
            <a:pPr marL="0" indent="0">
              <a:buNone/>
            </a:pPr>
            <a:endParaRPr lang="cs-CZ" b="1" dirty="0"/>
          </a:p>
        </p:txBody>
      </p:sp>
    </p:spTree>
    <p:extLst>
      <p:ext uri="{BB962C8B-B14F-4D97-AF65-F5344CB8AC3E}">
        <p14:creationId xmlns:p14="http://schemas.microsoft.com/office/powerpoint/2010/main" val="864852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0" y="158092"/>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Jak získat?</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283027" y="645135"/>
            <a:ext cx="11625943" cy="1390699"/>
          </a:xfrm>
        </p:spPr>
        <p:txBody>
          <a:bodyPr>
            <a:normAutofit/>
          </a:bodyPr>
          <a:lstStyle/>
          <a:p>
            <a:pPr marL="0" indent="0">
              <a:buNone/>
            </a:pPr>
            <a:r>
              <a:rPr lang="cs-CZ" b="1" dirty="0">
                <a:solidFill>
                  <a:srgbClr val="FF0000"/>
                </a:solidFill>
              </a:rPr>
              <a:t>Terénním mapováním!</a:t>
            </a:r>
          </a:p>
          <a:p>
            <a:pPr marL="514350" indent="-514350">
              <a:buFont typeface="+mj-lt"/>
              <a:buAutoNum type="arabicPeriod"/>
            </a:pPr>
            <a:r>
              <a:rPr lang="cs-CZ" sz="2400" b="1" dirty="0"/>
              <a:t>Mapování biotopů dle Katalogu biotopů </a:t>
            </a:r>
            <a:r>
              <a:rPr lang="cs-CZ" sz="2400" dirty="0"/>
              <a:t>(</a:t>
            </a:r>
            <a:r>
              <a:rPr lang="cs-CZ" sz="2400" dirty="0">
                <a:hlinkClick r:id="rId2"/>
              </a:rPr>
              <a:t>http://mapy.nature.cz/</a:t>
            </a:r>
            <a:r>
              <a:rPr lang="cs-CZ" sz="2400" dirty="0"/>
              <a:t>); zvolit „mapování biotopů“, v nabídce vpravo „mapování 2007–2019“</a:t>
            </a:r>
          </a:p>
        </p:txBody>
      </p:sp>
      <p:pic>
        <p:nvPicPr>
          <p:cNvPr id="5" name="Obrázek 4">
            <a:extLst>
              <a:ext uri="{FF2B5EF4-FFF2-40B4-BE49-F238E27FC236}">
                <a16:creationId xmlns:a16="http://schemas.microsoft.com/office/drawing/2014/main" id="{78C4968B-2554-4F1A-B761-94522C6324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3507" t="3157" r="550" b="3927"/>
          <a:stretch/>
        </p:blipFill>
        <p:spPr>
          <a:xfrm>
            <a:off x="2031206" y="1882067"/>
            <a:ext cx="8129588" cy="4975933"/>
          </a:xfrm>
          <a:prstGeom prst="rect">
            <a:avLst/>
          </a:prstGeom>
        </p:spPr>
      </p:pic>
    </p:spTree>
    <p:extLst>
      <p:ext uri="{BB962C8B-B14F-4D97-AF65-F5344CB8AC3E}">
        <p14:creationId xmlns:p14="http://schemas.microsoft.com/office/powerpoint/2010/main" val="191387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0" y="158092"/>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Jak získat?</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283027" y="645136"/>
            <a:ext cx="11625943" cy="873114"/>
          </a:xfrm>
        </p:spPr>
        <p:txBody>
          <a:bodyPr>
            <a:normAutofit fontScale="92500" lnSpcReduction="10000"/>
          </a:bodyPr>
          <a:lstStyle/>
          <a:p>
            <a:pPr marL="0" indent="0">
              <a:buNone/>
            </a:pPr>
            <a:r>
              <a:rPr lang="cs-CZ" b="1" dirty="0">
                <a:solidFill>
                  <a:srgbClr val="FF0000"/>
                </a:solidFill>
              </a:rPr>
              <a:t>Terénním mapováním!</a:t>
            </a:r>
          </a:p>
          <a:p>
            <a:pPr marL="514350" indent="-514350">
              <a:buFont typeface="+mj-lt"/>
              <a:buAutoNum type="arabicPeriod"/>
            </a:pPr>
            <a:r>
              <a:rPr lang="cs-CZ" b="1" dirty="0"/>
              <a:t>Mapování biotopů dle Katalogu biotopů</a:t>
            </a:r>
            <a:endParaRPr lang="cs-CZ" dirty="0"/>
          </a:p>
        </p:txBody>
      </p:sp>
      <p:sp>
        <p:nvSpPr>
          <p:cNvPr id="5" name="Rectangle 3">
            <a:extLst>
              <a:ext uri="{FF2B5EF4-FFF2-40B4-BE49-F238E27FC236}">
                <a16:creationId xmlns:a16="http://schemas.microsoft.com/office/drawing/2014/main" id="{5D8642F4-F866-40C8-A060-B24FE332B88E}"/>
              </a:ext>
            </a:extLst>
          </p:cNvPr>
          <p:cNvSpPr txBox="1">
            <a:spLocks noChangeArrowheads="1"/>
          </p:cNvSpPr>
          <p:nvPr/>
        </p:nvSpPr>
        <p:spPr>
          <a:xfrm>
            <a:off x="326905" y="1391585"/>
            <a:ext cx="11582065" cy="5242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r>
              <a:rPr lang="cs-CZ" altLang="en-US" sz="2400" b="1" dirty="0"/>
              <a:t>Chytrý, M., Kučera, T., Kočí, K. (</a:t>
            </a:r>
            <a:r>
              <a:rPr lang="cs-CZ" altLang="en-US" sz="2400" b="1" dirty="0" err="1"/>
              <a:t>eds</a:t>
            </a:r>
            <a:r>
              <a:rPr lang="cs-CZ" altLang="en-US" sz="2400" b="1" dirty="0"/>
              <a:t>.): Katalog biotopů České republiky. Agentura ochrany přírody a krajiny ČR, Praha. 2001.</a:t>
            </a:r>
            <a:endParaRPr lang="cs-CZ" altLang="en-US" sz="2400" b="1" baseline="30000" dirty="0"/>
          </a:p>
          <a:p>
            <a:pPr>
              <a:buFontTx/>
              <a:buNone/>
              <a:defRPr/>
            </a:pPr>
            <a:r>
              <a:rPr lang="cs-CZ" altLang="en-US" sz="2400" b="1" dirty="0"/>
              <a:t>Chytrý, M., Kučera, T., Kočí, M., Grulich, V., </a:t>
            </a:r>
            <a:r>
              <a:rPr lang="cs-CZ" altLang="en-US" sz="2400" b="1" dirty="0" err="1"/>
              <a:t>Lustyk</a:t>
            </a:r>
            <a:r>
              <a:rPr lang="cs-CZ" altLang="en-US" sz="2400" b="1" dirty="0"/>
              <a:t>, P. (</a:t>
            </a:r>
            <a:r>
              <a:rPr lang="cs-CZ" altLang="en-US" sz="2400" b="1" dirty="0" err="1"/>
              <a:t>eds</a:t>
            </a:r>
            <a:r>
              <a:rPr lang="cs-CZ" altLang="en-US" sz="2400" b="1" dirty="0"/>
              <a:t>.): Katalog biotopů České republiky. Ed. 2. Agentura ochrany přírody a krajiny ČR, Praha. 2010. 445 s.</a:t>
            </a:r>
            <a:endParaRPr lang="cs-CZ" altLang="en-US" sz="2400" b="1" baseline="30000" dirty="0"/>
          </a:p>
        </p:txBody>
      </p:sp>
      <p:pic>
        <p:nvPicPr>
          <p:cNvPr id="6" name="Picture 4">
            <a:extLst>
              <a:ext uri="{FF2B5EF4-FFF2-40B4-BE49-F238E27FC236}">
                <a16:creationId xmlns:a16="http://schemas.microsoft.com/office/drawing/2014/main" id="{8003EBCF-0EE4-4B38-B853-A2D73C8CC0B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63686" y="2916945"/>
            <a:ext cx="2605177" cy="3845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769E96B9-6396-4D8A-BD80-B9894DBD524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17615" y="2916945"/>
            <a:ext cx="2640107" cy="38450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ovéPole 5">
            <a:extLst>
              <a:ext uri="{FF2B5EF4-FFF2-40B4-BE49-F238E27FC236}">
                <a16:creationId xmlns:a16="http://schemas.microsoft.com/office/drawing/2014/main" id="{79CF92E3-39CE-4974-9610-DBD27BBF5719}"/>
              </a:ext>
            </a:extLst>
          </p:cNvPr>
          <p:cNvSpPr txBox="1">
            <a:spLocks noChangeArrowheads="1"/>
          </p:cNvSpPr>
          <p:nvPr/>
        </p:nvSpPr>
        <p:spPr bwMode="auto">
          <a:xfrm>
            <a:off x="391755" y="3210076"/>
            <a:ext cx="592278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dirty="0"/>
              <a:t>Nasdíleno na: </a:t>
            </a:r>
            <a:r>
              <a:rPr lang="cs-CZ" altLang="en-US" dirty="0">
                <a:solidFill>
                  <a:schemeClr val="accent2"/>
                </a:solidFill>
                <a:hlinkClick r:id="rId4"/>
              </a:rPr>
              <a:t>http://user.mendelu.cz/xfriedl/Literatura,%20ebooky/Katalog%20biotopu%20Ceske%20republiky%202001.pdf</a:t>
            </a:r>
            <a:endParaRPr lang="cs-CZ" altLang="en-US" dirty="0">
              <a:solidFill>
                <a:schemeClr val="accent2"/>
              </a:solidFill>
            </a:endParaRPr>
          </a:p>
          <a:p>
            <a:endParaRPr lang="cs-CZ" altLang="cs-CZ" dirty="0">
              <a:solidFill>
                <a:schemeClr val="accent2"/>
              </a:solidFill>
              <a:hlinkClick r:id="rId5"/>
            </a:endParaRPr>
          </a:p>
          <a:p>
            <a:r>
              <a:rPr lang="cs-CZ" altLang="cs-CZ" dirty="0">
                <a:solidFill>
                  <a:schemeClr val="accent2"/>
                </a:solidFill>
                <a:hlinkClick r:id="rId6"/>
              </a:rPr>
              <a:t>http://user.mendelu.cz/xfriedl/Literatura,%20ebooky/Katalog%20biotopu%20Ceske%20republiky%202010.pdf</a:t>
            </a:r>
            <a:endParaRPr lang="cs-CZ" altLang="cs-CZ" dirty="0">
              <a:solidFill>
                <a:schemeClr val="accent2"/>
              </a:solidFill>
            </a:endParaRPr>
          </a:p>
          <a:p>
            <a:endParaRPr lang="cs-CZ" altLang="cs-CZ" dirty="0">
              <a:solidFill>
                <a:schemeClr val="accent2"/>
              </a:solidFill>
            </a:endParaRPr>
          </a:p>
        </p:txBody>
      </p:sp>
    </p:spTree>
    <p:extLst>
      <p:ext uri="{BB962C8B-B14F-4D97-AF65-F5344CB8AC3E}">
        <p14:creationId xmlns:p14="http://schemas.microsoft.com/office/powerpoint/2010/main" val="236459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0" y="158092"/>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Jak získat?</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283027" y="645136"/>
            <a:ext cx="11625943" cy="5988578"/>
          </a:xfrm>
        </p:spPr>
        <p:txBody>
          <a:bodyPr>
            <a:normAutofit/>
          </a:bodyPr>
          <a:lstStyle/>
          <a:p>
            <a:pPr marL="0" indent="0">
              <a:buNone/>
            </a:pPr>
            <a:r>
              <a:rPr lang="cs-CZ" b="1" dirty="0">
                <a:solidFill>
                  <a:srgbClr val="FF0000"/>
                </a:solidFill>
              </a:rPr>
              <a:t>Terénním mapováním!</a:t>
            </a:r>
          </a:p>
          <a:p>
            <a:pPr marL="514350" indent="-514350">
              <a:buFont typeface="+mj-lt"/>
              <a:buAutoNum type="arabicPeriod"/>
            </a:pPr>
            <a:r>
              <a:rPr lang="cs-CZ" b="1" dirty="0"/>
              <a:t>Mapování biotopů dle Katalogu biotopů</a:t>
            </a:r>
          </a:p>
          <a:p>
            <a:pPr marL="457200" lvl="1" indent="0">
              <a:buNone/>
            </a:pPr>
            <a:r>
              <a:rPr lang="cs-CZ" b="1" dirty="0"/>
              <a:t>Základní jednotka = biotop</a:t>
            </a:r>
          </a:p>
          <a:p>
            <a:pPr marL="457200" lvl="1" indent="0">
              <a:buNone/>
            </a:pPr>
            <a:r>
              <a:rPr lang="cs-CZ" b="1" dirty="0"/>
              <a:t>Biotopy členěny do 9 formačních skupin:</a:t>
            </a:r>
          </a:p>
          <a:p>
            <a:pPr marL="914400" lvl="2" indent="0">
              <a:buNone/>
            </a:pPr>
            <a:r>
              <a:rPr lang="cs-CZ" b="1" dirty="0"/>
              <a:t>V – vodní toky a nádrže</a:t>
            </a:r>
          </a:p>
          <a:p>
            <a:pPr marL="914400" lvl="2" indent="0">
              <a:buNone/>
            </a:pPr>
            <a:r>
              <a:rPr lang="cs-CZ" b="1" dirty="0"/>
              <a:t>M – mokřady a pobřežní vegetace</a:t>
            </a:r>
          </a:p>
          <a:p>
            <a:pPr marL="914400" lvl="2" indent="0">
              <a:buNone/>
            </a:pPr>
            <a:r>
              <a:rPr lang="cs-CZ" b="1" dirty="0"/>
              <a:t>R – prameniště a rašeliniště</a:t>
            </a:r>
          </a:p>
          <a:p>
            <a:pPr marL="914400" lvl="2" indent="0">
              <a:buNone/>
            </a:pPr>
            <a:r>
              <a:rPr lang="cs-CZ" b="1" dirty="0"/>
              <a:t>S – skály, sutě a jeskyně</a:t>
            </a:r>
          </a:p>
          <a:p>
            <a:pPr marL="914400" lvl="2" indent="0">
              <a:buNone/>
            </a:pPr>
            <a:r>
              <a:rPr lang="cs-CZ" b="1" dirty="0"/>
              <a:t>A – alpinské bezlesí</a:t>
            </a:r>
          </a:p>
          <a:p>
            <a:pPr marL="914400" lvl="2" indent="0">
              <a:buNone/>
            </a:pPr>
            <a:r>
              <a:rPr lang="cs-CZ" b="1" dirty="0"/>
              <a:t>T – sekundární trávníky a vřesoviště</a:t>
            </a:r>
          </a:p>
          <a:p>
            <a:pPr marL="914400" lvl="2" indent="0">
              <a:buNone/>
            </a:pPr>
            <a:r>
              <a:rPr lang="cs-CZ" b="1" dirty="0"/>
              <a:t>K – křoviny</a:t>
            </a:r>
          </a:p>
          <a:p>
            <a:pPr marL="914400" lvl="2" indent="0">
              <a:buNone/>
            </a:pPr>
            <a:r>
              <a:rPr lang="cs-CZ" b="1" dirty="0"/>
              <a:t>L – lesy</a:t>
            </a:r>
          </a:p>
          <a:p>
            <a:pPr marL="914400" lvl="2" indent="0">
              <a:buNone/>
            </a:pPr>
            <a:r>
              <a:rPr lang="cs-CZ" b="1" dirty="0"/>
              <a:t>X – biotopy silně ovlivněné a vytvořené člověkem</a:t>
            </a:r>
          </a:p>
          <a:p>
            <a:pPr marL="457200" lvl="1" indent="0">
              <a:buNone/>
            </a:pPr>
            <a:r>
              <a:rPr lang="cs-CZ" b="1" dirty="0"/>
              <a:t> </a:t>
            </a:r>
            <a:endParaRPr lang="cs-CZ" dirty="0"/>
          </a:p>
        </p:txBody>
      </p:sp>
      <p:sp>
        <p:nvSpPr>
          <p:cNvPr id="5" name="Rectangle 3">
            <a:extLst>
              <a:ext uri="{FF2B5EF4-FFF2-40B4-BE49-F238E27FC236}">
                <a16:creationId xmlns:a16="http://schemas.microsoft.com/office/drawing/2014/main" id="{5D8642F4-F866-40C8-A060-B24FE332B88E}"/>
              </a:ext>
            </a:extLst>
          </p:cNvPr>
          <p:cNvSpPr txBox="1">
            <a:spLocks noChangeArrowheads="1"/>
          </p:cNvSpPr>
          <p:nvPr/>
        </p:nvSpPr>
        <p:spPr>
          <a:xfrm>
            <a:off x="326905" y="1518250"/>
            <a:ext cx="11582065" cy="51154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endParaRPr lang="cs-CZ" altLang="en-US" sz="2400" b="1" baseline="30000" dirty="0"/>
          </a:p>
        </p:txBody>
      </p:sp>
      <p:sp>
        <p:nvSpPr>
          <p:cNvPr id="9" name="Pravá složená závorka 8">
            <a:extLst>
              <a:ext uri="{FF2B5EF4-FFF2-40B4-BE49-F238E27FC236}">
                <a16:creationId xmlns:a16="http://schemas.microsoft.com/office/drawing/2014/main" id="{475632A6-8AF1-4FA4-B810-8BF48001F410}"/>
              </a:ext>
            </a:extLst>
          </p:cNvPr>
          <p:cNvSpPr/>
          <p:nvPr/>
        </p:nvSpPr>
        <p:spPr>
          <a:xfrm>
            <a:off x="6711351" y="2449902"/>
            <a:ext cx="241540" cy="2579298"/>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0" name="Pravá složená závorka 9">
            <a:extLst>
              <a:ext uri="{FF2B5EF4-FFF2-40B4-BE49-F238E27FC236}">
                <a16:creationId xmlns:a16="http://schemas.microsoft.com/office/drawing/2014/main" id="{DCBCDF26-F52B-4E8C-8994-4136F8046D88}"/>
              </a:ext>
            </a:extLst>
          </p:cNvPr>
          <p:cNvSpPr/>
          <p:nvPr/>
        </p:nvSpPr>
        <p:spPr>
          <a:xfrm>
            <a:off x="6711351" y="5046452"/>
            <a:ext cx="241540" cy="345057"/>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1" name="TextovéPole 10">
            <a:extLst>
              <a:ext uri="{FF2B5EF4-FFF2-40B4-BE49-F238E27FC236}">
                <a16:creationId xmlns:a16="http://schemas.microsoft.com/office/drawing/2014/main" id="{2F11191A-76E3-4299-BFB4-FBAC38FE4FC0}"/>
              </a:ext>
            </a:extLst>
          </p:cNvPr>
          <p:cNvSpPr txBox="1"/>
          <p:nvPr/>
        </p:nvSpPr>
        <p:spPr>
          <a:xfrm>
            <a:off x="7151299" y="3554885"/>
            <a:ext cx="2044460" cy="400110"/>
          </a:xfrm>
          <a:prstGeom prst="rect">
            <a:avLst/>
          </a:prstGeom>
          <a:noFill/>
        </p:spPr>
        <p:txBody>
          <a:bodyPr wrap="square" rtlCol="0">
            <a:spAutoFit/>
          </a:bodyPr>
          <a:lstStyle/>
          <a:p>
            <a:r>
              <a:rPr lang="cs-CZ" sz="2000" b="1" dirty="0"/>
              <a:t>Biotopy přírodní</a:t>
            </a:r>
          </a:p>
        </p:txBody>
      </p:sp>
      <p:sp>
        <p:nvSpPr>
          <p:cNvPr id="12" name="TextovéPole 11">
            <a:extLst>
              <a:ext uri="{FF2B5EF4-FFF2-40B4-BE49-F238E27FC236}">
                <a16:creationId xmlns:a16="http://schemas.microsoft.com/office/drawing/2014/main" id="{E777184F-BF90-4C8C-9F27-69062A274A0A}"/>
              </a:ext>
            </a:extLst>
          </p:cNvPr>
          <p:cNvSpPr txBox="1"/>
          <p:nvPr/>
        </p:nvSpPr>
        <p:spPr>
          <a:xfrm>
            <a:off x="7151299" y="4991399"/>
            <a:ext cx="2467154" cy="400110"/>
          </a:xfrm>
          <a:prstGeom prst="rect">
            <a:avLst/>
          </a:prstGeom>
          <a:noFill/>
        </p:spPr>
        <p:txBody>
          <a:bodyPr wrap="square" rtlCol="0">
            <a:spAutoFit/>
          </a:bodyPr>
          <a:lstStyle/>
          <a:p>
            <a:r>
              <a:rPr lang="cs-CZ" sz="2000" b="1" dirty="0"/>
              <a:t>Biotopy nepřírodní</a:t>
            </a:r>
          </a:p>
        </p:txBody>
      </p:sp>
    </p:spTree>
    <p:extLst>
      <p:ext uri="{BB962C8B-B14F-4D97-AF65-F5344CB8AC3E}">
        <p14:creationId xmlns:p14="http://schemas.microsoft.com/office/powerpoint/2010/main" val="1181629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0" y="158092"/>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Jak získat?</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283027" y="645136"/>
            <a:ext cx="11625943" cy="5988578"/>
          </a:xfrm>
        </p:spPr>
        <p:txBody>
          <a:bodyPr>
            <a:normAutofit fontScale="92500" lnSpcReduction="20000"/>
          </a:bodyPr>
          <a:lstStyle/>
          <a:p>
            <a:pPr marL="0" indent="0">
              <a:buNone/>
            </a:pPr>
            <a:r>
              <a:rPr lang="cs-CZ" b="1" dirty="0">
                <a:solidFill>
                  <a:srgbClr val="FF0000"/>
                </a:solidFill>
              </a:rPr>
              <a:t>Terénním mapováním!</a:t>
            </a:r>
          </a:p>
          <a:p>
            <a:pPr marL="514350" indent="-514350">
              <a:buFont typeface="+mj-lt"/>
              <a:buAutoNum type="arabicPeriod"/>
            </a:pPr>
            <a:r>
              <a:rPr lang="cs-CZ" b="1" dirty="0"/>
              <a:t>Mapování biotopů dle Katalogu biotopů</a:t>
            </a:r>
          </a:p>
          <a:p>
            <a:pPr marL="457200" lvl="1" indent="0">
              <a:buNone/>
            </a:pPr>
            <a:r>
              <a:rPr lang="cs-CZ" b="1" dirty="0"/>
              <a:t>Základní jednotka = biotop</a:t>
            </a:r>
          </a:p>
          <a:p>
            <a:pPr marL="457200" lvl="1" indent="0">
              <a:buNone/>
            </a:pPr>
            <a:r>
              <a:rPr lang="cs-CZ" b="1" dirty="0"/>
              <a:t>Kódování biotopů:</a:t>
            </a:r>
          </a:p>
          <a:p>
            <a:pPr marL="457200" lvl="1" indent="0">
              <a:buNone/>
            </a:pPr>
            <a:r>
              <a:rPr lang="cs-CZ" altLang="en-US" b="1" dirty="0"/>
              <a:t>T – louky a pastviny</a:t>
            </a:r>
          </a:p>
          <a:p>
            <a:pPr marL="914400" lvl="2" indent="0">
              <a:buNone/>
            </a:pPr>
            <a:r>
              <a:rPr lang="cs-CZ" altLang="en-US" sz="2400" b="1" dirty="0"/>
              <a:t>T1 – louky a pastviny</a:t>
            </a:r>
          </a:p>
          <a:p>
            <a:pPr marL="914400" lvl="2" indent="0">
              <a:buNone/>
            </a:pPr>
            <a:r>
              <a:rPr lang="cs-CZ" altLang="en-US" sz="2400" b="1" dirty="0"/>
              <a:t>T2 – smilkové trávníky</a:t>
            </a:r>
          </a:p>
          <a:p>
            <a:pPr marL="914400" lvl="2" indent="0">
              <a:buNone/>
            </a:pPr>
            <a:r>
              <a:rPr lang="cs-CZ" altLang="en-US" sz="2400" b="1" dirty="0"/>
              <a:t>T3 – suché trávníky</a:t>
            </a:r>
          </a:p>
          <a:p>
            <a:pPr marL="914400" lvl="2" indent="0">
              <a:buNone/>
            </a:pPr>
            <a:r>
              <a:rPr lang="cs-CZ" altLang="en-US" sz="2400" b="1" dirty="0"/>
              <a:t>	T3.1 – skalní vegetace</a:t>
            </a:r>
          </a:p>
          <a:p>
            <a:pPr marL="914400" lvl="2" indent="0">
              <a:buNone/>
            </a:pPr>
            <a:r>
              <a:rPr lang="cs-CZ" altLang="en-US" sz="2400" b="1" dirty="0"/>
              <a:t>	T3.2 – </a:t>
            </a:r>
            <a:r>
              <a:rPr lang="cs-CZ" altLang="en-US" sz="2400" b="1" dirty="0" err="1"/>
              <a:t>pěchavové</a:t>
            </a:r>
            <a:r>
              <a:rPr lang="cs-CZ" altLang="en-US" sz="2400" b="1" dirty="0"/>
              <a:t> trávníky</a:t>
            </a:r>
          </a:p>
          <a:p>
            <a:pPr marL="1371600" lvl="3" indent="0">
              <a:buNone/>
            </a:pPr>
            <a:r>
              <a:rPr lang="cs-CZ" altLang="en-US" sz="2400" b="1" dirty="0"/>
              <a:t>	T3.3 – úzkolisté suché trávníky</a:t>
            </a:r>
          </a:p>
          <a:p>
            <a:pPr marL="2286000" lvl="5" indent="0">
              <a:buNone/>
            </a:pPr>
            <a:r>
              <a:rPr lang="cs-CZ" altLang="en-US" sz="2400" b="1" dirty="0"/>
              <a:t>T3.3A – </a:t>
            </a:r>
            <a:r>
              <a:rPr lang="cs-CZ" altLang="en-US" sz="2400" b="1" dirty="0" err="1"/>
              <a:t>subpanonské</a:t>
            </a:r>
            <a:r>
              <a:rPr lang="cs-CZ" altLang="en-US" sz="2400" b="1" dirty="0"/>
              <a:t> stepní trávníky</a:t>
            </a:r>
          </a:p>
          <a:p>
            <a:pPr marL="2286000" lvl="5" indent="0">
              <a:buNone/>
            </a:pPr>
            <a:r>
              <a:rPr lang="cs-CZ" altLang="en-US" sz="2400" b="1" dirty="0"/>
              <a:t>T3.3B – panonské sprašové stepní trávníky </a:t>
            </a:r>
          </a:p>
          <a:p>
            <a:pPr marL="2286000" lvl="5" indent="0">
              <a:buNone/>
            </a:pPr>
            <a:r>
              <a:rPr lang="cs-CZ" altLang="en-US" sz="2400" b="1" dirty="0"/>
              <a:t>T3.3C – ostatní typy s význačným výskytem vstavačovitých</a:t>
            </a:r>
          </a:p>
          <a:p>
            <a:pPr marL="2286000" lvl="5" indent="0">
              <a:buNone/>
            </a:pPr>
            <a:r>
              <a:rPr lang="cs-CZ" altLang="en-US" sz="2400" b="1" dirty="0"/>
              <a:t>T3.3D – ostatní porosty bez význačného výskytu vstavačovitých</a:t>
            </a:r>
          </a:p>
          <a:p>
            <a:pPr marL="914400" lvl="2" indent="0">
              <a:buNone/>
            </a:pPr>
            <a:r>
              <a:rPr lang="cs-CZ" b="1" dirty="0"/>
              <a:t>	…</a:t>
            </a:r>
          </a:p>
          <a:p>
            <a:pPr marL="914400" lvl="2" indent="0">
              <a:buNone/>
            </a:pPr>
            <a:r>
              <a:rPr lang="cs-CZ" b="1" dirty="0"/>
              <a:t>…</a:t>
            </a:r>
          </a:p>
          <a:p>
            <a:pPr marL="457200" lvl="1" indent="0">
              <a:buNone/>
            </a:pPr>
            <a:r>
              <a:rPr lang="cs-CZ" b="1" dirty="0"/>
              <a:t>…</a:t>
            </a:r>
          </a:p>
          <a:p>
            <a:pPr marL="914400" lvl="2" indent="0">
              <a:buNone/>
            </a:pPr>
            <a:endParaRPr lang="cs-CZ" dirty="0"/>
          </a:p>
        </p:txBody>
      </p:sp>
      <p:sp>
        <p:nvSpPr>
          <p:cNvPr id="5" name="Rectangle 3">
            <a:extLst>
              <a:ext uri="{FF2B5EF4-FFF2-40B4-BE49-F238E27FC236}">
                <a16:creationId xmlns:a16="http://schemas.microsoft.com/office/drawing/2014/main" id="{5D8642F4-F866-40C8-A060-B24FE332B88E}"/>
              </a:ext>
            </a:extLst>
          </p:cNvPr>
          <p:cNvSpPr txBox="1">
            <a:spLocks noChangeArrowheads="1"/>
          </p:cNvSpPr>
          <p:nvPr/>
        </p:nvSpPr>
        <p:spPr>
          <a:xfrm>
            <a:off x="326905" y="1518250"/>
            <a:ext cx="11582065" cy="51154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endParaRPr lang="cs-CZ" altLang="en-US" sz="2400" b="1" baseline="30000" dirty="0"/>
          </a:p>
        </p:txBody>
      </p:sp>
    </p:spTree>
    <p:extLst>
      <p:ext uri="{BB962C8B-B14F-4D97-AF65-F5344CB8AC3E}">
        <p14:creationId xmlns:p14="http://schemas.microsoft.com/office/powerpoint/2010/main" val="1366137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0" y="158092"/>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Jak získat?</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283027" y="645136"/>
            <a:ext cx="11625943" cy="5988578"/>
          </a:xfrm>
        </p:spPr>
        <p:txBody>
          <a:bodyPr>
            <a:normAutofit/>
          </a:bodyPr>
          <a:lstStyle/>
          <a:p>
            <a:pPr marL="0" indent="0">
              <a:buNone/>
            </a:pPr>
            <a:r>
              <a:rPr lang="cs-CZ" sz="2400" b="1" dirty="0">
                <a:solidFill>
                  <a:srgbClr val="FF0000"/>
                </a:solidFill>
              </a:rPr>
              <a:t>Terénním mapováním!</a:t>
            </a:r>
          </a:p>
          <a:p>
            <a:pPr marL="0" indent="0">
              <a:buNone/>
            </a:pPr>
            <a:r>
              <a:rPr lang="cs-CZ" altLang="en-US" sz="2000" b="1" dirty="0"/>
              <a:t>T3.3 – úzkolisté suché trávníky</a:t>
            </a:r>
          </a:p>
          <a:p>
            <a:pPr marL="914400" lvl="2" indent="0">
              <a:buNone/>
            </a:pPr>
            <a:endParaRPr lang="cs-CZ" dirty="0"/>
          </a:p>
        </p:txBody>
      </p:sp>
      <p:sp>
        <p:nvSpPr>
          <p:cNvPr id="5" name="Rectangle 3">
            <a:extLst>
              <a:ext uri="{FF2B5EF4-FFF2-40B4-BE49-F238E27FC236}">
                <a16:creationId xmlns:a16="http://schemas.microsoft.com/office/drawing/2014/main" id="{5D8642F4-F866-40C8-A060-B24FE332B88E}"/>
              </a:ext>
            </a:extLst>
          </p:cNvPr>
          <p:cNvSpPr txBox="1">
            <a:spLocks noChangeArrowheads="1"/>
          </p:cNvSpPr>
          <p:nvPr/>
        </p:nvSpPr>
        <p:spPr>
          <a:xfrm>
            <a:off x="326905" y="1518250"/>
            <a:ext cx="11582065" cy="51154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endParaRPr lang="cs-CZ" altLang="en-US" sz="2400" b="1" baseline="30000" dirty="0"/>
          </a:p>
        </p:txBody>
      </p:sp>
      <p:pic>
        <p:nvPicPr>
          <p:cNvPr id="4" name="Obrázek 3">
            <a:extLst>
              <a:ext uri="{FF2B5EF4-FFF2-40B4-BE49-F238E27FC236}">
                <a16:creationId xmlns:a16="http://schemas.microsoft.com/office/drawing/2014/main" id="{79595CCD-61AC-4E3E-9022-B90C61BE749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0637" t="11944" r="41981" b="11321"/>
          <a:stretch/>
        </p:blipFill>
        <p:spPr>
          <a:xfrm>
            <a:off x="-2" y="1518250"/>
            <a:ext cx="2703389" cy="4261448"/>
          </a:xfrm>
          <a:prstGeom prst="rect">
            <a:avLst/>
          </a:prstGeom>
        </p:spPr>
      </p:pic>
      <p:pic>
        <p:nvPicPr>
          <p:cNvPr id="6" name="Obrázek 5">
            <a:extLst>
              <a:ext uri="{FF2B5EF4-FFF2-40B4-BE49-F238E27FC236}">
                <a16:creationId xmlns:a16="http://schemas.microsoft.com/office/drawing/2014/main" id="{5F7C841D-87FC-470A-81A1-B614AC1B0C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354" t="12578" r="43609" b="11698"/>
          <a:stretch/>
        </p:blipFill>
        <p:spPr>
          <a:xfrm>
            <a:off x="2747265" y="1479432"/>
            <a:ext cx="2825487" cy="4292428"/>
          </a:xfrm>
          <a:prstGeom prst="rect">
            <a:avLst/>
          </a:prstGeom>
        </p:spPr>
      </p:pic>
      <p:pic>
        <p:nvPicPr>
          <p:cNvPr id="7" name="Obrázek 6">
            <a:extLst>
              <a:ext uri="{FF2B5EF4-FFF2-40B4-BE49-F238E27FC236}">
                <a16:creationId xmlns:a16="http://schemas.microsoft.com/office/drawing/2014/main" id="{91F3C503-2067-420D-BDF1-564AF2D60D8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1557" t="14027" r="41273" b="10818"/>
          <a:stretch/>
        </p:blipFill>
        <p:spPr>
          <a:xfrm>
            <a:off x="5533640" y="1479432"/>
            <a:ext cx="2758746" cy="4292428"/>
          </a:xfrm>
          <a:prstGeom prst="rect">
            <a:avLst/>
          </a:prstGeom>
        </p:spPr>
      </p:pic>
      <p:pic>
        <p:nvPicPr>
          <p:cNvPr id="8" name="Obrázek 7">
            <a:extLst>
              <a:ext uri="{FF2B5EF4-FFF2-40B4-BE49-F238E27FC236}">
                <a16:creationId xmlns:a16="http://schemas.microsoft.com/office/drawing/2014/main" id="{EFE46A80-E347-4A70-AB0E-FDD535DF61E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8470" t="13585" r="44246" b="10944"/>
          <a:stretch/>
        </p:blipFill>
        <p:spPr>
          <a:xfrm>
            <a:off x="8575412" y="1479432"/>
            <a:ext cx="2763699" cy="4300266"/>
          </a:xfrm>
          <a:prstGeom prst="rect">
            <a:avLst/>
          </a:prstGeom>
        </p:spPr>
      </p:pic>
    </p:spTree>
    <p:extLst>
      <p:ext uri="{BB962C8B-B14F-4D97-AF65-F5344CB8AC3E}">
        <p14:creationId xmlns:p14="http://schemas.microsoft.com/office/powerpoint/2010/main" val="3725670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0" y="192598"/>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2. Diferenciace aktuálního stavu</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277585" y="828136"/>
            <a:ext cx="11625943" cy="5703293"/>
          </a:xfrm>
        </p:spPr>
        <p:txBody>
          <a:bodyPr/>
          <a:lstStyle/>
          <a:p>
            <a:pPr marL="457200" lvl="1" indent="-457200">
              <a:buFont typeface="+mj-lt"/>
              <a:buAutoNum type="arabicPeriod" startAt="2"/>
            </a:pPr>
            <a:r>
              <a:rPr lang="cs-CZ" b="1" dirty="0"/>
              <a:t>Mapování aktuální vegetace dle Vondruškové </a:t>
            </a:r>
            <a:r>
              <a:rPr lang="cs-CZ" dirty="0"/>
              <a:t>(Vondrušková, H. (1994): Metodika mapování krajiny. SMS, Brno.)</a:t>
            </a:r>
          </a:p>
          <a:p>
            <a:pPr marL="449263" lvl="1" indent="0">
              <a:buNone/>
            </a:pPr>
            <a:r>
              <a:rPr lang="cs-CZ" sz="1800" dirty="0"/>
              <a:t>Dostupné zde: </a:t>
            </a:r>
            <a:r>
              <a:rPr lang="cs-CZ" sz="1800" dirty="0">
                <a:hlinkClick r:id="rId2"/>
              </a:rPr>
              <a:t>http://user.mendelu.cz/xfriedl/Ekologie%20krajiny%20(FSS%20MUNI)/Podklady%20k%20seminarni%20praci/Metodika%20dle%20Vondruskove.jpg</a:t>
            </a:r>
            <a:endParaRPr lang="cs-CZ" sz="1800" dirty="0"/>
          </a:p>
          <a:p>
            <a:pPr marL="449263" lvl="1" indent="0">
              <a:buNone/>
            </a:pPr>
            <a:endParaRPr lang="cs-CZ" b="1" dirty="0"/>
          </a:p>
        </p:txBody>
      </p:sp>
      <p:grpSp>
        <p:nvGrpSpPr>
          <p:cNvPr id="9" name="Skupina 8">
            <a:extLst>
              <a:ext uri="{FF2B5EF4-FFF2-40B4-BE49-F238E27FC236}">
                <a16:creationId xmlns:a16="http://schemas.microsoft.com/office/drawing/2014/main" id="{E80F9F39-E484-4FEE-873F-3753C4539419}"/>
              </a:ext>
            </a:extLst>
          </p:cNvPr>
          <p:cNvGrpSpPr/>
          <p:nvPr/>
        </p:nvGrpSpPr>
        <p:grpSpPr>
          <a:xfrm>
            <a:off x="-1" y="2417655"/>
            <a:ext cx="12192000" cy="4440345"/>
            <a:chOff x="-1" y="2417655"/>
            <a:chExt cx="12192000" cy="4440345"/>
          </a:xfrm>
        </p:grpSpPr>
        <p:pic>
          <p:nvPicPr>
            <p:cNvPr id="4" name="Obrázek 3">
              <a:extLst>
                <a:ext uri="{FF2B5EF4-FFF2-40B4-BE49-F238E27FC236}">
                  <a16:creationId xmlns:a16="http://schemas.microsoft.com/office/drawing/2014/main" id="{46D86075-FAC1-4D1C-9A23-EDA6CDDA5422}"/>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t="2612" r="50882" b="1161"/>
            <a:stretch/>
          </p:blipFill>
          <p:spPr>
            <a:xfrm rot="5400000">
              <a:off x="797219" y="1620435"/>
              <a:ext cx="4179344" cy="5773783"/>
            </a:xfrm>
            <a:prstGeom prst="rect">
              <a:avLst/>
            </a:prstGeom>
          </p:spPr>
        </p:pic>
        <p:pic>
          <p:nvPicPr>
            <p:cNvPr id="5" name="Obrázek 4">
              <a:extLst>
                <a:ext uri="{FF2B5EF4-FFF2-40B4-BE49-F238E27FC236}">
                  <a16:creationId xmlns:a16="http://schemas.microsoft.com/office/drawing/2014/main" id="{EA39D4DA-00DD-435A-A9E0-17EBF086D013}"/>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l="50021" r="1765" b="823"/>
            <a:stretch/>
          </p:blipFill>
          <p:spPr>
            <a:xfrm rot="5400000">
              <a:off x="6851467" y="1517469"/>
              <a:ext cx="4358641" cy="6322422"/>
            </a:xfrm>
            <a:prstGeom prst="rect">
              <a:avLst/>
            </a:prstGeom>
          </p:spPr>
        </p:pic>
        <p:sp>
          <p:nvSpPr>
            <p:cNvPr id="6" name="TextovéPole 3">
              <a:extLst>
                <a:ext uri="{FF2B5EF4-FFF2-40B4-BE49-F238E27FC236}">
                  <a16:creationId xmlns:a16="http://schemas.microsoft.com/office/drawing/2014/main" id="{90BB9143-9E15-4BF6-9A11-D8FBB34945CE}"/>
                </a:ext>
              </a:extLst>
            </p:cNvPr>
            <p:cNvSpPr txBox="1">
              <a:spLocks noChangeArrowheads="1"/>
            </p:cNvSpPr>
            <p:nvPr/>
          </p:nvSpPr>
          <p:spPr bwMode="auto">
            <a:xfrm>
              <a:off x="6541331" y="5891120"/>
              <a:ext cx="3343882" cy="369332"/>
            </a:xfrm>
            <a:prstGeom prst="rect">
              <a:avLst/>
            </a:prstGeom>
            <a:solidFill>
              <a:schemeClr val="bg1">
                <a:alpha val="50195"/>
              </a:schemeClr>
            </a:solidFill>
            <a:ln w="9525">
              <a:solidFill>
                <a:srgbClr val="00000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b="1" dirty="0">
                  <a:solidFill>
                    <a:srgbClr val="FF0000"/>
                  </a:solidFill>
                  <a:latin typeface="+mn-lt"/>
                </a:rPr>
                <a:t>Stupeň ekologické stability</a:t>
              </a:r>
            </a:p>
          </p:txBody>
        </p:sp>
        <p:sp>
          <p:nvSpPr>
            <p:cNvPr id="7" name="TextovéPole 4">
              <a:extLst>
                <a:ext uri="{FF2B5EF4-FFF2-40B4-BE49-F238E27FC236}">
                  <a16:creationId xmlns:a16="http://schemas.microsoft.com/office/drawing/2014/main" id="{EC0DBEFE-BF29-4700-B529-CB89C1245F11}"/>
                </a:ext>
              </a:extLst>
            </p:cNvPr>
            <p:cNvSpPr txBox="1">
              <a:spLocks noChangeArrowheads="1"/>
            </p:cNvSpPr>
            <p:nvPr/>
          </p:nvSpPr>
          <p:spPr bwMode="auto">
            <a:xfrm>
              <a:off x="321130" y="6075786"/>
              <a:ext cx="4712426" cy="369332"/>
            </a:xfrm>
            <a:prstGeom prst="rect">
              <a:avLst/>
            </a:prstGeom>
            <a:solidFill>
              <a:schemeClr val="bg1">
                <a:alpha val="75000"/>
              </a:schemeClr>
            </a:solidFill>
            <a:ln w="9525">
              <a:solidFill>
                <a:srgbClr val="00000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b="1" dirty="0">
                  <a:solidFill>
                    <a:srgbClr val="FF0000"/>
                  </a:solidFill>
                  <a:latin typeface="+mn-lt"/>
                </a:rPr>
                <a:t>Typy aktuální vegetace – účelový typ segmentu</a:t>
              </a:r>
            </a:p>
          </p:txBody>
        </p:sp>
        <p:sp>
          <p:nvSpPr>
            <p:cNvPr id="8" name="TextovéPole 5">
              <a:extLst>
                <a:ext uri="{FF2B5EF4-FFF2-40B4-BE49-F238E27FC236}">
                  <a16:creationId xmlns:a16="http://schemas.microsoft.com/office/drawing/2014/main" id="{B478135A-0A3F-48C6-B1C2-898AE9DEEC92}"/>
                </a:ext>
              </a:extLst>
            </p:cNvPr>
            <p:cNvSpPr txBox="1">
              <a:spLocks noChangeArrowheads="1"/>
            </p:cNvSpPr>
            <p:nvPr/>
          </p:nvSpPr>
          <p:spPr bwMode="auto">
            <a:xfrm>
              <a:off x="6051369" y="6346763"/>
              <a:ext cx="4486003" cy="369332"/>
            </a:xfrm>
            <a:prstGeom prst="rect">
              <a:avLst/>
            </a:prstGeom>
            <a:solidFill>
              <a:schemeClr val="bg1">
                <a:alpha val="50195"/>
              </a:schemeClr>
            </a:solidFill>
            <a:ln w="9525">
              <a:solidFill>
                <a:srgbClr val="00000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b="1" dirty="0">
                  <a:solidFill>
                    <a:srgbClr val="FF0000"/>
                  </a:solidFill>
                  <a:latin typeface="+mn-lt"/>
                </a:rPr>
                <a:t>Konkrétní charakter společenstva, typ kultury</a:t>
              </a:r>
            </a:p>
          </p:txBody>
        </p:sp>
        <p:cxnSp>
          <p:nvCxnSpPr>
            <p:cNvPr id="10" name="Přímá spojnice se šipkou 9">
              <a:extLst>
                <a:ext uri="{FF2B5EF4-FFF2-40B4-BE49-F238E27FC236}">
                  <a16:creationId xmlns:a16="http://schemas.microsoft.com/office/drawing/2014/main" id="{41131AF7-38EA-4279-A882-70ED3D3637F9}"/>
                </a:ext>
              </a:extLst>
            </p:cNvPr>
            <p:cNvCxnSpPr/>
            <p:nvPr/>
          </p:nvCxnSpPr>
          <p:spPr>
            <a:xfrm flipH="1" flipV="1">
              <a:off x="966651" y="2725783"/>
              <a:ext cx="1062446" cy="33440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a:extLst>
                <a:ext uri="{FF2B5EF4-FFF2-40B4-BE49-F238E27FC236}">
                  <a16:creationId xmlns:a16="http://schemas.microsoft.com/office/drawing/2014/main" id="{23B56A3B-956E-42E2-95F6-3914DCF9CDB9}"/>
                </a:ext>
              </a:extLst>
            </p:cNvPr>
            <p:cNvCxnSpPr/>
            <p:nvPr/>
          </p:nvCxnSpPr>
          <p:spPr>
            <a:xfrm flipV="1">
              <a:off x="2394857" y="2743200"/>
              <a:ext cx="2638699" cy="33325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a:extLst>
                <a:ext uri="{FF2B5EF4-FFF2-40B4-BE49-F238E27FC236}">
                  <a16:creationId xmlns:a16="http://schemas.microsoft.com/office/drawing/2014/main" id="{235BCF97-0A66-48E5-A298-8C67C5B49A4C}"/>
                </a:ext>
              </a:extLst>
            </p:cNvPr>
            <p:cNvCxnSpPr>
              <a:stCxn id="6" idx="1"/>
            </p:cNvCxnSpPr>
            <p:nvPr/>
          </p:nvCxnSpPr>
          <p:spPr>
            <a:xfrm flipH="1" flipV="1">
              <a:off x="6090556" y="5891120"/>
              <a:ext cx="450775" cy="1846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Přímá spojnice se šipkou 15">
              <a:extLst>
                <a:ext uri="{FF2B5EF4-FFF2-40B4-BE49-F238E27FC236}">
                  <a16:creationId xmlns:a16="http://schemas.microsoft.com/office/drawing/2014/main" id="{87521946-3654-486B-8965-2AC279E0C9D2}"/>
                </a:ext>
              </a:extLst>
            </p:cNvPr>
            <p:cNvCxnSpPr/>
            <p:nvPr/>
          </p:nvCxnSpPr>
          <p:spPr>
            <a:xfrm flipH="1" flipV="1">
              <a:off x="6090556" y="4014651"/>
              <a:ext cx="450775" cy="18764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Přímá spojnice se šipkou 17">
              <a:extLst>
                <a:ext uri="{FF2B5EF4-FFF2-40B4-BE49-F238E27FC236}">
                  <a16:creationId xmlns:a16="http://schemas.microsoft.com/office/drawing/2014/main" id="{26F24516-FFF6-4651-ABA7-D0704FB28353}"/>
                </a:ext>
              </a:extLst>
            </p:cNvPr>
            <p:cNvCxnSpPr>
              <a:cxnSpLocks/>
            </p:cNvCxnSpPr>
            <p:nvPr/>
          </p:nvCxnSpPr>
          <p:spPr>
            <a:xfrm flipV="1">
              <a:off x="9992708" y="5129349"/>
              <a:ext cx="344366" cy="12124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Přímá spojnice se šipkou 19">
              <a:extLst>
                <a:ext uri="{FF2B5EF4-FFF2-40B4-BE49-F238E27FC236}">
                  <a16:creationId xmlns:a16="http://schemas.microsoft.com/office/drawing/2014/main" id="{13FA12EE-DD6C-402C-83B2-C85C208328FF}"/>
                </a:ext>
              </a:extLst>
            </p:cNvPr>
            <p:cNvCxnSpPr/>
            <p:nvPr/>
          </p:nvCxnSpPr>
          <p:spPr>
            <a:xfrm flipV="1">
              <a:off x="10258697" y="4678680"/>
              <a:ext cx="1123406" cy="16845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2040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0" y="158092"/>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Jak získat?</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283027" y="645135"/>
            <a:ext cx="11625943" cy="1390699"/>
          </a:xfrm>
        </p:spPr>
        <p:txBody>
          <a:bodyPr>
            <a:normAutofit/>
          </a:bodyPr>
          <a:lstStyle/>
          <a:p>
            <a:pPr marL="0" indent="0">
              <a:buNone/>
            </a:pPr>
            <a:r>
              <a:rPr lang="cs-CZ" b="1" dirty="0">
                <a:solidFill>
                  <a:srgbClr val="FF0000"/>
                </a:solidFill>
              </a:rPr>
              <a:t>Terénním mapováním!</a:t>
            </a:r>
          </a:p>
        </p:txBody>
      </p:sp>
      <p:pic>
        <p:nvPicPr>
          <p:cNvPr id="5" name="Obrázek 4">
            <a:extLst>
              <a:ext uri="{FF2B5EF4-FFF2-40B4-BE49-F238E27FC236}">
                <a16:creationId xmlns:a16="http://schemas.microsoft.com/office/drawing/2014/main" id="{6992F87B-3BDE-4315-94C3-AAFE8F52E0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97280"/>
            <a:ext cx="6172956" cy="5760720"/>
          </a:xfrm>
          <a:prstGeom prst="rect">
            <a:avLst/>
          </a:prstGeom>
        </p:spPr>
      </p:pic>
      <p:pic>
        <p:nvPicPr>
          <p:cNvPr id="6" name="Obrázek 5">
            <a:extLst>
              <a:ext uri="{FF2B5EF4-FFF2-40B4-BE49-F238E27FC236}">
                <a16:creationId xmlns:a16="http://schemas.microsoft.com/office/drawing/2014/main" id="{88B17E16-1685-4E10-B0CC-488E940C5F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55852" y="0"/>
            <a:ext cx="2585108" cy="6858000"/>
          </a:xfrm>
          <a:prstGeom prst="rect">
            <a:avLst/>
          </a:prstGeom>
        </p:spPr>
      </p:pic>
      <p:sp>
        <p:nvSpPr>
          <p:cNvPr id="7" name="TextovéPole 6">
            <a:extLst>
              <a:ext uri="{FF2B5EF4-FFF2-40B4-BE49-F238E27FC236}">
                <a16:creationId xmlns:a16="http://schemas.microsoft.com/office/drawing/2014/main" id="{70522AA3-D276-4BEB-99A8-4774AD006B4A}"/>
              </a:ext>
            </a:extLst>
          </p:cNvPr>
          <p:cNvSpPr txBox="1"/>
          <p:nvPr/>
        </p:nvSpPr>
        <p:spPr>
          <a:xfrm>
            <a:off x="4894216" y="2629989"/>
            <a:ext cx="3840480" cy="646331"/>
          </a:xfrm>
          <a:prstGeom prst="rect">
            <a:avLst/>
          </a:prstGeom>
          <a:solidFill>
            <a:schemeClr val="bg1"/>
          </a:solidFill>
          <a:ln w="44450">
            <a:solidFill>
              <a:srgbClr val="FF0000"/>
            </a:solidFill>
          </a:ln>
        </p:spPr>
        <p:txBody>
          <a:bodyPr wrap="square" rtlCol="0">
            <a:spAutoFit/>
          </a:bodyPr>
          <a:lstStyle/>
          <a:p>
            <a:r>
              <a:rPr lang="cs-CZ" b="1" dirty="0">
                <a:solidFill>
                  <a:srgbClr val="FF0000"/>
                </a:solidFill>
              </a:rPr>
              <a:t>Vhodné do mapy doplnit kód jednotky a tento kód v legendě rozepsat</a:t>
            </a:r>
          </a:p>
        </p:txBody>
      </p:sp>
      <p:cxnSp>
        <p:nvCxnSpPr>
          <p:cNvPr id="9" name="Přímá spojnice se šipkou 8">
            <a:extLst>
              <a:ext uri="{FF2B5EF4-FFF2-40B4-BE49-F238E27FC236}">
                <a16:creationId xmlns:a16="http://schemas.microsoft.com/office/drawing/2014/main" id="{95419474-E8CA-427F-A4DF-2257DC3AD4FB}"/>
              </a:ext>
            </a:extLst>
          </p:cNvPr>
          <p:cNvCxnSpPr/>
          <p:nvPr/>
        </p:nvCxnSpPr>
        <p:spPr>
          <a:xfrm flipH="1">
            <a:off x="3492137" y="2811613"/>
            <a:ext cx="1402080" cy="3757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a:extLst>
              <a:ext uri="{FF2B5EF4-FFF2-40B4-BE49-F238E27FC236}">
                <a16:creationId xmlns:a16="http://schemas.microsoft.com/office/drawing/2014/main" id="{48CC87FC-43FE-4EB0-A060-FCBD63DE37A1}"/>
              </a:ext>
            </a:extLst>
          </p:cNvPr>
          <p:cNvCxnSpPr/>
          <p:nvPr/>
        </p:nvCxnSpPr>
        <p:spPr>
          <a:xfrm flipH="1">
            <a:off x="4746171" y="3276320"/>
            <a:ext cx="148045" cy="17920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479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0" y="192598"/>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2. Diferenciace aktuálního stavu – příklad</a:t>
            </a:r>
          </a:p>
        </p:txBody>
      </p:sp>
      <p:sp>
        <p:nvSpPr>
          <p:cNvPr id="11" name="TextovéPole 10">
            <a:extLst>
              <a:ext uri="{FF2B5EF4-FFF2-40B4-BE49-F238E27FC236}">
                <a16:creationId xmlns:a16="http://schemas.microsoft.com/office/drawing/2014/main" id="{31E02146-79A7-4A02-B4CD-127B5B3F9DD6}"/>
              </a:ext>
            </a:extLst>
          </p:cNvPr>
          <p:cNvSpPr txBox="1"/>
          <p:nvPr/>
        </p:nvSpPr>
        <p:spPr>
          <a:xfrm>
            <a:off x="333374" y="758202"/>
            <a:ext cx="5324475" cy="369332"/>
          </a:xfrm>
          <a:prstGeom prst="rect">
            <a:avLst/>
          </a:prstGeom>
          <a:noFill/>
        </p:spPr>
        <p:txBody>
          <a:bodyPr wrap="square" rtlCol="0">
            <a:spAutoFit/>
          </a:bodyPr>
          <a:lstStyle/>
          <a:p>
            <a:r>
              <a:rPr lang="cs-CZ" b="1" dirty="0"/>
              <a:t>2B3 – </a:t>
            </a:r>
            <a:r>
              <a:rPr lang="cs-CZ" b="1" i="1" dirty="0"/>
              <a:t>Fagi-querceta typica </a:t>
            </a:r>
            <a:r>
              <a:rPr lang="cs-CZ" b="1" dirty="0"/>
              <a:t>(typické bukové doubravy)</a:t>
            </a:r>
          </a:p>
        </p:txBody>
      </p:sp>
      <p:pic>
        <p:nvPicPr>
          <p:cNvPr id="15" name="Obrázek 14">
            <a:extLst>
              <a:ext uri="{FF2B5EF4-FFF2-40B4-BE49-F238E27FC236}">
                <a16:creationId xmlns:a16="http://schemas.microsoft.com/office/drawing/2014/main" id="{D848FBB6-4A1F-4ACC-A716-A8977CF4393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5035"/>
          <a:stretch/>
        </p:blipFill>
        <p:spPr>
          <a:xfrm>
            <a:off x="9625010" y="1212849"/>
            <a:ext cx="2566989" cy="2282826"/>
          </a:xfrm>
          <a:prstGeom prst="rect">
            <a:avLst/>
          </a:prstGeom>
        </p:spPr>
      </p:pic>
      <p:pic>
        <p:nvPicPr>
          <p:cNvPr id="19" name="Obrázek 18">
            <a:extLst>
              <a:ext uri="{FF2B5EF4-FFF2-40B4-BE49-F238E27FC236}">
                <a16:creationId xmlns:a16="http://schemas.microsoft.com/office/drawing/2014/main" id="{B740029E-5EDA-4EE6-88D6-A5FCE07FB8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435" y="1212849"/>
            <a:ext cx="3424239" cy="2282826"/>
          </a:xfrm>
          <a:prstGeom prst="rect">
            <a:avLst/>
          </a:prstGeom>
        </p:spPr>
      </p:pic>
      <p:pic>
        <p:nvPicPr>
          <p:cNvPr id="22" name="Obrázek 21">
            <a:extLst>
              <a:ext uri="{FF2B5EF4-FFF2-40B4-BE49-F238E27FC236}">
                <a16:creationId xmlns:a16="http://schemas.microsoft.com/office/drawing/2014/main" id="{A5059F02-BF77-4B1B-8C43-E3ADDAA6F0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71873" y="1212849"/>
            <a:ext cx="2476500" cy="3302000"/>
          </a:xfrm>
          <a:prstGeom prst="rect">
            <a:avLst/>
          </a:prstGeom>
        </p:spPr>
      </p:pic>
      <p:sp>
        <p:nvSpPr>
          <p:cNvPr id="23" name="TextovéPole 22">
            <a:extLst>
              <a:ext uri="{FF2B5EF4-FFF2-40B4-BE49-F238E27FC236}">
                <a16:creationId xmlns:a16="http://schemas.microsoft.com/office/drawing/2014/main" id="{5053611E-F9DA-40C9-97F8-B7FB51DB86DA}"/>
              </a:ext>
            </a:extLst>
          </p:cNvPr>
          <p:cNvSpPr txBox="1"/>
          <p:nvPr/>
        </p:nvSpPr>
        <p:spPr>
          <a:xfrm>
            <a:off x="80960" y="3533662"/>
            <a:ext cx="3440907" cy="923330"/>
          </a:xfrm>
          <a:prstGeom prst="rect">
            <a:avLst/>
          </a:prstGeom>
          <a:noFill/>
        </p:spPr>
        <p:txBody>
          <a:bodyPr wrap="square" rtlCol="0">
            <a:spAutoFit/>
          </a:bodyPr>
          <a:lstStyle/>
          <a:p>
            <a:r>
              <a:rPr lang="cs-CZ" b="1" i="1" dirty="0"/>
              <a:t>Dubový les s příměsí habru a buku</a:t>
            </a:r>
          </a:p>
          <a:p>
            <a:r>
              <a:rPr lang="cs-CZ" b="1" dirty="0"/>
              <a:t>= 51 – les přírodní a přirozený</a:t>
            </a:r>
          </a:p>
          <a:p>
            <a:r>
              <a:rPr lang="cs-CZ" b="1" dirty="0"/>
              <a:t>= SES 5</a:t>
            </a:r>
          </a:p>
        </p:txBody>
      </p:sp>
      <p:sp>
        <p:nvSpPr>
          <p:cNvPr id="24" name="TextovéPole 23">
            <a:extLst>
              <a:ext uri="{FF2B5EF4-FFF2-40B4-BE49-F238E27FC236}">
                <a16:creationId xmlns:a16="http://schemas.microsoft.com/office/drawing/2014/main" id="{9FDEB308-2033-41F4-8E47-542CA3E9F2A3}"/>
              </a:ext>
            </a:extLst>
          </p:cNvPr>
          <p:cNvSpPr txBox="1"/>
          <p:nvPr/>
        </p:nvSpPr>
        <p:spPr>
          <a:xfrm>
            <a:off x="3109910" y="4552836"/>
            <a:ext cx="3400425" cy="1477328"/>
          </a:xfrm>
          <a:prstGeom prst="rect">
            <a:avLst/>
          </a:prstGeom>
          <a:noFill/>
        </p:spPr>
        <p:txBody>
          <a:bodyPr wrap="square" rtlCol="0">
            <a:spAutoFit/>
          </a:bodyPr>
          <a:lstStyle/>
          <a:p>
            <a:r>
              <a:rPr lang="cs-CZ" b="1" i="1" dirty="0"/>
              <a:t>Borový les s příměsí dubu</a:t>
            </a:r>
          </a:p>
          <a:p>
            <a:r>
              <a:rPr lang="cs-CZ" b="1" dirty="0"/>
              <a:t>= 54 – les kulturní, monokulturní, směsi stanovištně nevhodných dřevin</a:t>
            </a:r>
          </a:p>
          <a:p>
            <a:r>
              <a:rPr lang="cs-CZ" b="1" dirty="0"/>
              <a:t>= SES 3</a:t>
            </a:r>
          </a:p>
        </p:txBody>
      </p:sp>
      <p:pic>
        <p:nvPicPr>
          <p:cNvPr id="26" name="Obrázek 25">
            <a:extLst>
              <a:ext uri="{FF2B5EF4-FFF2-40B4-BE49-F238E27FC236}">
                <a16:creationId xmlns:a16="http://schemas.microsoft.com/office/drawing/2014/main" id="{0BD10261-8FB5-4B20-AE70-D569D59485E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24572" y="1212849"/>
            <a:ext cx="3424239" cy="2282826"/>
          </a:xfrm>
          <a:prstGeom prst="rect">
            <a:avLst/>
          </a:prstGeom>
        </p:spPr>
      </p:pic>
      <p:sp>
        <p:nvSpPr>
          <p:cNvPr id="27" name="TextovéPole 26">
            <a:extLst>
              <a:ext uri="{FF2B5EF4-FFF2-40B4-BE49-F238E27FC236}">
                <a16:creationId xmlns:a16="http://schemas.microsoft.com/office/drawing/2014/main" id="{4437F82A-D6FB-40E8-AF59-75B48856AF80}"/>
              </a:ext>
            </a:extLst>
          </p:cNvPr>
          <p:cNvSpPr txBox="1"/>
          <p:nvPr/>
        </p:nvSpPr>
        <p:spPr>
          <a:xfrm>
            <a:off x="6107904" y="3495675"/>
            <a:ext cx="3440907" cy="923330"/>
          </a:xfrm>
          <a:prstGeom prst="rect">
            <a:avLst/>
          </a:prstGeom>
          <a:noFill/>
        </p:spPr>
        <p:txBody>
          <a:bodyPr wrap="square" rtlCol="0">
            <a:spAutoFit/>
          </a:bodyPr>
          <a:lstStyle/>
          <a:p>
            <a:r>
              <a:rPr lang="cs-CZ" b="1" i="1" dirty="0"/>
              <a:t>Smrkový les s příměsí modřínu</a:t>
            </a:r>
          </a:p>
          <a:p>
            <a:r>
              <a:rPr lang="cs-CZ" b="1" dirty="0"/>
              <a:t>= 55 – les degradovaný</a:t>
            </a:r>
          </a:p>
          <a:p>
            <a:r>
              <a:rPr lang="cs-CZ" b="1" dirty="0"/>
              <a:t>= SES 2</a:t>
            </a:r>
          </a:p>
        </p:txBody>
      </p:sp>
      <p:sp>
        <p:nvSpPr>
          <p:cNvPr id="28" name="TextovéPole 27">
            <a:extLst>
              <a:ext uri="{FF2B5EF4-FFF2-40B4-BE49-F238E27FC236}">
                <a16:creationId xmlns:a16="http://schemas.microsoft.com/office/drawing/2014/main" id="{ED0CB594-C8C2-4592-A342-FCC6CA04E769}"/>
              </a:ext>
            </a:extLst>
          </p:cNvPr>
          <p:cNvSpPr txBox="1"/>
          <p:nvPr/>
        </p:nvSpPr>
        <p:spPr>
          <a:xfrm>
            <a:off x="9625010" y="3533662"/>
            <a:ext cx="2676526" cy="923330"/>
          </a:xfrm>
          <a:prstGeom prst="rect">
            <a:avLst/>
          </a:prstGeom>
          <a:noFill/>
        </p:spPr>
        <p:txBody>
          <a:bodyPr wrap="square" rtlCol="0">
            <a:spAutoFit/>
          </a:bodyPr>
          <a:lstStyle/>
          <a:p>
            <a:r>
              <a:rPr lang="cs-CZ" b="1" i="1" dirty="0"/>
              <a:t>Orná půda</a:t>
            </a:r>
          </a:p>
          <a:p>
            <a:r>
              <a:rPr lang="cs-CZ" b="1" dirty="0"/>
              <a:t>= 11 – základní</a:t>
            </a:r>
          </a:p>
          <a:p>
            <a:r>
              <a:rPr lang="cs-CZ" b="1" dirty="0"/>
              <a:t>= SES 1</a:t>
            </a:r>
          </a:p>
        </p:txBody>
      </p:sp>
    </p:spTree>
    <p:extLst>
      <p:ext uri="{BB962C8B-B14F-4D97-AF65-F5344CB8AC3E}">
        <p14:creationId xmlns:p14="http://schemas.microsoft.com/office/powerpoint/2010/main" val="3717525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0" y="192598"/>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2. Diferenciace aktuálního stavu – příklad</a:t>
            </a:r>
          </a:p>
        </p:txBody>
      </p:sp>
      <p:sp>
        <p:nvSpPr>
          <p:cNvPr id="11" name="TextovéPole 10">
            <a:extLst>
              <a:ext uri="{FF2B5EF4-FFF2-40B4-BE49-F238E27FC236}">
                <a16:creationId xmlns:a16="http://schemas.microsoft.com/office/drawing/2014/main" id="{31E02146-79A7-4A02-B4CD-127B5B3F9DD6}"/>
              </a:ext>
            </a:extLst>
          </p:cNvPr>
          <p:cNvSpPr txBox="1"/>
          <p:nvPr/>
        </p:nvSpPr>
        <p:spPr>
          <a:xfrm>
            <a:off x="333374" y="758202"/>
            <a:ext cx="8162926" cy="369332"/>
          </a:xfrm>
          <a:prstGeom prst="rect">
            <a:avLst/>
          </a:prstGeom>
          <a:noFill/>
        </p:spPr>
        <p:txBody>
          <a:bodyPr wrap="square" rtlCol="0">
            <a:spAutoFit/>
          </a:bodyPr>
          <a:lstStyle/>
          <a:p>
            <a:r>
              <a:rPr lang="cs-CZ" b="1" dirty="0"/>
              <a:t>6B3 – </a:t>
            </a:r>
            <a:r>
              <a:rPr lang="cs-CZ" b="1" i="1" dirty="0"/>
              <a:t>Abieti-fageta piceae typica </a:t>
            </a:r>
            <a:r>
              <a:rPr lang="cs-CZ" b="1" dirty="0"/>
              <a:t>(typické smrkové jedlové bučiny)</a:t>
            </a:r>
          </a:p>
        </p:txBody>
      </p:sp>
      <p:sp>
        <p:nvSpPr>
          <p:cNvPr id="23" name="TextovéPole 22">
            <a:extLst>
              <a:ext uri="{FF2B5EF4-FFF2-40B4-BE49-F238E27FC236}">
                <a16:creationId xmlns:a16="http://schemas.microsoft.com/office/drawing/2014/main" id="{5053611E-F9DA-40C9-97F8-B7FB51DB86DA}"/>
              </a:ext>
            </a:extLst>
          </p:cNvPr>
          <p:cNvSpPr txBox="1"/>
          <p:nvPr/>
        </p:nvSpPr>
        <p:spPr>
          <a:xfrm>
            <a:off x="97628" y="4650336"/>
            <a:ext cx="2324093" cy="1477328"/>
          </a:xfrm>
          <a:prstGeom prst="rect">
            <a:avLst/>
          </a:prstGeom>
          <a:noFill/>
        </p:spPr>
        <p:txBody>
          <a:bodyPr wrap="square" rtlCol="0">
            <a:spAutoFit/>
          </a:bodyPr>
          <a:lstStyle/>
          <a:p>
            <a:r>
              <a:rPr lang="cs-CZ" b="1" i="1" dirty="0"/>
              <a:t>Prales se smrkem jedlí a bukem</a:t>
            </a:r>
          </a:p>
          <a:p>
            <a:r>
              <a:rPr lang="cs-CZ" b="1" dirty="0"/>
              <a:t>= 51 – les přírodní a přirozený</a:t>
            </a:r>
          </a:p>
          <a:p>
            <a:r>
              <a:rPr lang="cs-CZ" b="1" dirty="0"/>
              <a:t>= SES 5</a:t>
            </a:r>
          </a:p>
        </p:txBody>
      </p:sp>
      <p:pic>
        <p:nvPicPr>
          <p:cNvPr id="26" name="Obrázek 25">
            <a:extLst>
              <a:ext uri="{FF2B5EF4-FFF2-40B4-BE49-F238E27FC236}">
                <a16:creationId xmlns:a16="http://schemas.microsoft.com/office/drawing/2014/main" id="{0BD10261-8FB5-4B20-AE70-D569D59485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8389" y="1127534"/>
            <a:ext cx="3145639" cy="2097092"/>
          </a:xfrm>
          <a:prstGeom prst="rect">
            <a:avLst/>
          </a:prstGeom>
        </p:spPr>
      </p:pic>
      <p:sp>
        <p:nvSpPr>
          <p:cNvPr id="27" name="TextovéPole 26">
            <a:extLst>
              <a:ext uri="{FF2B5EF4-FFF2-40B4-BE49-F238E27FC236}">
                <a16:creationId xmlns:a16="http://schemas.microsoft.com/office/drawing/2014/main" id="{4437F82A-D6FB-40E8-AF59-75B48856AF80}"/>
              </a:ext>
            </a:extLst>
          </p:cNvPr>
          <p:cNvSpPr txBox="1"/>
          <p:nvPr/>
        </p:nvSpPr>
        <p:spPr>
          <a:xfrm>
            <a:off x="2438389" y="3173008"/>
            <a:ext cx="3066437" cy="1477328"/>
          </a:xfrm>
          <a:prstGeom prst="rect">
            <a:avLst/>
          </a:prstGeom>
          <a:noFill/>
        </p:spPr>
        <p:txBody>
          <a:bodyPr wrap="square" rtlCol="0">
            <a:spAutoFit/>
          </a:bodyPr>
          <a:lstStyle/>
          <a:p>
            <a:r>
              <a:rPr lang="cs-CZ" b="1" i="1" dirty="0">
                <a:solidFill>
                  <a:srgbClr val="FF0000"/>
                </a:solidFill>
              </a:rPr>
              <a:t>Smrkový les s příměsí modřínu</a:t>
            </a:r>
          </a:p>
          <a:p>
            <a:r>
              <a:rPr lang="cs-CZ" b="1" dirty="0">
                <a:solidFill>
                  <a:srgbClr val="FF0000"/>
                </a:solidFill>
              </a:rPr>
              <a:t>= 53 – polokulturní společenstva s 30–60 % původní dřevinné skladby!</a:t>
            </a:r>
          </a:p>
          <a:p>
            <a:r>
              <a:rPr lang="cs-CZ" b="1" dirty="0">
                <a:solidFill>
                  <a:srgbClr val="FF0000"/>
                </a:solidFill>
              </a:rPr>
              <a:t>= SES 4!</a:t>
            </a:r>
          </a:p>
        </p:txBody>
      </p:sp>
      <p:sp>
        <p:nvSpPr>
          <p:cNvPr id="28" name="TextovéPole 27">
            <a:extLst>
              <a:ext uri="{FF2B5EF4-FFF2-40B4-BE49-F238E27FC236}">
                <a16:creationId xmlns:a16="http://schemas.microsoft.com/office/drawing/2014/main" id="{ED0CB594-C8C2-4592-A342-FCC6CA04E769}"/>
              </a:ext>
            </a:extLst>
          </p:cNvPr>
          <p:cNvSpPr txBox="1"/>
          <p:nvPr/>
        </p:nvSpPr>
        <p:spPr>
          <a:xfrm>
            <a:off x="5584029" y="3171825"/>
            <a:ext cx="3066437" cy="1754326"/>
          </a:xfrm>
          <a:prstGeom prst="rect">
            <a:avLst/>
          </a:prstGeom>
          <a:noFill/>
        </p:spPr>
        <p:txBody>
          <a:bodyPr wrap="square" rtlCol="0">
            <a:spAutoFit/>
          </a:bodyPr>
          <a:lstStyle/>
          <a:p>
            <a:r>
              <a:rPr lang="cs-CZ" b="1" i="1" dirty="0"/>
              <a:t>Horská pastvina</a:t>
            </a:r>
          </a:p>
          <a:p>
            <a:r>
              <a:rPr lang="cs-CZ" b="1" dirty="0"/>
              <a:t>= 42.1 – přirozené a přírodě blízké, extenzivní,                      s významným podílem přirozených druhů</a:t>
            </a:r>
          </a:p>
          <a:p>
            <a:r>
              <a:rPr lang="cs-CZ" b="1" dirty="0"/>
              <a:t>= SES 4</a:t>
            </a:r>
          </a:p>
        </p:txBody>
      </p:sp>
      <p:pic>
        <p:nvPicPr>
          <p:cNvPr id="4" name="Obrázek 3">
            <a:extLst>
              <a:ext uri="{FF2B5EF4-FFF2-40B4-BE49-F238E27FC236}">
                <a16:creationId xmlns:a16="http://schemas.microsoft.com/office/drawing/2014/main" id="{ED646C52-A756-4CAF-ADE0-06D5B0E1B3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960" y="1127534"/>
            <a:ext cx="2340761" cy="3511141"/>
          </a:xfrm>
          <a:prstGeom prst="rect">
            <a:avLst/>
          </a:prstGeom>
        </p:spPr>
      </p:pic>
      <p:pic>
        <p:nvPicPr>
          <p:cNvPr id="6" name="Obrázek 5">
            <a:extLst>
              <a:ext uri="{FF2B5EF4-FFF2-40B4-BE49-F238E27FC236}">
                <a16:creationId xmlns:a16="http://schemas.microsoft.com/office/drawing/2014/main" id="{B2C6CB07-E62B-4DD9-A518-C9C1699525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23630" y="1127534"/>
            <a:ext cx="3145639" cy="2097092"/>
          </a:xfrm>
          <a:prstGeom prst="rect">
            <a:avLst/>
          </a:prstGeom>
        </p:spPr>
      </p:pic>
      <p:pic>
        <p:nvPicPr>
          <p:cNvPr id="8" name="Obrázek 7">
            <a:extLst>
              <a:ext uri="{FF2B5EF4-FFF2-40B4-BE49-F238E27FC236}">
                <a16:creationId xmlns:a16="http://schemas.microsoft.com/office/drawing/2014/main" id="{CA2C8E41-A325-427C-AAF3-BD99502912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08870" y="1127534"/>
            <a:ext cx="3145639" cy="2097092"/>
          </a:xfrm>
          <a:prstGeom prst="rect">
            <a:avLst/>
          </a:prstGeom>
        </p:spPr>
      </p:pic>
      <p:sp>
        <p:nvSpPr>
          <p:cNvPr id="18" name="TextovéPole 17">
            <a:extLst>
              <a:ext uri="{FF2B5EF4-FFF2-40B4-BE49-F238E27FC236}">
                <a16:creationId xmlns:a16="http://schemas.microsoft.com/office/drawing/2014/main" id="{1DA4AABA-A865-4234-889A-2C867DCFD11F}"/>
              </a:ext>
            </a:extLst>
          </p:cNvPr>
          <p:cNvSpPr txBox="1"/>
          <p:nvPr/>
        </p:nvSpPr>
        <p:spPr>
          <a:xfrm>
            <a:off x="8808870" y="3224626"/>
            <a:ext cx="3066437" cy="1477328"/>
          </a:xfrm>
          <a:prstGeom prst="rect">
            <a:avLst/>
          </a:prstGeom>
          <a:noFill/>
        </p:spPr>
        <p:txBody>
          <a:bodyPr wrap="square" rtlCol="0">
            <a:spAutoFit/>
          </a:bodyPr>
          <a:lstStyle/>
          <a:p>
            <a:r>
              <a:rPr lang="cs-CZ" b="1" i="1" dirty="0"/>
              <a:t>Horská pastvina</a:t>
            </a:r>
          </a:p>
          <a:p>
            <a:r>
              <a:rPr lang="cs-CZ" b="1" dirty="0"/>
              <a:t>= 44 – sice polokulturní (43), ale intenzivně hnojená a tudíž druhově chudá</a:t>
            </a:r>
          </a:p>
          <a:p>
            <a:r>
              <a:rPr lang="cs-CZ" b="1" dirty="0"/>
              <a:t>= SES 2</a:t>
            </a:r>
          </a:p>
        </p:txBody>
      </p:sp>
    </p:spTree>
    <p:extLst>
      <p:ext uri="{BB962C8B-B14F-4D97-AF65-F5344CB8AC3E}">
        <p14:creationId xmlns:p14="http://schemas.microsoft.com/office/powerpoint/2010/main" val="1004194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0" y="365126"/>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Biogeografická diferenciace území v geobiocenologickém pojetí</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115980" y="1126671"/>
            <a:ext cx="11963400" cy="5050292"/>
          </a:xfrm>
        </p:spPr>
        <p:txBody>
          <a:bodyPr>
            <a:normAutofit fontScale="92500"/>
          </a:bodyPr>
          <a:lstStyle/>
          <a:p>
            <a:pPr marL="0" indent="0">
              <a:buNone/>
            </a:pPr>
            <a:r>
              <a:rPr lang="cs-CZ" b="1" dirty="0"/>
              <a:t>= Významná aplikace ekologie krajiny (nejen v České republice)</a:t>
            </a:r>
          </a:p>
          <a:p>
            <a:pPr marL="0" indent="0">
              <a:buNone/>
            </a:pPr>
            <a:r>
              <a:rPr lang="cs-CZ" b="1" dirty="0"/>
              <a:t>= Cílem je odlišit v krajině krajinářsky (přírodovědně) cenné segmenty zasluhující péči a ochranu od segmentů krajinářsky (přírodovědně) méně významných (ovšem významných např. z hlediska hospodářského)</a:t>
            </a:r>
          </a:p>
          <a:p>
            <a:pPr marL="0" indent="0">
              <a:buNone/>
            </a:pPr>
            <a:r>
              <a:rPr lang="cs-CZ" b="1" dirty="0"/>
              <a:t>= Několik na sebe navazujících kroků spojujících porovnání aktuálního stavu společenstev se stavem potenciálním a z toho odvozených podkladů pro management krajiny</a:t>
            </a:r>
          </a:p>
          <a:p>
            <a:pPr marL="447675" lvl="1" indent="-266700">
              <a:buNone/>
            </a:pPr>
            <a:r>
              <a:rPr lang="cs-CZ" b="1" dirty="0"/>
              <a:t>1. Diferenciace přírodního (potenciálního) stavu geobiocenóz v krajině</a:t>
            </a:r>
          </a:p>
          <a:p>
            <a:pPr marL="447675" lvl="1" indent="-266700">
              <a:buNone/>
            </a:pPr>
            <a:r>
              <a:rPr lang="cs-CZ" b="1" dirty="0"/>
              <a:t>    – geobiocenologický přístup</a:t>
            </a:r>
          </a:p>
          <a:p>
            <a:pPr marL="447675" lvl="1" indent="-266700">
              <a:buNone/>
            </a:pPr>
            <a:r>
              <a:rPr lang="cs-CZ" b="1" dirty="0"/>
              <a:t>2. Diferenciace aktuálního stavu geobiocenóz v krajině (Vondrušková)</a:t>
            </a:r>
          </a:p>
          <a:p>
            <a:pPr marL="447675" lvl="1" indent="-266700">
              <a:buNone/>
            </a:pPr>
            <a:r>
              <a:rPr lang="cs-CZ" b="1" dirty="0"/>
              <a:t>3. Kategorizace podle intenzity antropogenního ovlivnění a podle stupně ekologické stability krajiny</a:t>
            </a:r>
          </a:p>
          <a:p>
            <a:pPr marL="447675" lvl="1" indent="-266700">
              <a:buNone/>
            </a:pPr>
            <a:r>
              <a:rPr lang="cs-CZ" b="1" dirty="0"/>
              <a:t>4. Hodnocení funkčního významu společenstev v krajině</a:t>
            </a:r>
          </a:p>
          <a:p>
            <a:pPr marL="447675" lvl="1" indent="-266700">
              <a:buNone/>
            </a:pPr>
            <a:r>
              <a:rPr lang="cs-CZ" b="1" dirty="0"/>
              <a:t>5. Diferenciace z hlediska ochrany a tvorby krajiny</a:t>
            </a:r>
          </a:p>
        </p:txBody>
      </p:sp>
      <p:grpSp>
        <p:nvGrpSpPr>
          <p:cNvPr id="5" name="Skupina 4">
            <a:extLst>
              <a:ext uri="{FF2B5EF4-FFF2-40B4-BE49-F238E27FC236}">
                <a16:creationId xmlns:a16="http://schemas.microsoft.com/office/drawing/2014/main" id="{EC6AC963-01F8-788C-05D6-B14BCC8CE2ED}"/>
              </a:ext>
            </a:extLst>
          </p:cNvPr>
          <p:cNvGrpSpPr/>
          <p:nvPr/>
        </p:nvGrpSpPr>
        <p:grpSpPr>
          <a:xfrm>
            <a:off x="9331777" y="4020490"/>
            <a:ext cx="2687108" cy="946310"/>
            <a:chOff x="8646570" y="3975666"/>
            <a:chExt cx="2687108" cy="946310"/>
          </a:xfrm>
        </p:grpSpPr>
        <p:sp>
          <p:nvSpPr>
            <p:cNvPr id="4" name="Pravá složená závorka 3">
              <a:extLst>
                <a:ext uri="{FF2B5EF4-FFF2-40B4-BE49-F238E27FC236}">
                  <a16:creationId xmlns:a16="http://schemas.microsoft.com/office/drawing/2014/main" id="{84FE4C45-4983-4973-A09D-B76066DDDA41}"/>
                </a:ext>
              </a:extLst>
            </p:cNvPr>
            <p:cNvSpPr/>
            <p:nvPr/>
          </p:nvSpPr>
          <p:spPr>
            <a:xfrm>
              <a:off x="8646570" y="3975666"/>
              <a:ext cx="269966" cy="946310"/>
            </a:xfrm>
            <a:prstGeom prst="rightBrace">
              <a:avLst>
                <a:gd name="adj1" fmla="val 8333"/>
                <a:gd name="adj2" fmla="val 50893"/>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dirty="0"/>
            </a:p>
          </p:txBody>
        </p:sp>
        <p:sp>
          <p:nvSpPr>
            <p:cNvPr id="6" name="TextovéPole 5">
              <a:extLst>
                <a:ext uri="{FF2B5EF4-FFF2-40B4-BE49-F238E27FC236}">
                  <a16:creationId xmlns:a16="http://schemas.microsoft.com/office/drawing/2014/main" id="{0E37D815-B5ED-47F9-A574-2318942158D6}"/>
                </a:ext>
              </a:extLst>
            </p:cNvPr>
            <p:cNvSpPr txBox="1"/>
            <p:nvPr/>
          </p:nvSpPr>
          <p:spPr>
            <a:xfrm>
              <a:off x="8799483" y="4064100"/>
              <a:ext cx="2534195" cy="769441"/>
            </a:xfrm>
            <a:prstGeom prst="rect">
              <a:avLst/>
            </a:prstGeom>
            <a:noFill/>
          </p:spPr>
          <p:txBody>
            <a:bodyPr wrap="square" rtlCol="0">
              <a:spAutoFit/>
            </a:bodyPr>
            <a:lstStyle/>
            <a:p>
              <a:pPr algn="ctr"/>
              <a:r>
                <a:rPr lang="cs-CZ" sz="2200" b="1" dirty="0"/>
                <a:t>v biogeografických rámcích</a:t>
              </a:r>
            </a:p>
          </p:txBody>
        </p:sp>
      </p:grpSp>
    </p:spTree>
    <p:extLst>
      <p:ext uri="{BB962C8B-B14F-4D97-AF65-F5344CB8AC3E}">
        <p14:creationId xmlns:p14="http://schemas.microsoft.com/office/powerpoint/2010/main" val="310438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
            <a:extLst>
              <a:ext uri="{FF2B5EF4-FFF2-40B4-BE49-F238E27FC236}">
                <a16:creationId xmlns:a16="http://schemas.microsoft.com/office/drawing/2014/main" id="{5A573CA3-E20F-4D54-AB69-528BE4A1EEF4}"/>
              </a:ext>
            </a:extLst>
          </p:cNvPr>
          <p:cNvGrpSpPr/>
          <p:nvPr/>
        </p:nvGrpSpPr>
        <p:grpSpPr>
          <a:xfrm>
            <a:off x="1830619" y="758202"/>
            <a:ext cx="8530762" cy="6099798"/>
            <a:chOff x="1330979" y="0"/>
            <a:chExt cx="9530042" cy="6858000"/>
          </a:xfrm>
        </p:grpSpPr>
        <p:pic>
          <p:nvPicPr>
            <p:cNvPr id="7" name="Obrázek 6">
              <a:extLst>
                <a:ext uri="{FF2B5EF4-FFF2-40B4-BE49-F238E27FC236}">
                  <a16:creationId xmlns:a16="http://schemas.microsoft.com/office/drawing/2014/main" id="{C3B84D57-262B-4BF3-AB13-A5E5A4A5BAEB}"/>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30000"/>
                      </a14:imgEffect>
                      <a14:imgEffect>
                        <a14:brightnessContrast contrast="18000"/>
                      </a14:imgEffect>
                    </a14:imgLayer>
                  </a14:imgProps>
                </a:ext>
                <a:ext uri="{28A0092B-C50C-407E-A947-70E740481C1C}">
                  <a14:useLocalDpi xmlns:a14="http://schemas.microsoft.com/office/drawing/2010/main"/>
                </a:ext>
              </a:extLst>
            </a:blip>
            <a:stretch>
              <a:fillRect/>
            </a:stretch>
          </p:blipFill>
          <p:spPr>
            <a:xfrm>
              <a:off x="1330979" y="0"/>
              <a:ext cx="9530042" cy="6858000"/>
            </a:xfrm>
            <a:prstGeom prst="rect">
              <a:avLst/>
            </a:prstGeom>
          </p:spPr>
        </p:pic>
        <p:sp>
          <p:nvSpPr>
            <p:cNvPr id="4" name="TextovéPole 1">
              <a:extLst>
                <a:ext uri="{FF2B5EF4-FFF2-40B4-BE49-F238E27FC236}">
                  <a16:creationId xmlns:a16="http://schemas.microsoft.com/office/drawing/2014/main" id="{02EA7F75-E80E-4487-AAD2-BD9E9970F3B3}"/>
                </a:ext>
              </a:extLst>
            </p:cNvPr>
            <p:cNvSpPr txBox="1">
              <a:spLocks noChangeArrowheads="1"/>
            </p:cNvSpPr>
            <p:nvPr/>
          </p:nvSpPr>
          <p:spPr bwMode="auto">
            <a:xfrm>
              <a:off x="1552575" y="274638"/>
              <a:ext cx="473280" cy="226591"/>
            </a:xfrm>
            <a:prstGeom prst="rect">
              <a:avLst/>
            </a:prstGeom>
            <a:solidFill>
              <a:srgbClr val="CFD0ED"/>
            </a:solidFill>
            <a:ln>
              <a:noFill/>
            </a:ln>
          </p:spPr>
          <p:txBody>
            <a:bodyPr lIns="36000" tIns="36000" rIns="36000" bIns="360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1000" b="1" dirty="0"/>
                <a:t>1:1000</a:t>
              </a:r>
            </a:p>
          </p:txBody>
        </p:sp>
      </p:grpSp>
      <p:sp>
        <p:nvSpPr>
          <p:cNvPr id="6" name="Nadpis 1">
            <a:extLst>
              <a:ext uri="{FF2B5EF4-FFF2-40B4-BE49-F238E27FC236}">
                <a16:creationId xmlns:a16="http://schemas.microsoft.com/office/drawing/2014/main" id="{DEFA629A-38E7-4CD2-8371-93C870440562}"/>
              </a:ext>
            </a:extLst>
          </p:cNvPr>
          <p:cNvSpPr txBox="1">
            <a:spLocks/>
          </p:cNvSpPr>
          <p:nvPr/>
        </p:nvSpPr>
        <p:spPr>
          <a:xfrm>
            <a:off x="0" y="192598"/>
            <a:ext cx="12191999" cy="565604"/>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base">
              <a:spcAft>
                <a:spcPct val="0"/>
              </a:spcAft>
              <a:defRPr/>
            </a:pPr>
            <a:r>
              <a:rPr lang="cs-CZ" sz="3600" b="1" dirty="0">
                <a:effectLst>
                  <a:outerShdw blurRad="38100" dist="38100" dir="2700000" algn="tl">
                    <a:srgbClr val="000000"/>
                  </a:outerShdw>
                </a:effectLst>
                <a:latin typeface="Calibri" panose="020F0502020204030204" pitchFamily="34" charset="0"/>
              </a:rPr>
              <a:t>Geobiocenologický profil území</a:t>
            </a:r>
          </a:p>
        </p:txBody>
      </p:sp>
    </p:spTree>
    <p:extLst>
      <p:ext uri="{BB962C8B-B14F-4D97-AF65-F5344CB8AC3E}">
        <p14:creationId xmlns:p14="http://schemas.microsoft.com/office/powerpoint/2010/main" val="2641874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5115AEC-CCA8-462C-B3A1-2335904DEB0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2500" t="3194" b="5139"/>
          <a:stretch/>
        </p:blipFill>
        <p:spPr>
          <a:xfrm>
            <a:off x="1055915" y="1469571"/>
            <a:ext cx="9144000" cy="5388429"/>
          </a:xfrm>
          <a:prstGeom prst="rect">
            <a:avLst/>
          </a:prstGeom>
        </p:spPr>
      </p:pic>
      <p:sp>
        <p:nvSpPr>
          <p:cNvPr id="6" name="TextovéPole 5">
            <a:extLst>
              <a:ext uri="{FF2B5EF4-FFF2-40B4-BE49-F238E27FC236}">
                <a16:creationId xmlns:a16="http://schemas.microsoft.com/office/drawing/2014/main" id="{71B5B017-0981-498C-B3C4-CF07C0D68AD5}"/>
              </a:ext>
            </a:extLst>
          </p:cNvPr>
          <p:cNvSpPr txBox="1"/>
          <p:nvPr/>
        </p:nvSpPr>
        <p:spPr>
          <a:xfrm>
            <a:off x="452845" y="929220"/>
            <a:ext cx="11286308" cy="369332"/>
          </a:xfrm>
          <a:prstGeom prst="rect">
            <a:avLst/>
          </a:prstGeom>
          <a:noFill/>
        </p:spPr>
        <p:txBody>
          <a:bodyPr wrap="square" rtlCol="0">
            <a:spAutoFit/>
          </a:bodyPr>
          <a:lstStyle/>
          <a:p>
            <a:r>
              <a:rPr lang="cs-CZ" dirty="0"/>
              <a:t>Analýzy výškopisu – </a:t>
            </a:r>
            <a:r>
              <a:rPr lang="cs-CZ" dirty="0">
                <a:hlinkClick r:id="rId3"/>
              </a:rPr>
              <a:t>https://ags.cuzk.cz/av/</a:t>
            </a:r>
            <a:endParaRPr lang="cs-CZ" dirty="0"/>
          </a:p>
        </p:txBody>
      </p:sp>
      <p:sp>
        <p:nvSpPr>
          <p:cNvPr id="7" name="Nadpis 1">
            <a:extLst>
              <a:ext uri="{FF2B5EF4-FFF2-40B4-BE49-F238E27FC236}">
                <a16:creationId xmlns:a16="http://schemas.microsoft.com/office/drawing/2014/main" id="{90B5F7EA-5471-414F-BACB-946DEE40ACE1}"/>
              </a:ext>
            </a:extLst>
          </p:cNvPr>
          <p:cNvSpPr txBox="1">
            <a:spLocks/>
          </p:cNvSpPr>
          <p:nvPr/>
        </p:nvSpPr>
        <p:spPr>
          <a:xfrm>
            <a:off x="0" y="192598"/>
            <a:ext cx="12191999" cy="565604"/>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base">
              <a:spcAft>
                <a:spcPct val="0"/>
              </a:spcAft>
              <a:defRPr/>
            </a:pPr>
            <a:r>
              <a:rPr lang="cs-CZ" sz="3600" b="1" dirty="0">
                <a:effectLst>
                  <a:outerShdw blurRad="38100" dist="38100" dir="2700000" algn="tl">
                    <a:srgbClr val="000000"/>
                  </a:outerShdw>
                </a:effectLst>
                <a:latin typeface="Calibri" panose="020F0502020204030204" pitchFamily="34" charset="0"/>
              </a:rPr>
              <a:t>Geobiocenologický profil území</a:t>
            </a:r>
          </a:p>
        </p:txBody>
      </p:sp>
    </p:spTree>
    <p:extLst>
      <p:ext uri="{BB962C8B-B14F-4D97-AF65-F5344CB8AC3E}">
        <p14:creationId xmlns:p14="http://schemas.microsoft.com/office/powerpoint/2010/main" val="2797385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1B5B017-0981-498C-B3C4-CF07C0D68AD5}"/>
              </a:ext>
            </a:extLst>
          </p:cNvPr>
          <p:cNvSpPr txBox="1"/>
          <p:nvPr/>
        </p:nvSpPr>
        <p:spPr>
          <a:xfrm>
            <a:off x="452846" y="1100239"/>
            <a:ext cx="11286308" cy="369332"/>
          </a:xfrm>
          <a:prstGeom prst="rect">
            <a:avLst/>
          </a:prstGeom>
          <a:noFill/>
        </p:spPr>
        <p:txBody>
          <a:bodyPr wrap="square" rtlCol="0">
            <a:spAutoFit/>
          </a:bodyPr>
          <a:lstStyle/>
          <a:p>
            <a:r>
              <a:rPr lang="cs-CZ" dirty="0"/>
              <a:t>Podél linie spočítat „profil“, rozlišení 5–10 m, „spustit výpočet“, „stažení výsledku“ v .</a:t>
            </a:r>
            <a:r>
              <a:rPr lang="cs-CZ" dirty="0" err="1"/>
              <a:t>txt</a:t>
            </a:r>
            <a:endParaRPr lang="cs-CZ" dirty="0"/>
          </a:p>
        </p:txBody>
      </p:sp>
      <p:pic>
        <p:nvPicPr>
          <p:cNvPr id="4" name="Obrázek 3">
            <a:extLst>
              <a:ext uri="{FF2B5EF4-FFF2-40B4-BE49-F238E27FC236}">
                <a16:creationId xmlns:a16="http://schemas.microsoft.com/office/drawing/2014/main" id="{62150283-E8D2-4D71-A745-5E25F521B05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2500" t="3588" b="3588"/>
          <a:stretch/>
        </p:blipFill>
        <p:spPr>
          <a:xfrm>
            <a:off x="1601044" y="1493485"/>
            <a:ext cx="8989912" cy="5364515"/>
          </a:xfrm>
          <a:prstGeom prst="rect">
            <a:avLst/>
          </a:prstGeom>
        </p:spPr>
      </p:pic>
      <p:sp>
        <p:nvSpPr>
          <p:cNvPr id="7" name="Ovál 6">
            <a:extLst>
              <a:ext uri="{FF2B5EF4-FFF2-40B4-BE49-F238E27FC236}">
                <a16:creationId xmlns:a16="http://schemas.microsoft.com/office/drawing/2014/main" id="{BF0C644C-0AAD-4733-BAD7-EF82B6D2BBBD}"/>
              </a:ext>
            </a:extLst>
          </p:cNvPr>
          <p:cNvSpPr/>
          <p:nvPr/>
        </p:nvSpPr>
        <p:spPr>
          <a:xfrm>
            <a:off x="8978537" y="1672046"/>
            <a:ext cx="374469" cy="2960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a:extLst>
              <a:ext uri="{FF2B5EF4-FFF2-40B4-BE49-F238E27FC236}">
                <a16:creationId xmlns:a16="http://schemas.microsoft.com/office/drawing/2014/main" id="{F625C2C4-A975-4F81-BDF9-61311928FA8A}"/>
              </a:ext>
            </a:extLst>
          </p:cNvPr>
          <p:cNvSpPr/>
          <p:nvPr/>
        </p:nvSpPr>
        <p:spPr>
          <a:xfrm>
            <a:off x="8604069" y="5037908"/>
            <a:ext cx="1986887" cy="2960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Nadpis 1">
            <a:extLst>
              <a:ext uri="{FF2B5EF4-FFF2-40B4-BE49-F238E27FC236}">
                <a16:creationId xmlns:a16="http://schemas.microsoft.com/office/drawing/2014/main" id="{BB256593-CDA8-4BDD-AB61-C46C61CBC72C}"/>
              </a:ext>
            </a:extLst>
          </p:cNvPr>
          <p:cNvSpPr txBox="1">
            <a:spLocks/>
          </p:cNvSpPr>
          <p:nvPr/>
        </p:nvSpPr>
        <p:spPr>
          <a:xfrm>
            <a:off x="0" y="192598"/>
            <a:ext cx="12191999" cy="565604"/>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base">
              <a:spcAft>
                <a:spcPct val="0"/>
              </a:spcAft>
              <a:defRPr/>
            </a:pPr>
            <a:r>
              <a:rPr lang="cs-CZ" sz="3600" b="1" dirty="0">
                <a:effectLst>
                  <a:outerShdw blurRad="38100" dist="38100" dir="2700000" algn="tl">
                    <a:srgbClr val="000000"/>
                  </a:outerShdw>
                </a:effectLst>
                <a:latin typeface="Calibri" panose="020F0502020204030204" pitchFamily="34" charset="0"/>
              </a:rPr>
              <a:t>Geobiocenologický profil území</a:t>
            </a:r>
          </a:p>
        </p:txBody>
      </p:sp>
    </p:spTree>
    <p:extLst>
      <p:ext uri="{BB962C8B-B14F-4D97-AF65-F5344CB8AC3E}">
        <p14:creationId xmlns:p14="http://schemas.microsoft.com/office/powerpoint/2010/main" val="2767811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BC450C5-252C-4678-A0B2-3C728371DD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7109" t="9584" r="17344" b="14166"/>
          <a:stretch/>
        </p:blipFill>
        <p:spPr>
          <a:xfrm>
            <a:off x="1013124" y="758203"/>
            <a:ext cx="9078613" cy="5940594"/>
          </a:xfrm>
          <a:prstGeom prst="rect">
            <a:avLst/>
          </a:prstGeom>
        </p:spPr>
      </p:pic>
      <p:sp>
        <p:nvSpPr>
          <p:cNvPr id="7" name="Nadpis 1">
            <a:extLst>
              <a:ext uri="{FF2B5EF4-FFF2-40B4-BE49-F238E27FC236}">
                <a16:creationId xmlns:a16="http://schemas.microsoft.com/office/drawing/2014/main" id="{D3D9A6E4-DF85-4193-8DC0-627BC6F4355C}"/>
              </a:ext>
            </a:extLst>
          </p:cNvPr>
          <p:cNvSpPr txBox="1">
            <a:spLocks/>
          </p:cNvSpPr>
          <p:nvPr/>
        </p:nvSpPr>
        <p:spPr>
          <a:xfrm>
            <a:off x="0" y="192598"/>
            <a:ext cx="12191999" cy="565604"/>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base">
              <a:spcAft>
                <a:spcPct val="0"/>
              </a:spcAft>
              <a:defRPr/>
            </a:pPr>
            <a:r>
              <a:rPr lang="cs-CZ" sz="3600" b="1" dirty="0">
                <a:effectLst>
                  <a:outerShdw blurRad="38100" dist="38100" dir="2700000" algn="tl">
                    <a:srgbClr val="000000"/>
                  </a:outerShdw>
                </a:effectLst>
                <a:latin typeface="Calibri" panose="020F0502020204030204" pitchFamily="34" charset="0"/>
              </a:rPr>
              <a:t>Geobiocenologický profil území</a:t>
            </a:r>
          </a:p>
        </p:txBody>
      </p:sp>
    </p:spTree>
    <p:extLst>
      <p:ext uri="{BB962C8B-B14F-4D97-AF65-F5344CB8AC3E}">
        <p14:creationId xmlns:p14="http://schemas.microsoft.com/office/powerpoint/2010/main" val="2103962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1B5B017-0981-498C-B3C4-CF07C0D68AD5}"/>
              </a:ext>
            </a:extLst>
          </p:cNvPr>
          <p:cNvSpPr txBox="1"/>
          <p:nvPr/>
        </p:nvSpPr>
        <p:spPr>
          <a:xfrm>
            <a:off x="19049" y="924679"/>
            <a:ext cx="9560379" cy="4247317"/>
          </a:xfrm>
          <a:prstGeom prst="rect">
            <a:avLst/>
          </a:prstGeom>
          <a:noFill/>
        </p:spPr>
        <p:txBody>
          <a:bodyPr wrap="square" rtlCol="0">
            <a:spAutoFit/>
          </a:bodyPr>
          <a:lstStyle/>
          <a:p>
            <a:r>
              <a:rPr lang="cs-CZ" dirty="0"/>
              <a:t>Vykreslit profil na papír (uvědomit si rozměry v horizontálním (vzdálenost počátečního a koncového bodu) a vertikálním směru (převýšení)).</a:t>
            </a:r>
          </a:p>
          <a:p>
            <a:pPr lvl="1"/>
            <a:r>
              <a:rPr lang="cs-CZ" dirty="0"/>
              <a:t>Příklad: </a:t>
            </a:r>
          </a:p>
          <a:p>
            <a:pPr lvl="1" indent="257175"/>
            <a:r>
              <a:rPr lang="cs-CZ" dirty="0"/>
              <a:t>Mám mít území 1 km</a:t>
            </a:r>
            <a:r>
              <a:rPr lang="cs-CZ" baseline="30000" dirty="0"/>
              <a:t>2</a:t>
            </a:r>
            <a:r>
              <a:rPr lang="cs-CZ" dirty="0"/>
              <a:t>, tedy na mapě v měřítku 1 : 10 000 čtverec 10 × 10 cm. Profil potřebujeme mít ve větším rozlišení, aby byl horizontálně dlouhý alespoň 20 cm, tedy v měřítku 1 : 5 000 (1 cm na mapě = 50 m ve skutečnosti), což mi umožní vynášet do profilu výšky terénu  v intervalu např. 0,5 cm, což odpovídá 25m intervalu ve skutečnosti.</a:t>
            </a:r>
          </a:p>
          <a:p>
            <a:pPr lvl="1" indent="257175"/>
            <a:r>
              <a:rPr lang="cs-CZ" dirty="0"/>
              <a:t>Analogicky postupujeme u výšky, zjistím si hodnotu převýšení (minimální a maximální nadmořskou výšku) a podle ní zvolím vhodné měřítko pro osu Y. Toto převýšení mi aplikace </a:t>
            </a:r>
            <a:r>
              <a:rPr lang="cs-CZ" dirty="0" err="1"/>
              <a:t>cuzk</a:t>
            </a:r>
            <a:r>
              <a:rPr lang="cs-CZ" dirty="0"/>
              <a:t> ukazuje (viz předešlý slide, minimum mám 350,2 m n. m., maximum 416,08 m n. m.). V našem případě je to tedy asi 66 výškových metrů, takže vhodné měřítko pro převýšení by mohlo být 1 : 1 000 (1 cm na profilu = 10 m převýšení ve skutečnosti). Nejnižší bod na vertikální ose tedy bude mít 350 m n. m., nejvyšší bude mít 416,08 m n. m. a zakreslím ho tedy o 6,6 cm výše. </a:t>
            </a:r>
          </a:p>
          <a:p>
            <a:pPr lvl="1" indent="257175"/>
            <a:r>
              <a:rPr lang="cs-CZ" dirty="0">
                <a:solidFill>
                  <a:srgbClr val="FF0000"/>
                </a:solidFill>
              </a:rPr>
              <a:t>Obě měřítka je nutno do profilu zapsat!</a:t>
            </a:r>
          </a:p>
          <a:p>
            <a:pPr lvl="1" indent="257175"/>
            <a:r>
              <a:rPr lang="cs-CZ" dirty="0">
                <a:solidFill>
                  <a:srgbClr val="FF0000"/>
                </a:solidFill>
              </a:rPr>
              <a:t>Výhoda milimetrového papíru!</a:t>
            </a:r>
          </a:p>
        </p:txBody>
      </p:sp>
      <p:pic>
        <p:nvPicPr>
          <p:cNvPr id="5" name="Obrázek 4">
            <a:extLst>
              <a:ext uri="{FF2B5EF4-FFF2-40B4-BE49-F238E27FC236}">
                <a16:creationId xmlns:a16="http://schemas.microsoft.com/office/drawing/2014/main" id="{7BC450C5-252C-4678-A0B2-3C728371DD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7109" t="9584" r="62891" b="14166"/>
          <a:stretch/>
        </p:blipFill>
        <p:spPr>
          <a:xfrm>
            <a:off x="9579428" y="1236890"/>
            <a:ext cx="2593523" cy="5561889"/>
          </a:xfrm>
          <a:prstGeom prst="rect">
            <a:avLst/>
          </a:prstGeom>
        </p:spPr>
      </p:pic>
      <p:sp>
        <p:nvSpPr>
          <p:cNvPr id="8" name="Nadpis 1">
            <a:extLst>
              <a:ext uri="{FF2B5EF4-FFF2-40B4-BE49-F238E27FC236}">
                <a16:creationId xmlns:a16="http://schemas.microsoft.com/office/drawing/2014/main" id="{AAB4D140-9A56-4B02-A487-2D6332765FE1}"/>
              </a:ext>
            </a:extLst>
          </p:cNvPr>
          <p:cNvSpPr txBox="1">
            <a:spLocks/>
          </p:cNvSpPr>
          <p:nvPr/>
        </p:nvSpPr>
        <p:spPr>
          <a:xfrm>
            <a:off x="0" y="192598"/>
            <a:ext cx="12191999" cy="565604"/>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base">
              <a:spcAft>
                <a:spcPct val="0"/>
              </a:spcAft>
              <a:defRPr/>
            </a:pPr>
            <a:r>
              <a:rPr lang="cs-CZ" sz="3600" b="1" dirty="0">
                <a:effectLst>
                  <a:outerShdw blurRad="38100" dist="38100" dir="2700000" algn="tl">
                    <a:srgbClr val="000000"/>
                  </a:outerShdw>
                </a:effectLst>
                <a:latin typeface="Calibri" panose="020F0502020204030204" pitchFamily="34" charset="0"/>
              </a:rPr>
              <a:t>Geobiocenologický profil území</a:t>
            </a:r>
          </a:p>
        </p:txBody>
      </p:sp>
    </p:spTree>
    <p:extLst>
      <p:ext uri="{BB962C8B-B14F-4D97-AF65-F5344CB8AC3E}">
        <p14:creationId xmlns:p14="http://schemas.microsoft.com/office/powerpoint/2010/main" val="226399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3D6600-29F9-4D25-8223-AF815E053476}"/>
              </a:ext>
            </a:extLst>
          </p:cNvPr>
          <p:cNvSpPr>
            <a:spLocks noGrp="1"/>
          </p:cNvSpPr>
          <p:nvPr>
            <p:ph type="ctrTitle"/>
          </p:nvPr>
        </p:nvSpPr>
        <p:spPr>
          <a:xfrm>
            <a:off x="1524000" y="246063"/>
            <a:ext cx="9144000" cy="830262"/>
          </a:xfrm>
        </p:spPr>
        <p:txBody>
          <a:bodyPr>
            <a:normAutofit fontScale="90000"/>
          </a:bodyPr>
          <a:lstStyle/>
          <a:p>
            <a:endParaRPr lang="cs-CZ" dirty="0"/>
          </a:p>
        </p:txBody>
      </p:sp>
      <p:grpSp>
        <p:nvGrpSpPr>
          <p:cNvPr id="6" name="Skupina 5">
            <a:extLst>
              <a:ext uri="{FF2B5EF4-FFF2-40B4-BE49-F238E27FC236}">
                <a16:creationId xmlns:a16="http://schemas.microsoft.com/office/drawing/2014/main" id="{A5BA3364-921F-4C0B-8277-DC810E5009AC}"/>
              </a:ext>
            </a:extLst>
          </p:cNvPr>
          <p:cNvGrpSpPr/>
          <p:nvPr/>
        </p:nvGrpSpPr>
        <p:grpSpPr>
          <a:xfrm>
            <a:off x="847726" y="-17051"/>
            <a:ext cx="10470580" cy="6875051"/>
            <a:chOff x="847726" y="-17051"/>
            <a:chExt cx="10470580" cy="6875051"/>
          </a:xfrm>
        </p:grpSpPr>
        <p:pic>
          <p:nvPicPr>
            <p:cNvPr id="4" name="Obrázek 3" descr="Obsah obrázku text&#10;&#10;Popis byl vytvořen automaticky">
              <a:extLst>
                <a:ext uri="{FF2B5EF4-FFF2-40B4-BE49-F238E27FC236}">
                  <a16:creationId xmlns:a16="http://schemas.microsoft.com/office/drawing/2014/main" id="{A2F56D39-888D-4C10-9AE5-D51D5D0364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7726" y="-17051"/>
              <a:ext cx="10470580" cy="6875051"/>
            </a:xfrm>
            <a:prstGeom prst="rect">
              <a:avLst/>
            </a:prstGeom>
          </p:spPr>
        </p:pic>
        <p:sp>
          <p:nvSpPr>
            <p:cNvPr id="5" name="TextovéPole 1">
              <a:extLst>
                <a:ext uri="{FF2B5EF4-FFF2-40B4-BE49-F238E27FC236}">
                  <a16:creationId xmlns:a16="http://schemas.microsoft.com/office/drawing/2014/main" id="{436CD42C-594A-44F6-913E-124209399A54}"/>
                </a:ext>
              </a:extLst>
            </p:cNvPr>
            <p:cNvSpPr txBox="1">
              <a:spLocks noChangeArrowheads="1"/>
            </p:cNvSpPr>
            <p:nvPr/>
          </p:nvSpPr>
          <p:spPr bwMode="auto">
            <a:xfrm>
              <a:off x="1160235" y="150185"/>
              <a:ext cx="473280" cy="226591"/>
            </a:xfrm>
            <a:prstGeom prst="rect">
              <a:avLst/>
            </a:prstGeom>
            <a:solidFill>
              <a:srgbClr val="E7EBEC"/>
            </a:solidFill>
            <a:ln>
              <a:noFill/>
            </a:ln>
          </p:spPr>
          <p:txBody>
            <a:bodyPr lIns="36000" tIns="36000" rIns="36000" bIns="360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1000" b="1" dirty="0"/>
                <a:t>1:1000</a:t>
              </a:r>
            </a:p>
          </p:txBody>
        </p:sp>
      </p:grpSp>
    </p:spTree>
    <p:extLst>
      <p:ext uri="{BB962C8B-B14F-4D97-AF65-F5344CB8AC3E}">
        <p14:creationId xmlns:p14="http://schemas.microsoft.com/office/powerpoint/2010/main" val="1356761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1B5B017-0981-498C-B3C4-CF07C0D68AD5}"/>
              </a:ext>
            </a:extLst>
          </p:cNvPr>
          <p:cNvSpPr txBox="1"/>
          <p:nvPr/>
        </p:nvSpPr>
        <p:spPr>
          <a:xfrm>
            <a:off x="19049" y="924679"/>
            <a:ext cx="9560379" cy="3139321"/>
          </a:xfrm>
          <a:prstGeom prst="rect">
            <a:avLst/>
          </a:prstGeom>
          <a:noFill/>
        </p:spPr>
        <p:txBody>
          <a:bodyPr wrap="square" rtlCol="0">
            <a:spAutoFit/>
          </a:bodyPr>
          <a:lstStyle/>
          <a:p>
            <a:r>
              <a:rPr lang="cs-CZ" dirty="0"/>
              <a:t>Vykreslit profil na papír (uvědomit si rozměry v horizontálním (vzdálenost počátečního a koncového bodu) a vertikálním směru (převýšení)).</a:t>
            </a:r>
          </a:p>
          <a:p>
            <a:pPr lvl="1"/>
            <a:r>
              <a:rPr lang="cs-CZ" dirty="0"/>
              <a:t>Příklad: </a:t>
            </a:r>
          </a:p>
          <a:p>
            <a:pPr lvl="1" indent="257175"/>
            <a:r>
              <a:rPr lang="cs-CZ" dirty="0"/>
              <a:t>V počátku profilu (délka od začátku = 0,00 m) vynesu bod o nadmořské výšce 413,64 m n. m. (tedy o 6,364 cm výše od osy X), v dalším bodě profilu o 0,5 cm dál (po 25 m) výšku 410,72 (tedy o 6 cm výše od osy X), dále pak ve vzdálenosti 1 cm (50 m) 412,03 m n. m. (o 6,2 cm výše od osy X), 1,5 cm (75 m) 409,21 m n. m. (o 5,9 cm výše od osy X) atd.</a:t>
            </a:r>
          </a:p>
          <a:p>
            <a:pPr lvl="1" indent="257175"/>
            <a:r>
              <a:rPr lang="cs-CZ" dirty="0"/>
              <a:t>Nezapomenu do profilu uvést souřadnice počátku a konce, </a:t>
            </a:r>
            <a:r>
              <a:rPr lang="cs-CZ" dirty="0">
                <a:solidFill>
                  <a:srgbClr val="FF0000"/>
                </a:solidFill>
              </a:rPr>
              <a:t>doplnit mapku, ve které bude označeno, odkud kam profil směřuje!</a:t>
            </a:r>
          </a:p>
          <a:p>
            <a:pPr lvl="1" indent="257175"/>
            <a:r>
              <a:rPr lang="cs-CZ" dirty="0">
                <a:solidFill>
                  <a:srgbClr val="FF0000"/>
                </a:solidFill>
              </a:rPr>
              <a:t>Doplnit výrazné body (maximum, minimum, vodní toky)</a:t>
            </a:r>
          </a:p>
          <a:p>
            <a:pPr lvl="1" indent="257175"/>
            <a:r>
              <a:rPr lang="cs-CZ" dirty="0"/>
              <a:t>Milimetrový papír!</a:t>
            </a:r>
          </a:p>
        </p:txBody>
      </p:sp>
      <p:pic>
        <p:nvPicPr>
          <p:cNvPr id="5" name="Obrázek 4">
            <a:extLst>
              <a:ext uri="{FF2B5EF4-FFF2-40B4-BE49-F238E27FC236}">
                <a16:creationId xmlns:a16="http://schemas.microsoft.com/office/drawing/2014/main" id="{7BC450C5-252C-4678-A0B2-3C728371DD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7109" t="9584" r="62891" b="14166"/>
          <a:stretch/>
        </p:blipFill>
        <p:spPr>
          <a:xfrm>
            <a:off x="9579428" y="1236890"/>
            <a:ext cx="2593523" cy="5561889"/>
          </a:xfrm>
          <a:prstGeom prst="rect">
            <a:avLst/>
          </a:prstGeom>
        </p:spPr>
      </p:pic>
      <p:sp>
        <p:nvSpPr>
          <p:cNvPr id="7" name="Nadpis 1">
            <a:extLst>
              <a:ext uri="{FF2B5EF4-FFF2-40B4-BE49-F238E27FC236}">
                <a16:creationId xmlns:a16="http://schemas.microsoft.com/office/drawing/2014/main" id="{6AA1A40C-FE49-4346-BF1F-5ACD38E8E0FA}"/>
              </a:ext>
            </a:extLst>
          </p:cNvPr>
          <p:cNvSpPr txBox="1">
            <a:spLocks/>
          </p:cNvSpPr>
          <p:nvPr/>
        </p:nvSpPr>
        <p:spPr>
          <a:xfrm>
            <a:off x="0" y="192598"/>
            <a:ext cx="12191999" cy="565604"/>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base">
              <a:spcAft>
                <a:spcPct val="0"/>
              </a:spcAft>
              <a:defRPr/>
            </a:pPr>
            <a:r>
              <a:rPr lang="cs-CZ" sz="3600" b="1" dirty="0">
                <a:effectLst>
                  <a:outerShdw blurRad="38100" dist="38100" dir="2700000" algn="tl">
                    <a:srgbClr val="000000"/>
                  </a:outerShdw>
                </a:effectLst>
                <a:latin typeface="Calibri" panose="020F0502020204030204" pitchFamily="34" charset="0"/>
              </a:rPr>
              <a:t>Geobiocenologický profil území</a:t>
            </a:r>
          </a:p>
        </p:txBody>
      </p:sp>
    </p:spTree>
    <p:extLst>
      <p:ext uri="{BB962C8B-B14F-4D97-AF65-F5344CB8AC3E}">
        <p14:creationId xmlns:p14="http://schemas.microsoft.com/office/powerpoint/2010/main" val="3423857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3D6600-29F9-4D25-8223-AF815E053476}"/>
              </a:ext>
            </a:extLst>
          </p:cNvPr>
          <p:cNvSpPr>
            <a:spLocks noGrp="1"/>
          </p:cNvSpPr>
          <p:nvPr>
            <p:ph type="ctrTitle"/>
          </p:nvPr>
        </p:nvSpPr>
        <p:spPr>
          <a:xfrm>
            <a:off x="1524000" y="246063"/>
            <a:ext cx="9144000" cy="830262"/>
          </a:xfrm>
        </p:spPr>
        <p:txBody>
          <a:bodyPr>
            <a:normAutofit fontScale="90000"/>
          </a:bodyPr>
          <a:lstStyle/>
          <a:p>
            <a:endParaRPr lang="cs-CZ" dirty="0"/>
          </a:p>
        </p:txBody>
      </p:sp>
      <p:grpSp>
        <p:nvGrpSpPr>
          <p:cNvPr id="3" name="Skupina 2">
            <a:extLst>
              <a:ext uri="{FF2B5EF4-FFF2-40B4-BE49-F238E27FC236}">
                <a16:creationId xmlns:a16="http://schemas.microsoft.com/office/drawing/2014/main" id="{D4D1FB86-87A4-4643-B773-1FB1C583EC97}"/>
              </a:ext>
            </a:extLst>
          </p:cNvPr>
          <p:cNvGrpSpPr/>
          <p:nvPr/>
        </p:nvGrpSpPr>
        <p:grpSpPr>
          <a:xfrm>
            <a:off x="826267" y="0"/>
            <a:ext cx="10539465" cy="6858000"/>
            <a:chOff x="826267" y="0"/>
            <a:chExt cx="10539465" cy="6858000"/>
          </a:xfrm>
        </p:grpSpPr>
        <p:pic>
          <p:nvPicPr>
            <p:cNvPr id="5" name="Obrázek 4">
              <a:extLst>
                <a:ext uri="{FF2B5EF4-FFF2-40B4-BE49-F238E27FC236}">
                  <a16:creationId xmlns:a16="http://schemas.microsoft.com/office/drawing/2014/main" id="{8E0A4816-2751-46C1-86E1-E1D036F074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6267" y="0"/>
              <a:ext cx="10539465" cy="6858000"/>
            </a:xfrm>
            <a:prstGeom prst="rect">
              <a:avLst/>
            </a:prstGeom>
          </p:spPr>
        </p:pic>
        <p:sp>
          <p:nvSpPr>
            <p:cNvPr id="7" name="TextovéPole 1">
              <a:extLst>
                <a:ext uri="{FF2B5EF4-FFF2-40B4-BE49-F238E27FC236}">
                  <a16:creationId xmlns:a16="http://schemas.microsoft.com/office/drawing/2014/main" id="{2E1F8591-21EA-46C5-BB61-F245AF145119}"/>
                </a:ext>
              </a:extLst>
            </p:cNvPr>
            <p:cNvSpPr txBox="1">
              <a:spLocks noChangeArrowheads="1"/>
            </p:cNvSpPr>
            <p:nvPr/>
          </p:nvSpPr>
          <p:spPr bwMode="auto">
            <a:xfrm>
              <a:off x="1217385" y="265113"/>
              <a:ext cx="473280" cy="226591"/>
            </a:xfrm>
            <a:prstGeom prst="rect">
              <a:avLst/>
            </a:prstGeom>
            <a:solidFill>
              <a:srgbClr val="C4CACE"/>
            </a:solidFill>
            <a:ln>
              <a:noFill/>
            </a:ln>
          </p:spPr>
          <p:txBody>
            <a:bodyPr lIns="36000" tIns="36000" rIns="36000" bIns="360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1000" b="1" dirty="0"/>
                <a:t>1:1000</a:t>
              </a:r>
            </a:p>
          </p:txBody>
        </p:sp>
      </p:grpSp>
    </p:spTree>
    <p:extLst>
      <p:ext uri="{BB962C8B-B14F-4D97-AF65-F5344CB8AC3E}">
        <p14:creationId xmlns:p14="http://schemas.microsoft.com/office/powerpoint/2010/main" val="1842965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3D6600-29F9-4D25-8223-AF815E053476}"/>
              </a:ext>
            </a:extLst>
          </p:cNvPr>
          <p:cNvSpPr>
            <a:spLocks noGrp="1"/>
          </p:cNvSpPr>
          <p:nvPr>
            <p:ph type="ctrTitle"/>
          </p:nvPr>
        </p:nvSpPr>
        <p:spPr>
          <a:xfrm>
            <a:off x="1524000" y="246063"/>
            <a:ext cx="9144000" cy="830262"/>
          </a:xfrm>
        </p:spPr>
        <p:txBody>
          <a:bodyPr>
            <a:normAutofit fontScale="90000"/>
          </a:bodyPr>
          <a:lstStyle/>
          <a:p>
            <a:endParaRPr lang="cs-CZ" dirty="0"/>
          </a:p>
        </p:txBody>
      </p:sp>
      <p:grpSp>
        <p:nvGrpSpPr>
          <p:cNvPr id="3" name="Skupina 2">
            <a:extLst>
              <a:ext uri="{FF2B5EF4-FFF2-40B4-BE49-F238E27FC236}">
                <a16:creationId xmlns:a16="http://schemas.microsoft.com/office/drawing/2014/main" id="{E9FA0EAA-DB5E-45E5-960E-2C7D9D75BFCA}"/>
              </a:ext>
            </a:extLst>
          </p:cNvPr>
          <p:cNvGrpSpPr/>
          <p:nvPr/>
        </p:nvGrpSpPr>
        <p:grpSpPr>
          <a:xfrm>
            <a:off x="733567" y="0"/>
            <a:ext cx="10724866" cy="6858000"/>
            <a:chOff x="733567" y="0"/>
            <a:chExt cx="10724866" cy="6858000"/>
          </a:xfrm>
        </p:grpSpPr>
        <p:pic>
          <p:nvPicPr>
            <p:cNvPr id="4" name="Obrázek 3">
              <a:extLst>
                <a:ext uri="{FF2B5EF4-FFF2-40B4-BE49-F238E27FC236}">
                  <a16:creationId xmlns:a16="http://schemas.microsoft.com/office/drawing/2014/main" id="{33B5BA98-C5E4-414F-8AA7-E90E59FDA8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3567" y="0"/>
              <a:ext cx="10724866" cy="6858000"/>
            </a:xfrm>
            <a:prstGeom prst="rect">
              <a:avLst/>
            </a:prstGeom>
          </p:spPr>
        </p:pic>
        <p:sp>
          <p:nvSpPr>
            <p:cNvPr id="5" name="TextovéPole 1">
              <a:extLst>
                <a:ext uri="{FF2B5EF4-FFF2-40B4-BE49-F238E27FC236}">
                  <a16:creationId xmlns:a16="http://schemas.microsoft.com/office/drawing/2014/main" id="{5F8C943B-1E8C-4D35-AB69-2C55DD0D7111}"/>
                </a:ext>
              </a:extLst>
            </p:cNvPr>
            <p:cNvSpPr txBox="1">
              <a:spLocks noChangeArrowheads="1"/>
            </p:cNvSpPr>
            <p:nvPr/>
          </p:nvSpPr>
          <p:spPr bwMode="auto">
            <a:xfrm>
              <a:off x="1050720" y="246063"/>
              <a:ext cx="473280" cy="226591"/>
            </a:xfrm>
            <a:prstGeom prst="rect">
              <a:avLst/>
            </a:prstGeom>
            <a:solidFill>
              <a:srgbClr val="EDEDED"/>
            </a:solidFill>
            <a:ln>
              <a:noFill/>
            </a:ln>
          </p:spPr>
          <p:txBody>
            <a:bodyPr lIns="36000" tIns="36000" rIns="36000" bIns="360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1000" b="1" dirty="0"/>
                <a:t>1:1000</a:t>
              </a:r>
            </a:p>
          </p:txBody>
        </p:sp>
      </p:grpSp>
    </p:spTree>
    <p:extLst>
      <p:ext uri="{BB962C8B-B14F-4D97-AF65-F5344CB8AC3E}">
        <p14:creationId xmlns:p14="http://schemas.microsoft.com/office/powerpoint/2010/main" val="750290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1B5B017-0981-498C-B3C4-CF07C0D68AD5}"/>
              </a:ext>
            </a:extLst>
          </p:cNvPr>
          <p:cNvSpPr txBox="1"/>
          <p:nvPr/>
        </p:nvSpPr>
        <p:spPr>
          <a:xfrm>
            <a:off x="452846" y="1100239"/>
            <a:ext cx="11286308" cy="923330"/>
          </a:xfrm>
          <a:prstGeom prst="rect">
            <a:avLst/>
          </a:prstGeom>
          <a:noFill/>
        </p:spPr>
        <p:txBody>
          <a:bodyPr wrap="square" rtlCol="0">
            <a:spAutoFit/>
          </a:bodyPr>
          <a:lstStyle/>
          <a:p>
            <a:r>
              <a:rPr lang="cs-CZ" dirty="0"/>
              <a:t>Geologická skladba – </a:t>
            </a:r>
            <a:r>
              <a:rPr lang="cs-CZ" dirty="0">
                <a:hlinkClick r:id="rId2"/>
              </a:rPr>
              <a:t>https://mapy.geology.cz/geocr50/</a:t>
            </a:r>
            <a:r>
              <a:rPr lang="cs-CZ" dirty="0"/>
              <a:t>; </a:t>
            </a:r>
            <a:r>
              <a:rPr lang="cs-CZ" dirty="0">
                <a:hlinkClick r:id="rId3"/>
              </a:rPr>
              <a:t>https://mapy.geology.cz/geocr25/</a:t>
            </a:r>
            <a:endParaRPr lang="cs-CZ" dirty="0"/>
          </a:p>
          <a:p>
            <a:pPr marL="285750" indent="-285750">
              <a:buFontTx/>
              <a:buChar char="-"/>
            </a:pPr>
            <a:r>
              <a:rPr lang="cs-CZ" dirty="0"/>
              <a:t>Mění se nám geologický substrát po 235 m, dále po 437 m se dotýkám výběžku jiné horniny (zanedbávám).</a:t>
            </a:r>
          </a:p>
          <a:p>
            <a:pPr marL="285750" indent="-285750">
              <a:buFontTx/>
              <a:buChar char="-"/>
            </a:pPr>
            <a:r>
              <a:rPr lang="cs-CZ" dirty="0"/>
              <a:t>Zanesu do profilu. </a:t>
            </a:r>
          </a:p>
        </p:txBody>
      </p:sp>
      <p:grpSp>
        <p:nvGrpSpPr>
          <p:cNvPr id="13" name="Skupina 12">
            <a:extLst>
              <a:ext uri="{FF2B5EF4-FFF2-40B4-BE49-F238E27FC236}">
                <a16:creationId xmlns:a16="http://schemas.microsoft.com/office/drawing/2014/main" id="{752D59E9-98B3-46C2-A2AB-998433467105}"/>
              </a:ext>
            </a:extLst>
          </p:cNvPr>
          <p:cNvGrpSpPr/>
          <p:nvPr/>
        </p:nvGrpSpPr>
        <p:grpSpPr>
          <a:xfrm>
            <a:off x="2886075" y="1714500"/>
            <a:ext cx="7934325" cy="5143499"/>
            <a:chOff x="1807221" y="1469571"/>
            <a:chExt cx="8577557" cy="5118452"/>
          </a:xfrm>
        </p:grpSpPr>
        <p:pic>
          <p:nvPicPr>
            <p:cNvPr id="5" name="Obrázek 4">
              <a:extLst>
                <a:ext uri="{FF2B5EF4-FFF2-40B4-BE49-F238E27FC236}">
                  <a16:creationId xmlns:a16="http://schemas.microsoft.com/office/drawing/2014/main" id="{CE04810D-5917-48B7-B22D-54B2EA5E78C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2500" t="3588" b="3588"/>
            <a:stretch/>
          </p:blipFill>
          <p:spPr>
            <a:xfrm>
              <a:off x="1807221" y="1469571"/>
              <a:ext cx="8577557" cy="5118452"/>
            </a:xfrm>
            <a:prstGeom prst="rect">
              <a:avLst/>
            </a:prstGeom>
          </p:spPr>
        </p:pic>
        <p:grpSp>
          <p:nvGrpSpPr>
            <p:cNvPr id="12" name="Skupina 11">
              <a:extLst>
                <a:ext uri="{FF2B5EF4-FFF2-40B4-BE49-F238E27FC236}">
                  <a16:creationId xmlns:a16="http://schemas.microsoft.com/office/drawing/2014/main" id="{F407F909-DD36-43EB-A88E-050DED5F0CD9}"/>
                </a:ext>
              </a:extLst>
            </p:cNvPr>
            <p:cNvGrpSpPr/>
            <p:nvPr/>
          </p:nvGrpSpPr>
          <p:grpSpPr>
            <a:xfrm>
              <a:off x="5833383" y="1800225"/>
              <a:ext cx="3605893" cy="3343310"/>
              <a:chOff x="5833383" y="1800225"/>
              <a:chExt cx="3605893" cy="3343310"/>
            </a:xfrm>
          </p:grpSpPr>
          <p:sp>
            <p:nvSpPr>
              <p:cNvPr id="9" name="Ovál 8">
                <a:extLst>
                  <a:ext uri="{FF2B5EF4-FFF2-40B4-BE49-F238E27FC236}">
                    <a16:creationId xmlns:a16="http://schemas.microsoft.com/office/drawing/2014/main" id="{D049FB6C-3A31-49E5-A118-83B1767DD8B4}"/>
                  </a:ext>
                </a:extLst>
              </p:cNvPr>
              <p:cNvSpPr/>
              <p:nvPr/>
            </p:nvSpPr>
            <p:spPr>
              <a:xfrm>
                <a:off x="9022080" y="1800225"/>
                <a:ext cx="417196" cy="3693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vál 9">
                <a:extLst>
                  <a:ext uri="{FF2B5EF4-FFF2-40B4-BE49-F238E27FC236}">
                    <a16:creationId xmlns:a16="http://schemas.microsoft.com/office/drawing/2014/main" id="{E0339F86-D0A9-42FD-99AF-514F8AA6A30C}"/>
                  </a:ext>
                </a:extLst>
              </p:cNvPr>
              <p:cNvSpPr/>
              <p:nvPr/>
            </p:nvSpPr>
            <p:spPr>
              <a:xfrm>
                <a:off x="8473441" y="2806134"/>
                <a:ext cx="727710" cy="3693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a:extLst>
                  <a:ext uri="{FF2B5EF4-FFF2-40B4-BE49-F238E27FC236}">
                    <a16:creationId xmlns:a16="http://schemas.microsoft.com/office/drawing/2014/main" id="{A3771D07-2DB8-4914-83EF-E704B37ED074}"/>
                  </a:ext>
                </a:extLst>
              </p:cNvPr>
              <p:cNvSpPr/>
              <p:nvPr/>
            </p:nvSpPr>
            <p:spPr>
              <a:xfrm>
                <a:off x="5833383" y="4450080"/>
                <a:ext cx="727710" cy="6934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sp>
        <p:nvSpPr>
          <p:cNvPr id="14" name="Nadpis 1">
            <a:extLst>
              <a:ext uri="{FF2B5EF4-FFF2-40B4-BE49-F238E27FC236}">
                <a16:creationId xmlns:a16="http://schemas.microsoft.com/office/drawing/2014/main" id="{C4EB9106-9713-4902-A4B3-456C7BDCE331}"/>
              </a:ext>
            </a:extLst>
          </p:cNvPr>
          <p:cNvSpPr txBox="1">
            <a:spLocks/>
          </p:cNvSpPr>
          <p:nvPr/>
        </p:nvSpPr>
        <p:spPr>
          <a:xfrm>
            <a:off x="0" y="192598"/>
            <a:ext cx="12191999" cy="565604"/>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base">
              <a:spcAft>
                <a:spcPct val="0"/>
              </a:spcAft>
              <a:defRPr/>
            </a:pPr>
            <a:r>
              <a:rPr lang="cs-CZ" sz="3600" b="1" dirty="0">
                <a:effectLst>
                  <a:outerShdw blurRad="38100" dist="38100" dir="2700000" algn="tl">
                    <a:srgbClr val="000000"/>
                  </a:outerShdw>
                </a:effectLst>
                <a:latin typeface="Calibri" panose="020F0502020204030204" pitchFamily="34" charset="0"/>
              </a:rPr>
              <a:t>Geobiocenologický profil území</a:t>
            </a:r>
          </a:p>
        </p:txBody>
      </p:sp>
    </p:spTree>
    <p:extLst>
      <p:ext uri="{BB962C8B-B14F-4D97-AF65-F5344CB8AC3E}">
        <p14:creationId xmlns:p14="http://schemas.microsoft.com/office/powerpoint/2010/main" val="1998806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0" y="365126"/>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1. Diferenciace potenciálního stavu</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277585" y="930730"/>
            <a:ext cx="11625943" cy="5600699"/>
          </a:xfrm>
        </p:spPr>
        <p:txBody>
          <a:bodyPr/>
          <a:lstStyle/>
          <a:p>
            <a:pPr marL="0" indent="0">
              <a:buNone/>
            </a:pPr>
            <a:r>
              <a:rPr lang="cs-CZ" b="1" dirty="0"/>
              <a:t>= takový stav, který by nastal v krajině, kdyby ustaly vlivy člověka</a:t>
            </a:r>
          </a:p>
          <a:p>
            <a:pPr marL="0" indent="0">
              <a:buNone/>
            </a:pPr>
            <a:r>
              <a:rPr lang="cs-CZ" b="1" dirty="0"/>
              <a:t>= rekonstrukce stavu společenstev odpovídajících současným trvalým (horizont sta a více let) ekologickým podmínkám</a:t>
            </a:r>
          </a:p>
          <a:p>
            <a:pPr marL="0" indent="0">
              <a:buNone/>
            </a:pPr>
            <a:r>
              <a:rPr lang="cs-CZ" b="1" dirty="0"/>
              <a:t>Využití geobiocenologické klasifikace</a:t>
            </a:r>
            <a:r>
              <a:rPr lang="cs-CZ" b="1" baseline="30000" dirty="0"/>
              <a:t>*</a:t>
            </a:r>
            <a:r>
              <a:rPr lang="cs-CZ" dirty="0"/>
              <a:t>:</a:t>
            </a:r>
            <a:endParaRPr lang="cs-CZ" b="1" dirty="0"/>
          </a:p>
          <a:p>
            <a:pPr marL="457200" lvl="1" indent="0">
              <a:buNone/>
            </a:pPr>
            <a:r>
              <a:rPr lang="cs-CZ" b="1" dirty="0"/>
              <a:t>Nejvhodnější rámec pro hodnocení antropogenních změn v krajině (i přes svá úskalí)</a:t>
            </a:r>
          </a:p>
          <a:p>
            <a:pPr marL="457200" lvl="1" indent="0">
              <a:buNone/>
            </a:pPr>
            <a:r>
              <a:rPr lang="cs-CZ" b="1" dirty="0"/>
              <a:t>Diferenciace na úrovni STG – tvorba geobiocenologické mapy</a:t>
            </a:r>
          </a:p>
          <a:p>
            <a:pPr marL="457200" lvl="1" indent="0">
              <a:buNone/>
            </a:pPr>
            <a:endParaRPr lang="cs-CZ" b="1" dirty="0"/>
          </a:p>
        </p:txBody>
      </p:sp>
      <p:sp>
        <p:nvSpPr>
          <p:cNvPr id="4" name="TextovéPole 3">
            <a:extLst>
              <a:ext uri="{FF2B5EF4-FFF2-40B4-BE49-F238E27FC236}">
                <a16:creationId xmlns:a16="http://schemas.microsoft.com/office/drawing/2014/main" id="{E2F10E82-6AE0-4D12-A225-A2D52AC75181}"/>
              </a:ext>
            </a:extLst>
          </p:cNvPr>
          <p:cNvSpPr txBox="1"/>
          <p:nvPr/>
        </p:nvSpPr>
        <p:spPr>
          <a:xfrm>
            <a:off x="172528" y="5460521"/>
            <a:ext cx="11887199" cy="923330"/>
          </a:xfrm>
          <a:prstGeom prst="rect">
            <a:avLst/>
          </a:prstGeom>
          <a:noFill/>
          <a:ln w="15875">
            <a:solidFill>
              <a:schemeClr val="tx1"/>
            </a:solidFill>
          </a:ln>
        </p:spPr>
        <p:txBody>
          <a:bodyPr wrap="square" rtlCol="0">
            <a:spAutoFit/>
          </a:bodyPr>
          <a:lstStyle/>
          <a:p>
            <a:r>
              <a:rPr lang="cs-CZ" i="1" baseline="30000" dirty="0"/>
              <a:t>* </a:t>
            </a:r>
            <a:r>
              <a:rPr lang="x-none" i="1" dirty="0"/>
              <a:t>Buček, A., Lacina, J</a:t>
            </a:r>
            <a:r>
              <a:rPr lang="x-none" dirty="0"/>
              <a:t>.: Geobiocenologie II. Geobiocenologická typologie krajiny ČR. Mendelova zemědělská a lesnická univerzita Brno, 2007. 254 s.</a:t>
            </a:r>
            <a:r>
              <a:rPr lang="cs-CZ" dirty="0"/>
              <a:t> </a:t>
            </a:r>
          </a:p>
          <a:p>
            <a:r>
              <a:rPr lang="cs-CZ" baseline="30000" dirty="0"/>
              <a:t>* </a:t>
            </a:r>
            <a:r>
              <a:rPr lang="cs-CZ" dirty="0"/>
              <a:t>dostupné na </a:t>
            </a:r>
            <a:r>
              <a:rPr lang="cs-CZ" dirty="0">
                <a:hlinkClick r:id="rId2"/>
              </a:rPr>
              <a:t>http://user.mendelu.cz/xfriedl/Literatura,%20ebooky/</a:t>
            </a:r>
            <a:endParaRPr lang="cs-CZ" dirty="0"/>
          </a:p>
        </p:txBody>
      </p:sp>
    </p:spTree>
    <p:extLst>
      <p:ext uri="{BB962C8B-B14F-4D97-AF65-F5344CB8AC3E}">
        <p14:creationId xmlns:p14="http://schemas.microsoft.com/office/powerpoint/2010/main" val="3830180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3D6600-29F9-4D25-8223-AF815E053476}"/>
              </a:ext>
            </a:extLst>
          </p:cNvPr>
          <p:cNvSpPr>
            <a:spLocks noGrp="1"/>
          </p:cNvSpPr>
          <p:nvPr>
            <p:ph type="ctrTitle"/>
          </p:nvPr>
        </p:nvSpPr>
        <p:spPr>
          <a:xfrm>
            <a:off x="1524000" y="246063"/>
            <a:ext cx="9144000" cy="830262"/>
          </a:xfrm>
        </p:spPr>
        <p:txBody>
          <a:bodyPr>
            <a:normAutofit fontScale="90000"/>
          </a:bodyPr>
          <a:lstStyle/>
          <a:p>
            <a:endParaRPr lang="cs-CZ" dirty="0"/>
          </a:p>
        </p:txBody>
      </p:sp>
      <p:grpSp>
        <p:nvGrpSpPr>
          <p:cNvPr id="3" name="Skupina 2">
            <a:extLst>
              <a:ext uri="{FF2B5EF4-FFF2-40B4-BE49-F238E27FC236}">
                <a16:creationId xmlns:a16="http://schemas.microsoft.com/office/drawing/2014/main" id="{F14BE9E1-47E2-4F58-89D4-606DDABF97B1}"/>
              </a:ext>
            </a:extLst>
          </p:cNvPr>
          <p:cNvGrpSpPr/>
          <p:nvPr/>
        </p:nvGrpSpPr>
        <p:grpSpPr>
          <a:xfrm>
            <a:off x="1350077" y="0"/>
            <a:ext cx="9491845" cy="6858000"/>
            <a:chOff x="1350077" y="0"/>
            <a:chExt cx="9491845" cy="6858000"/>
          </a:xfrm>
        </p:grpSpPr>
        <p:pic>
          <p:nvPicPr>
            <p:cNvPr id="5" name="Obrázek 4">
              <a:extLst>
                <a:ext uri="{FF2B5EF4-FFF2-40B4-BE49-F238E27FC236}">
                  <a16:creationId xmlns:a16="http://schemas.microsoft.com/office/drawing/2014/main" id="{51A7ED79-BEC6-466C-8653-64B36AD4FE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0077" y="0"/>
              <a:ext cx="9491845" cy="6858000"/>
            </a:xfrm>
            <a:prstGeom prst="rect">
              <a:avLst/>
            </a:prstGeom>
          </p:spPr>
        </p:pic>
        <p:sp>
          <p:nvSpPr>
            <p:cNvPr id="4" name="TextovéPole 1">
              <a:extLst>
                <a:ext uri="{FF2B5EF4-FFF2-40B4-BE49-F238E27FC236}">
                  <a16:creationId xmlns:a16="http://schemas.microsoft.com/office/drawing/2014/main" id="{A1191AE0-4D2B-4ADD-B6CD-1D98A483DB34}"/>
                </a:ext>
              </a:extLst>
            </p:cNvPr>
            <p:cNvSpPr txBox="1">
              <a:spLocks noChangeArrowheads="1"/>
            </p:cNvSpPr>
            <p:nvPr/>
          </p:nvSpPr>
          <p:spPr bwMode="auto">
            <a:xfrm>
              <a:off x="1617435" y="151817"/>
              <a:ext cx="473280" cy="226591"/>
            </a:xfrm>
            <a:prstGeom prst="rect">
              <a:avLst/>
            </a:prstGeom>
            <a:solidFill>
              <a:srgbClr val="E7E8EA"/>
            </a:solidFill>
            <a:ln>
              <a:noFill/>
            </a:ln>
          </p:spPr>
          <p:txBody>
            <a:bodyPr lIns="36000" tIns="36000" rIns="36000" bIns="360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1000" b="1" dirty="0"/>
                <a:t>1:1000</a:t>
              </a:r>
            </a:p>
          </p:txBody>
        </p:sp>
      </p:grpSp>
    </p:spTree>
    <p:extLst>
      <p:ext uri="{BB962C8B-B14F-4D97-AF65-F5344CB8AC3E}">
        <p14:creationId xmlns:p14="http://schemas.microsoft.com/office/powerpoint/2010/main" val="877844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1B5B017-0981-498C-B3C4-CF07C0D68AD5}"/>
              </a:ext>
            </a:extLst>
          </p:cNvPr>
          <p:cNvSpPr txBox="1"/>
          <p:nvPr/>
        </p:nvSpPr>
        <p:spPr>
          <a:xfrm>
            <a:off x="452846" y="1100239"/>
            <a:ext cx="11286308" cy="369332"/>
          </a:xfrm>
          <a:prstGeom prst="rect">
            <a:avLst/>
          </a:prstGeom>
          <a:noFill/>
        </p:spPr>
        <p:txBody>
          <a:bodyPr wrap="square" rtlCol="0">
            <a:spAutoFit/>
          </a:bodyPr>
          <a:lstStyle/>
          <a:p>
            <a:r>
              <a:rPr lang="cs-CZ" dirty="0"/>
              <a:t>Totéž pro </a:t>
            </a:r>
            <a:r>
              <a:rPr lang="cs-CZ" dirty="0">
                <a:hlinkClick r:id="rId2"/>
              </a:rPr>
              <a:t>půdy</a:t>
            </a:r>
            <a:r>
              <a:rPr lang="cs-CZ" dirty="0"/>
              <a:t> a pro </a:t>
            </a:r>
            <a:r>
              <a:rPr lang="cs-CZ" dirty="0">
                <a:hlinkClick r:id="rId3"/>
              </a:rPr>
              <a:t>klima</a:t>
            </a:r>
            <a:endParaRPr lang="cs-CZ" dirty="0"/>
          </a:p>
        </p:txBody>
      </p:sp>
      <p:pic>
        <p:nvPicPr>
          <p:cNvPr id="4" name="Obrázek 3">
            <a:extLst>
              <a:ext uri="{FF2B5EF4-FFF2-40B4-BE49-F238E27FC236}">
                <a16:creationId xmlns:a16="http://schemas.microsoft.com/office/drawing/2014/main" id="{82C8C421-E081-4EB6-834F-F84EAABF8C5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2422" t="10833" b="3588"/>
          <a:stretch/>
        </p:blipFill>
        <p:spPr>
          <a:xfrm>
            <a:off x="452846" y="2511088"/>
            <a:ext cx="4352924" cy="3100724"/>
          </a:xfrm>
          <a:prstGeom prst="rect">
            <a:avLst/>
          </a:prstGeom>
        </p:spPr>
      </p:pic>
      <p:pic>
        <p:nvPicPr>
          <p:cNvPr id="8" name="Obrázek 7">
            <a:extLst>
              <a:ext uri="{FF2B5EF4-FFF2-40B4-BE49-F238E27FC236}">
                <a16:creationId xmlns:a16="http://schemas.microsoft.com/office/drawing/2014/main" id="{7E718C89-368F-4747-AD67-9DD1AEED924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2500" t="3240" b="3588"/>
          <a:stretch/>
        </p:blipFill>
        <p:spPr>
          <a:xfrm>
            <a:off x="4921974" y="1743075"/>
            <a:ext cx="7270026" cy="4354512"/>
          </a:xfrm>
          <a:prstGeom prst="rect">
            <a:avLst/>
          </a:prstGeom>
        </p:spPr>
      </p:pic>
      <p:sp>
        <p:nvSpPr>
          <p:cNvPr id="7" name="Nadpis 1">
            <a:extLst>
              <a:ext uri="{FF2B5EF4-FFF2-40B4-BE49-F238E27FC236}">
                <a16:creationId xmlns:a16="http://schemas.microsoft.com/office/drawing/2014/main" id="{8C8C356E-2C28-4DC6-A08B-BF35985A08ED}"/>
              </a:ext>
            </a:extLst>
          </p:cNvPr>
          <p:cNvSpPr txBox="1">
            <a:spLocks/>
          </p:cNvSpPr>
          <p:nvPr/>
        </p:nvSpPr>
        <p:spPr>
          <a:xfrm>
            <a:off x="0" y="192598"/>
            <a:ext cx="12191999" cy="565604"/>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base">
              <a:spcAft>
                <a:spcPct val="0"/>
              </a:spcAft>
              <a:defRPr/>
            </a:pPr>
            <a:r>
              <a:rPr lang="cs-CZ" sz="3600" b="1" dirty="0">
                <a:effectLst>
                  <a:outerShdw blurRad="38100" dist="38100" dir="2700000" algn="tl">
                    <a:srgbClr val="000000"/>
                  </a:outerShdw>
                </a:effectLst>
                <a:latin typeface="Calibri" panose="020F0502020204030204" pitchFamily="34" charset="0"/>
              </a:rPr>
              <a:t>Geobiocenologický profil území</a:t>
            </a:r>
          </a:p>
        </p:txBody>
      </p:sp>
    </p:spTree>
    <p:extLst>
      <p:ext uri="{BB962C8B-B14F-4D97-AF65-F5344CB8AC3E}">
        <p14:creationId xmlns:p14="http://schemas.microsoft.com/office/powerpoint/2010/main" val="4065476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3D6600-29F9-4D25-8223-AF815E053476}"/>
              </a:ext>
            </a:extLst>
          </p:cNvPr>
          <p:cNvSpPr>
            <a:spLocks noGrp="1"/>
          </p:cNvSpPr>
          <p:nvPr>
            <p:ph type="ctrTitle"/>
          </p:nvPr>
        </p:nvSpPr>
        <p:spPr>
          <a:xfrm>
            <a:off x="1524000" y="246063"/>
            <a:ext cx="9144000" cy="830262"/>
          </a:xfrm>
        </p:spPr>
        <p:txBody>
          <a:bodyPr>
            <a:normAutofit fontScale="90000"/>
          </a:bodyPr>
          <a:lstStyle/>
          <a:p>
            <a:endParaRPr lang="cs-CZ" dirty="0"/>
          </a:p>
        </p:txBody>
      </p:sp>
      <p:grpSp>
        <p:nvGrpSpPr>
          <p:cNvPr id="3" name="Skupina 2">
            <a:extLst>
              <a:ext uri="{FF2B5EF4-FFF2-40B4-BE49-F238E27FC236}">
                <a16:creationId xmlns:a16="http://schemas.microsoft.com/office/drawing/2014/main" id="{847BAC2A-B0CE-4D00-A8DD-05317C3D1B66}"/>
              </a:ext>
            </a:extLst>
          </p:cNvPr>
          <p:cNvGrpSpPr/>
          <p:nvPr/>
        </p:nvGrpSpPr>
        <p:grpSpPr>
          <a:xfrm>
            <a:off x="1253105" y="0"/>
            <a:ext cx="9685789" cy="6858000"/>
            <a:chOff x="1253105" y="0"/>
            <a:chExt cx="9685789" cy="6858000"/>
          </a:xfrm>
        </p:grpSpPr>
        <p:pic>
          <p:nvPicPr>
            <p:cNvPr id="4" name="Obrázek 3">
              <a:extLst>
                <a:ext uri="{FF2B5EF4-FFF2-40B4-BE49-F238E27FC236}">
                  <a16:creationId xmlns:a16="http://schemas.microsoft.com/office/drawing/2014/main" id="{A40ABC01-C666-41C2-B57E-9FBE56C6A6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53105" y="0"/>
              <a:ext cx="9685789" cy="6858000"/>
            </a:xfrm>
            <a:prstGeom prst="rect">
              <a:avLst/>
            </a:prstGeom>
          </p:spPr>
        </p:pic>
        <p:sp>
          <p:nvSpPr>
            <p:cNvPr id="5" name="TextovéPole 1">
              <a:extLst>
                <a:ext uri="{FF2B5EF4-FFF2-40B4-BE49-F238E27FC236}">
                  <a16:creationId xmlns:a16="http://schemas.microsoft.com/office/drawing/2014/main" id="{E70997BE-BD13-4BB4-86AF-684F557ED85C}"/>
                </a:ext>
              </a:extLst>
            </p:cNvPr>
            <p:cNvSpPr txBox="1">
              <a:spLocks noChangeArrowheads="1"/>
            </p:cNvSpPr>
            <p:nvPr/>
          </p:nvSpPr>
          <p:spPr bwMode="auto">
            <a:xfrm>
              <a:off x="1524000" y="132767"/>
              <a:ext cx="473280" cy="226591"/>
            </a:xfrm>
            <a:prstGeom prst="rect">
              <a:avLst/>
            </a:prstGeom>
            <a:solidFill>
              <a:srgbClr val="E9F6FF"/>
            </a:solidFill>
            <a:ln>
              <a:noFill/>
            </a:ln>
          </p:spPr>
          <p:txBody>
            <a:bodyPr lIns="36000" tIns="36000" rIns="36000" bIns="360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1000" b="1" dirty="0"/>
                <a:t>1:1000</a:t>
              </a:r>
            </a:p>
          </p:txBody>
        </p:sp>
      </p:grpSp>
    </p:spTree>
    <p:extLst>
      <p:ext uri="{BB962C8B-B14F-4D97-AF65-F5344CB8AC3E}">
        <p14:creationId xmlns:p14="http://schemas.microsoft.com/office/powerpoint/2010/main" val="3147911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1B5B017-0981-498C-B3C4-CF07C0D68AD5}"/>
              </a:ext>
            </a:extLst>
          </p:cNvPr>
          <p:cNvSpPr txBox="1"/>
          <p:nvPr/>
        </p:nvSpPr>
        <p:spPr>
          <a:xfrm>
            <a:off x="452846" y="1100239"/>
            <a:ext cx="11286308" cy="369332"/>
          </a:xfrm>
          <a:prstGeom prst="rect">
            <a:avLst/>
          </a:prstGeom>
          <a:noFill/>
        </p:spPr>
        <p:txBody>
          <a:bodyPr wrap="square" rtlCol="0">
            <a:spAutoFit/>
          </a:bodyPr>
          <a:lstStyle/>
          <a:p>
            <a:r>
              <a:rPr lang="cs-CZ" dirty="0"/>
              <a:t>A nad profil umístit aktuální a potenciální vegetaci (výsledek vlastní práce v terénu)</a:t>
            </a:r>
          </a:p>
        </p:txBody>
      </p:sp>
      <p:sp>
        <p:nvSpPr>
          <p:cNvPr id="4" name="Nadpis 1">
            <a:extLst>
              <a:ext uri="{FF2B5EF4-FFF2-40B4-BE49-F238E27FC236}">
                <a16:creationId xmlns:a16="http://schemas.microsoft.com/office/drawing/2014/main" id="{865F7E50-18D5-43E9-9C73-49DA8C4E75D4}"/>
              </a:ext>
            </a:extLst>
          </p:cNvPr>
          <p:cNvSpPr txBox="1">
            <a:spLocks/>
          </p:cNvSpPr>
          <p:nvPr/>
        </p:nvSpPr>
        <p:spPr>
          <a:xfrm>
            <a:off x="0" y="192598"/>
            <a:ext cx="12191999" cy="565604"/>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base">
              <a:spcAft>
                <a:spcPct val="0"/>
              </a:spcAft>
              <a:defRPr/>
            </a:pPr>
            <a:r>
              <a:rPr lang="cs-CZ" sz="3600" b="1" dirty="0">
                <a:effectLst>
                  <a:outerShdw blurRad="38100" dist="38100" dir="2700000" algn="tl">
                    <a:srgbClr val="000000"/>
                  </a:outerShdw>
                </a:effectLst>
                <a:latin typeface="Calibri" panose="020F0502020204030204" pitchFamily="34" charset="0"/>
              </a:rPr>
              <a:t>Geobiocenologický profil území</a:t>
            </a:r>
          </a:p>
        </p:txBody>
      </p:sp>
    </p:spTree>
    <p:extLst>
      <p:ext uri="{BB962C8B-B14F-4D97-AF65-F5344CB8AC3E}">
        <p14:creationId xmlns:p14="http://schemas.microsoft.com/office/powerpoint/2010/main" val="734906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3D6600-29F9-4D25-8223-AF815E053476}"/>
              </a:ext>
            </a:extLst>
          </p:cNvPr>
          <p:cNvSpPr>
            <a:spLocks noGrp="1"/>
          </p:cNvSpPr>
          <p:nvPr>
            <p:ph type="ctrTitle"/>
          </p:nvPr>
        </p:nvSpPr>
        <p:spPr>
          <a:xfrm>
            <a:off x="1524000" y="246063"/>
            <a:ext cx="9144000" cy="830262"/>
          </a:xfrm>
        </p:spPr>
        <p:txBody>
          <a:bodyPr>
            <a:normAutofit fontScale="90000"/>
          </a:bodyPr>
          <a:lstStyle/>
          <a:p>
            <a:endParaRPr lang="cs-CZ" dirty="0"/>
          </a:p>
        </p:txBody>
      </p:sp>
      <p:grpSp>
        <p:nvGrpSpPr>
          <p:cNvPr id="3" name="Skupina 2">
            <a:extLst>
              <a:ext uri="{FF2B5EF4-FFF2-40B4-BE49-F238E27FC236}">
                <a16:creationId xmlns:a16="http://schemas.microsoft.com/office/drawing/2014/main" id="{5E4DDFCF-A6A5-4B57-9282-7E5094B34DF2}"/>
              </a:ext>
            </a:extLst>
          </p:cNvPr>
          <p:cNvGrpSpPr/>
          <p:nvPr/>
        </p:nvGrpSpPr>
        <p:grpSpPr>
          <a:xfrm>
            <a:off x="1310569" y="0"/>
            <a:ext cx="9570861" cy="6858000"/>
            <a:chOff x="1310569" y="0"/>
            <a:chExt cx="9570861" cy="6858000"/>
          </a:xfrm>
        </p:grpSpPr>
        <p:pic>
          <p:nvPicPr>
            <p:cNvPr id="5" name="Obrázek 4">
              <a:extLst>
                <a:ext uri="{FF2B5EF4-FFF2-40B4-BE49-F238E27FC236}">
                  <a16:creationId xmlns:a16="http://schemas.microsoft.com/office/drawing/2014/main" id="{11482CE7-8BE3-4209-AC67-3C8F64B4F5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10569" y="0"/>
              <a:ext cx="9570861" cy="6858000"/>
            </a:xfrm>
            <a:prstGeom prst="rect">
              <a:avLst/>
            </a:prstGeom>
          </p:spPr>
        </p:pic>
        <p:sp>
          <p:nvSpPr>
            <p:cNvPr id="4" name="TextovéPole 1">
              <a:extLst>
                <a:ext uri="{FF2B5EF4-FFF2-40B4-BE49-F238E27FC236}">
                  <a16:creationId xmlns:a16="http://schemas.microsoft.com/office/drawing/2014/main" id="{135EED87-3EF7-42C7-87BD-BE8221B213F5}"/>
                </a:ext>
              </a:extLst>
            </p:cNvPr>
            <p:cNvSpPr txBox="1">
              <a:spLocks noChangeArrowheads="1"/>
            </p:cNvSpPr>
            <p:nvPr/>
          </p:nvSpPr>
          <p:spPr bwMode="auto">
            <a:xfrm>
              <a:off x="1577269" y="246063"/>
              <a:ext cx="473280" cy="226591"/>
            </a:xfrm>
            <a:prstGeom prst="rect">
              <a:avLst/>
            </a:prstGeom>
            <a:solidFill>
              <a:srgbClr val="E0EEFD"/>
            </a:solidFill>
            <a:ln>
              <a:noFill/>
            </a:ln>
          </p:spPr>
          <p:txBody>
            <a:bodyPr lIns="36000" tIns="36000" rIns="36000" bIns="360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1000" b="1" dirty="0"/>
                <a:t>1:1000</a:t>
              </a:r>
            </a:p>
          </p:txBody>
        </p:sp>
      </p:grpSp>
    </p:spTree>
    <p:extLst>
      <p:ext uri="{BB962C8B-B14F-4D97-AF65-F5344CB8AC3E}">
        <p14:creationId xmlns:p14="http://schemas.microsoft.com/office/powerpoint/2010/main" val="3947139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3D6600-29F9-4D25-8223-AF815E053476}"/>
              </a:ext>
            </a:extLst>
          </p:cNvPr>
          <p:cNvSpPr>
            <a:spLocks noGrp="1"/>
          </p:cNvSpPr>
          <p:nvPr>
            <p:ph type="ctrTitle"/>
          </p:nvPr>
        </p:nvSpPr>
        <p:spPr>
          <a:xfrm>
            <a:off x="1524000" y="246063"/>
            <a:ext cx="9144000" cy="830262"/>
          </a:xfrm>
        </p:spPr>
        <p:txBody>
          <a:bodyPr>
            <a:normAutofit fontScale="90000"/>
          </a:bodyPr>
          <a:lstStyle/>
          <a:p>
            <a:endParaRPr lang="cs-CZ" dirty="0"/>
          </a:p>
        </p:txBody>
      </p:sp>
      <p:grpSp>
        <p:nvGrpSpPr>
          <p:cNvPr id="6" name="Skupina 5">
            <a:extLst>
              <a:ext uri="{FF2B5EF4-FFF2-40B4-BE49-F238E27FC236}">
                <a16:creationId xmlns:a16="http://schemas.microsoft.com/office/drawing/2014/main" id="{17E99008-2C9D-451C-9163-4E785EAB3EFB}"/>
              </a:ext>
            </a:extLst>
          </p:cNvPr>
          <p:cNvGrpSpPr/>
          <p:nvPr/>
        </p:nvGrpSpPr>
        <p:grpSpPr>
          <a:xfrm>
            <a:off x="1385911" y="0"/>
            <a:ext cx="9420177" cy="6858000"/>
            <a:chOff x="1385911" y="0"/>
            <a:chExt cx="9420177" cy="6858000"/>
          </a:xfrm>
        </p:grpSpPr>
        <p:pic>
          <p:nvPicPr>
            <p:cNvPr id="4" name="Obrázek 3">
              <a:extLst>
                <a:ext uri="{FF2B5EF4-FFF2-40B4-BE49-F238E27FC236}">
                  <a16:creationId xmlns:a16="http://schemas.microsoft.com/office/drawing/2014/main" id="{DBD0909C-7FE7-4356-9715-BE206D2F1D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5911" y="0"/>
              <a:ext cx="9420177" cy="6858000"/>
            </a:xfrm>
            <a:prstGeom prst="rect">
              <a:avLst/>
            </a:prstGeom>
          </p:spPr>
        </p:pic>
        <p:sp>
          <p:nvSpPr>
            <p:cNvPr id="5" name="TextovéPole 1">
              <a:extLst>
                <a:ext uri="{FF2B5EF4-FFF2-40B4-BE49-F238E27FC236}">
                  <a16:creationId xmlns:a16="http://schemas.microsoft.com/office/drawing/2014/main" id="{CB6359A1-DD3F-4F5A-98C8-494757B49A81}"/>
                </a:ext>
              </a:extLst>
            </p:cNvPr>
            <p:cNvSpPr txBox="1">
              <a:spLocks noChangeArrowheads="1"/>
            </p:cNvSpPr>
            <p:nvPr/>
          </p:nvSpPr>
          <p:spPr bwMode="auto">
            <a:xfrm>
              <a:off x="1665060" y="312738"/>
              <a:ext cx="473280" cy="226591"/>
            </a:xfrm>
            <a:prstGeom prst="rect">
              <a:avLst/>
            </a:prstGeom>
            <a:solidFill>
              <a:srgbClr val="D9F6FE"/>
            </a:solidFill>
            <a:ln>
              <a:noFill/>
            </a:ln>
          </p:spPr>
          <p:txBody>
            <a:bodyPr lIns="36000" tIns="36000" rIns="36000" bIns="360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1000" b="1" dirty="0"/>
                <a:t>1:1000</a:t>
              </a:r>
            </a:p>
          </p:txBody>
        </p:sp>
      </p:grpSp>
    </p:spTree>
    <p:extLst>
      <p:ext uri="{BB962C8B-B14F-4D97-AF65-F5344CB8AC3E}">
        <p14:creationId xmlns:p14="http://schemas.microsoft.com/office/powerpoint/2010/main" val="4030130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3D6600-29F9-4D25-8223-AF815E053476}"/>
              </a:ext>
            </a:extLst>
          </p:cNvPr>
          <p:cNvSpPr>
            <a:spLocks noGrp="1"/>
          </p:cNvSpPr>
          <p:nvPr>
            <p:ph type="ctrTitle"/>
          </p:nvPr>
        </p:nvSpPr>
        <p:spPr>
          <a:xfrm>
            <a:off x="1524000" y="246063"/>
            <a:ext cx="9144000" cy="830262"/>
          </a:xfrm>
        </p:spPr>
        <p:txBody>
          <a:bodyPr>
            <a:normAutofit fontScale="90000"/>
          </a:bodyPr>
          <a:lstStyle/>
          <a:p>
            <a:endParaRPr lang="cs-CZ" dirty="0"/>
          </a:p>
        </p:txBody>
      </p:sp>
      <p:grpSp>
        <p:nvGrpSpPr>
          <p:cNvPr id="3" name="Skupina 2">
            <a:extLst>
              <a:ext uri="{FF2B5EF4-FFF2-40B4-BE49-F238E27FC236}">
                <a16:creationId xmlns:a16="http://schemas.microsoft.com/office/drawing/2014/main" id="{69055B82-C18A-44A9-8CDC-69E0F9A9F442}"/>
              </a:ext>
            </a:extLst>
          </p:cNvPr>
          <p:cNvGrpSpPr/>
          <p:nvPr/>
        </p:nvGrpSpPr>
        <p:grpSpPr>
          <a:xfrm>
            <a:off x="1463994" y="0"/>
            <a:ext cx="9264012" cy="6858000"/>
            <a:chOff x="1463994" y="0"/>
            <a:chExt cx="9264012" cy="6858000"/>
          </a:xfrm>
        </p:grpSpPr>
        <p:pic>
          <p:nvPicPr>
            <p:cNvPr id="5" name="Obrázek 4">
              <a:extLst>
                <a:ext uri="{FF2B5EF4-FFF2-40B4-BE49-F238E27FC236}">
                  <a16:creationId xmlns:a16="http://schemas.microsoft.com/office/drawing/2014/main" id="{B7C1B380-DE10-420C-B829-7443BAF036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63994" y="0"/>
              <a:ext cx="9264012" cy="6858000"/>
            </a:xfrm>
            <a:prstGeom prst="rect">
              <a:avLst/>
            </a:prstGeom>
          </p:spPr>
        </p:pic>
        <p:sp>
          <p:nvSpPr>
            <p:cNvPr id="4" name="TextovéPole 1">
              <a:extLst>
                <a:ext uri="{FF2B5EF4-FFF2-40B4-BE49-F238E27FC236}">
                  <a16:creationId xmlns:a16="http://schemas.microsoft.com/office/drawing/2014/main" id="{73AF2C44-1D42-415A-AA2E-654BBCDB56EF}"/>
                </a:ext>
              </a:extLst>
            </p:cNvPr>
            <p:cNvSpPr txBox="1">
              <a:spLocks noChangeArrowheads="1"/>
            </p:cNvSpPr>
            <p:nvPr/>
          </p:nvSpPr>
          <p:spPr bwMode="auto">
            <a:xfrm>
              <a:off x="1750785" y="312738"/>
              <a:ext cx="473280" cy="226591"/>
            </a:xfrm>
            <a:prstGeom prst="rect">
              <a:avLst/>
            </a:prstGeom>
            <a:solidFill>
              <a:srgbClr val="E0FFFF"/>
            </a:solidFill>
            <a:ln>
              <a:noFill/>
            </a:ln>
          </p:spPr>
          <p:txBody>
            <a:bodyPr lIns="36000" tIns="36000" rIns="36000" bIns="360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1000" b="1" dirty="0"/>
                <a:t>1:1000</a:t>
              </a:r>
            </a:p>
          </p:txBody>
        </p:sp>
      </p:grpSp>
      <p:sp>
        <p:nvSpPr>
          <p:cNvPr id="6" name="TextovéPole 5">
            <a:extLst>
              <a:ext uri="{FF2B5EF4-FFF2-40B4-BE49-F238E27FC236}">
                <a16:creationId xmlns:a16="http://schemas.microsoft.com/office/drawing/2014/main" id="{5963963F-E039-440F-89BE-1E4B17EE0C09}"/>
              </a:ext>
            </a:extLst>
          </p:cNvPr>
          <p:cNvSpPr txBox="1"/>
          <p:nvPr/>
        </p:nvSpPr>
        <p:spPr>
          <a:xfrm>
            <a:off x="7105650" y="1562100"/>
            <a:ext cx="4733925" cy="646331"/>
          </a:xfrm>
          <a:prstGeom prst="rect">
            <a:avLst/>
          </a:prstGeom>
          <a:noFill/>
        </p:spPr>
        <p:txBody>
          <a:bodyPr wrap="square" rtlCol="0">
            <a:spAutoFit/>
          </a:bodyPr>
          <a:lstStyle/>
          <a:p>
            <a:r>
              <a:rPr lang="cs-CZ" dirty="0"/>
              <a:t>Schematické doplnění druhového složení a struktury společenstev</a:t>
            </a:r>
          </a:p>
        </p:txBody>
      </p:sp>
    </p:spTree>
    <p:extLst>
      <p:ext uri="{BB962C8B-B14F-4D97-AF65-F5344CB8AC3E}">
        <p14:creationId xmlns:p14="http://schemas.microsoft.com/office/powerpoint/2010/main" val="1652759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1B5B017-0981-498C-B3C4-CF07C0D68AD5}"/>
              </a:ext>
            </a:extLst>
          </p:cNvPr>
          <p:cNvSpPr txBox="1"/>
          <p:nvPr/>
        </p:nvSpPr>
        <p:spPr>
          <a:xfrm>
            <a:off x="452846" y="1100239"/>
            <a:ext cx="11286308" cy="369332"/>
          </a:xfrm>
          <a:prstGeom prst="rect">
            <a:avLst/>
          </a:prstGeom>
          <a:noFill/>
        </p:spPr>
        <p:txBody>
          <a:bodyPr wrap="square" rtlCol="0">
            <a:spAutoFit/>
          </a:bodyPr>
          <a:lstStyle/>
          <a:p>
            <a:r>
              <a:rPr lang="cs-CZ" dirty="0"/>
              <a:t>Nakonec doplnit ekologickou stabilitu a ohraničit EVSK</a:t>
            </a:r>
          </a:p>
        </p:txBody>
      </p:sp>
      <p:sp>
        <p:nvSpPr>
          <p:cNvPr id="4" name="Nadpis 1">
            <a:extLst>
              <a:ext uri="{FF2B5EF4-FFF2-40B4-BE49-F238E27FC236}">
                <a16:creationId xmlns:a16="http://schemas.microsoft.com/office/drawing/2014/main" id="{671A861F-FCCE-440C-BCE3-8EEEEEADFC3C}"/>
              </a:ext>
            </a:extLst>
          </p:cNvPr>
          <p:cNvSpPr txBox="1">
            <a:spLocks/>
          </p:cNvSpPr>
          <p:nvPr/>
        </p:nvSpPr>
        <p:spPr>
          <a:xfrm>
            <a:off x="0" y="192598"/>
            <a:ext cx="12191999" cy="565604"/>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base">
              <a:spcAft>
                <a:spcPct val="0"/>
              </a:spcAft>
              <a:defRPr/>
            </a:pPr>
            <a:r>
              <a:rPr lang="cs-CZ" sz="3600" b="1" dirty="0">
                <a:effectLst>
                  <a:outerShdw blurRad="38100" dist="38100" dir="2700000" algn="tl">
                    <a:srgbClr val="000000"/>
                  </a:outerShdw>
                </a:effectLst>
                <a:latin typeface="Calibri" panose="020F0502020204030204" pitchFamily="34" charset="0"/>
              </a:rPr>
              <a:t>Geobiocenologický profil území</a:t>
            </a:r>
          </a:p>
        </p:txBody>
      </p:sp>
    </p:spTree>
    <p:extLst>
      <p:ext uri="{BB962C8B-B14F-4D97-AF65-F5344CB8AC3E}">
        <p14:creationId xmlns:p14="http://schemas.microsoft.com/office/powerpoint/2010/main" val="2798739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3D6600-29F9-4D25-8223-AF815E053476}"/>
              </a:ext>
            </a:extLst>
          </p:cNvPr>
          <p:cNvSpPr>
            <a:spLocks noGrp="1"/>
          </p:cNvSpPr>
          <p:nvPr>
            <p:ph type="ctrTitle"/>
          </p:nvPr>
        </p:nvSpPr>
        <p:spPr>
          <a:xfrm>
            <a:off x="1524000" y="246063"/>
            <a:ext cx="9144000" cy="830262"/>
          </a:xfrm>
        </p:spPr>
        <p:txBody>
          <a:bodyPr>
            <a:normAutofit fontScale="90000"/>
          </a:bodyPr>
          <a:lstStyle/>
          <a:p>
            <a:endParaRPr lang="cs-CZ" dirty="0"/>
          </a:p>
        </p:txBody>
      </p:sp>
      <p:grpSp>
        <p:nvGrpSpPr>
          <p:cNvPr id="3" name="Skupina 2">
            <a:extLst>
              <a:ext uri="{FF2B5EF4-FFF2-40B4-BE49-F238E27FC236}">
                <a16:creationId xmlns:a16="http://schemas.microsoft.com/office/drawing/2014/main" id="{5A573CA3-E20F-4D54-AB69-528BE4A1EEF4}"/>
              </a:ext>
            </a:extLst>
          </p:cNvPr>
          <p:cNvGrpSpPr/>
          <p:nvPr/>
        </p:nvGrpSpPr>
        <p:grpSpPr>
          <a:xfrm>
            <a:off x="1330979" y="0"/>
            <a:ext cx="9530042" cy="6858000"/>
            <a:chOff x="1330979" y="0"/>
            <a:chExt cx="9530042" cy="6858000"/>
          </a:xfrm>
        </p:grpSpPr>
        <p:pic>
          <p:nvPicPr>
            <p:cNvPr id="7" name="Obrázek 6">
              <a:extLst>
                <a:ext uri="{FF2B5EF4-FFF2-40B4-BE49-F238E27FC236}">
                  <a16:creationId xmlns:a16="http://schemas.microsoft.com/office/drawing/2014/main" id="{C3B84D57-262B-4BF3-AB13-A5E5A4A5BAEB}"/>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30000"/>
                      </a14:imgEffect>
                      <a14:imgEffect>
                        <a14:brightnessContrast contrast="18000"/>
                      </a14:imgEffect>
                    </a14:imgLayer>
                  </a14:imgProps>
                </a:ext>
                <a:ext uri="{28A0092B-C50C-407E-A947-70E740481C1C}">
                  <a14:useLocalDpi xmlns:a14="http://schemas.microsoft.com/office/drawing/2010/main"/>
                </a:ext>
              </a:extLst>
            </a:blip>
            <a:stretch>
              <a:fillRect/>
            </a:stretch>
          </p:blipFill>
          <p:spPr>
            <a:xfrm>
              <a:off x="1330979" y="0"/>
              <a:ext cx="9530042" cy="6858000"/>
            </a:xfrm>
            <a:prstGeom prst="rect">
              <a:avLst/>
            </a:prstGeom>
          </p:spPr>
        </p:pic>
        <p:sp>
          <p:nvSpPr>
            <p:cNvPr id="4" name="TextovéPole 1">
              <a:extLst>
                <a:ext uri="{FF2B5EF4-FFF2-40B4-BE49-F238E27FC236}">
                  <a16:creationId xmlns:a16="http://schemas.microsoft.com/office/drawing/2014/main" id="{02EA7F75-E80E-4487-AAD2-BD9E9970F3B3}"/>
                </a:ext>
              </a:extLst>
            </p:cNvPr>
            <p:cNvSpPr txBox="1">
              <a:spLocks noChangeArrowheads="1"/>
            </p:cNvSpPr>
            <p:nvPr/>
          </p:nvSpPr>
          <p:spPr bwMode="auto">
            <a:xfrm>
              <a:off x="1552575" y="274638"/>
              <a:ext cx="473280" cy="226591"/>
            </a:xfrm>
            <a:prstGeom prst="rect">
              <a:avLst/>
            </a:prstGeom>
            <a:solidFill>
              <a:srgbClr val="CFD0ED"/>
            </a:solidFill>
            <a:ln>
              <a:noFill/>
            </a:ln>
          </p:spPr>
          <p:txBody>
            <a:bodyPr lIns="36000" tIns="36000" rIns="36000" bIns="360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1000" b="1" dirty="0"/>
                <a:t>1:1000</a:t>
              </a:r>
            </a:p>
          </p:txBody>
        </p:sp>
      </p:grpSp>
    </p:spTree>
    <p:extLst>
      <p:ext uri="{BB962C8B-B14F-4D97-AF65-F5344CB8AC3E}">
        <p14:creationId xmlns:p14="http://schemas.microsoft.com/office/powerpoint/2010/main" val="10208601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0" y="468823"/>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3. Kategorizace podle intenzity antropogenního ovlivnění a podle stupně ekologické stability</a:t>
            </a:r>
            <a:br>
              <a:rPr lang="cs-CZ" sz="3600" b="1" dirty="0"/>
            </a:br>
            <a:endParaRPr lang="cs-CZ" sz="3600" b="1" dirty="0">
              <a:effectLst>
                <a:outerShdw blurRad="38100" dist="38100" dir="2700000" algn="tl">
                  <a:srgbClr val="000000"/>
                </a:outerShdw>
              </a:effectLst>
              <a:latin typeface="Calibri" panose="020F0502020204030204" pitchFamily="34" charset="0"/>
            </a:endParaRP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283027" y="1111705"/>
            <a:ext cx="11625943" cy="5600699"/>
          </a:xfrm>
        </p:spPr>
        <p:txBody>
          <a:bodyPr>
            <a:normAutofit/>
          </a:bodyPr>
          <a:lstStyle/>
          <a:p>
            <a:pPr marL="0" indent="0">
              <a:buNone/>
            </a:pPr>
            <a:r>
              <a:rPr lang="cs-CZ" sz="2400" b="1" dirty="0"/>
              <a:t>= ekologická stabilita = schopnost společenstev odolávat rušivým vlivům </a:t>
            </a:r>
          </a:p>
          <a:p>
            <a:pPr marL="0" indent="0">
              <a:buNone/>
            </a:pPr>
            <a:r>
              <a:rPr lang="cs-CZ" sz="2400" b="1" dirty="0"/>
              <a:t>Je v nepřímé úměře k intenzitě antropogenního ovlivnění</a:t>
            </a:r>
          </a:p>
          <a:p>
            <a:pPr marL="0" indent="0">
              <a:buNone/>
            </a:pPr>
            <a:r>
              <a:rPr lang="cs-CZ" sz="2400" b="1" dirty="0"/>
              <a:t>Stupeň ekologické stability (SES) pro jednotlivé účelové typy – viz tabulka dle Vondruškové</a:t>
            </a:r>
          </a:p>
        </p:txBody>
      </p:sp>
      <p:grpSp>
        <p:nvGrpSpPr>
          <p:cNvPr id="4" name="Skupina 3">
            <a:extLst>
              <a:ext uri="{FF2B5EF4-FFF2-40B4-BE49-F238E27FC236}">
                <a16:creationId xmlns:a16="http://schemas.microsoft.com/office/drawing/2014/main" id="{E0F7C05A-1D6E-41D2-8254-92CCFC3B3A8F}"/>
              </a:ext>
            </a:extLst>
          </p:cNvPr>
          <p:cNvGrpSpPr>
            <a:grpSpLocks noChangeAspect="1"/>
          </p:cNvGrpSpPr>
          <p:nvPr/>
        </p:nvGrpSpPr>
        <p:grpSpPr>
          <a:xfrm>
            <a:off x="141512" y="2520734"/>
            <a:ext cx="11908972" cy="4337266"/>
            <a:chOff x="-1" y="2417655"/>
            <a:chExt cx="12192000" cy="4440345"/>
          </a:xfrm>
        </p:grpSpPr>
        <p:pic>
          <p:nvPicPr>
            <p:cNvPr id="5" name="Obrázek 4">
              <a:extLst>
                <a:ext uri="{FF2B5EF4-FFF2-40B4-BE49-F238E27FC236}">
                  <a16:creationId xmlns:a16="http://schemas.microsoft.com/office/drawing/2014/main" id="{29841E92-1916-418F-B05F-7565C048BAFF}"/>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t="2612" r="50882" b="1161"/>
            <a:stretch/>
          </p:blipFill>
          <p:spPr>
            <a:xfrm rot="5400000">
              <a:off x="797219" y="1620435"/>
              <a:ext cx="4179344" cy="5773783"/>
            </a:xfrm>
            <a:prstGeom prst="rect">
              <a:avLst/>
            </a:prstGeom>
          </p:spPr>
        </p:pic>
        <p:pic>
          <p:nvPicPr>
            <p:cNvPr id="6" name="Obrázek 5">
              <a:extLst>
                <a:ext uri="{FF2B5EF4-FFF2-40B4-BE49-F238E27FC236}">
                  <a16:creationId xmlns:a16="http://schemas.microsoft.com/office/drawing/2014/main" id="{805E53B8-447E-4888-8822-01A8AFB3A302}"/>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l="50021" r="1765" b="823"/>
            <a:stretch/>
          </p:blipFill>
          <p:spPr>
            <a:xfrm rot="5400000">
              <a:off x="6851467" y="1517469"/>
              <a:ext cx="4358641" cy="6322422"/>
            </a:xfrm>
            <a:prstGeom prst="rect">
              <a:avLst/>
            </a:prstGeom>
          </p:spPr>
        </p:pic>
        <p:sp>
          <p:nvSpPr>
            <p:cNvPr id="7" name="TextovéPole 3">
              <a:extLst>
                <a:ext uri="{FF2B5EF4-FFF2-40B4-BE49-F238E27FC236}">
                  <a16:creationId xmlns:a16="http://schemas.microsoft.com/office/drawing/2014/main" id="{AF3BD939-01C2-44F5-9A2A-576955315465}"/>
                </a:ext>
              </a:extLst>
            </p:cNvPr>
            <p:cNvSpPr txBox="1">
              <a:spLocks noChangeArrowheads="1"/>
            </p:cNvSpPr>
            <p:nvPr/>
          </p:nvSpPr>
          <p:spPr bwMode="auto">
            <a:xfrm>
              <a:off x="6541331" y="5891120"/>
              <a:ext cx="3343882" cy="369332"/>
            </a:xfrm>
            <a:prstGeom prst="rect">
              <a:avLst/>
            </a:prstGeom>
            <a:solidFill>
              <a:schemeClr val="bg1">
                <a:alpha val="50195"/>
              </a:schemeClr>
            </a:solidFill>
            <a:ln w="9525">
              <a:solidFill>
                <a:srgbClr val="00000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b="1" dirty="0">
                  <a:solidFill>
                    <a:srgbClr val="FF0000"/>
                  </a:solidFill>
                  <a:latin typeface="+mn-lt"/>
                </a:rPr>
                <a:t>Stupeň ekologické stability</a:t>
              </a:r>
            </a:p>
          </p:txBody>
        </p:sp>
        <p:sp>
          <p:nvSpPr>
            <p:cNvPr id="8" name="TextovéPole 4">
              <a:extLst>
                <a:ext uri="{FF2B5EF4-FFF2-40B4-BE49-F238E27FC236}">
                  <a16:creationId xmlns:a16="http://schemas.microsoft.com/office/drawing/2014/main" id="{4DA199E1-EBFD-4373-AA73-1C6B4BBE6EDD}"/>
                </a:ext>
              </a:extLst>
            </p:cNvPr>
            <p:cNvSpPr txBox="1">
              <a:spLocks noChangeArrowheads="1"/>
            </p:cNvSpPr>
            <p:nvPr/>
          </p:nvSpPr>
          <p:spPr bwMode="auto">
            <a:xfrm>
              <a:off x="321130" y="6075786"/>
              <a:ext cx="4883427" cy="378110"/>
            </a:xfrm>
            <a:prstGeom prst="rect">
              <a:avLst/>
            </a:prstGeom>
            <a:solidFill>
              <a:schemeClr val="bg1">
                <a:alpha val="75000"/>
              </a:schemeClr>
            </a:solidFill>
            <a:ln w="9525">
              <a:solidFill>
                <a:srgbClr val="00000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b="1" dirty="0">
                  <a:solidFill>
                    <a:srgbClr val="FF0000"/>
                  </a:solidFill>
                  <a:latin typeface="+mn-lt"/>
                </a:rPr>
                <a:t>Typy aktuální vegetace – účelový typ segmentu</a:t>
              </a:r>
            </a:p>
          </p:txBody>
        </p:sp>
        <p:sp>
          <p:nvSpPr>
            <p:cNvPr id="9" name="TextovéPole 5">
              <a:extLst>
                <a:ext uri="{FF2B5EF4-FFF2-40B4-BE49-F238E27FC236}">
                  <a16:creationId xmlns:a16="http://schemas.microsoft.com/office/drawing/2014/main" id="{7220C337-875D-4BC7-80A4-9C2225FC0FF2}"/>
                </a:ext>
              </a:extLst>
            </p:cNvPr>
            <p:cNvSpPr txBox="1">
              <a:spLocks noChangeArrowheads="1"/>
            </p:cNvSpPr>
            <p:nvPr/>
          </p:nvSpPr>
          <p:spPr bwMode="auto">
            <a:xfrm>
              <a:off x="6051369" y="6346763"/>
              <a:ext cx="4744793" cy="378110"/>
            </a:xfrm>
            <a:prstGeom prst="rect">
              <a:avLst/>
            </a:prstGeom>
            <a:solidFill>
              <a:schemeClr val="bg1">
                <a:alpha val="50195"/>
              </a:schemeClr>
            </a:solidFill>
            <a:ln w="9525">
              <a:solidFill>
                <a:srgbClr val="00000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b="1" dirty="0">
                  <a:solidFill>
                    <a:srgbClr val="FF0000"/>
                  </a:solidFill>
                  <a:latin typeface="+mn-lt"/>
                </a:rPr>
                <a:t>Konkrétní charakter společenstva, typ kultury</a:t>
              </a:r>
            </a:p>
          </p:txBody>
        </p:sp>
        <p:cxnSp>
          <p:nvCxnSpPr>
            <p:cNvPr id="10" name="Přímá spojnice se šipkou 9">
              <a:extLst>
                <a:ext uri="{FF2B5EF4-FFF2-40B4-BE49-F238E27FC236}">
                  <a16:creationId xmlns:a16="http://schemas.microsoft.com/office/drawing/2014/main" id="{91F786E1-8CEC-43BC-B258-8322C02872FF}"/>
                </a:ext>
              </a:extLst>
            </p:cNvPr>
            <p:cNvCxnSpPr/>
            <p:nvPr/>
          </p:nvCxnSpPr>
          <p:spPr>
            <a:xfrm flipH="1" flipV="1">
              <a:off x="966651" y="2725783"/>
              <a:ext cx="1062446" cy="33440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a:extLst>
                <a:ext uri="{FF2B5EF4-FFF2-40B4-BE49-F238E27FC236}">
                  <a16:creationId xmlns:a16="http://schemas.microsoft.com/office/drawing/2014/main" id="{98D91C58-FF95-4984-BFA7-256799419DBF}"/>
                </a:ext>
              </a:extLst>
            </p:cNvPr>
            <p:cNvCxnSpPr/>
            <p:nvPr/>
          </p:nvCxnSpPr>
          <p:spPr>
            <a:xfrm flipV="1">
              <a:off x="2394857" y="2743200"/>
              <a:ext cx="2638699" cy="33325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a:extLst>
                <a:ext uri="{FF2B5EF4-FFF2-40B4-BE49-F238E27FC236}">
                  <a16:creationId xmlns:a16="http://schemas.microsoft.com/office/drawing/2014/main" id="{9DA95401-CA46-4E10-A455-BBE704D76A6C}"/>
                </a:ext>
              </a:extLst>
            </p:cNvPr>
            <p:cNvCxnSpPr>
              <a:stCxn id="7" idx="1"/>
            </p:cNvCxnSpPr>
            <p:nvPr/>
          </p:nvCxnSpPr>
          <p:spPr>
            <a:xfrm flipH="1" flipV="1">
              <a:off x="6090556" y="5891120"/>
              <a:ext cx="450775" cy="1846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Přímá spojnice se šipkou 12">
              <a:extLst>
                <a:ext uri="{FF2B5EF4-FFF2-40B4-BE49-F238E27FC236}">
                  <a16:creationId xmlns:a16="http://schemas.microsoft.com/office/drawing/2014/main" id="{58079787-7F06-44D2-803A-654A30644D6A}"/>
                </a:ext>
              </a:extLst>
            </p:cNvPr>
            <p:cNvCxnSpPr/>
            <p:nvPr/>
          </p:nvCxnSpPr>
          <p:spPr>
            <a:xfrm flipH="1" flipV="1">
              <a:off x="6090556" y="4014651"/>
              <a:ext cx="450775" cy="18764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a:extLst>
                <a:ext uri="{FF2B5EF4-FFF2-40B4-BE49-F238E27FC236}">
                  <a16:creationId xmlns:a16="http://schemas.microsoft.com/office/drawing/2014/main" id="{8D5D7F3E-D9FE-4974-B182-C1C1C5E4FDF7}"/>
                </a:ext>
              </a:extLst>
            </p:cNvPr>
            <p:cNvCxnSpPr>
              <a:cxnSpLocks/>
            </p:cNvCxnSpPr>
            <p:nvPr/>
          </p:nvCxnSpPr>
          <p:spPr>
            <a:xfrm flipV="1">
              <a:off x="9992708" y="5129349"/>
              <a:ext cx="344366" cy="12124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CFAA6716-0B50-495C-94E8-925A4F5C1A40}"/>
                </a:ext>
              </a:extLst>
            </p:cNvPr>
            <p:cNvCxnSpPr/>
            <p:nvPr/>
          </p:nvCxnSpPr>
          <p:spPr>
            <a:xfrm flipV="1">
              <a:off x="10258697" y="4678680"/>
              <a:ext cx="1123406" cy="16845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6066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A906E34A-3FF7-4390-95F1-64C97ECC036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2188" t="13810" r="22589" b="3809"/>
          <a:stretch/>
        </p:blipFill>
        <p:spPr>
          <a:xfrm>
            <a:off x="1265717" y="0"/>
            <a:ext cx="9660567" cy="6863566"/>
          </a:xfrm>
          <a:prstGeom prst="rect">
            <a:avLst/>
          </a:prstGeom>
        </p:spPr>
      </p:pic>
      <p:pic>
        <p:nvPicPr>
          <p:cNvPr id="4" name="Obrázek 3">
            <a:extLst>
              <a:ext uri="{FF2B5EF4-FFF2-40B4-BE49-F238E27FC236}">
                <a16:creationId xmlns:a16="http://schemas.microsoft.com/office/drawing/2014/main" id="{FB1D1B9E-60A0-2F6A-37A4-9E7A58BFA3F6}"/>
              </a:ext>
            </a:extLst>
          </p:cNvPr>
          <p:cNvPicPr>
            <a:picLocks noChangeAspect="1"/>
          </p:cNvPicPr>
          <p:nvPr/>
        </p:nvPicPr>
        <p:blipFill>
          <a:blip r:embed="rId3">
            <a:alphaModFix/>
          </a:blip>
          <a:srcRect l="9777" t="15326" r="22867"/>
          <a:stretch/>
        </p:blipFill>
        <p:spPr>
          <a:xfrm>
            <a:off x="1265716" y="0"/>
            <a:ext cx="9660567" cy="6744149"/>
          </a:xfrm>
          <a:prstGeom prst="rect">
            <a:avLst/>
          </a:prstGeom>
        </p:spPr>
      </p:pic>
    </p:spTree>
    <p:extLst>
      <p:ext uri="{BB962C8B-B14F-4D97-AF65-F5344CB8AC3E}">
        <p14:creationId xmlns:p14="http://schemas.microsoft.com/office/powerpoint/2010/main" val="137848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0" y="468823"/>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3. Kategorizace podle intenzity antropogenního ovlivnění a podle stupně ekologické stability</a:t>
            </a:r>
            <a:br>
              <a:rPr lang="cs-CZ" sz="3600" b="1" dirty="0"/>
            </a:br>
            <a:endParaRPr lang="cs-CZ" sz="3600" b="1" dirty="0">
              <a:effectLst>
                <a:outerShdw blurRad="38100" dist="38100" dir="2700000" algn="tl">
                  <a:srgbClr val="000000"/>
                </a:outerShdw>
              </a:effectLst>
              <a:latin typeface="Calibri" panose="020F0502020204030204" pitchFamily="34" charset="0"/>
            </a:endParaRP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283027" y="1111705"/>
            <a:ext cx="11625943" cy="5600699"/>
          </a:xfrm>
        </p:spPr>
        <p:txBody>
          <a:bodyPr>
            <a:normAutofit/>
          </a:bodyPr>
          <a:lstStyle/>
          <a:p>
            <a:pPr marL="0" indent="0">
              <a:buNone/>
            </a:pPr>
            <a:r>
              <a:rPr lang="cs-CZ" sz="2400" b="1" dirty="0"/>
              <a:t>Stupeň ekologické stability (SES) celé krajiny = Koeficient antropogenního ovlivnění:</a:t>
            </a:r>
          </a:p>
          <a:p>
            <a:pPr marL="0" indent="0">
              <a:buNone/>
            </a:pPr>
            <a:endParaRPr lang="cs-CZ" sz="2400" b="1" dirty="0"/>
          </a:p>
          <a:p>
            <a:pPr marL="0" indent="0">
              <a:buNone/>
            </a:pPr>
            <a:r>
              <a:rPr lang="cs-CZ" sz="2400" b="1" dirty="0" err="1"/>
              <a:t>K</a:t>
            </a:r>
            <a:r>
              <a:rPr lang="cs-CZ" sz="2400" b="1" baseline="-25000" dirty="0" err="1"/>
              <a:t>aov</a:t>
            </a:r>
            <a:r>
              <a:rPr lang="cs-CZ" sz="2400" b="1" dirty="0"/>
              <a:t> = plocha účelových typů o SES 4 a 5 / plocha účelových typů o SES 0–3</a:t>
            </a:r>
          </a:p>
          <a:p>
            <a:pPr marL="0" indent="0">
              <a:buNone/>
            </a:pPr>
            <a:endParaRPr lang="cs-CZ" sz="2400" b="1" dirty="0"/>
          </a:p>
          <a:p>
            <a:pPr marL="0" indent="0">
              <a:buNone/>
            </a:pPr>
            <a:r>
              <a:rPr lang="cs-CZ" sz="2400" b="1" dirty="0" err="1"/>
              <a:t>K</a:t>
            </a:r>
            <a:r>
              <a:rPr lang="cs-CZ" sz="2400" b="1" baseline="-25000" dirty="0" err="1"/>
              <a:t>aov</a:t>
            </a:r>
            <a:r>
              <a:rPr lang="cs-CZ" sz="2400" b="1" dirty="0"/>
              <a:t> = 1 	= 	 vyvážený poměr přirozených a nepřirozených typů </a:t>
            </a:r>
          </a:p>
          <a:p>
            <a:pPr marL="0" indent="0">
              <a:buNone/>
            </a:pPr>
            <a:r>
              <a:rPr lang="cs-CZ" sz="2400" b="1" dirty="0" err="1"/>
              <a:t>K</a:t>
            </a:r>
            <a:r>
              <a:rPr lang="cs-CZ" sz="2400" b="1" baseline="-25000" dirty="0" err="1"/>
              <a:t>aov</a:t>
            </a:r>
            <a:r>
              <a:rPr lang="cs-CZ" sz="2400" b="1" dirty="0"/>
              <a:t> ovšem neřeší prostorové rozmístění segmentů!</a:t>
            </a:r>
          </a:p>
          <a:p>
            <a:pPr marL="0" indent="0">
              <a:buNone/>
            </a:pPr>
            <a:endParaRPr lang="cs-CZ" sz="2400" b="1" dirty="0"/>
          </a:p>
        </p:txBody>
      </p:sp>
    </p:spTree>
    <p:extLst>
      <p:ext uri="{BB962C8B-B14F-4D97-AF65-F5344CB8AC3E}">
        <p14:creationId xmlns:p14="http://schemas.microsoft.com/office/powerpoint/2010/main" val="19882572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1" y="211648"/>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4. Hodnocení funkčního významu společenstev v krajině</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283028" y="709040"/>
            <a:ext cx="11625943" cy="5937312"/>
          </a:xfrm>
        </p:spPr>
        <p:txBody>
          <a:bodyPr>
            <a:noAutofit/>
          </a:bodyPr>
          <a:lstStyle/>
          <a:p>
            <a:pPr marL="0" indent="0">
              <a:lnSpc>
                <a:spcPct val="120000"/>
              </a:lnSpc>
              <a:spcBef>
                <a:spcPts val="0"/>
              </a:spcBef>
              <a:buNone/>
            </a:pPr>
            <a:r>
              <a:rPr lang="cs-CZ" sz="2000" b="1" dirty="0"/>
              <a:t>Různá společenstva (potenciální i aktuální) plní v krajině různé funkce!</a:t>
            </a:r>
          </a:p>
          <a:p>
            <a:pPr marL="357188" indent="-174625">
              <a:lnSpc>
                <a:spcPct val="120000"/>
              </a:lnSpc>
              <a:spcBef>
                <a:spcPts val="0"/>
              </a:spcBef>
              <a:buNone/>
            </a:pPr>
            <a:r>
              <a:rPr lang="cs-CZ" sz="2000" b="1" dirty="0"/>
              <a:t>Potenciální stav = vztažený k trvalým ekologickým podmínkám (STG) (</a:t>
            </a:r>
            <a:r>
              <a:rPr lang="cs-CZ" sz="2000" b="1" dirty="0">
                <a:solidFill>
                  <a:srgbClr val="FF0000"/>
                </a:solidFill>
              </a:rPr>
              <a:t>to, co by na stanovišti mohlo být, kdyby ustaly vlivy člověka</a:t>
            </a:r>
            <a:r>
              <a:rPr lang="cs-CZ" sz="2000" b="1" dirty="0"/>
              <a:t>)</a:t>
            </a:r>
          </a:p>
          <a:p>
            <a:pPr marL="357188" indent="-174625">
              <a:lnSpc>
                <a:spcPct val="120000"/>
              </a:lnSpc>
              <a:spcBef>
                <a:spcPts val="0"/>
              </a:spcBef>
              <a:buNone/>
            </a:pPr>
            <a:r>
              <a:rPr lang="cs-CZ" sz="2000" b="1" dirty="0"/>
              <a:t>Aktuální stav = </a:t>
            </a:r>
            <a:r>
              <a:rPr lang="cs-CZ" sz="2000" b="1" dirty="0">
                <a:solidFill>
                  <a:srgbClr val="FF0000"/>
                </a:solidFill>
              </a:rPr>
              <a:t>to, co na stanovišti je (typ společenstva dle Vondruškové)</a:t>
            </a:r>
            <a:endParaRPr lang="cs-CZ" sz="2000" b="1" dirty="0"/>
          </a:p>
          <a:p>
            <a:pPr marL="0" indent="0">
              <a:lnSpc>
                <a:spcPct val="120000"/>
              </a:lnSpc>
              <a:spcBef>
                <a:spcPts val="0"/>
              </a:spcBef>
              <a:buNone/>
            </a:pPr>
            <a:endParaRPr lang="cs-CZ" sz="2000" b="1" dirty="0"/>
          </a:p>
          <a:p>
            <a:pPr marL="0" indent="0">
              <a:lnSpc>
                <a:spcPct val="120000"/>
              </a:lnSpc>
              <a:spcBef>
                <a:spcPts val="0"/>
              </a:spcBef>
              <a:buNone/>
            </a:pPr>
            <a:r>
              <a:rPr lang="cs-CZ" sz="2000" b="1" dirty="0"/>
              <a:t>Funkce:</a:t>
            </a:r>
          </a:p>
          <a:p>
            <a:pPr marL="358775" lvl="1" indent="-185738">
              <a:lnSpc>
                <a:spcPct val="120000"/>
              </a:lnSpc>
              <a:spcBef>
                <a:spcPts val="0"/>
              </a:spcBef>
            </a:pPr>
            <a:r>
              <a:rPr lang="cs-CZ" sz="2000" b="1" dirty="0"/>
              <a:t>Produkční</a:t>
            </a:r>
          </a:p>
          <a:p>
            <a:pPr marL="358775" lvl="1" indent="-185738">
              <a:lnSpc>
                <a:spcPct val="120000"/>
              </a:lnSpc>
              <a:spcBef>
                <a:spcPts val="0"/>
              </a:spcBef>
            </a:pPr>
            <a:r>
              <a:rPr lang="cs-CZ" sz="2000" b="1" dirty="0"/>
              <a:t>Vodohospodářská</a:t>
            </a:r>
          </a:p>
          <a:p>
            <a:pPr marL="358775" lvl="1" indent="-185738">
              <a:lnSpc>
                <a:spcPct val="120000"/>
              </a:lnSpc>
              <a:spcBef>
                <a:spcPts val="0"/>
              </a:spcBef>
            </a:pPr>
            <a:r>
              <a:rPr lang="cs-CZ" sz="2000" b="1" dirty="0"/>
              <a:t>Půdoochranná</a:t>
            </a:r>
          </a:p>
          <a:p>
            <a:pPr marL="358775" lvl="1" indent="-185738">
              <a:lnSpc>
                <a:spcPct val="120000"/>
              </a:lnSpc>
              <a:spcBef>
                <a:spcPts val="0"/>
              </a:spcBef>
            </a:pPr>
            <a:r>
              <a:rPr lang="cs-CZ" sz="2000" b="1" dirty="0"/>
              <a:t>Rekreační</a:t>
            </a:r>
          </a:p>
          <a:p>
            <a:pPr marL="358775" lvl="1" indent="-185738">
              <a:lnSpc>
                <a:spcPct val="120000"/>
              </a:lnSpc>
              <a:spcBef>
                <a:spcPts val="0"/>
              </a:spcBef>
            </a:pPr>
            <a:r>
              <a:rPr lang="cs-CZ" sz="2000" b="1" dirty="0"/>
              <a:t>Ochrany genofondu, diverzity</a:t>
            </a:r>
          </a:p>
          <a:p>
            <a:pPr marL="358775" lvl="1" indent="-185738">
              <a:lnSpc>
                <a:spcPct val="120000"/>
              </a:lnSpc>
              <a:spcBef>
                <a:spcPts val="0"/>
              </a:spcBef>
            </a:pPr>
            <a:r>
              <a:rPr lang="cs-CZ" sz="2000" b="1" dirty="0"/>
              <a:t>Apod.</a:t>
            </a:r>
          </a:p>
          <a:p>
            <a:pPr marL="357188" indent="-174625">
              <a:lnSpc>
                <a:spcPct val="120000"/>
              </a:lnSpc>
              <a:spcBef>
                <a:spcPts val="0"/>
              </a:spcBef>
              <a:buNone/>
            </a:pPr>
            <a:endParaRPr lang="cs-CZ" sz="2000" b="1" dirty="0"/>
          </a:p>
          <a:p>
            <a:pPr marL="357188" indent="-174625">
              <a:lnSpc>
                <a:spcPct val="100000"/>
              </a:lnSpc>
              <a:spcBef>
                <a:spcPts val="0"/>
              </a:spcBef>
              <a:buNone/>
            </a:pPr>
            <a:endParaRPr lang="cs-CZ" sz="2000" b="1" dirty="0"/>
          </a:p>
          <a:p>
            <a:pPr marL="0" indent="0">
              <a:lnSpc>
                <a:spcPct val="100000"/>
              </a:lnSpc>
              <a:spcBef>
                <a:spcPts val="0"/>
              </a:spcBef>
              <a:buNone/>
            </a:pPr>
            <a:endParaRPr lang="cs-CZ" sz="2400" b="1" dirty="0"/>
          </a:p>
        </p:txBody>
      </p:sp>
      <p:sp>
        <p:nvSpPr>
          <p:cNvPr id="4" name="TextovéPole 3">
            <a:extLst>
              <a:ext uri="{FF2B5EF4-FFF2-40B4-BE49-F238E27FC236}">
                <a16:creationId xmlns:a16="http://schemas.microsoft.com/office/drawing/2014/main" id="{66A079F2-E3B5-41D3-A533-7980D62C75B2}"/>
              </a:ext>
            </a:extLst>
          </p:cNvPr>
          <p:cNvSpPr txBox="1"/>
          <p:nvPr/>
        </p:nvSpPr>
        <p:spPr>
          <a:xfrm>
            <a:off x="6821067" y="2434529"/>
            <a:ext cx="4865916" cy="2554545"/>
          </a:xfrm>
          <a:prstGeom prst="rect">
            <a:avLst/>
          </a:prstGeom>
          <a:noFill/>
        </p:spPr>
        <p:txBody>
          <a:bodyPr wrap="square" rtlCol="0">
            <a:spAutoFit/>
          </a:bodyPr>
          <a:lstStyle/>
          <a:p>
            <a:r>
              <a:rPr lang="cs-CZ" sz="2000" b="1" dirty="0"/>
              <a:t>Hodnocení plnění funkčního potenciálu, významu, maxima i optima:</a:t>
            </a:r>
          </a:p>
          <a:p>
            <a:pPr lvl="1"/>
            <a:r>
              <a:rPr lang="cs-CZ" sz="2000" b="1" dirty="0"/>
              <a:t>0 = žádný</a:t>
            </a:r>
          </a:p>
          <a:p>
            <a:pPr lvl="1"/>
            <a:r>
              <a:rPr lang="cs-CZ" sz="2000" b="1" dirty="0"/>
              <a:t>1 = velmi nízký</a:t>
            </a:r>
          </a:p>
          <a:p>
            <a:pPr lvl="1"/>
            <a:r>
              <a:rPr lang="cs-CZ" sz="2000" b="1" dirty="0"/>
              <a:t>2 = nízký</a:t>
            </a:r>
          </a:p>
          <a:p>
            <a:pPr lvl="1"/>
            <a:r>
              <a:rPr lang="cs-CZ" sz="2000" b="1" dirty="0"/>
              <a:t>3 = průměrný</a:t>
            </a:r>
          </a:p>
          <a:p>
            <a:pPr lvl="1"/>
            <a:r>
              <a:rPr lang="cs-CZ" sz="2000" b="1" dirty="0"/>
              <a:t>4 = vysoký</a:t>
            </a:r>
          </a:p>
          <a:p>
            <a:pPr lvl="1"/>
            <a:r>
              <a:rPr lang="cs-CZ" sz="2000" b="1" dirty="0"/>
              <a:t>5 = velmi vysoký</a:t>
            </a:r>
          </a:p>
        </p:txBody>
      </p:sp>
      <p:sp>
        <p:nvSpPr>
          <p:cNvPr id="5" name="Pravá složená závorka 4">
            <a:extLst>
              <a:ext uri="{FF2B5EF4-FFF2-40B4-BE49-F238E27FC236}">
                <a16:creationId xmlns:a16="http://schemas.microsoft.com/office/drawing/2014/main" id="{E088ED64-0801-4864-93B9-F4162590C07C}"/>
              </a:ext>
            </a:extLst>
          </p:cNvPr>
          <p:cNvSpPr/>
          <p:nvPr/>
        </p:nvSpPr>
        <p:spPr>
          <a:xfrm>
            <a:off x="3969396" y="3310359"/>
            <a:ext cx="697223" cy="1434668"/>
          </a:xfrm>
          <a:prstGeom prst="rightBrace">
            <a:avLst>
              <a:gd name="adj1" fmla="val 25448"/>
              <a:gd name="adj2" fmla="val 4912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6" name="TextovéPole 5">
            <a:extLst>
              <a:ext uri="{FF2B5EF4-FFF2-40B4-BE49-F238E27FC236}">
                <a16:creationId xmlns:a16="http://schemas.microsoft.com/office/drawing/2014/main" id="{06A89157-17D8-46C1-8D76-8500A6B81D8B}"/>
              </a:ext>
            </a:extLst>
          </p:cNvPr>
          <p:cNvSpPr txBox="1"/>
          <p:nvPr/>
        </p:nvSpPr>
        <p:spPr>
          <a:xfrm>
            <a:off x="4732017" y="3579638"/>
            <a:ext cx="1981299" cy="707886"/>
          </a:xfrm>
          <a:prstGeom prst="rect">
            <a:avLst/>
          </a:prstGeom>
          <a:noFill/>
        </p:spPr>
        <p:txBody>
          <a:bodyPr wrap="square" rtlCol="0">
            <a:spAutoFit/>
          </a:bodyPr>
          <a:lstStyle/>
          <a:p>
            <a:r>
              <a:rPr lang="cs-CZ" sz="2000" b="1" dirty="0"/>
              <a:t>Funkce mimoprodukční</a:t>
            </a:r>
          </a:p>
        </p:txBody>
      </p:sp>
      <p:sp>
        <p:nvSpPr>
          <p:cNvPr id="7" name="Pravá složená závorka 6">
            <a:extLst>
              <a:ext uri="{FF2B5EF4-FFF2-40B4-BE49-F238E27FC236}">
                <a16:creationId xmlns:a16="http://schemas.microsoft.com/office/drawing/2014/main" id="{1D60602A-8BAD-268E-059A-F27C7D87DD21}"/>
              </a:ext>
            </a:extLst>
          </p:cNvPr>
          <p:cNvSpPr/>
          <p:nvPr/>
        </p:nvSpPr>
        <p:spPr>
          <a:xfrm>
            <a:off x="9319607" y="3231182"/>
            <a:ext cx="697223" cy="1593022"/>
          </a:xfrm>
          <a:prstGeom prst="rightBrace">
            <a:avLst>
              <a:gd name="adj1" fmla="val 25448"/>
              <a:gd name="adj2" fmla="val 4912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8" name="TextovéPole 7">
            <a:extLst>
              <a:ext uri="{FF2B5EF4-FFF2-40B4-BE49-F238E27FC236}">
                <a16:creationId xmlns:a16="http://schemas.microsoft.com/office/drawing/2014/main" id="{F643E37A-79F5-A6F4-B6BC-49ED0C1D1EC6}"/>
              </a:ext>
            </a:extLst>
          </p:cNvPr>
          <p:cNvSpPr txBox="1"/>
          <p:nvPr/>
        </p:nvSpPr>
        <p:spPr>
          <a:xfrm>
            <a:off x="9982197" y="2904308"/>
            <a:ext cx="1926774" cy="2246769"/>
          </a:xfrm>
          <a:prstGeom prst="rect">
            <a:avLst/>
          </a:prstGeom>
          <a:noFill/>
        </p:spPr>
        <p:txBody>
          <a:bodyPr wrap="square" rtlCol="0">
            <a:spAutoFit/>
          </a:bodyPr>
          <a:lstStyle/>
          <a:p>
            <a:pPr algn="ctr"/>
            <a:r>
              <a:rPr lang="cs-CZ" sz="2000" b="1" dirty="0">
                <a:solidFill>
                  <a:srgbClr val="FF0000"/>
                </a:solidFill>
              </a:rPr>
              <a:t>Nutno „rámovat“ typem vegetace (STG, aktuální vegetace dle Vondruškové apod.)</a:t>
            </a:r>
          </a:p>
        </p:txBody>
      </p:sp>
    </p:spTree>
    <p:extLst>
      <p:ext uri="{BB962C8B-B14F-4D97-AF65-F5344CB8AC3E}">
        <p14:creationId xmlns:p14="http://schemas.microsoft.com/office/powerpoint/2010/main" val="15797620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1" y="211648"/>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4. Hodnocení funkčního významu společenstev v krajině</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283028" y="777252"/>
            <a:ext cx="11795558" cy="5869100"/>
          </a:xfrm>
        </p:spPr>
        <p:txBody>
          <a:bodyPr>
            <a:noAutofit/>
          </a:bodyPr>
          <a:lstStyle/>
          <a:p>
            <a:pPr marL="173038" indent="-173038">
              <a:lnSpc>
                <a:spcPct val="120000"/>
              </a:lnSpc>
              <a:spcBef>
                <a:spcPts val="0"/>
              </a:spcBef>
              <a:buNone/>
            </a:pPr>
            <a:r>
              <a:rPr lang="cs-CZ" sz="2000" b="1" dirty="0"/>
              <a:t>Plnění funkcí potenciálního společenstva = jaké funkce (produkční, vodohospodářská, půdoochranná apod.) </a:t>
            </a:r>
            <a:r>
              <a:rPr lang="cs-CZ" sz="2000" b="1" dirty="0">
                <a:solidFill>
                  <a:srgbClr val="FF0000"/>
                </a:solidFill>
              </a:rPr>
              <a:t>by typ segmentu plnil</a:t>
            </a:r>
            <a:r>
              <a:rPr lang="cs-CZ" sz="2000" b="1" dirty="0"/>
              <a:t>, pokud by byl zachován </a:t>
            </a:r>
            <a:r>
              <a:rPr lang="cs-CZ" sz="2000" b="1" dirty="0">
                <a:solidFill>
                  <a:srgbClr val="FF0000"/>
                </a:solidFill>
              </a:rPr>
              <a:t>potenciální stav </a:t>
            </a:r>
            <a:r>
              <a:rPr lang="cs-CZ" sz="2000" b="1" dirty="0"/>
              <a:t>společenstva</a:t>
            </a:r>
          </a:p>
          <a:p>
            <a:pPr marL="173038" indent="-173038">
              <a:lnSpc>
                <a:spcPct val="120000"/>
              </a:lnSpc>
              <a:spcBef>
                <a:spcPts val="0"/>
              </a:spcBef>
              <a:buNone/>
            </a:pPr>
            <a:r>
              <a:rPr lang="cs-CZ" sz="2000" b="1" dirty="0"/>
              <a:t>Plnění funkcí aktuálního typu využití krajiny = </a:t>
            </a:r>
            <a:r>
              <a:rPr lang="cs-CZ" sz="2000" b="1" dirty="0">
                <a:solidFill>
                  <a:srgbClr val="FF0000"/>
                </a:solidFill>
              </a:rPr>
              <a:t>reálné </a:t>
            </a:r>
            <a:r>
              <a:rPr lang="cs-CZ" sz="2000" b="1" dirty="0"/>
              <a:t>(aktuální) plnění funkcí (produkční, vodohospodářská, půdoochranná apod.) odpovídající </a:t>
            </a:r>
            <a:r>
              <a:rPr lang="cs-CZ" sz="2000" b="1" dirty="0">
                <a:solidFill>
                  <a:srgbClr val="FF0000"/>
                </a:solidFill>
              </a:rPr>
              <a:t>aktuálnímu stavu</a:t>
            </a:r>
            <a:r>
              <a:rPr lang="cs-CZ" sz="2000" b="1" dirty="0"/>
              <a:t> (</a:t>
            </a:r>
            <a:r>
              <a:rPr lang="cs-CZ" sz="2000" b="1" dirty="0">
                <a:solidFill>
                  <a:srgbClr val="FF0000"/>
                </a:solidFill>
              </a:rPr>
              <a:t>co vegetace plní</a:t>
            </a:r>
            <a:r>
              <a:rPr lang="cs-CZ" sz="2000" b="1" dirty="0"/>
              <a:t>)</a:t>
            </a:r>
          </a:p>
          <a:p>
            <a:pPr marL="173038" indent="-173038">
              <a:lnSpc>
                <a:spcPct val="120000"/>
              </a:lnSpc>
              <a:spcBef>
                <a:spcPts val="0"/>
              </a:spcBef>
              <a:buNone/>
            </a:pPr>
            <a:r>
              <a:rPr lang="cs-CZ" sz="2000" b="1" dirty="0"/>
              <a:t>Funkční význam = </a:t>
            </a:r>
            <a:r>
              <a:rPr lang="cs-CZ" sz="2000" b="1" dirty="0">
                <a:solidFill>
                  <a:srgbClr val="FF0000"/>
                </a:solidFill>
              </a:rPr>
              <a:t>míra plnění funkce </a:t>
            </a:r>
            <a:r>
              <a:rPr lang="cs-CZ" sz="2000" b="1" dirty="0"/>
              <a:t>(viz předešlý slide stupnice 0–5), a to pro aktuální, potenciální či navrhované typy vegetace</a:t>
            </a:r>
          </a:p>
          <a:p>
            <a:pPr lvl="1">
              <a:lnSpc>
                <a:spcPct val="120000"/>
              </a:lnSpc>
              <a:spcBef>
                <a:spcPts val="0"/>
              </a:spcBef>
            </a:pPr>
            <a:r>
              <a:rPr lang="cs-CZ" sz="2000" b="1" dirty="0"/>
              <a:t>Funkční maximum = </a:t>
            </a:r>
            <a:r>
              <a:rPr lang="cs-CZ" sz="2000" b="1" dirty="0">
                <a:solidFill>
                  <a:srgbClr val="FF0000"/>
                </a:solidFill>
              </a:rPr>
              <a:t>maximální </a:t>
            </a:r>
            <a:r>
              <a:rPr lang="cs-CZ" sz="2000" b="1" dirty="0"/>
              <a:t>možné plnění funkcí (</a:t>
            </a:r>
            <a:r>
              <a:rPr lang="cs-CZ" sz="2000" b="1" dirty="0">
                <a:solidFill>
                  <a:srgbClr val="FF0000"/>
                </a:solidFill>
              </a:rPr>
              <a:t>co by mohla vegetace plnit </a:t>
            </a:r>
            <a:r>
              <a:rPr lang="cs-CZ" sz="2000" b="1" dirty="0"/>
              <a:t>– ať již vegetace potenciální, nebo člověkem změněná!)</a:t>
            </a:r>
          </a:p>
          <a:p>
            <a:pPr lvl="1">
              <a:lnSpc>
                <a:spcPct val="120000"/>
              </a:lnSpc>
              <a:spcBef>
                <a:spcPts val="0"/>
              </a:spcBef>
            </a:pPr>
            <a:r>
              <a:rPr lang="cs-CZ" sz="2000" b="1" dirty="0"/>
              <a:t>Funkční optimum = optimální plnění funkcí určitým vegetačním typem (erudovaný krajinářský návrh, sladění všech funkcí apod. Vegetační typ nemusí pro jednu funkci nutně mít nejvyšší plnění, ale je „optimální“ z hlediska plnění </a:t>
            </a:r>
            <a:r>
              <a:rPr lang="cs-CZ" sz="2000" b="1" dirty="0">
                <a:solidFill>
                  <a:srgbClr val="FF0000"/>
                </a:solidFill>
              </a:rPr>
              <a:t>všech</a:t>
            </a:r>
            <a:r>
              <a:rPr lang="cs-CZ" sz="2000" b="1" dirty="0"/>
              <a:t> funkcí)</a:t>
            </a:r>
          </a:p>
          <a:p>
            <a:pPr marL="173038" indent="-173038">
              <a:lnSpc>
                <a:spcPct val="120000"/>
              </a:lnSpc>
              <a:spcBef>
                <a:spcPts val="0"/>
              </a:spcBef>
              <a:buNone/>
            </a:pPr>
            <a:endParaRPr lang="cs-CZ" sz="2000" b="1" dirty="0"/>
          </a:p>
          <a:p>
            <a:pPr marL="173038" indent="-173038">
              <a:lnSpc>
                <a:spcPct val="120000"/>
              </a:lnSpc>
              <a:spcBef>
                <a:spcPts val="0"/>
              </a:spcBef>
              <a:buNone/>
            </a:pPr>
            <a:r>
              <a:rPr lang="cs-CZ" sz="2000" b="1" dirty="0"/>
              <a:t>Funkční typ = typ vegetace (aktuální, potenciální, navrhované), který plní určitou funkci</a:t>
            </a:r>
          </a:p>
        </p:txBody>
      </p:sp>
    </p:spTree>
    <p:extLst>
      <p:ext uri="{BB962C8B-B14F-4D97-AF65-F5344CB8AC3E}">
        <p14:creationId xmlns:p14="http://schemas.microsoft.com/office/powerpoint/2010/main" val="33273655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0341B-4BA6-5449-5CC0-88AD09C8CBCC}"/>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FF84811D-5534-7E13-DB85-66EC1278407E}"/>
              </a:ext>
            </a:extLst>
          </p:cNvPr>
          <p:cNvSpPr>
            <a:spLocks noGrp="1"/>
          </p:cNvSpPr>
          <p:nvPr>
            <p:ph type="title"/>
          </p:nvPr>
        </p:nvSpPr>
        <p:spPr>
          <a:xfrm>
            <a:off x="1" y="211648"/>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4. Hodnocení funkčního významu společenstev v krajině</a:t>
            </a:r>
          </a:p>
        </p:txBody>
      </p:sp>
      <p:sp>
        <p:nvSpPr>
          <p:cNvPr id="3" name="Zástupný symbol pro obsah 2">
            <a:extLst>
              <a:ext uri="{FF2B5EF4-FFF2-40B4-BE49-F238E27FC236}">
                <a16:creationId xmlns:a16="http://schemas.microsoft.com/office/drawing/2014/main" id="{0C0CE088-A0B6-D460-C800-CB4C270732A9}"/>
              </a:ext>
            </a:extLst>
          </p:cNvPr>
          <p:cNvSpPr>
            <a:spLocks noGrp="1"/>
          </p:cNvSpPr>
          <p:nvPr>
            <p:ph idx="1"/>
          </p:nvPr>
        </p:nvSpPr>
        <p:spPr>
          <a:xfrm>
            <a:off x="283028" y="682003"/>
            <a:ext cx="11625943" cy="5744652"/>
          </a:xfrm>
        </p:spPr>
        <p:txBody>
          <a:bodyPr>
            <a:normAutofit/>
          </a:bodyPr>
          <a:lstStyle/>
          <a:p>
            <a:pPr marL="0" indent="0">
              <a:lnSpc>
                <a:spcPct val="100000"/>
              </a:lnSpc>
              <a:spcBef>
                <a:spcPts val="0"/>
              </a:spcBef>
              <a:buNone/>
            </a:pPr>
            <a:r>
              <a:rPr lang="cs-CZ" sz="2000" b="1" dirty="0"/>
              <a:t>STG 1D2 – </a:t>
            </a:r>
            <a:r>
              <a:rPr lang="cs-CZ" sz="2000" b="1" i="1" dirty="0"/>
              <a:t>Corni-querceta petraeae-pubescentis humilia </a:t>
            </a:r>
            <a:r>
              <a:rPr lang="cs-CZ" sz="2000" b="1" dirty="0"/>
              <a:t>(zakrslé dřínové doubravy)</a:t>
            </a:r>
            <a:endParaRPr lang="cs-CZ" sz="1800" b="1" dirty="0"/>
          </a:p>
        </p:txBody>
      </p:sp>
      <p:pic>
        <p:nvPicPr>
          <p:cNvPr id="9" name="Obrázek 8">
            <a:extLst>
              <a:ext uri="{FF2B5EF4-FFF2-40B4-BE49-F238E27FC236}">
                <a16:creationId xmlns:a16="http://schemas.microsoft.com/office/drawing/2014/main" id="{1F43B457-A59E-35F9-1905-009AD26479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028" y="1050669"/>
            <a:ext cx="3155268" cy="2103511"/>
          </a:xfrm>
          <a:prstGeom prst="rect">
            <a:avLst/>
          </a:prstGeom>
        </p:spPr>
      </p:pic>
      <p:sp>
        <p:nvSpPr>
          <p:cNvPr id="11" name="TextovéPole 10">
            <a:extLst>
              <a:ext uri="{FF2B5EF4-FFF2-40B4-BE49-F238E27FC236}">
                <a16:creationId xmlns:a16="http://schemas.microsoft.com/office/drawing/2014/main" id="{57598D70-9F00-0044-75FD-D2A6D3A3125C}"/>
              </a:ext>
            </a:extLst>
          </p:cNvPr>
          <p:cNvSpPr txBox="1"/>
          <p:nvPr/>
        </p:nvSpPr>
        <p:spPr>
          <a:xfrm>
            <a:off x="3438295" y="984427"/>
            <a:ext cx="8662457" cy="2677656"/>
          </a:xfrm>
          <a:prstGeom prst="rect">
            <a:avLst/>
          </a:prstGeom>
          <a:noFill/>
        </p:spPr>
        <p:txBody>
          <a:bodyPr wrap="square" rtlCol="0">
            <a:spAutoFit/>
          </a:bodyPr>
          <a:lstStyle/>
          <a:p>
            <a:r>
              <a:rPr lang="cs-CZ" sz="1400" b="1" i="1" dirty="0"/>
              <a:t>Dřínová doubrava s dalšími druhy stromů a keřů, </a:t>
            </a:r>
            <a:r>
              <a:rPr lang="cs-CZ" sz="1400" b="1" dirty="0"/>
              <a:t>= 51 – les přírodní a přirozený, = SES 5</a:t>
            </a:r>
          </a:p>
          <a:p>
            <a:pPr marL="88900" indent="-88900"/>
            <a:r>
              <a:rPr lang="cs-CZ" sz="1400" b="1" dirty="0"/>
              <a:t>Produkční = funkční význam potenciálního typu vegetace 2, funkční význam aktuálního typu vegetace 2, funkční maximum 3</a:t>
            </a:r>
          </a:p>
          <a:p>
            <a:pPr marL="88900" indent="-88900"/>
            <a:r>
              <a:rPr lang="cs-CZ" sz="1400" b="1" dirty="0"/>
              <a:t>Vodohospodářská = funkční význam potenciálního typu vegetace 0, funkční význam aktuálního typu vegetace 0, funkční maximum 0</a:t>
            </a:r>
          </a:p>
          <a:p>
            <a:pPr marL="88900" indent="-88900"/>
            <a:r>
              <a:rPr lang="cs-CZ" sz="1400" b="1" dirty="0"/>
              <a:t>Půdoochranná = funkční význam potenciálního typu vegetace 5, funkční význam aktuálního typu vegetace 5, funkční maximum 5</a:t>
            </a:r>
          </a:p>
          <a:p>
            <a:pPr marL="88900" indent="-88900"/>
            <a:r>
              <a:rPr lang="cs-CZ" sz="1400" b="1" dirty="0"/>
              <a:t>Rekreační = funkční význam potenciálního typu vegetace 3, funkční význam aktuálního typu vegetace 3, funkční maximum 5</a:t>
            </a:r>
          </a:p>
          <a:p>
            <a:pPr marL="88900" indent="-88900"/>
            <a:r>
              <a:rPr lang="cs-CZ" sz="1400" b="1" dirty="0"/>
              <a:t>Ochrany genofondu, diverzity = funkční význam potenciálního typu vegetace 4, funkční význam aktuálního typu vegetace 4, funkční maximum 5</a:t>
            </a:r>
          </a:p>
          <a:p>
            <a:pPr marL="88900" indent="-88900"/>
            <a:r>
              <a:rPr lang="cs-CZ" sz="1400" b="1" i="1" dirty="0"/>
              <a:t>Suma funkčního významu aktuálního typu vegetace = 14</a:t>
            </a:r>
          </a:p>
        </p:txBody>
      </p:sp>
      <p:pic>
        <p:nvPicPr>
          <p:cNvPr id="6" name="Obrázek 5">
            <a:extLst>
              <a:ext uri="{FF2B5EF4-FFF2-40B4-BE49-F238E27FC236}">
                <a16:creationId xmlns:a16="http://schemas.microsoft.com/office/drawing/2014/main" id="{093C39D9-68A9-99D5-E8DF-43EE151321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3027" y="3895435"/>
            <a:ext cx="3155268" cy="2103512"/>
          </a:xfrm>
          <a:prstGeom prst="rect">
            <a:avLst/>
          </a:prstGeom>
        </p:spPr>
      </p:pic>
      <p:sp>
        <p:nvSpPr>
          <p:cNvPr id="15" name="TextovéPole 14">
            <a:extLst>
              <a:ext uri="{FF2B5EF4-FFF2-40B4-BE49-F238E27FC236}">
                <a16:creationId xmlns:a16="http://schemas.microsoft.com/office/drawing/2014/main" id="{97BA4BCB-30D5-A009-A048-CC28A1A7B3E6}"/>
              </a:ext>
            </a:extLst>
          </p:cNvPr>
          <p:cNvSpPr txBox="1"/>
          <p:nvPr/>
        </p:nvSpPr>
        <p:spPr>
          <a:xfrm rot="16200000">
            <a:off x="-1467922" y="1781142"/>
            <a:ext cx="3312420" cy="369332"/>
          </a:xfrm>
          <a:prstGeom prst="rect">
            <a:avLst/>
          </a:prstGeom>
          <a:noFill/>
          <a:ln w="38100">
            <a:solidFill>
              <a:srgbClr val="FF0000"/>
            </a:solidFill>
          </a:ln>
        </p:spPr>
        <p:txBody>
          <a:bodyPr wrap="square" rtlCol="0">
            <a:spAutoFit/>
          </a:bodyPr>
          <a:lstStyle/>
          <a:p>
            <a:pPr algn="ctr"/>
            <a:r>
              <a:rPr lang="cs-CZ" b="1" dirty="0">
                <a:solidFill>
                  <a:srgbClr val="FF0000"/>
                </a:solidFill>
              </a:rPr>
              <a:t>Potenciální stav (odpovídá STG)</a:t>
            </a:r>
          </a:p>
        </p:txBody>
      </p:sp>
      <p:sp>
        <p:nvSpPr>
          <p:cNvPr id="16" name="TextovéPole 15">
            <a:extLst>
              <a:ext uri="{FF2B5EF4-FFF2-40B4-BE49-F238E27FC236}">
                <a16:creationId xmlns:a16="http://schemas.microsoft.com/office/drawing/2014/main" id="{D1030D17-6AA7-E02F-205C-81A8FDBFA066}"/>
              </a:ext>
            </a:extLst>
          </p:cNvPr>
          <p:cNvSpPr txBox="1"/>
          <p:nvPr/>
        </p:nvSpPr>
        <p:spPr>
          <a:xfrm rot="16200000">
            <a:off x="-1197570" y="5073589"/>
            <a:ext cx="2764465" cy="369332"/>
          </a:xfrm>
          <a:prstGeom prst="rect">
            <a:avLst/>
          </a:prstGeom>
          <a:noFill/>
          <a:ln w="38100">
            <a:solidFill>
              <a:srgbClr val="FF0000"/>
            </a:solidFill>
          </a:ln>
        </p:spPr>
        <p:txBody>
          <a:bodyPr wrap="square" rtlCol="0">
            <a:spAutoFit/>
          </a:bodyPr>
          <a:lstStyle>
            <a:defPPr>
              <a:defRPr lang="cs-CZ"/>
            </a:defPPr>
          </a:lstStyle>
          <a:p>
            <a:pPr algn="ctr"/>
            <a:r>
              <a:rPr lang="cs-CZ" b="1" dirty="0">
                <a:solidFill>
                  <a:srgbClr val="FF0000"/>
                </a:solidFill>
              </a:rPr>
              <a:t>Příklady aktuálního stavu</a:t>
            </a:r>
          </a:p>
        </p:txBody>
      </p:sp>
      <p:sp>
        <p:nvSpPr>
          <p:cNvPr id="4" name="TextovéPole 3">
            <a:extLst>
              <a:ext uri="{FF2B5EF4-FFF2-40B4-BE49-F238E27FC236}">
                <a16:creationId xmlns:a16="http://schemas.microsoft.com/office/drawing/2014/main" id="{827D4298-D8CA-8146-7B1C-22C26B6A16EA}"/>
              </a:ext>
            </a:extLst>
          </p:cNvPr>
          <p:cNvSpPr txBox="1"/>
          <p:nvPr/>
        </p:nvSpPr>
        <p:spPr>
          <a:xfrm>
            <a:off x="3438295" y="3895435"/>
            <a:ext cx="8695192" cy="2677656"/>
          </a:xfrm>
          <a:prstGeom prst="rect">
            <a:avLst/>
          </a:prstGeom>
          <a:noFill/>
        </p:spPr>
        <p:txBody>
          <a:bodyPr wrap="square" rtlCol="0">
            <a:spAutoFit/>
          </a:bodyPr>
          <a:lstStyle/>
          <a:p>
            <a:pPr marL="95250" indent="-95250"/>
            <a:r>
              <a:rPr lang="cs-CZ" sz="1400" b="1" i="1" dirty="0"/>
              <a:t>Step, </a:t>
            </a:r>
            <a:r>
              <a:rPr lang="cs-CZ" sz="1400" b="1" dirty="0"/>
              <a:t>= 42.1 – přirozené a přírodě blízké louky, = SES 4</a:t>
            </a:r>
          </a:p>
          <a:p>
            <a:pPr marL="88900" indent="-88900"/>
            <a:r>
              <a:rPr lang="cs-CZ" sz="1400" b="1" dirty="0"/>
              <a:t>Produkční = funkční význam potenciálního typu vegetace 2, funkční význam aktuálního typu vegetace 0,5, funkční maximum 3</a:t>
            </a:r>
          </a:p>
          <a:p>
            <a:pPr marL="88900" indent="-88900"/>
            <a:r>
              <a:rPr lang="cs-CZ" sz="1400" b="1" dirty="0"/>
              <a:t>Vodohospodářská = funkční význam potenciálního typu vegetace 0, funkční význam aktuálního typu vegetace 0, funkční maximum 0</a:t>
            </a:r>
          </a:p>
          <a:p>
            <a:pPr marL="88900" indent="-88900"/>
            <a:r>
              <a:rPr lang="cs-CZ" sz="1400" b="1" dirty="0"/>
              <a:t>Půdoochranná = funkční význam potenciálního typu vegetace 5, funkční význam aktuálního typu vegetace 1, funkční maximum 5</a:t>
            </a:r>
          </a:p>
          <a:p>
            <a:pPr marL="88900" indent="-88900"/>
            <a:r>
              <a:rPr lang="cs-CZ" sz="1400" b="1" dirty="0"/>
              <a:t>Rekreační = funkční význam potenciálního typu vegetace 3, funkční význam aktuálního typu vegetace 4, funkční maximum 5</a:t>
            </a:r>
          </a:p>
          <a:p>
            <a:pPr marL="88900" indent="-88900"/>
            <a:r>
              <a:rPr lang="cs-CZ" sz="1400" b="1" dirty="0"/>
              <a:t>Ochrany genofondu, diverzity = funkční význam potenciálního typu vegetace 4, funkční význam aktuálního typu vegetace 4, funkční maximum 5</a:t>
            </a:r>
          </a:p>
          <a:p>
            <a:pPr marL="88900" indent="-88900"/>
            <a:r>
              <a:rPr lang="cs-CZ" sz="1400" b="1" i="1" dirty="0"/>
              <a:t>Suma funkčního významu aktuálního typu vegetace = 9,5</a:t>
            </a:r>
          </a:p>
        </p:txBody>
      </p:sp>
    </p:spTree>
    <p:extLst>
      <p:ext uri="{BB962C8B-B14F-4D97-AF65-F5344CB8AC3E}">
        <p14:creationId xmlns:p14="http://schemas.microsoft.com/office/powerpoint/2010/main" val="38284482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1454C-2BA8-8614-F22C-A7469322A49F}"/>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A9AF0A72-659A-C0E1-1934-ACAE17CEFEA2}"/>
              </a:ext>
            </a:extLst>
          </p:cNvPr>
          <p:cNvSpPr>
            <a:spLocks noGrp="1"/>
          </p:cNvSpPr>
          <p:nvPr>
            <p:ph type="title"/>
          </p:nvPr>
        </p:nvSpPr>
        <p:spPr>
          <a:xfrm>
            <a:off x="1" y="211648"/>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4. Hodnocení funkčního významu společenstev v krajině</a:t>
            </a:r>
          </a:p>
        </p:txBody>
      </p:sp>
      <p:sp>
        <p:nvSpPr>
          <p:cNvPr id="3" name="Zástupný symbol pro obsah 2">
            <a:extLst>
              <a:ext uri="{FF2B5EF4-FFF2-40B4-BE49-F238E27FC236}">
                <a16:creationId xmlns:a16="http://schemas.microsoft.com/office/drawing/2014/main" id="{4CB789EE-21C7-FB02-7647-C4542CE2BFD5}"/>
              </a:ext>
            </a:extLst>
          </p:cNvPr>
          <p:cNvSpPr>
            <a:spLocks noGrp="1"/>
          </p:cNvSpPr>
          <p:nvPr>
            <p:ph idx="1"/>
          </p:nvPr>
        </p:nvSpPr>
        <p:spPr>
          <a:xfrm>
            <a:off x="283028" y="682003"/>
            <a:ext cx="11625943" cy="5744652"/>
          </a:xfrm>
        </p:spPr>
        <p:txBody>
          <a:bodyPr>
            <a:normAutofit/>
          </a:bodyPr>
          <a:lstStyle/>
          <a:p>
            <a:pPr marL="0" indent="0">
              <a:lnSpc>
                <a:spcPct val="100000"/>
              </a:lnSpc>
              <a:spcBef>
                <a:spcPts val="0"/>
              </a:spcBef>
              <a:buNone/>
            </a:pPr>
            <a:r>
              <a:rPr lang="cs-CZ" sz="2000" b="1" dirty="0"/>
              <a:t>STG 1D2 – </a:t>
            </a:r>
            <a:r>
              <a:rPr lang="cs-CZ" sz="2000" b="1" i="1" dirty="0"/>
              <a:t>Corni-querceta petraeae-pubescentis humilia </a:t>
            </a:r>
            <a:r>
              <a:rPr lang="cs-CZ" sz="2000" b="1" dirty="0"/>
              <a:t>(zakrslé dřínové doubravy)</a:t>
            </a:r>
            <a:endParaRPr lang="cs-CZ" sz="1800" b="1" dirty="0"/>
          </a:p>
        </p:txBody>
      </p:sp>
      <p:pic>
        <p:nvPicPr>
          <p:cNvPr id="9" name="Obrázek 8">
            <a:extLst>
              <a:ext uri="{FF2B5EF4-FFF2-40B4-BE49-F238E27FC236}">
                <a16:creationId xmlns:a16="http://schemas.microsoft.com/office/drawing/2014/main" id="{3E0C9DBC-9B76-3D17-B022-7912BF1AF3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028" y="1050669"/>
            <a:ext cx="3155268" cy="2103511"/>
          </a:xfrm>
          <a:prstGeom prst="rect">
            <a:avLst/>
          </a:prstGeom>
        </p:spPr>
      </p:pic>
      <p:sp>
        <p:nvSpPr>
          <p:cNvPr id="11" name="TextovéPole 10">
            <a:extLst>
              <a:ext uri="{FF2B5EF4-FFF2-40B4-BE49-F238E27FC236}">
                <a16:creationId xmlns:a16="http://schemas.microsoft.com/office/drawing/2014/main" id="{C9BABA54-55F8-E537-9F2F-A0FB86BE0259}"/>
              </a:ext>
            </a:extLst>
          </p:cNvPr>
          <p:cNvSpPr txBox="1"/>
          <p:nvPr/>
        </p:nvSpPr>
        <p:spPr>
          <a:xfrm>
            <a:off x="3438295" y="984427"/>
            <a:ext cx="8662457" cy="2677656"/>
          </a:xfrm>
          <a:prstGeom prst="rect">
            <a:avLst/>
          </a:prstGeom>
          <a:noFill/>
        </p:spPr>
        <p:txBody>
          <a:bodyPr wrap="square" rtlCol="0">
            <a:spAutoFit/>
          </a:bodyPr>
          <a:lstStyle/>
          <a:p>
            <a:r>
              <a:rPr lang="cs-CZ" sz="1400" b="1" i="1" dirty="0"/>
              <a:t>Dřínová doubrava s dalšími druhy stromů a keřů, </a:t>
            </a:r>
            <a:r>
              <a:rPr lang="cs-CZ" sz="1400" b="1" dirty="0"/>
              <a:t>= 51 – les přírodní a přirozený, = SES 5</a:t>
            </a:r>
          </a:p>
          <a:p>
            <a:pPr marL="88900" indent="-88900"/>
            <a:r>
              <a:rPr lang="cs-CZ" sz="1400" b="1" dirty="0"/>
              <a:t>Produkční = funkční význam potenciálního typu vegetace 2, funkční význam aktuálního typu vegetace 2, funkční maximum 3</a:t>
            </a:r>
          </a:p>
          <a:p>
            <a:pPr marL="88900" indent="-88900"/>
            <a:r>
              <a:rPr lang="cs-CZ" sz="1400" b="1" dirty="0"/>
              <a:t>Vodohospodářská = funkční význam potenciálního typu vegetace 0, funkční význam aktuálního typu vegetace 0, funkční maximum 0</a:t>
            </a:r>
          </a:p>
          <a:p>
            <a:pPr marL="88900" indent="-88900"/>
            <a:r>
              <a:rPr lang="cs-CZ" sz="1400" b="1" dirty="0"/>
              <a:t>Půdoochranná = funkční význam potenciálního typu vegetace 5, funkční význam aktuálního typu vegetace 5, funkční maximum 5</a:t>
            </a:r>
          </a:p>
          <a:p>
            <a:pPr marL="88900" indent="-88900"/>
            <a:r>
              <a:rPr lang="cs-CZ" sz="1400" b="1" dirty="0"/>
              <a:t>Rekreační = funkční význam potenciálního typu vegetace 3, funkční význam aktuálního typu vegetace 3, funkční maximum 5</a:t>
            </a:r>
          </a:p>
          <a:p>
            <a:pPr marL="88900" indent="-88900"/>
            <a:r>
              <a:rPr lang="cs-CZ" sz="1400" b="1" dirty="0"/>
              <a:t>Ochrany genofondu, diverzity = funkční význam potenciálního typu vegetace 4, funkční význam aktuálního typu vegetace 4, funkční maximum 5</a:t>
            </a:r>
          </a:p>
          <a:p>
            <a:pPr marL="88900" indent="-88900"/>
            <a:r>
              <a:rPr lang="cs-CZ" sz="1400" b="1" i="1" dirty="0"/>
              <a:t>Suma funkčního významu aktuálního typu vegetace = 14</a:t>
            </a:r>
          </a:p>
        </p:txBody>
      </p:sp>
      <p:sp>
        <p:nvSpPr>
          <p:cNvPr id="15" name="TextovéPole 14">
            <a:extLst>
              <a:ext uri="{FF2B5EF4-FFF2-40B4-BE49-F238E27FC236}">
                <a16:creationId xmlns:a16="http://schemas.microsoft.com/office/drawing/2014/main" id="{CC60FFAB-07EE-EAB5-DC10-C5B35792EF15}"/>
              </a:ext>
            </a:extLst>
          </p:cNvPr>
          <p:cNvSpPr txBox="1"/>
          <p:nvPr/>
        </p:nvSpPr>
        <p:spPr>
          <a:xfrm rot="16200000">
            <a:off x="-1467922" y="1781142"/>
            <a:ext cx="3312420" cy="369332"/>
          </a:xfrm>
          <a:prstGeom prst="rect">
            <a:avLst/>
          </a:prstGeom>
          <a:noFill/>
          <a:ln w="38100">
            <a:solidFill>
              <a:srgbClr val="FF0000"/>
            </a:solidFill>
          </a:ln>
        </p:spPr>
        <p:txBody>
          <a:bodyPr wrap="square" rtlCol="0">
            <a:spAutoFit/>
          </a:bodyPr>
          <a:lstStyle/>
          <a:p>
            <a:pPr algn="ctr"/>
            <a:r>
              <a:rPr lang="cs-CZ" b="1" dirty="0">
                <a:solidFill>
                  <a:srgbClr val="FF0000"/>
                </a:solidFill>
              </a:rPr>
              <a:t>Potenciální stav (odpovídá STG)</a:t>
            </a:r>
          </a:p>
        </p:txBody>
      </p:sp>
      <p:pic>
        <p:nvPicPr>
          <p:cNvPr id="8" name="Obrázek 7">
            <a:extLst>
              <a:ext uri="{FF2B5EF4-FFF2-40B4-BE49-F238E27FC236}">
                <a16:creationId xmlns:a16="http://schemas.microsoft.com/office/drawing/2014/main" id="{14E57C6C-EA02-43CD-8F33-C1B0745625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3027" y="3876021"/>
            <a:ext cx="3155267" cy="2103510"/>
          </a:xfrm>
          <a:prstGeom prst="rect">
            <a:avLst/>
          </a:prstGeom>
        </p:spPr>
      </p:pic>
      <p:sp>
        <p:nvSpPr>
          <p:cNvPr id="16" name="TextovéPole 15">
            <a:extLst>
              <a:ext uri="{FF2B5EF4-FFF2-40B4-BE49-F238E27FC236}">
                <a16:creationId xmlns:a16="http://schemas.microsoft.com/office/drawing/2014/main" id="{8F54C0F6-73F5-2E68-DC9C-06C980ED7C9B}"/>
              </a:ext>
            </a:extLst>
          </p:cNvPr>
          <p:cNvSpPr txBox="1"/>
          <p:nvPr/>
        </p:nvSpPr>
        <p:spPr>
          <a:xfrm rot="16200000">
            <a:off x="-1197570" y="5073589"/>
            <a:ext cx="2764465" cy="369332"/>
          </a:xfrm>
          <a:prstGeom prst="rect">
            <a:avLst/>
          </a:prstGeom>
          <a:noFill/>
          <a:ln w="38100">
            <a:solidFill>
              <a:srgbClr val="FF0000"/>
            </a:solidFill>
          </a:ln>
        </p:spPr>
        <p:txBody>
          <a:bodyPr wrap="square" rtlCol="0">
            <a:spAutoFit/>
          </a:bodyPr>
          <a:lstStyle>
            <a:defPPr>
              <a:defRPr lang="cs-CZ"/>
            </a:defPPr>
          </a:lstStyle>
          <a:p>
            <a:pPr algn="ctr"/>
            <a:r>
              <a:rPr lang="cs-CZ" b="1" dirty="0">
                <a:solidFill>
                  <a:srgbClr val="FF0000"/>
                </a:solidFill>
              </a:rPr>
              <a:t>Příklady aktuálního stavu</a:t>
            </a:r>
          </a:p>
        </p:txBody>
      </p:sp>
      <p:sp>
        <p:nvSpPr>
          <p:cNvPr id="12" name="TextovéPole 11">
            <a:extLst>
              <a:ext uri="{FF2B5EF4-FFF2-40B4-BE49-F238E27FC236}">
                <a16:creationId xmlns:a16="http://schemas.microsoft.com/office/drawing/2014/main" id="{2AE5D3B7-D4CF-4508-9D5B-9B9B62EF44DD}"/>
              </a:ext>
            </a:extLst>
          </p:cNvPr>
          <p:cNvSpPr txBox="1"/>
          <p:nvPr/>
        </p:nvSpPr>
        <p:spPr>
          <a:xfrm>
            <a:off x="3438293" y="3788467"/>
            <a:ext cx="8662459" cy="3108543"/>
          </a:xfrm>
          <a:prstGeom prst="rect">
            <a:avLst/>
          </a:prstGeom>
          <a:noFill/>
        </p:spPr>
        <p:txBody>
          <a:bodyPr wrap="square" rtlCol="0">
            <a:spAutoFit/>
          </a:bodyPr>
          <a:lstStyle/>
          <a:p>
            <a:r>
              <a:rPr lang="cs-CZ" sz="1400" b="1" i="1" dirty="0"/>
              <a:t>Lesostep s duby pýřitými, </a:t>
            </a:r>
            <a:r>
              <a:rPr lang="cs-CZ" sz="1400" b="1" dirty="0"/>
              <a:t>= 72.1 – liniová společenstva a solitéry s dřevinami a 42.1 – přirozené a přírodě blízké louky, = SES 4–5</a:t>
            </a:r>
          </a:p>
          <a:p>
            <a:pPr marL="88900" indent="-88900"/>
            <a:r>
              <a:rPr lang="cs-CZ" sz="1400" b="1" dirty="0"/>
              <a:t>Produkční = funkční význam potenciálního typu vegetace 2, funkční význam aktuálního typu vegetace 0,7, funkční maximum 3</a:t>
            </a:r>
          </a:p>
          <a:p>
            <a:pPr marL="88900" indent="-88900"/>
            <a:r>
              <a:rPr lang="cs-CZ" sz="1400" b="1" dirty="0"/>
              <a:t>Vodohospodářská = funkční význam potenciálního typu vegetace 0, funkční význam aktuálního typu vegetace 0, funkční maximum 0</a:t>
            </a:r>
          </a:p>
          <a:p>
            <a:pPr marL="88900" indent="-88900"/>
            <a:r>
              <a:rPr lang="cs-CZ" sz="1400" b="1" dirty="0"/>
              <a:t>Půdoochranná = funkční význam potenciálního typu vegetace 5, funkční význam aktuálního typu vegetace 3, funkční maximum 5</a:t>
            </a:r>
          </a:p>
          <a:p>
            <a:pPr marL="88900" indent="-88900"/>
            <a:r>
              <a:rPr lang="cs-CZ" sz="1400" b="1" dirty="0"/>
              <a:t>Rekreační = funkční význam potenciálního typu vegetace 3, funkční význam aktuálního typu vegetace 5, funkční maximum 5</a:t>
            </a:r>
          </a:p>
          <a:p>
            <a:pPr marL="88900" indent="-88900"/>
            <a:r>
              <a:rPr lang="cs-CZ" sz="1400" b="1" dirty="0"/>
              <a:t>Ochrany genofondu, diverzity = funkční význam potenciálního typu vegetace 4, funkční význam aktuálního typu vegetace 5, funkční maximum 5</a:t>
            </a:r>
          </a:p>
          <a:p>
            <a:pPr marL="88900" indent="-88900"/>
            <a:r>
              <a:rPr lang="cs-CZ" sz="1400" b="1" i="1" dirty="0"/>
              <a:t>Suma funkčního významu aktuálního typu vegetace = 13,7</a:t>
            </a:r>
          </a:p>
          <a:p>
            <a:r>
              <a:rPr lang="cs-CZ" sz="1400" b="1" dirty="0">
                <a:solidFill>
                  <a:srgbClr val="FF0000"/>
                </a:solidFill>
              </a:rPr>
              <a:t>=  Navrhovaný optimální funkční typ</a:t>
            </a:r>
          </a:p>
        </p:txBody>
      </p:sp>
    </p:spTree>
    <p:extLst>
      <p:ext uri="{BB962C8B-B14F-4D97-AF65-F5344CB8AC3E}">
        <p14:creationId xmlns:p14="http://schemas.microsoft.com/office/powerpoint/2010/main" val="3592816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1" y="211648"/>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5. Diferenciace z hlediska ochrany a tvorby krajiny</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283028" y="777252"/>
            <a:ext cx="9060997" cy="5798004"/>
          </a:xfrm>
        </p:spPr>
        <p:txBody>
          <a:bodyPr>
            <a:normAutofit/>
          </a:bodyPr>
          <a:lstStyle/>
          <a:p>
            <a:pPr marL="0" indent="0">
              <a:buNone/>
            </a:pPr>
            <a:r>
              <a:rPr lang="cs-CZ" sz="2400" b="1" dirty="0"/>
              <a:t>= syntéza předchozích dílčích kroků</a:t>
            </a:r>
          </a:p>
          <a:p>
            <a:pPr marL="0" indent="0">
              <a:buNone/>
            </a:pPr>
            <a:r>
              <a:rPr lang="cs-CZ" sz="2400" b="1" dirty="0"/>
              <a:t>Hlavní kombinace:</a:t>
            </a:r>
          </a:p>
          <a:p>
            <a:pPr marL="514350" indent="-514350">
              <a:buFont typeface="+mj-lt"/>
              <a:buAutoNum type="arabicPeriod"/>
            </a:pPr>
            <a:r>
              <a:rPr lang="cs-CZ" sz="2400" b="1" dirty="0">
                <a:solidFill>
                  <a:srgbClr val="FF0000"/>
                </a:solidFill>
              </a:rPr>
              <a:t>Segmenty přírodní (= shoda aktuálního stavu s potenciálním, tedy pralesy, nenarušená a původní společenstva </a:t>
            </a:r>
            <a:r>
              <a:rPr lang="cs-CZ" sz="1800" b="1" dirty="0"/>
              <a:t>(slide 18 a 19 první obrázek zleva)</a:t>
            </a:r>
            <a:r>
              <a:rPr lang="cs-CZ" sz="2400" b="1" dirty="0">
                <a:solidFill>
                  <a:srgbClr val="FF0000"/>
                </a:solidFill>
              </a:rPr>
              <a:t>)</a:t>
            </a:r>
          </a:p>
          <a:p>
            <a:pPr marL="514350" indent="-514350">
              <a:buFont typeface="+mj-lt"/>
              <a:buAutoNum type="arabicPeriod"/>
            </a:pPr>
            <a:r>
              <a:rPr lang="cs-CZ" sz="2400" b="1" dirty="0">
                <a:solidFill>
                  <a:srgbClr val="FF0000"/>
                </a:solidFill>
              </a:rPr>
              <a:t>Segmenty ekologicky stabilní (SES = 4, 5; tedy společenstva přírodě blízká a přirozená)</a:t>
            </a:r>
          </a:p>
          <a:p>
            <a:pPr marL="514350" indent="-514350">
              <a:buFont typeface="+mj-lt"/>
              <a:buAutoNum type="arabicPeriod"/>
            </a:pPr>
            <a:r>
              <a:rPr lang="cs-CZ" sz="2400" b="1" dirty="0">
                <a:solidFill>
                  <a:srgbClr val="FF0000"/>
                </a:solidFill>
              </a:rPr>
              <a:t>Segmenty plnící významné mimoprodukční funkce (tedy funkční význam aktuálního stavu je vysoký, nebo velmi vysoký (4–5))</a:t>
            </a:r>
          </a:p>
          <a:p>
            <a:pPr marL="514350" indent="-514350">
              <a:buFont typeface="+mj-lt"/>
              <a:buAutoNum type="arabicPeriod"/>
            </a:pPr>
            <a:r>
              <a:rPr lang="cs-CZ" sz="2400" b="1" dirty="0"/>
              <a:t>Segmenty, v nichž současný stav neodpovídá potenciálnímu, tudíž je nízký SES a vysoká intenzita antropogenního ovlivnění. Segmenty neplnící žádnou mimoprodukční funkci (tedy jejichž produkční význam je maximálně průměrný) </a:t>
            </a:r>
          </a:p>
        </p:txBody>
      </p:sp>
      <p:sp>
        <p:nvSpPr>
          <p:cNvPr id="4" name="TextovéPole 3">
            <a:extLst>
              <a:ext uri="{FF2B5EF4-FFF2-40B4-BE49-F238E27FC236}">
                <a16:creationId xmlns:a16="http://schemas.microsoft.com/office/drawing/2014/main" id="{532AA680-03EF-4427-BB80-D84BAD00A91C}"/>
              </a:ext>
            </a:extLst>
          </p:cNvPr>
          <p:cNvSpPr txBox="1"/>
          <p:nvPr/>
        </p:nvSpPr>
        <p:spPr>
          <a:xfrm>
            <a:off x="9344025" y="1679184"/>
            <a:ext cx="2733675" cy="2628000"/>
          </a:xfrm>
          <a:prstGeom prst="rect">
            <a:avLst/>
          </a:prstGeom>
          <a:noFill/>
          <a:ln w="38100">
            <a:solidFill>
              <a:srgbClr val="FF0000"/>
            </a:solidFill>
          </a:ln>
        </p:spPr>
        <p:txBody>
          <a:bodyPr wrap="square" rtlCol="0" anchor="ctr">
            <a:spAutoFit/>
          </a:bodyPr>
          <a:lstStyle/>
          <a:p>
            <a:pPr algn="ctr"/>
            <a:r>
              <a:rPr lang="cs-CZ" sz="2800" b="1" dirty="0">
                <a:solidFill>
                  <a:srgbClr val="FF0000"/>
                </a:solidFill>
              </a:rPr>
              <a:t>Kostra ekologické stability krajiny (KES)</a:t>
            </a:r>
          </a:p>
        </p:txBody>
      </p:sp>
      <p:sp>
        <p:nvSpPr>
          <p:cNvPr id="5" name="TextovéPole 4">
            <a:extLst>
              <a:ext uri="{FF2B5EF4-FFF2-40B4-BE49-F238E27FC236}">
                <a16:creationId xmlns:a16="http://schemas.microsoft.com/office/drawing/2014/main" id="{9EED67E4-893E-40D5-8604-567BD7B643DE}"/>
              </a:ext>
            </a:extLst>
          </p:cNvPr>
          <p:cNvSpPr txBox="1"/>
          <p:nvPr/>
        </p:nvSpPr>
        <p:spPr>
          <a:xfrm>
            <a:off x="9344024" y="4325869"/>
            <a:ext cx="2733675" cy="2246769"/>
          </a:xfrm>
          <a:prstGeom prst="rect">
            <a:avLst/>
          </a:prstGeom>
          <a:noFill/>
          <a:ln w="38100">
            <a:solidFill>
              <a:schemeClr val="tx1"/>
            </a:solidFill>
          </a:ln>
        </p:spPr>
        <p:txBody>
          <a:bodyPr wrap="square" rtlCol="0">
            <a:spAutoFit/>
          </a:bodyPr>
          <a:lstStyle/>
          <a:p>
            <a:pPr algn="ctr"/>
            <a:r>
              <a:rPr lang="cs-CZ" sz="2800" b="1" dirty="0"/>
              <a:t>Zpravidla kulturní, hospodářsky využívané účelové typy</a:t>
            </a:r>
          </a:p>
        </p:txBody>
      </p:sp>
    </p:spTree>
    <p:extLst>
      <p:ext uri="{BB962C8B-B14F-4D97-AF65-F5344CB8AC3E}">
        <p14:creationId xmlns:p14="http://schemas.microsoft.com/office/powerpoint/2010/main" val="30684668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1" y="211648"/>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Kostra ekologické stability krajiny (KES)</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161925" y="777251"/>
            <a:ext cx="11887199" cy="6080749"/>
          </a:xfrm>
        </p:spPr>
        <p:txBody>
          <a:bodyPr>
            <a:normAutofit fontScale="85000" lnSpcReduction="20000"/>
          </a:bodyPr>
          <a:lstStyle/>
          <a:p>
            <a:pPr marL="0" indent="0">
              <a:lnSpc>
                <a:spcPct val="120000"/>
              </a:lnSpc>
              <a:buNone/>
            </a:pPr>
            <a:r>
              <a:rPr lang="cs-CZ" sz="2400" b="1" dirty="0"/>
              <a:t>= v současné době </a:t>
            </a:r>
            <a:r>
              <a:rPr lang="cs-CZ" sz="2400" b="1" dirty="0">
                <a:solidFill>
                  <a:srgbClr val="FF0000"/>
                </a:solidFill>
              </a:rPr>
              <a:t>existující</a:t>
            </a:r>
            <a:r>
              <a:rPr lang="cs-CZ" sz="2400" b="1" dirty="0"/>
              <a:t> soustava </a:t>
            </a:r>
            <a:r>
              <a:rPr lang="cs-CZ" sz="2400" b="1" dirty="0">
                <a:solidFill>
                  <a:srgbClr val="FF0000"/>
                </a:solidFill>
              </a:rPr>
              <a:t>přírodních, přirozených a přírodě blízkých </a:t>
            </a:r>
            <a:r>
              <a:rPr lang="cs-CZ" sz="2400" b="1" dirty="0"/>
              <a:t>segmentů krajiny s </a:t>
            </a:r>
            <a:r>
              <a:rPr lang="cs-CZ" sz="2400" b="1" dirty="0">
                <a:solidFill>
                  <a:srgbClr val="FF0000"/>
                </a:solidFill>
              </a:rPr>
              <a:t>vysokým stupněm ekologické stability</a:t>
            </a:r>
            <a:r>
              <a:rPr lang="cs-CZ" sz="2400" b="1" dirty="0"/>
              <a:t> a vysokým plněním </a:t>
            </a:r>
            <a:r>
              <a:rPr lang="cs-CZ" sz="2400" b="1" dirty="0">
                <a:solidFill>
                  <a:srgbClr val="FF0000"/>
                </a:solidFill>
              </a:rPr>
              <a:t>mimoprodukčních funkcí</a:t>
            </a:r>
          </a:p>
          <a:p>
            <a:pPr marL="0" indent="0">
              <a:lnSpc>
                <a:spcPct val="120000"/>
              </a:lnSpc>
              <a:buNone/>
            </a:pPr>
            <a:r>
              <a:rPr lang="cs-CZ" sz="2400" b="1" dirty="0"/>
              <a:t>Dílčí segmenty tvořící kostru ekologické stability krajiny = ekologicky významné segmenty krajiny (EVSK):</a:t>
            </a:r>
          </a:p>
          <a:p>
            <a:pPr marL="457200" lvl="1" indent="0">
              <a:buNone/>
            </a:pPr>
            <a:r>
              <a:rPr lang="cs-CZ" b="1" dirty="0"/>
              <a:t>Trvalost společenstev a ekologických podmínek umožňujících existenci původních druhů</a:t>
            </a:r>
          </a:p>
          <a:p>
            <a:pPr marL="0" indent="0">
              <a:buNone/>
            </a:pPr>
            <a:r>
              <a:rPr lang="cs-CZ" sz="2400" b="1" dirty="0"/>
              <a:t>EVSK podle prostorově strukturních kritérií:</a:t>
            </a:r>
          </a:p>
          <a:p>
            <a:pPr lvl="1"/>
            <a:r>
              <a:rPr lang="cs-CZ" b="1" dirty="0"/>
              <a:t>Ekologicky významné krajinné prvky (EVKP)</a:t>
            </a:r>
          </a:p>
          <a:p>
            <a:pPr lvl="1"/>
            <a:r>
              <a:rPr lang="cs-CZ" b="1" dirty="0"/>
              <a:t>Ekologicky významné krajinné celky (EVKC)</a:t>
            </a:r>
          </a:p>
          <a:p>
            <a:pPr lvl="1"/>
            <a:r>
              <a:rPr lang="cs-CZ" b="1" dirty="0"/>
              <a:t>Ekologicky významné krajinné oblasti (EVKO)</a:t>
            </a:r>
          </a:p>
          <a:p>
            <a:pPr lvl="1"/>
            <a:r>
              <a:rPr lang="cs-CZ" b="1" dirty="0"/>
              <a:t>Ekologicky významná liniová společenstva (EVLS)</a:t>
            </a:r>
          </a:p>
          <a:p>
            <a:pPr marL="0" indent="0">
              <a:buNone/>
            </a:pPr>
            <a:r>
              <a:rPr lang="cs-CZ" sz="2400" b="1" dirty="0"/>
              <a:t>EVSK podle funkce:</a:t>
            </a:r>
          </a:p>
          <a:p>
            <a:pPr lvl="1"/>
            <a:r>
              <a:rPr lang="cs-CZ" b="1" dirty="0"/>
              <a:t>Biocentra</a:t>
            </a:r>
          </a:p>
          <a:p>
            <a:pPr lvl="1"/>
            <a:r>
              <a:rPr lang="cs-CZ" b="1" dirty="0"/>
              <a:t>Biokoridory</a:t>
            </a:r>
          </a:p>
          <a:p>
            <a:pPr lvl="1"/>
            <a:r>
              <a:rPr lang="cs-CZ" b="1" dirty="0"/>
              <a:t>Ochranné zóny biocenter a biokoridorů</a:t>
            </a:r>
          </a:p>
          <a:p>
            <a:pPr lvl="1"/>
            <a:r>
              <a:rPr lang="cs-CZ" b="1" dirty="0"/>
              <a:t>Interakční prvky</a:t>
            </a:r>
          </a:p>
          <a:p>
            <a:pPr marL="0" indent="0">
              <a:buNone/>
            </a:pPr>
            <a:r>
              <a:rPr lang="cs-CZ" sz="2400" b="1" dirty="0"/>
              <a:t>EVSK podle významu:</a:t>
            </a:r>
          </a:p>
          <a:p>
            <a:pPr lvl="1"/>
            <a:r>
              <a:rPr lang="cs-CZ" b="1" dirty="0"/>
              <a:t>Lokální</a:t>
            </a:r>
          </a:p>
          <a:p>
            <a:pPr lvl="1"/>
            <a:r>
              <a:rPr lang="cs-CZ" b="1" dirty="0"/>
              <a:t>Regionální</a:t>
            </a:r>
          </a:p>
          <a:p>
            <a:pPr lvl="1"/>
            <a:r>
              <a:rPr lang="cs-CZ" b="1" dirty="0"/>
              <a:t>Nadregionální</a:t>
            </a:r>
          </a:p>
          <a:p>
            <a:pPr lvl="1"/>
            <a:r>
              <a:rPr lang="cs-CZ" b="1" dirty="0"/>
              <a:t>Provinciální</a:t>
            </a:r>
          </a:p>
          <a:p>
            <a:pPr lvl="1"/>
            <a:r>
              <a:rPr lang="cs-CZ" b="1" dirty="0"/>
              <a:t>Biosférický</a:t>
            </a:r>
            <a:endParaRPr lang="cs-CZ" sz="3300" b="1" dirty="0"/>
          </a:p>
        </p:txBody>
      </p:sp>
    </p:spTree>
    <p:extLst>
      <p:ext uri="{BB962C8B-B14F-4D97-AF65-F5344CB8AC3E}">
        <p14:creationId xmlns:p14="http://schemas.microsoft.com/office/powerpoint/2010/main" val="12186808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1" y="211648"/>
            <a:ext cx="12191999" cy="565604"/>
          </a:xfrm>
        </p:spPr>
        <p:txBody>
          <a:bodyPr>
            <a:normAutofit/>
          </a:bodyPr>
          <a:lstStyle/>
          <a:p>
            <a:pPr algn="ctr" fontAlgn="base">
              <a:spcAft>
                <a:spcPct val="0"/>
              </a:spcAft>
              <a:defRPr/>
            </a:pPr>
            <a:r>
              <a:rPr lang="cs-CZ" sz="3200" b="1" dirty="0">
                <a:effectLst>
                  <a:outerShdw blurRad="38100" dist="38100" dir="2700000" algn="tl">
                    <a:srgbClr val="000000"/>
                  </a:outerShdw>
                </a:effectLst>
                <a:latin typeface="Calibri" panose="020F0502020204030204" pitchFamily="34" charset="0"/>
              </a:rPr>
              <a:t>Ekologicky významné krajinné prvky (EVKP)</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161925" y="777251"/>
            <a:ext cx="11887199" cy="6080749"/>
          </a:xfrm>
        </p:spPr>
        <p:txBody>
          <a:bodyPr>
            <a:normAutofit/>
          </a:bodyPr>
          <a:lstStyle/>
          <a:p>
            <a:pPr marL="0" indent="0">
              <a:lnSpc>
                <a:spcPct val="120000"/>
              </a:lnSpc>
              <a:buNone/>
            </a:pPr>
            <a:r>
              <a:rPr lang="cs-CZ" sz="2400" b="1" dirty="0"/>
              <a:t>= Malá území (cca do 10 ha), obvykle stejnorodé podmínky, obvykle jedno společenstvo</a:t>
            </a:r>
            <a:endParaRPr lang="cs-CZ" sz="3300" b="1" dirty="0"/>
          </a:p>
        </p:txBody>
      </p:sp>
      <p:pic>
        <p:nvPicPr>
          <p:cNvPr id="5" name="Obrázek 4">
            <a:extLst>
              <a:ext uri="{FF2B5EF4-FFF2-40B4-BE49-F238E27FC236}">
                <a16:creationId xmlns:a16="http://schemas.microsoft.com/office/drawing/2014/main" id="{FCCF900A-3689-4054-A422-C36805C5F8F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7565" t="15139" r="22657" b="17639"/>
          <a:stretch/>
        </p:blipFill>
        <p:spPr>
          <a:xfrm>
            <a:off x="6056289" y="2111374"/>
            <a:ext cx="6069034" cy="4610100"/>
          </a:xfrm>
          <a:prstGeom prst="rect">
            <a:avLst/>
          </a:prstGeom>
        </p:spPr>
      </p:pic>
      <p:pic>
        <p:nvPicPr>
          <p:cNvPr id="4" name="Obrázek 3">
            <a:extLst>
              <a:ext uri="{FF2B5EF4-FFF2-40B4-BE49-F238E27FC236}">
                <a16:creationId xmlns:a16="http://schemas.microsoft.com/office/drawing/2014/main" id="{E5F29862-72FA-447F-BAC7-D2603BB3D8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726" y="1406525"/>
            <a:ext cx="6619875" cy="4413250"/>
          </a:xfrm>
          <a:prstGeom prst="rect">
            <a:avLst/>
          </a:prstGeom>
          <a:ln w="57150">
            <a:solidFill>
              <a:srgbClr val="FFFF00"/>
            </a:solidFill>
          </a:ln>
        </p:spPr>
      </p:pic>
      <p:cxnSp>
        <p:nvCxnSpPr>
          <p:cNvPr id="7" name="Přímá spojnice se šipkou 6">
            <a:extLst>
              <a:ext uri="{FF2B5EF4-FFF2-40B4-BE49-F238E27FC236}">
                <a16:creationId xmlns:a16="http://schemas.microsoft.com/office/drawing/2014/main" id="{570CF589-561A-4613-A86D-BCB4815F7E68}"/>
              </a:ext>
            </a:extLst>
          </p:cNvPr>
          <p:cNvCxnSpPr/>
          <p:nvPr/>
        </p:nvCxnSpPr>
        <p:spPr>
          <a:xfrm>
            <a:off x="6715125" y="3600450"/>
            <a:ext cx="1447800" cy="70485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16353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1" y="211648"/>
            <a:ext cx="12191999" cy="565604"/>
          </a:xfrm>
        </p:spPr>
        <p:txBody>
          <a:bodyPr>
            <a:normAutofit/>
          </a:bodyPr>
          <a:lstStyle/>
          <a:p>
            <a:pPr algn="ctr" fontAlgn="base">
              <a:spcAft>
                <a:spcPct val="0"/>
              </a:spcAft>
              <a:defRPr/>
            </a:pPr>
            <a:r>
              <a:rPr lang="cs-CZ" sz="3200" b="1" dirty="0">
                <a:effectLst>
                  <a:outerShdw blurRad="38100" dist="38100" dir="2700000" algn="tl">
                    <a:srgbClr val="000000"/>
                  </a:outerShdw>
                </a:effectLst>
                <a:latin typeface="Calibri" panose="020F0502020204030204" pitchFamily="34" charset="0"/>
              </a:rPr>
              <a:t>Ekologicky významné krajinné celky (EVKC)</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85725" y="777251"/>
            <a:ext cx="12001500" cy="6080749"/>
          </a:xfrm>
        </p:spPr>
        <p:txBody>
          <a:bodyPr>
            <a:normAutofit/>
          </a:bodyPr>
          <a:lstStyle/>
          <a:p>
            <a:pPr marL="0" indent="0">
              <a:lnSpc>
                <a:spcPct val="120000"/>
              </a:lnSpc>
              <a:buNone/>
            </a:pPr>
            <a:r>
              <a:rPr lang="cs-CZ" sz="2400" b="1" dirty="0"/>
              <a:t>= Větší území (cca 10–1000 ha), obvykle více společenstev s různými ekologickými podmínkami</a:t>
            </a:r>
          </a:p>
          <a:p>
            <a:pPr marL="0" indent="0">
              <a:lnSpc>
                <a:spcPct val="120000"/>
              </a:lnSpc>
              <a:buNone/>
            </a:pPr>
            <a:endParaRPr lang="cs-CZ" sz="2400" b="1" dirty="0"/>
          </a:p>
        </p:txBody>
      </p:sp>
      <p:pic>
        <p:nvPicPr>
          <p:cNvPr id="6" name="Obrázek 5">
            <a:extLst>
              <a:ext uri="{FF2B5EF4-FFF2-40B4-BE49-F238E27FC236}">
                <a16:creationId xmlns:a16="http://schemas.microsoft.com/office/drawing/2014/main" id="{5CD5703E-C9FD-42D4-9F3F-C6585C0E9D5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4687" t="11333" r="24297" b="24028"/>
          <a:stretch/>
        </p:blipFill>
        <p:spPr>
          <a:xfrm>
            <a:off x="5877171" y="2348875"/>
            <a:ext cx="6219825" cy="4432925"/>
          </a:xfrm>
          <a:prstGeom prst="rect">
            <a:avLst/>
          </a:prstGeom>
        </p:spPr>
      </p:pic>
      <p:pic>
        <p:nvPicPr>
          <p:cNvPr id="5" name="Obrázek 4">
            <a:extLst>
              <a:ext uri="{FF2B5EF4-FFF2-40B4-BE49-F238E27FC236}">
                <a16:creationId xmlns:a16="http://schemas.microsoft.com/office/drawing/2014/main" id="{A2394C61-7967-4167-BEAE-D713B1D476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255" y="1851637"/>
            <a:ext cx="6572497" cy="4381665"/>
          </a:xfrm>
          <a:prstGeom prst="rect">
            <a:avLst/>
          </a:prstGeom>
          <a:ln w="50800">
            <a:solidFill>
              <a:srgbClr val="FFFF00"/>
            </a:solidFill>
          </a:ln>
        </p:spPr>
      </p:pic>
      <p:cxnSp>
        <p:nvCxnSpPr>
          <p:cNvPr id="8" name="Přímá spojnice se šipkou 7">
            <a:extLst>
              <a:ext uri="{FF2B5EF4-FFF2-40B4-BE49-F238E27FC236}">
                <a16:creationId xmlns:a16="http://schemas.microsoft.com/office/drawing/2014/main" id="{925E7B6F-22C2-40DA-960C-FFA43519A91C}"/>
              </a:ext>
            </a:extLst>
          </p:cNvPr>
          <p:cNvCxnSpPr>
            <a:cxnSpLocks/>
          </p:cNvCxnSpPr>
          <p:nvPr/>
        </p:nvCxnSpPr>
        <p:spPr>
          <a:xfrm>
            <a:off x="5667153" y="3147237"/>
            <a:ext cx="2619597" cy="1948638"/>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Ovál 8">
            <a:extLst>
              <a:ext uri="{FF2B5EF4-FFF2-40B4-BE49-F238E27FC236}">
                <a16:creationId xmlns:a16="http://schemas.microsoft.com/office/drawing/2014/main" id="{22278911-7E57-4F84-AEDD-D1B6EF7A09EE}"/>
              </a:ext>
            </a:extLst>
          </p:cNvPr>
          <p:cNvSpPr/>
          <p:nvPr/>
        </p:nvSpPr>
        <p:spPr>
          <a:xfrm rot="1723592">
            <a:off x="8152908" y="4616465"/>
            <a:ext cx="1053729" cy="1674352"/>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9086695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1" y="211648"/>
            <a:ext cx="12191999" cy="565604"/>
          </a:xfrm>
        </p:spPr>
        <p:txBody>
          <a:bodyPr>
            <a:normAutofit/>
          </a:bodyPr>
          <a:lstStyle/>
          <a:p>
            <a:pPr algn="ctr" fontAlgn="base">
              <a:spcAft>
                <a:spcPct val="0"/>
              </a:spcAft>
              <a:defRPr/>
            </a:pPr>
            <a:r>
              <a:rPr lang="cs-CZ" sz="3200" b="1" dirty="0">
                <a:effectLst>
                  <a:outerShdw blurRad="38100" dist="38100" dir="2700000" algn="tl">
                    <a:srgbClr val="000000"/>
                  </a:outerShdw>
                </a:effectLst>
                <a:latin typeface="Calibri" panose="020F0502020204030204" pitchFamily="34" charset="0"/>
              </a:rPr>
              <a:t>Ekologicky významné krajinné oblasti (EVKO)</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95250" y="639229"/>
            <a:ext cx="12001500" cy="6080749"/>
          </a:xfrm>
        </p:spPr>
        <p:txBody>
          <a:bodyPr>
            <a:normAutofit/>
          </a:bodyPr>
          <a:lstStyle/>
          <a:p>
            <a:pPr marL="0" indent="0">
              <a:lnSpc>
                <a:spcPct val="120000"/>
              </a:lnSpc>
              <a:buNone/>
            </a:pPr>
            <a:r>
              <a:rPr lang="cs-CZ" sz="2000" b="1" dirty="0"/>
              <a:t>= Rozlehlá území, zpravidla větší než 1000 ha, rozmanitá společenstva i ekologické podmínky, možnost existence druhů náročných na prostor, významný podíl přirozených společenstev</a:t>
            </a:r>
          </a:p>
        </p:txBody>
      </p:sp>
      <p:grpSp>
        <p:nvGrpSpPr>
          <p:cNvPr id="5" name="Skupina 4">
            <a:extLst>
              <a:ext uri="{FF2B5EF4-FFF2-40B4-BE49-F238E27FC236}">
                <a16:creationId xmlns:a16="http://schemas.microsoft.com/office/drawing/2014/main" id="{CF813844-0AD7-4ACC-9A9D-314D4FF264CB}"/>
              </a:ext>
            </a:extLst>
          </p:cNvPr>
          <p:cNvGrpSpPr/>
          <p:nvPr/>
        </p:nvGrpSpPr>
        <p:grpSpPr>
          <a:xfrm>
            <a:off x="-9525" y="1478980"/>
            <a:ext cx="12192000" cy="5349051"/>
            <a:chOff x="-9525" y="1427224"/>
            <a:chExt cx="12192000" cy="5349051"/>
          </a:xfrm>
        </p:grpSpPr>
        <p:pic>
          <p:nvPicPr>
            <p:cNvPr id="7" name="Obrázek 6">
              <a:extLst>
                <a:ext uri="{FF2B5EF4-FFF2-40B4-BE49-F238E27FC236}">
                  <a16:creationId xmlns:a16="http://schemas.microsoft.com/office/drawing/2014/main" id="{43D1499C-C4F9-45C3-A7E1-40A0D2920F0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938" t="21666" r="22656" b="20694"/>
            <a:stretch/>
          </p:blipFill>
          <p:spPr>
            <a:xfrm>
              <a:off x="4600575" y="2823400"/>
              <a:ext cx="7486650" cy="3952875"/>
            </a:xfrm>
            <a:prstGeom prst="rect">
              <a:avLst/>
            </a:prstGeom>
          </p:spPr>
        </p:pic>
        <p:pic>
          <p:nvPicPr>
            <p:cNvPr id="4" name="Obrázek 3">
              <a:extLst>
                <a:ext uri="{FF2B5EF4-FFF2-40B4-BE49-F238E27FC236}">
                  <a16:creationId xmlns:a16="http://schemas.microsoft.com/office/drawing/2014/main" id="{65B0B1F7-ECF3-4999-84DC-7F1CC1AF2F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5" y="1427224"/>
              <a:ext cx="12192000" cy="1641351"/>
            </a:xfrm>
            <a:prstGeom prst="rect">
              <a:avLst/>
            </a:prstGeom>
            <a:ln w="50800">
              <a:solidFill>
                <a:srgbClr val="FFFF00"/>
              </a:solidFill>
            </a:ln>
          </p:spPr>
        </p:pic>
        <p:cxnSp>
          <p:nvCxnSpPr>
            <p:cNvPr id="11" name="Přímá spojnice se šipkou 10">
              <a:extLst>
                <a:ext uri="{FF2B5EF4-FFF2-40B4-BE49-F238E27FC236}">
                  <a16:creationId xmlns:a16="http://schemas.microsoft.com/office/drawing/2014/main" id="{1AD14113-F3EE-4FC5-AC53-CCEDD3EF7B0D}"/>
                </a:ext>
              </a:extLst>
            </p:cNvPr>
            <p:cNvCxnSpPr>
              <a:cxnSpLocks/>
            </p:cNvCxnSpPr>
            <p:nvPr/>
          </p:nvCxnSpPr>
          <p:spPr>
            <a:xfrm>
              <a:off x="5972175" y="3105150"/>
              <a:ext cx="1619250" cy="120015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Ovál 11">
              <a:extLst>
                <a:ext uri="{FF2B5EF4-FFF2-40B4-BE49-F238E27FC236}">
                  <a16:creationId xmlns:a16="http://schemas.microsoft.com/office/drawing/2014/main" id="{2B87612E-E191-4720-93F1-2499893C71B7}"/>
                </a:ext>
              </a:extLst>
            </p:cNvPr>
            <p:cNvSpPr/>
            <p:nvPr/>
          </p:nvSpPr>
          <p:spPr>
            <a:xfrm rot="20425282">
              <a:off x="6759242" y="3798153"/>
              <a:ext cx="4150735" cy="2093644"/>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2809406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0" y="201841"/>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Jak získat?</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277585" y="930730"/>
            <a:ext cx="11625943" cy="5600699"/>
          </a:xfrm>
        </p:spPr>
        <p:txBody>
          <a:bodyPr/>
          <a:lstStyle/>
          <a:p>
            <a:pPr marL="0" indent="0">
              <a:buNone/>
            </a:pPr>
            <a:r>
              <a:rPr lang="cs-CZ" b="1" dirty="0">
                <a:solidFill>
                  <a:srgbClr val="FF0000"/>
                </a:solidFill>
              </a:rPr>
              <a:t>Terénním mapováním!</a:t>
            </a:r>
          </a:p>
          <a:p>
            <a:pPr marL="0" indent="0">
              <a:buNone/>
            </a:pPr>
            <a:r>
              <a:rPr lang="cs-CZ" b="1" dirty="0"/>
              <a:t>Existují možnosti, jak se mapě „zdánlivě“ přiblížit:</a:t>
            </a:r>
          </a:p>
          <a:p>
            <a:pPr marL="914400" lvl="1" indent="-457200">
              <a:buFont typeface="+mj-lt"/>
              <a:buAutoNum type="arabicPeriod"/>
            </a:pPr>
            <a:r>
              <a:rPr lang="cs-CZ" b="1" dirty="0">
                <a:hlinkClick r:id="rId2"/>
              </a:rPr>
              <a:t>Určení bioregionu</a:t>
            </a:r>
            <a:r>
              <a:rPr lang="cs-CZ" b="1" dirty="0"/>
              <a:t> (</a:t>
            </a:r>
            <a:r>
              <a:rPr lang="cs-CZ" altLang="en-US" sz="2400" b="1" dirty="0"/>
              <a:t>Culek, M. a kol.: Biogeografické regiony České republiky. Masarykova univerzita, Brno. 2013.</a:t>
            </a:r>
            <a:r>
              <a:rPr lang="cs-CZ" b="1" dirty="0"/>
              <a:t>)</a:t>
            </a:r>
          </a:p>
          <a:p>
            <a:pPr marL="457200" lvl="1" indent="0">
              <a:buNone/>
            </a:pPr>
            <a:endParaRPr lang="cs-CZ" b="1" dirty="0"/>
          </a:p>
        </p:txBody>
      </p:sp>
      <p:pic>
        <p:nvPicPr>
          <p:cNvPr id="4" name="Obrázek 3">
            <a:extLst>
              <a:ext uri="{FF2B5EF4-FFF2-40B4-BE49-F238E27FC236}">
                <a16:creationId xmlns:a16="http://schemas.microsoft.com/office/drawing/2014/main" id="{DD3765B5-C7A8-473C-9B9C-184F810281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7734" t="26792" b="13962"/>
          <a:stretch/>
        </p:blipFill>
        <p:spPr>
          <a:xfrm>
            <a:off x="4119239" y="2623586"/>
            <a:ext cx="8061874" cy="3717754"/>
          </a:xfrm>
          <a:prstGeom prst="rect">
            <a:avLst/>
          </a:prstGeom>
        </p:spPr>
      </p:pic>
      <p:grpSp>
        <p:nvGrpSpPr>
          <p:cNvPr id="19" name="Skupina 18">
            <a:extLst>
              <a:ext uri="{FF2B5EF4-FFF2-40B4-BE49-F238E27FC236}">
                <a16:creationId xmlns:a16="http://schemas.microsoft.com/office/drawing/2014/main" id="{005414BD-5972-4392-A0FC-000CD9DCEB4A}"/>
              </a:ext>
            </a:extLst>
          </p:cNvPr>
          <p:cNvGrpSpPr/>
          <p:nvPr/>
        </p:nvGrpSpPr>
        <p:grpSpPr>
          <a:xfrm>
            <a:off x="66571" y="5023706"/>
            <a:ext cx="11836957" cy="1834294"/>
            <a:chOff x="66571" y="5023706"/>
            <a:chExt cx="11836957" cy="1834294"/>
          </a:xfrm>
        </p:grpSpPr>
        <p:pic>
          <p:nvPicPr>
            <p:cNvPr id="5" name="Obrázek 4">
              <a:extLst>
                <a:ext uri="{FF2B5EF4-FFF2-40B4-BE49-F238E27FC236}">
                  <a16:creationId xmlns:a16="http://schemas.microsoft.com/office/drawing/2014/main" id="{74824148-07A2-40B2-8305-48643DB94E34}"/>
                </a:ext>
              </a:extLst>
            </p:cNvPr>
            <p:cNvPicPr>
              <a:picLocks noChangeAspect="1"/>
            </p:cNvPicPr>
            <p:nvPr/>
          </p:nvPicPr>
          <p:blipFill rotWithShape="1">
            <a:blip r:embed="rId4" cstate="print"/>
            <a:srcRect l="30424" t="81761" r="40778" b="11069"/>
            <a:stretch/>
          </p:blipFill>
          <p:spPr>
            <a:xfrm>
              <a:off x="66571" y="5719609"/>
              <a:ext cx="8128523" cy="1138391"/>
            </a:xfrm>
            <a:prstGeom prst="rect">
              <a:avLst/>
            </a:prstGeom>
          </p:spPr>
        </p:pic>
        <p:sp>
          <p:nvSpPr>
            <p:cNvPr id="7" name="TextovéPole 6">
              <a:extLst>
                <a:ext uri="{FF2B5EF4-FFF2-40B4-BE49-F238E27FC236}">
                  <a16:creationId xmlns:a16="http://schemas.microsoft.com/office/drawing/2014/main" id="{F231A823-188A-4FF2-8B24-BD80857A694B}"/>
                </a:ext>
              </a:extLst>
            </p:cNvPr>
            <p:cNvSpPr txBox="1"/>
            <p:nvPr/>
          </p:nvSpPr>
          <p:spPr>
            <a:xfrm>
              <a:off x="5313871" y="5371658"/>
              <a:ext cx="845389" cy="369332"/>
            </a:xfrm>
            <a:prstGeom prst="rect">
              <a:avLst/>
            </a:prstGeom>
            <a:solidFill>
              <a:schemeClr val="bg1"/>
            </a:solidFill>
            <a:ln>
              <a:solidFill>
                <a:schemeClr val="tx1"/>
              </a:solidFill>
            </a:ln>
          </p:spPr>
          <p:txBody>
            <a:bodyPr wrap="square" rtlCol="0">
              <a:spAutoFit/>
            </a:bodyPr>
            <a:lstStyle/>
            <a:p>
              <a:r>
                <a:rPr lang="cs-CZ" b="1" dirty="0"/>
                <a:t>aluvia</a:t>
              </a:r>
            </a:p>
          </p:txBody>
        </p:sp>
        <p:sp>
          <p:nvSpPr>
            <p:cNvPr id="8" name="TextovéPole 7">
              <a:extLst>
                <a:ext uri="{FF2B5EF4-FFF2-40B4-BE49-F238E27FC236}">
                  <a16:creationId xmlns:a16="http://schemas.microsoft.com/office/drawing/2014/main" id="{1DB0F4C1-7ECA-490D-AEC8-AA5418DC1EF3}"/>
                </a:ext>
              </a:extLst>
            </p:cNvPr>
            <p:cNvSpPr txBox="1"/>
            <p:nvPr/>
          </p:nvSpPr>
          <p:spPr>
            <a:xfrm>
              <a:off x="4321834" y="5023706"/>
              <a:ext cx="3252158" cy="369332"/>
            </a:xfrm>
            <a:prstGeom prst="rect">
              <a:avLst/>
            </a:prstGeom>
            <a:solidFill>
              <a:schemeClr val="bg1"/>
            </a:solidFill>
            <a:ln>
              <a:solidFill>
                <a:schemeClr val="tx1"/>
              </a:solidFill>
            </a:ln>
          </p:spPr>
          <p:txBody>
            <a:bodyPr wrap="square" rtlCol="0">
              <a:spAutoFit/>
            </a:bodyPr>
            <a:lstStyle/>
            <a:p>
              <a:r>
                <a:rPr lang="cs-CZ" b="1" dirty="0"/>
                <a:t>vodou neovlivněná stanoviště</a:t>
              </a:r>
            </a:p>
          </p:txBody>
        </p:sp>
        <p:cxnSp>
          <p:nvCxnSpPr>
            <p:cNvPr id="10" name="Přímá spojnice se šipkou 9">
              <a:extLst>
                <a:ext uri="{FF2B5EF4-FFF2-40B4-BE49-F238E27FC236}">
                  <a16:creationId xmlns:a16="http://schemas.microsoft.com/office/drawing/2014/main" id="{B1CAA59B-DA7B-4C56-A759-BDFBDDB9CCEE}"/>
                </a:ext>
              </a:extLst>
            </p:cNvPr>
            <p:cNvCxnSpPr>
              <a:cxnSpLocks/>
            </p:cNvCxnSpPr>
            <p:nvPr/>
          </p:nvCxnSpPr>
          <p:spPr>
            <a:xfrm>
              <a:off x="5063706" y="5393038"/>
              <a:ext cx="0" cy="7834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a:extLst>
                <a:ext uri="{FF2B5EF4-FFF2-40B4-BE49-F238E27FC236}">
                  <a16:creationId xmlns:a16="http://schemas.microsoft.com/office/drawing/2014/main" id="{37529D0F-DE4B-4DB7-B3E8-DF27A8A4B5A7}"/>
                </a:ext>
              </a:extLst>
            </p:cNvPr>
            <p:cNvCxnSpPr/>
            <p:nvPr/>
          </p:nvCxnSpPr>
          <p:spPr>
            <a:xfrm>
              <a:off x="5495026" y="5740990"/>
              <a:ext cx="0" cy="4355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ovéPole 13">
              <a:extLst>
                <a:ext uri="{FF2B5EF4-FFF2-40B4-BE49-F238E27FC236}">
                  <a16:creationId xmlns:a16="http://schemas.microsoft.com/office/drawing/2014/main" id="{E6590C29-3066-468C-B8FD-8FC3139E064F}"/>
                </a:ext>
              </a:extLst>
            </p:cNvPr>
            <p:cNvSpPr txBox="1"/>
            <p:nvPr/>
          </p:nvSpPr>
          <p:spPr>
            <a:xfrm>
              <a:off x="8358996" y="5655072"/>
              <a:ext cx="3544532" cy="1200329"/>
            </a:xfrm>
            <a:prstGeom prst="rect">
              <a:avLst/>
            </a:prstGeom>
            <a:solidFill>
              <a:schemeClr val="bg1"/>
            </a:solidFill>
            <a:ln>
              <a:solidFill>
                <a:schemeClr val="tx1"/>
              </a:solidFill>
            </a:ln>
          </p:spPr>
          <p:txBody>
            <a:bodyPr wrap="square" rtlCol="0">
              <a:spAutoFit/>
            </a:bodyPr>
            <a:lstStyle/>
            <a:p>
              <a:r>
                <a:rPr lang="cs-CZ" b="1" dirty="0"/>
                <a:t>n = HŘ 3</a:t>
              </a:r>
            </a:p>
            <a:p>
              <a:r>
                <a:rPr lang="cs-CZ" b="1" dirty="0"/>
                <a:t>z = HŘ 4, 5b se stagnující vodou</a:t>
              </a:r>
            </a:p>
            <a:p>
              <a:r>
                <a:rPr lang="cs-CZ" b="1" dirty="0"/>
                <a:t>a = HŘ 4, 5a v aluviích</a:t>
              </a:r>
            </a:p>
            <a:p>
              <a:r>
                <a:rPr lang="cs-CZ" b="1" dirty="0"/>
                <a:t>o = HŘ 1, 2</a:t>
              </a:r>
            </a:p>
          </p:txBody>
        </p:sp>
        <p:cxnSp>
          <p:nvCxnSpPr>
            <p:cNvPr id="16" name="Přímá spojnice se šipkou 15">
              <a:extLst>
                <a:ext uri="{FF2B5EF4-FFF2-40B4-BE49-F238E27FC236}">
                  <a16:creationId xmlns:a16="http://schemas.microsoft.com/office/drawing/2014/main" id="{A7E2CEC5-413A-4432-940B-896C60138015}"/>
                </a:ext>
              </a:extLst>
            </p:cNvPr>
            <p:cNvCxnSpPr>
              <a:cxnSpLocks/>
              <a:stCxn id="14" idx="1"/>
            </p:cNvCxnSpPr>
            <p:nvPr/>
          </p:nvCxnSpPr>
          <p:spPr>
            <a:xfrm flipH="1">
              <a:off x="7944928" y="6255237"/>
              <a:ext cx="41406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435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1" y="211648"/>
            <a:ext cx="12191999" cy="565604"/>
          </a:xfrm>
        </p:spPr>
        <p:txBody>
          <a:bodyPr>
            <a:normAutofit/>
          </a:bodyPr>
          <a:lstStyle/>
          <a:p>
            <a:pPr algn="ctr" fontAlgn="base">
              <a:spcAft>
                <a:spcPct val="0"/>
              </a:spcAft>
              <a:defRPr/>
            </a:pPr>
            <a:r>
              <a:rPr lang="cs-CZ" sz="3200" b="1" dirty="0">
                <a:effectLst>
                  <a:outerShdw blurRad="38100" dist="38100" dir="2700000" algn="tl">
                    <a:srgbClr val="000000"/>
                  </a:outerShdw>
                </a:effectLst>
                <a:latin typeface="Calibri" panose="020F0502020204030204" pitchFamily="34" charset="0"/>
              </a:rPr>
              <a:t>Ekologicky významná liniová společenstva (EVLS)</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95250" y="699614"/>
            <a:ext cx="12001500" cy="6080749"/>
          </a:xfrm>
        </p:spPr>
        <p:txBody>
          <a:bodyPr>
            <a:normAutofit/>
          </a:bodyPr>
          <a:lstStyle/>
          <a:p>
            <a:pPr marL="0" indent="0">
              <a:lnSpc>
                <a:spcPct val="120000"/>
              </a:lnSpc>
              <a:buNone/>
            </a:pPr>
            <a:r>
              <a:rPr lang="cs-CZ" sz="2000" b="1" dirty="0"/>
              <a:t>= Úzký, protáhlý tvar s významným podílem ekotonů</a:t>
            </a:r>
          </a:p>
        </p:txBody>
      </p:sp>
      <p:pic>
        <p:nvPicPr>
          <p:cNvPr id="8" name="Obrázek 7">
            <a:extLst>
              <a:ext uri="{FF2B5EF4-FFF2-40B4-BE49-F238E27FC236}">
                <a16:creationId xmlns:a16="http://schemas.microsoft.com/office/drawing/2014/main" id="{E935113C-ECBD-43B8-817E-720C0251767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8203" t="16981" r="29457" b="14591"/>
          <a:stretch/>
        </p:blipFill>
        <p:spPr>
          <a:xfrm>
            <a:off x="5715538" y="2087592"/>
            <a:ext cx="6381212" cy="4692771"/>
          </a:xfrm>
          <a:prstGeom prst="rect">
            <a:avLst/>
          </a:prstGeom>
        </p:spPr>
      </p:pic>
      <p:pic>
        <p:nvPicPr>
          <p:cNvPr id="6" name="Obrázek 5">
            <a:extLst>
              <a:ext uri="{FF2B5EF4-FFF2-40B4-BE49-F238E27FC236}">
                <a16:creationId xmlns:a16="http://schemas.microsoft.com/office/drawing/2014/main" id="{D4ADC253-454A-41CE-83DF-27BA909E13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50" y="1164565"/>
            <a:ext cx="6767423" cy="4511615"/>
          </a:xfrm>
          <a:prstGeom prst="rect">
            <a:avLst/>
          </a:prstGeom>
          <a:ln w="50800">
            <a:solidFill>
              <a:srgbClr val="FFFF00"/>
            </a:solidFill>
          </a:ln>
        </p:spPr>
      </p:pic>
      <p:cxnSp>
        <p:nvCxnSpPr>
          <p:cNvPr id="10" name="Přímá spojnice se šipkou 9">
            <a:extLst>
              <a:ext uri="{FF2B5EF4-FFF2-40B4-BE49-F238E27FC236}">
                <a16:creationId xmlns:a16="http://schemas.microsoft.com/office/drawing/2014/main" id="{BFBDAE9D-28DE-4510-9684-45D4FD884D3F}"/>
              </a:ext>
            </a:extLst>
          </p:cNvPr>
          <p:cNvCxnSpPr>
            <a:cxnSpLocks/>
            <a:endCxn id="13" idx="2"/>
          </p:cNvCxnSpPr>
          <p:nvPr/>
        </p:nvCxnSpPr>
        <p:spPr>
          <a:xfrm>
            <a:off x="4543425" y="4057650"/>
            <a:ext cx="3838020" cy="963526"/>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 name="Ovál 12">
            <a:extLst>
              <a:ext uri="{FF2B5EF4-FFF2-40B4-BE49-F238E27FC236}">
                <a16:creationId xmlns:a16="http://schemas.microsoft.com/office/drawing/2014/main" id="{97C31025-2C70-4AD4-87BA-1602330817E3}"/>
              </a:ext>
            </a:extLst>
          </p:cNvPr>
          <p:cNvSpPr/>
          <p:nvPr/>
        </p:nvSpPr>
        <p:spPr>
          <a:xfrm rot="1283706">
            <a:off x="8368714" y="3383550"/>
            <a:ext cx="369473" cy="3410033"/>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096857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1" y="211648"/>
            <a:ext cx="12191999" cy="565604"/>
          </a:xfrm>
        </p:spPr>
        <p:txBody>
          <a:bodyPr>
            <a:normAutofit/>
          </a:bodyPr>
          <a:lstStyle/>
          <a:p>
            <a:pPr algn="ctr" fontAlgn="base">
              <a:spcAft>
                <a:spcPct val="0"/>
              </a:spcAft>
              <a:defRPr/>
            </a:pPr>
            <a:r>
              <a:rPr lang="cs-CZ" sz="3200" b="1" dirty="0">
                <a:effectLst>
                  <a:outerShdw blurRad="38100" dist="38100" dir="2700000" algn="tl">
                    <a:srgbClr val="000000"/>
                  </a:outerShdw>
                </a:effectLst>
                <a:latin typeface="Calibri" panose="020F0502020204030204" pitchFamily="34" charset="0"/>
              </a:rPr>
              <a:t>EVSK podle funkce</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95251" y="699614"/>
            <a:ext cx="5257800" cy="6080749"/>
          </a:xfrm>
        </p:spPr>
        <p:txBody>
          <a:bodyPr>
            <a:normAutofit/>
          </a:bodyPr>
          <a:lstStyle/>
          <a:p>
            <a:pPr>
              <a:lnSpc>
                <a:spcPct val="120000"/>
              </a:lnSpc>
            </a:pPr>
            <a:r>
              <a:rPr lang="cs-CZ" sz="2000" b="1" dirty="0"/>
              <a:t>Biocentra = „centra biotické diverzity“ = území, která díky své velikosti umožňují trvalou existenci druhů i společenstev</a:t>
            </a:r>
          </a:p>
          <a:p>
            <a:pPr>
              <a:lnSpc>
                <a:spcPct val="120000"/>
              </a:lnSpc>
            </a:pPr>
            <a:r>
              <a:rPr lang="cs-CZ" sz="2000" b="1" dirty="0"/>
              <a:t>Biokoridory = „biotické koridory“ = umožňují migraci organismů, propojují biocentra. Druhy (zejména živočišné) v nich mohou i krátkodobě přežívat, nebo se ukrývat.</a:t>
            </a:r>
          </a:p>
          <a:p>
            <a:pPr>
              <a:lnSpc>
                <a:spcPct val="120000"/>
              </a:lnSpc>
            </a:pPr>
            <a:r>
              <a:rPr lang="cs-CZ" sz="2000" b="1" dirty="0"/>
              <a:t>Interakční prvky = zprostředkovávají příznivé působení biocenter a biokoridorů na krajinu, zpravidla malé a izolované plochy umožňující jen krátkodobou existenci, či úkryt. Rozhodující vliv na pestrost krajiny.</a:t>
            </a:r>
          </a:p>
          <a:p>
            <a:pPr>
              <a:lnSpc>
                <a:spcPct val="120000"/>
              </a:lnSpc>
            </a:pPr>
            <a:r>
              <a:rPr lang="cs-CZ" sz="2000" b="1" dirty="0"/>
              <a:t>Ochranné zóny = omezují negativní vlivy          z okolí</a:t>
            </a:r>
          </a:p>
        </p:txBody>
      </p:sp>
      <p:pic>
        <p:nvPicPr>
          <p:cNvPr id="4" name="Obrázek 3">
            <a:extLst>
              <a:ext uri="{FF2B5EF4-FFF2-40B4-BE49-F238E27FC236}">
                <a16:creationId xmlns:a16="http://schemas.microsoft.com/office/drawing/2014/main" id="{94EB6909-E5C6-4662-99A6-FA307029828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9501"/>
          <a:stretch/>
        </p:blipFill>
        <p:spPr>
          <a:xfrm>
            <a:off x="5438775" y="777252"/>
            <a:ext cx="6753225" cy="5592782"/>
          </a:xfrm>
          <a:prstGeom prst="rect">
            <a:avLst/>
          </a:prstGeom>
        </p:spPr>
      </p:pic>
      <p:grpSp>
        <p:nvGrpSpPr>
          <p:cNvPr id="12" name="Skupina 11">
            <a:extLst>
              <a:ext uri="{FF2B5EF4-FFF2-40B4-BE49-F238E27FC236}">
                <a16:creationId xmlns:a16="http://schemas.microsoft.com/office/drawing/2014/main" id="{2EF3DBE9-4CE8-4680-BE31-CABEEB59A13E}"/>
              </a:ext>
            </a:extLst>
          </p:cNvPr>
          <p:cNvGrpSpPr/>
          <p:nvPr/>
        </p:nvGrpSpPr>
        <p:grpSpPr>
          <a:xfrm>
            <a:off x="4810125" y="1333500"/>
            <a:ext cx="6391275" cy="3271119"/>
            <a:chOff x="4810125" y="1333500"/>
            <a:chExt cx="6391275" cy="3271119"/>
          </a:xfrm>
        </p:grpSpPr>
        <p:cxnSp>
          <p:nvCxnSpPr>
            <p:cNvPr id="7" name="Přímá spojnice se šipkou 6">
              <a:extLst>
                <a:ext uri="{FF2B5EF4-FFF2-40B4-BE49-F238E27FC236}">
                  <a16:creationId xmlns:a16="http://schemas.microsoft.com/office/drawing/2014/main" id="{E04EEB4D-EBC7-44F7-A628-2CB726453A4F}"/>
                </a:ext>
              </a:extLst>
            </p:cNvPr>
            <p:cNvCxnSpPr/>
            <p:nvPr/>
          </p:nvCxnSpPr>
          <p:spPr>
            <a:xfrm>
              <a:off x="4829175" y="1333500"/>
              <a:ext cx="6372225" cy="32385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a:extLst>
                <a:ext uri="{FF2B5EF4-FFF2-40B4-BE49-F238E27FC236}">
                  <a16:creationId xmlns:a16="http://schemas.microsoft.com/office/drawing/2014/main" id="{D58BAE91-EDC5-4D95-831D-F0E80112BE70}"/>
                </a:ext>
              </a:extLst>
            </p:cNvPr>
            <p:cNvCxnSpPr>
              <a:cxnSpLocks/>
            </p:cNvCxnSpPr>
            <p:nvPr/>
          </p:nvCxnSpPr>
          <p:spPr>
            <a:xfrm>
              <a:off x="4810125" y="1333500"/>
              <a:ext cx="3009900" cy="3271119"/>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Skupina 17">
            <a:extLst>
              <a:ext uri="{FF2B5EF4-FFF2-40B4-BE49-F238E27FC236}">
                <a16:creationId xmlns:a16="http://schemas.microsoft.com/office/drawing/2014/main" id="{2E2DA375-3945-441D-A609-66873187ED3D}"/>
              </a:ext>
            </a:extLst>
          </p:cNvPr>
          <p:cNvGrpSpPr/>
          <p:nvPr/>
        </p:nvGrpSpPr>
        <p:grpSpPr>
          <a:xfrm>
            <a:off x="5219700" y="2381250"/>
            <a:ext cx="1962150" cy="866775"/>
            <a:chOff x="5219700" y="2381250"/>
            <a:chExt cx="1962150" cy="866775"/>
          </a:xfrm>
        </p:grpSpPr>
        <p:cxnSp>
          <p:nvCxnSpPr>
            <p:cNvPr id="15" name="Přímá spojnice se šipkou 14">
              <a:extLst>
                <a:ext uri="{FF2B5EF4-FFF2-40B4-BE49-F238E27FC236}">
                  <a16:creationId xmlns:a16="http://schemas.microsoft.com/office/drawing/2014/main" id="{47E203F9-9993-48F5-96E1-42117772DF9A}"/>
                </a:ext>
              </a:extLst>
            </p:cNvPr>
            <p:cNvCxnSpPr/>
            <p:nvPr/>
          </p:nvCxnSpPr>
          <p:spPr>
            <a:xfrm flipV="1">
              <a:off x="5267325" y="2381250"/>
              <a:ext cx="1333500" cy="32385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Přímá spojnice se šipkou 16">
              <a:extLst>
                <a:ext uri="{FF2B5EF4-FFF2-40B4-BE49-F238E27FC236}">
                  <a16:creationId xmlns:a16="http://schemas.microsoft.com/office/drawing/2014/main" id="{0B59B3DC-E2C5-4CDC-93E3-BAA71083BD62}"/>
                </a:ext>
              </a:extLst>
            </p:cNvPr>
            <p:cNvCxnSpPr/>
            <p:nvPr/>
          </p:nvCxnSpPr>
          <p:spPr>
            <a:xfrm>
              <a:off x="5219700" y="2714625"/>
              <a:ext cx="1962150" cy="5334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Skupina 33">
            <a:extLst>
              <a:ext uri="{FF2B5EF4-FFF2-40B4-BE49-F238E27FC236}">
                <a16:creationId xmlns:a16="http://schemas.microsoft.com/office/drawing/2014/main" id="{37E48AF8-3EB9-48A2-A2D7-C43E7FAE4A69}"/>
              </a:ext>
            </a:extLst>
          </p:cNvPr>
          <p:cNvGrpSpPr/>
          <p:nvPr/>
        </p:nvGrpSpPr>
        <p:grpSpPr>
          <a:xfrm>
            <a:off x="5353051" y="1857375"/>
            <a:ext cx="2057399" cy="1882614"/>
            <a:chOff x="5353051" y="1857375"/>
            <a:chExt cx="2057399" cy="1882614"/>
          </a:xfrm>
        </p:grpSpPr>
        <p:cxnSp>
          <p:nvCxnSpPr>
            <p:cNvPr id="20" name="Přímá spojnice se šipkou 19">
              <a:extLst>
                <a:ext uri="{FF2B5EF4-FFF2-40B4-BE49-F238E27FC236}">
                  <a16:creationId xmlns:a16="http://schemas.microsoft.com/office/drawing/2014/main" id="{1E18A740-07B2-45A6-8C65-ECB2E53E9CA9}"/>
                </a:ext>
              </a:extLst>
            </p:cNvPr>
            <p:cNvCxnSpPr>
              <a:cxnSpLocks/>
              <a:stCxn id="3" idx="3"/>
            </p:cNvCxnSpPr>
            <p:nvPr/>
          </p:nvCxnSpPr>
          <p:spPr>
            <a:xfrm flipV="1">
              <a:off x="5353051" y="2057400"/>
              <a:ext cx="2057399" cy="1682589"/>
            </a:xfrm>
            <a:prstGeom prst="straightConnector1">
              <a:avLst/>
            </a:prstGeom>
            <a:ln w="508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Přímá spojnice se šipkou 23">
              <a:extLst>
                <a:ext uri="{FF2B5EF4-FFF2-40B4-BE49-F238E27FC236}">
                  <a16:creationId xmlns:a16="http://schemas.microsoft.com/office/drawing/2014/main" id="{6A526ADF-9C49-4E16-BC39-744D8F7DFD49}"/>
                </a:ext>
              </a:extLst>
            </p:cNvPr>
            <p:cNvCxnSpPr>
              <a:stCxn id="3" idx="3"/>
            </p:cNvCxnSpPr>
            <p:nvPr/>
          </p:nvCxnSpPr>
          <p:spPr>
            <a:xfrm flipV="1">
              <a:off x="5353051" y="1857375"/>
              <a:ext cx="1752599" cy="1882614"/>
            </a:xfrm>
            <a:prstGeom prst="straightConnector1">
              <a:avLst/>
            </a:prstGeom>
            <a:ln w="508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Skupina 34">
            <a:extLst>
              <a:ext uri="{FF2B5EF4-FFF2-40B4-BE49-F238E27FC236}">
                <a16:creationId xmlns:a16="http://schemas.microsoft.com/office/drawing/2014/main" id="{6DCBC7DF-5B75-4600-9DEA-FB7523A72F12}"/>
              </a:ext>
            </a:extLst>
          </p:cNvPr>
          <p:cNvGrpSpPr/>
          <p:nvPr/>
        </p:nvGrpSpPr>
        <p:grpSpPr>
          <a:xfrm>
            <a:off x="4933950" y="3400425"/>
            <a:ext cx="6562725" cy="2408388"/>
            <a:chOff x="4933950" y="3400425"/>
            <a:chExt cx="6562725" cy="2408388"/>
          </a:xfrm>
        </p:grpSpPr>
        <p:cxnSp>
          <p:nvCxnSpPr>
            <p:cNvPr id="29" name="Přímá spojnice se šipkou 28">
              <a:extLst>
                <a:ext uri="{FF2B5EF4-FFF2-40B4-BE49-F238E27FC236}">
                  <a16:creationId xmlns:a16="http://schemas.microsoft.com/office/drawing/2014/main" id="{1846499D-5F38-435E-8331-BB0AD886E155}"/>
                </a:ext>
              </a:extLst>
            </p:cNvPr>
            <p:cNvCxnSpPr>
              <a:cxnSpLocks/>
            </p:cNvCxnSpPr>
            <p:nvPr/>
          </p:nvCxnSpPr>
          <p:spPr>
            <a:xfrm flipV="1">
              <a:off x="4933950" y="3400425"/>
              <a:ext cx="3695700" cy="2408388"/>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Přímá spojnice se šipkou 30">
              <a:extLst>
                <a:ext uri="{FF2B5EF4-FFF2-40B4-BE49-F238E27FC236}">
                  <a16:creationId xmlns:a16="http://schemas.microsoft.com/office/drawing/2014/main" id="{7767F3AD-2137-439B-983E-1BB0EEFCE9FE}"/>
                </a:ext>
              </a:extLst>
            </p:cNvPr>
            <p:cNvCxnSpPr/>
            <p:nvPr/>
          </p:nvCxnSpPr>
          <p:spPr>
            <a:xfrm flipV="1">
              <a:off x="4933950" y="3662363"/>
              <a:ext cx="6562725" cy="214645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601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0-#ppt_w/2"/>
                                          </p:val>
                                        </p:tav>
                                        <p:tav tm="100000">
                                          <p:val>
                                            <p:strVal val="#ppt_x"/>
                                          </p:val>
                                        </p:tav>
                                      </p:tavLst>
                                    </p:anim>
                                    <p:anim calcmode="lin" valueType="num">
                                      <p:cBhvr additive="base">
                                        <p:cTn id="3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0-#ppt_w/2"/>
                                          </p:val>
                                        </p:tav>
                                        <p:tav tm="100000">
                                          <p:val>
                                            <p:strVal val="#ppt_x"/>
                                          </p:val>
                                        </p:tav>
                                      </p:tavLst>
                                    </p:anim>
                                    <p:anim calcmode="lin" valueType="num">
                                      <p:cBhvr additive="base">
                                        <p:cTn id="42"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1" y="211648"/>
            <a:ext cx="12191999" cy="565604"/>
          </a:xfrm>
        </p:spPr>
        <p:txBody>
          <a:bodyPr>
            <a:normAutofit/>
          </a:bodyPr>
          <a:lstStyle/>
          <a:p>
            <a:pPr algn="ctr" fontAlgn="base">
              <a:spcAft>
                <a:spcPct val="0"/>
              </a:spcAft>
              <a:defRPr/>
            </a:pPr>
            <a:r>
              <a:rPr lang="cs-CZ" sz="3200" b="1" dirty="0">
                <a:effectLst>
                  <a:outerShdw blurRad="38100" dist="38100" dir="2700000" algn="tl">
                    <a:srgbClr val="000000"/>
                  </a:outerShdw>
                </a:effectLst>
                <a:latin typeface="Calibri" panose="020F0502020204030204" pitchFamily="34" charset="0"/>
              </a:rPr>
              <a:t>EVSK podle významu</a:t>
            </a:r>
          </a:p>
        </p:txBody>
      </p:sp>
      <p:sp>
        <p:nvSpPr>
          <p:cNvPr id="19" name="Zástupný symbol pro obsah 2">
            <a:extLst>
              <a:ext uri="{FF2B5EF4-FFF2-40B4-BE49-F238E27FC236}">
                <a16:creationId xmlns:a16="http://schemas.microsoft.com/office/drawing/2014/main" id="{73F6ED0E-D90A-4DF1-B2B4-00ADFE77AA8C}"/>
              </a:ext>
            </a:extLst>
          </p:cNvPr>
          <p:cNvSpPr txBox="1">
            <a:spLocks/>
          </p:cNvSpPr>
          <p:nvPr/>
        </p:nvSpPr>
        <p:spPr>
          <a:xfrm>
            <a:off x="161925" y="777251"/>
            <a:ext cx="11887199" cy="6080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lvl="1" indent="-180975"/>
            <a:r>
              <a:rPr lang="cs-CZ" b="1" dirty="0"/>
              <a:t>Lokální = výskyt druhů a společenstev místního významu, často ani nechráněných, nepovažovaných za vzácné</a:t>
            </a:r>
          </a:p>
        </p:txBody>
      </p:sp>
      <p:pic>
        <p:nvPicPr>
          <p:cNvPr id="5" name="Obrázek 4">
            <a:extLst>
              <a:ext uri="{FF2B5EF4-FFF2-40B4-BE49-F238E27FC236}">
                <a16:creationId xmlns:a16="http://schemas.microsoft.com/office/drawing/2014/main" id="{34A9CB29-94A6-4997-B2BC-543AA58214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52650" y="1571625"/>
            <a:ext cx="7886700" cy="5257800"/>
          </a:xfrm>
          <a:prstGeom prst="rect">
            <a:avLst/>
          </a:prstGeom>
        </p:spPr>
      </p:pic>
    </p:spTree>
    <p:extLst>
      <p:ext uri="{BB962C8B-B14F-4D97-AF65-F5344CB8AC3E}">
        <p14:creationId xmlns:p14="http://schemas.microsoft.com/office/powerpoint/2010/main" val="18197337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1" y="211648"/>
            <a:ext cx="12191999" cy="565604"/>
          </a:xfrm>
        </p:spPr>
        <p:txBody>
          <a:bodyPr>
            <a:normAutofit/>
          </a:bodyPr>
          <a:lstStyle/>
          <a:p>
            <a:pPr algn="ctr" fontAlgn="base">
              <a:spcAft>
                <a:spcPct val="0"/>
              </a:spcAft>
              <a:defRPr/>
            </a:pPr>
            <a:r>
              <a:rPr lang="cs-CZ" sz="3200" b="1" dirty="0">
                <a:effectLst>
                  <a:outerShdw blurRad="38100" dist="38100" dir="2700000" algn="tl">
                    <a:srgbClr val="000000"/>
                  </a:outerShdw>
                </a:effectLst>
                <a:latin typeface="Calibri" panose="020F0502020204030204" pitchFamily="34" charset="0"/>
              </a:rPr>
              <a:t>EVSK podle významu</a:t>
            </a:r>
          </a:p>
        </p:txBody>
      </p:sp>
      <p:sp>
        <p:nvSpPr>
          <p:cNvPr id="19" name="Zástupný symbol pro obsah 2">
            <a:extLst>
              <a:ext uri="{FF2B5EF4-FFF2-40B4-BE49-F238E27FC236}">
                <a16:creationId xmlns:a16="http://schemas.microsoft.com/office/drawing/2014/main" id="{73F6ED0E-D90A-4DF1-B2B4-00ADFE77AA8C}"/>
              </a:ext>
            </a:extLst>
          </p:cNvPr>
          <p:cNvSpPr txBox="1">
            <a:spLocks/>
          </p:cNvSpPr>
          <p:nvPr/>
        </p:nvSpPr>
        <p:spPr>
          <a:xfrm>
            <a:off x="161925" y="777251"/>
            <a:ext cx="11887199" cy="6080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lvl="1" indent="-180975"/>
            <a:r>
              <a:rPr lang="cs-CZ" b="1" dirty="0"/>
              <a:t>Regionální = společenstva či druhy reprezentující typickou biotu bioregionu, plocha obvykle 10–50 ha</a:t>
            </a:r>
          </a:p>
          <a:p>
            <a:pPr marL="0" lvl="1" indent="0">
              <a:buNone/>
            </a:pPr>
            <a:r>
              <a:rPr lang="cs-CZ" b="1" dirty="0"/>
              <a:t>Např. bučiny pro Českomoravskou vrchovinu, jako segmenty v okolních smrčinách</a:t>
            </a:r>
          </a:p>
        </p:txBody>
      </p:sp>
      <p:pic>
        <p:nvPicPr>
          <p:cNvPr id="5" name="Obrázek 4">
            <a:extLst>
              <a:ext uri="{FF2B5EF4-FFF2-40B4-BE49-F238E27FC236}">
                <a16:creationId xmlns:a16="http://schemas.microsoft.com/office/drawing/2014/main" id="{57057B7C-8A3A-408B-8F7C-171848852F6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9578" t="15972" r="3906" b="9722"/>
          <a:stretch/>
        </p:blipFill>
        <p:spPr>
          <a:xfrm>
            <a:off x="4505324" y="2554367"/>
            <a:ext cx="7686675" cy="4198857"/>
          </a:xfrm>
          <a:prstGeom prst="rect">
            <a:avLst/>
          </a:prstGeom>
        </p:spPr>
      </p:pic>
      <p:pic>
        <p:nvPicPr>
          <p:cNvPr id="4" name="Obrázek 3">
            <a:extLst>
              <a:ext uri="{FF2B5EF4-FFF2-40B4-BE49-F238E27FC236}">
                <a16:creationId xmlns:a16="http://schemas.microsoft.com/office/drawing/2014/main" id="{7ABDA0C2-3BFD-4B50-8D25-0EE8A5B928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50" y="1924050"/>
            <a:ext cx="5800725" cy="3867150"/>
          </a:xfrm>
          <a:prstGeom prst="rect">
            <a:avLst/>
          </a:prstGeom>
          <a:ln w="50800">
            <a:solidFill>
              <a:srgbClr val="FFFF00"/>
            </a:solidFill>
          </a:ln>
        </p:spPr>
      </p:pic>
      <p:cxnSp>
        <p:nvCxnSpPr>
          <p:cNvPr id="7" name="Přímá spojnice se šipkou 6">
            <a:extLst>
              <a:ext uri="{FF2B5EF4-FFF2-40B4-BE49-F238E27FC236}">
                <a16:creationId xmlns:a16="http://schemas.microsoft.com/office/drawing/2014/main" id="{D8639B87-54EF-44D1-A268-A69B7D57B901}"/>
              </a:ext>
            </a:extLst>
          </p:cNvPr>
          <p:cNvCxnSpPr/>
          <p:nvPr/>
        </p:nvCxnSpPr>
        <p:spPr>
          <a:xfrm>
            <a:off x="5915025" y="4638675"/>
            <a:ext cx="1657350" cy="9525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Ovál 7">
            <a:extLst>
              <a:ext uri="{FF2B5EF4-FFF2-40B4-BE49-F238E27FC236}">
                <a16:creationId xmlns:a16="http://schemas.microsoft.com/office/drawing/2014/main" id="{C8E9D261-45E5-4BA1-8B1D-867787861712}"/>
              </a:ext>
            </a:extLst>
          </p:cNvPr>
          <p:cNvSpPr/>
          <p:nvPr/>
        </p:nvSpPr>
        <p:spPr>
          <a:xfrm>
            <a:off x="7115175" y="3600450"/>
            <a:ext cx="2619375" cy="2438400"/>
          </a:xfrm>
          <a:prstGeom prst="ellipse">
            <a:avLst/>
          </a:prstGeom>
          <a:noFill/>
          <a:ln w="508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179929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1" y="211648"/>
            <a:ext cx="12191999" cy="565604"/>
          </a:xfrm>
        </p:spPr>
        <p:txBody>
          <a:bodyPr>
            <a:normAutofit/>
          </a:bodyPr>
          <a:lstStyle/>
          <a:p>
            <a:pPr algn="ctr" fontAlgn="base">
              <a:spcAft>
                <a:spcPct val="0"/>
              </a:spcAft>
              <a:defRPr/>
            </a:pPr>
            <a:r>
              <a:rPr lang="cs-CZ" sz="3200" b="1" dirty="0">
                <a:effectLst>
                  <a:outerShdw blurRad="38100" dist="38100" dir="2700000" algn="tl">
                    <a:srgbClr val="000000"/>
                  </a:outerShdw>
                </a:effectLst>
                <a:latin typeface="Calibri" panose="020F0502020204030204" pitchFamily="34" charset="0"/>
              </a:rPr>
              <a:t>EVSK podle významu</a:t>
            </a:r>
          </a:p>
        </p:txBody>
      </p:sp>
      <p:sp>
        <p:nvSpPr>
          <p:cNvPr id="19" name="Zástupný symbol pro obsah 2">
            <a:extLst>
              <a:ext uri="{FF2B5EF4-FFF2-40B4-BE49-F238E27FC236}">
                <a16:creationId xmlns:a16="http://schemas.microsoft.com/office/drawing/2014/main" id="{73F6ED0E-D90A-4DF1-B2B4-00ADFE77AA8C}"/>
              </a:ext>
            </a:extLst>
          </p:cNvPr>
          <p:cNvSpPr txBox="1">
            <a:spLocks/>
          </p:cNvSpPr>
          <p:nvPr/>
        </p:nvSpPr>
        <p:spPr>
          <a:xfrm>
            <a:off x="161925" y="777251"/>
            <a:ext cx="11887199" cy="6080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lvl="1" indent="-180975"/>
            <a:r>
              <a:rPr lang="cs-CZ" b="1" dirty="0"/>
              <a:t>Nadregionální = rozlehlá území se stabilními společenstvy nad cca 1000 ha; zajištěny podmínky pro prostorově náročnější druhy, zajištěny podmínky existence společenstev regionu se všemi přirozenými druhy rostlin a živočichů</a:t>
            </a:r>
          </a:p>
          <a:p>
            <a:pPr marL="0" lvl="1" indent="0">
              <a:buNone/>
            </a:pPr>
            <a:r>
              <a:rPr lang="cs-CZ" b="1" dirty="0"/>
              <a:t>Např. EVKO Jezernice v Oderských vrších</a:t>
            </a:r>
          </a:p>
        </p:txBody>
      </p:sp>
      <p:pic>
        <p:nvPicPr>
          <p:cNvPr id="3" name="Obrázek 2">
            <a:extLst>
              <a:ext uri="{FF2B5EF4-FFF2-40B4-BE49-F238E27FC236}">
                <a16:creationId xmlns:a16="http://schemas.microsoft.com/office/drawing/2014/main" id="{0FF5225F-464B-4ADF-AD86-0D500253902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5325" t="17778" r="12266" b="13472"/>
          <a:stretch/>
        </p:blipFill>
        <p:spPr>
          <a:xfrm>
            <a:off x="5035138" y="3562350"/>
            <a:ext cx="5318607" cy="3295650"/>
          </a:xfrm>
          <a:prstGeom prst="rect">
            <a:avLst/>
          </a:prstGeom>
        </p:spPr>
      </p:pic>
      <p:pic>
        <p:nvPicPr>
          <p:cNvPr id="9" name="Obrázek 8">
            <a:extLst>
              <a:ext uri="{FF2B5EF4-FFF2-40B4-BE49-F238E27FC236}">
                <a16:creationId xmlns:a16="http://schemas.microsoft.com/office/drawing/2014/main" id="{DE64F9EE-DC82-46BC-B5F1-353327A75D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3463"/>
          <a:stretch/>
        </p:blipFill>
        <p:spPr>
          <a:xfrm>
            <a:off x="7340188" y="1626381"/>
            <a:ext cx="4819649" cy="2137902"/>
          </a:xfrm>
          <a:prstGeom prst="rect">
            <a:avLst/>
          </a:prstGeom>
        </p:spPr>
      </p:pic>
      <p:pic>
        <p:nvPicPr>
          <p:cNvPr id="10" name="Obrázek 9">
            <a:extLst>
              <a:ext uri="{FF2B5EF4-FFF2-40B4-BE49-F238E27FC236}">
                <a16:creationId xmlns:a16="http://schemas.microsoft.com/office/drawing/2014/main" id="{77A3CA01-E01E-4046-8D87-E03DB73FCE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49" y="3180430"/>
            <a:ext cx="4873213" cy="3677570"/>
          </a:xfrm>
          <a:prstGeom prst="rect">
            <a:avLst/>
          </a:prstGeom>
          <a:ln w="50800">
            <a:solidFill>
              <a:srgbClr val="FFFF00"/>
            </a:solidFill>
          </a:ln>
        </p:spPr>
      </p:pic>
      <p:cxnSp>
        <p:nvCxnSpPr>
          <p:cNvPr id="12" name="Přímá spojnice se šipkou 11">
            <a:extLst>
              <a:ext uri="{FF2B5EF4-FFF2-40B4-BE49-F238E27FC236}">
                <a16:creationId xmlns:a16="http://schemas.microsoft.com/office/drawing/2014/main" id="{1363C1E8-B8AF-435E-AD3D-5489CD435F07}"/>
              </a:ext>
            </a:extLst>
          </p:cNvPr>
          <p:cNvCxnSpPr>
            <a:cxnSpLocks/>
          </p:cNvCxnSpPr>
          <p:nvPr/>
        </p:nvCxnSpPr>
        <p:spPr>
          <a:xfrm>
            <a:off x="4924425" y="5314950"/>
            <a:ext cx="4267200" cy="34290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006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1" y="211648"/>
            <a:ext cx="12191999" cy="565604"/>
          </a:xfrm>
        </p:spPr>
        <p:txBody>
          <a:bodyPr>
            <a:normAutofit/>
          </a:bodyPr>
          <a:lstStyle/>
          <a:p>
            <a:pPr algn="ctr" fontAlgn="base">
              <a:spcAft>
                <a:spcPct val="0"/>
              </a:spcAft>
              <a:defRPr/>
            </a:pPr>
            <a:r>
              <a:rPr lang="cs-CZ" sz="3200" b="1" dirty="0">
                <a:effectLst>
                  <a:outerShdw blurRad="38100" dist="38100" dir="2700000" algn="tl">
                    <a:srgbClr val="000000"/>
                  </a:outerShdw>
                </a:effectLst>
                <a:latin typeface="Calibri" panose="020F0502020204030204" pitchFamily="34" charset="0"/>
              </a:rPr>
              <a:t>EVSK podle významu</a:t>
            </a:r>
          </a:p>
        </p:txBody>
      </p:sp>
      <p:sp>
        <p:nvSpPr>
          <p:cNvPr id="19" name="Zástupný symbol pro obsah 2">
            <a:extLst>
              <a:ext uri="{FF2B5EF4-FFF2-40B4-BE49-F238E27FC236}">
                <a16:creationId xmlns:a16="http://schemas.microsoft.com/office/drawing/2014/main" id="{73F6ED0E-D90A-4DF1-B2B4-00ADFE77AA8C}"/>
              </a:ext>
            </a:extLst>
          </p:cNvPr>
          <p:cNvSpPr txBox="1">
            <a:spLocks/>
          </p:cNvSpPr>
          <p:nvPr/>
        </p:nvSpPr>
        <p:spPr>
          <a:xfrm>
            <a:off x="95250" y="777251"/>
            <a:ext cx="12011025" cy="6080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lvl="1" indent="-180975"/>
            <a:r>
              <a:rPr lang="cs-CZ" b="1" dirty="0"/>
              <a:t>Provinciální = reprezentují biotu celé provincie, jádrové území s přírodním vývojem nad 1000 ha</a:t>
            </a:r>
          </a:p>
          <a:p>
            <a:pPr marL="914400" lvl="3" indent="0">
              <a:buNone/>
            </a:pPr>
            <a:r>
              <a:rPr lang="cs-CZ" sz="2400" b="1" dirty="0"/>
              <a:t>Pro bývalou ČSSR pouze pět takových biocenter (Krkonoše, Šumava, Podyjí, Vysoké Tatry, Slovenský ráj, </a:t>
            </a:r>
            <a:r>
              <a:rPr lang="cs-CZ" sz="2400" b="1" dirty="0" err="1"/>
              <a:t>Stužica</a:t>
            </a:r>
            <a:r>
              <a:rPr lang="cs-CZ" sz="2400" b="1" dirty="0"/>
              <a:t> ve Východních Karpatech)</a:t>
            </a:r>
          </a:p>
          <a:p>
            <a:pPr marL="342900" lvl="1" indent="-342900"/>
            <a:r>
              <a:rPr lang="cs-CZ" b="1" dirty="0"/>
              <a:t>Biosférický = reprezentují bohatství bioty v měřítku celé planety, jádrové území s přírodním vývojem nad 10 000 ha – umožněny podmínky existence i prostorově nejnáročnějším druhům (orel, medvěd, vlk)</a:t>
            </a:r>
          </a:p>
          <a:p>
            <a:pPr marL="914400" lvl="3" indent="0">
              <a:buNone/>
            </a:pPr>
            <a:r>
              <a:rPr lang="cs-CZ" sz="2400" b="1" dirty="0"/>
              <a:t>V bývalé ČSSR pouze </a:t>
            </a:r>
            <a:r>
              <a:rPr lang="cs-CZ" sz="2400" b="1" dirty="0" err="1"/>
              <a:t>Javorina</a:t>
            </a:r>
            <a:r>
              <a:rPr lang="cs-CZ" sz="2400" b="1" dirty="0"/>
              <a:t> ve Vysokých Tatrách</a:t>
            </a:r>
          </a:p>
        </p:txBody>
      </p:sp>
    </p:spTree>
    <p:extLst>
      <p:ext uri="{BB962C8B-B14F-4D97-AF65-F5344CB8AC3E}">
        <p14:creationId xmlns:p14="http://schemas.microsoft.com/office/powerpoint/2010/main" val="24493719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1" y="211648"/>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Kostra ekologické stability krajiny (KES)</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161925" y="777251"/>
            <a:ext cx="11887199" cy="6080749"/>
          </a:xfrm>
        </p:spPr>
        <p:txBody>
          <a:bodyPr>
            <a:normAutofit/>
          </a:bodyPr>
          <a:lstStyle/>
          <a:p>
            <a:pPr>
              <a:lnSpc>
                <a:spcPct val="100000"/>
              </a:lnSpc>
              <a:spcBef>
                <a:spcPts val="600"/>
              </a:spcBef>
            </a:pPr>
            <a:r>
              <a:rPr lang="cs-CZ" sz="2400" b="1" dirty="0"/>
              <a:t>„Ostrovy“ přírody v </a:t>
            </a:r>
            <a:r>
              <a:rPr lang="cs-CZ" sz="2400" b="1" dirty="0" err="1"/>
              <a:t>agroindustriální</a:t>
            </a:r>
            <a:r>
              <a:rPr lang="cs-CZ" sz="2400" b="1" dirty="0"/>
              <a:t> krajině, platí principy ostrovní biogeografie – čím menší a čím vzdálenější jsou ostrovy, tím menší počet organismů může existovat</a:t>
            </a:r>
          </a:p>
          <a:p>
            <a:pPr>
              <a:lnSpc>
                <a:spcPct val="100000"/>
              </a:lnSpc>
              <a:spcBef>
                <a:spcPts val="600"/>
              </a:spcBef>
            </a:pPr>
            <a:r>
              <a:rPr lang="cs-CZ" sz="2400" b="1" dirty="0"/>
              <a:t>Princip relativního výběru (v krajinách silně změněných zařazujeme i společenstva s nižší ekologickou stabilitou, např. akátový lesík, lom…)</a:t>
            </a:r>
          </a:p>
          <a:p>
            <a:pPr>
              <a:lnSpc>
                <a:spcPct val="100000"/>
              </a:lnSpc>
              <a:spcBef>
                <a:spcPts val="600"/>
              </a:spcBef>
            </a:pPr>
            <a:r>
              <a:rPr lang="cs-CZ" sz="2400" b="1" dirty="0"/>
              <a:t>Segmenty v krajině vymezujeme (mapujeme), charakterizujeme je (formulář) a navrhujeme péči</a:t>
            </a:r>
          </a:p>
        </p:txBody>
      </p:sp>
    </p:spTree>
    <p:extLst>
      <p:ext uri="{BB962C8B-B14F-4D97-AF65-F5344CB8AC3E}">
        <p14:creationId xmlns:p14="http://schemas.microsoft.com/office/powerpoint/2010/main" val="40099395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1" y="78298"/>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Formulář pro charakteristiku ekologicky významného segmentu krajiny</a:t>
            </a:r>
          </a:p>
        </p:txBody>
      </p:sp>
      <p:pic>
        <p:nvPicPr>
          <p:cNvPr id="7" name="Obrázek 6">
            <a:extLst>
              <a:ext uri="{FF2B5EF4-FFF2-40B4-BE49-F238E27FC236}">
                <a16:creationId xmlns:a16="http://schemas.microsoft.com/office/drawing/2014/main" id="{5B435FBA-5456-424B-B2C2-EC048E89C29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8798" t="17500" r="18281" b="11111"/>
          <a:stretch/>
        </p:blipFill>
        <p:spPr>
          <a:xfrm>
            <a:off x="1407327" y="596277"/>
            <a:ext cx="9377347" cy="5984724"/>
          </a:xfrm>
          <a:prstGeom prst="rect">
            <a:avLst/>
          </a:prstGeom>
          <a:ln w="12700">
            <a:solidFill>
              <a:schemeClr val="tx1"/>
            </a:solidFill>
          </a:ln>
        </p:spPr>
      </p:pic>
      <p:sp>
        <p:nvSpPr>
          <p:cNvPr id="8" name="TextovéPole 7">
            <a:extLst>
              <a:ext uri="{FF2B5EF4-FFF2-40B4-BE49-F238E27FC236}">
                <a16:creationId xmlns:a16="http://schemas.microsoft.com/office/drawing/2014/main" id="{BA756DA5-5921-4FA2-B69F-A3EF14E73CC6}"/>
              </a:ext>
            </a:extLst>
          </p:cNvPr>
          <p:cNvSpPr txBox="1"/>
          <p:nvPr/>
        </p:nvSpPr>
        <p:spPr>
          <a:xfrm>
            <a:off x="0" y="6581001"/>
            <a:ext cx="12191999" cy="276999"/>
          </a:xfrm>
          <a:prstGeom prst="rect">
            <a:avLst/>
          </a:prstGeom>
          <a:noFill/>
        </p:spPr>
        <p:txBody>
          <a:bodyPr wrap="square" rtlCol="0">
            <a:spAutoFit/>
          </a:bodyPr>
          <a:lstStyle/>
          <a:p>
            <a:r>
              <a:rPr lang="cs-CZ" sz="1200" b="1" dirty="0">
                <a:hlinkClick r:id="rId3"/>
              </a:rPr>
              <a:t>https://user.mendelu.cz/xfriedl/Ekologie%20krajiny%20(FSS%20MUNI)/Podklady%20k%20seminarni%20praci/EKOLOGICKY%20VYZNAMNY%20SEGMENT%20KRAJINY.docx</a:t>
            </a:r>
            <a:endParaRPr lang="cs-CZ" sz="1200" b="1" dirty="0"/>
          </a:p>
        </p:txBody>
      </p:sp>
    </p:spTree>
    <p:extLst>
      <p:ext uri="{BB962C8B-B14F-4D97-AF65-F5344CB8AC3E}">
        <p14:creationId xmlns:p14="http://schemas.microsoft.com/office/powerpoint/2010/main" val="8084267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0194DBD7-12F8-4BB3-BC8E-A14D2626F72A}"/>
              </a:ext>
            </a:extLst>
          </p:cNvPr>
          <p:cNvPicPr>
            <a:picLocks noChangeAspect="1"/>
          </p:cNvPicPr>
          <p:nvPr/>
        </p:nvPicPr>
        <p:blipFill rotWithShape="1">
          <a:blip r:embed="rId2" cstate="print"/>
          <a:srcRect t="14398" b="2490"/>
          <a:stretch/>
        </p:blipFill>
        <p:spPr>
          <a:xfrm>
            <a:off x="104775" y="777252"/>
            <a:ext cx="9467850" cy="5565321"/>
          </a:xfrm>
          <a:prstGeom prst="rect">
            <a:avLst/>
          </a:prstGeom>
        </p:spPr>
      </p:pic>
      <p:sp>
        <p:nvSpPr>
          <p:cNvPr id="9" name="Nadpis 1">
            <a:extLst>
              <a:ext uri="{FF2B5EF4-FFF2-40B4-BE49-F238E27FC236}">
                <a16:creationId xmlns:a16="http://schemas.microsoft.com/office/drawing/2014/main" id="{0D038DA8-9A30-4298-AEC3-79A7D7FC6559}"/>
              </a:ext>
            </a:extLst>
          </p:cNvPr>
          <p:cNvSpPr txBox="1">
            <a:spLocks/>
          </p:cNvSpPr>
          <p:nvPr/>
        </p:nvSpPr>
        <p:spPr>
          <a:xfrm>
            <a:off x="1" y="211648"/>
            <a:ext cx="12191999" cy="5656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Mapa KES</a:t>
            </a:r>
          </a:p>
        </p:txBody>
      </p:sp>
      <p:grpSp>
        <p:nvGrpSpPr>
          <p:cNvPr id="12" name="Skupina 11">
            <a:extLst>
              <a:ext uri="{FF2B5EF4-FFF2-40B4-BE49-F238E27FC236}">
                <a16:creationId xmlns:a16="http://schemas.microsoft.com/office/drawing/2014/main" id="{9A2F292C-8262-4B41-AC2A-FAA199A55677}"/>
              </a:ext>
            </a:extLst>
          </p:cNvPr>
          <p:cNvGrpSpPr/>
          <p:nvPr/>
        </p:nvGrpSpPr>
        <p:grpSpPr>
          <a:xfrm>
            <a:off x="8681481" y="0"/>
            <a:ext cx="3510519" cy="6762751"/>
            <a:chOff x="8681481" y="0"/>
            <a:chExt cx="3510519" cy="6762751"/>
          </a:xfrm>
        </p:grpSpPr>
        <p:pic>
          <p:nvPicPr>
            <p:cNvPr id="10" name="Obrázek 9">
              <a:extLst>
                <a:ext uri="{FF2B5EF4-FFF2-40B4-BE49-F238E27FC236}">
                  <a16:creationId xmlns:a16="http://schemas.microsoft.com/office/drawing/2014/main" id="{B2B6B08E-C35A-4B53-A980-6372236F7C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6656" t="17639" r="24609" b="13473"/>
            <a:stretch/>
          </p:blipFill>
          <p:spPr>
            <a:xfrm>
              <a:off x="8688655" y="0"/>
              <a:ext cx="3503345" cy="4724400"/>
            </a:xfrm>
            <a:prstGeom prst="rect">
              <a:avLst/>
            </a:prstGeom>
            <a:ln w="38100">
              <a:solidFill>
                <a:srgbClr val="FFFF00"/>
              </a:solidFill>
            </a:ln>
          </p:spPr>
        </p:pic>
        <p:pic>
          <p:nvPicPr>
            <p:cNvPr id="11" name="Obrázek 10">
              <a:extLst>
                <a:ext uri="{FF2B5EF4-FFF2-40B4-BE49-F238E27FC236}">
                  <a16:creationId xmlns:a16="http://schemas.microsoft.com/office/drawing/2014/main" id="{DFC951FB-C16F-4446-8F73-67B66BC4945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6753" t="17778" r="24454" b="52500"/>
            <a:stretch/>
          </p:blipFill>
          <p:spPr>
            <a:xfrm>
              <a:off x="8681481" y="4724401"/>
              <a:ext cx="3510519" cy="2038350"/>
            </a:xfrm>
            <a:prstGeom prst="rect">
              <a:avLst/>
            </a:prstGeom>
            <a:ln w="38100">
              <a:solidFill>
                <a:srgbClr val="FFFF00"/>
              </a:solidFill>
            </a:ln>
          </p:spPr>
        </p:pic>
      </p:grpSp>
      <p:cxnSp>
        <p:nvCxnSpPr>
          <p:cNvPr id="14" name="Přímá spojnice se šipkou 13">
            <a:extLst>
              <a:ext uri="{FF2B5EF4-FFF2-40B4-BE49-F238E27FC236}">
                <a16:creationId xmlns:a16="http://schemas.microsoft.com/office/drawing/2014/main" id="{43A2C575-8F04-49C1-B0EC-399DA1BF7A3D}"/>
              </a:ext>
            </a:extLst>
          </p:cNvPr>
          <p:cNvCxnSpPr/>
          <p:nvPr/>
        </p:nvCxnSpPr>
        <p:spPr>
          <a:xfrm flipH="1">
            <a:off x="4018547" y="493295"/>
            <a:ext cx="4644190" cy="218974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2912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1" y="211648"/>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Územní systémy ekologické stability (ÚSES)</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161925" y="777251"/>
            <a:ext cx="11887199" cy="6080749"/>
          </a:xfrm>
        </p:spPr>
        <p:txBody>
          <a:bodyPr>
            <a:normAutofit/>
          </a:bodyPr>
          <a:lstStyle/>
          <a:p>
            <a:pPr marL="0" indent="0">
              <a:lnSpc>
                <a:spcPct val="100000"/>
              </a:lnSpc>
              <a:spcBef>
                <a:spcPts val="600"/>
              </a:spcBef>
              <a:buNone/>
            </a:pPr>
            <a:r>
              <a:rPr lang="cs-CZ" sz="2400" b="1" dirty="0"/>
              <a:t>= síť existujících a navrhovaných ekologicky významných segmentů krajiny účelně rozmístěných na základě funkčních a prostorových kritérií</a:t>
            </a:r>
          </a:p>
          <a:p>
            <a:pPr marL="0" indent="0">
              <a:lnSpc>
                <a:spcPct val="100000"/>
              </a:lnSpc>
              <a:spcBef>
                <a:spcPts val="600"/>
              </a:spcBef>
              <a:buNone/>
            </a:pPr>
            <a:r>
              <a:rPr lang="cs-CZ" sz="2400" b="1" dirty="0"/>
              <a:t>Prvky ÚSES by měly být funkčně propojeny v soustavu biocenter, biokoridorů a interakčních prvků a měly by zajišťovat přírodní rovnováhu, ekologickou stabilitu a diverzitu krajiny</a:t>
            </a:r>
          </a:p>
          <a:p>
            <a:pPr marL="0" indent="0">
              <a:lnSpc>
                <a:spcPct val="100000"/>
              </a:lnSpc>
              <a:spcBef>
                <a:spcPts val="600"/>
              </a:spcBef>
              <a:buNone/>
            </a:pPr>
            <a:r>
              <a:rPr lang="cs-CZ" sz="2400" b="1" dirty="0"/>
              <a:t>Hlavní cíle ÚSES:</a:t>
            </a:r>
          </a:p>
          <a:p>
            <a:pPr lvl="1">
              <a:lnSpc>
                <a:spcPct val="100000"/>
              </a:lnSpc>
              <a:spcBef>
                <a:spcPts val="600"/>
              </a:spcBef>
            </a:pPr>
            <a:r>
              <a:rPr lang="cs-CZ" b="1" dirty="0"/>
              <a:t>Uchovat diverzitu</a:t>
            </a:r>
          </a:p>
          <a:p>
            <a:pPr lvl="1">
              <a:lnSpc>
                <a:spcPct val="100000"/>
              </a:lnSpc>
              <a:spcBef>
                <a:spcPts val="600"/>
              </a:spcBef>
            </a:pPr>
            <a:r>
              <a:rPr lang="cs-CZ" b="1" dirty="0"/>
              <a:t>Zachovat unikátní krajinné fenomény</a:t>
            </a:r>
          </a:p>
          <a:p>
            <a:pPr lvl="1">
              <a:lnSpc>
                <a:spcPct val="100000"/>
              </a:lnSpc>
              <a:spcBef>
                <a:spcPts val="600"/>
              </a:spcBef>
            </a:pPr>
            <a:r>
              <a:rPr lang="cs-CZ" b="1" dirty="0"/>
              <a:t>Zajistit příznivé působení na přírodě vzdálené segmenty</a:t>
            </a:r>
          </a:p>
          <a:p>
            <a:pPr lvl="1">
              <a:lnSpc>
                <a:spcPct val="100000"/>
              </a:lnSpc>
              <a:spcBef>
                <a:spcPts val="600"/>
              </a:spcBef>
            </a:pPr>
            <a:r>
              <a:rPr lang="cs-CZ" b="1" dirty="0"/>
              <a:t>Podporovat mnohostranné funkční využití krajiny</a:t>
            </a:r>
          </a:p>
          <a:p>
            <a:pPr marL="0" indent="0">
              <a:buNone/>
            </a:pPr>
            <a:r>
              <a:rPr lang="cs-CZ" sz="2400" b="1" dirty="0"/>
              <a:t>Nástroj obecné ochrany přírody dle zákona 114/92 o ochraně přírody a krajiny (§4)</a:t>
            </a:r>
          </a:p>
          <a:p>
            <a:pPr marL="0" indent="0">
              <a:lnSpc>
                <a:spcPct val="100000"/>
              </a:lnSpc>
              <a:spcBef>
                <a:spcPts val="600"/>
              </a:spcBef>
              <a:buNone/>
            </a:pPr>
            <a:endParaRPr lang="cs-CZ" sz="2400" b="1" dirty="0"/>
          </a:p>
        </p:txBody>
      </p:sp>
    </p:spTree>
    <p:extLst>
      <p:ext uri="{BB962C8B-B14F-4D97-AF65-F5344CB8AC3E}">
        <p14:creationId xmlns:p14="http://schemas.microsoft.com/office/powerpoint/2010/main" val="3879414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0" y="213159"/>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Jak získat?</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277585" y="930730"/>
            <a:ext cx="11625943" cy="5600699"/>
          </a:xfrm>
        </p:spPr>
        <p:txBody>
          <a:bodyPr/>
          <a:lstStyle/>
          <a:p>
            <a:pPr marL="0" indent="0">
              <a:buNone/>
            </a:pPr>
            <a:r>
              <a:rPr lang="cs-CZ" b="1" dirty="0">
                <a:solidFill>
                  <a:srgbClr val="FF0000"/>
                </a:solidFill>
              </a:rPr>
              <a:t>Terénním mapováním!</a:t>
            </a:r>
          </a:p>
          <a:p>
            <a:pPr marL="0" indent="0">
              <a:buNone/>
            </a:pPr>
            <a:r>
              <a:rPr lang="cs-CZ" b="1" dirty="0"/>
              <a:t>Existují možnosti, jak se mapě „zdánlivě“ přiblížit:</a:t>
            </a:r>
          </a:p>
          <a:p>
            <a:pPr marL="914400" lvl="1" indent="-457200">
              <a:buFont typeface="+mj-lt"/>
              <a:buAutoNum type="arabicPeriod" startAt="2"/>
            </a:pPr>
            <a:r>
              <a:rPr lang="cs-CZ" b="1" dirty="0">
                <a:hlinkClick r:id="rId2"/>
              </a:rPr>
              <a:t>Určení biochory </a:t>
            </a:r>
            <a:r>
              <a:rPr lang="cs-CZ" b="1" dirty="0"/>
              <a:t>(</a:t>
            </a:r>
            <a:r>
              <a:rPr lang="cs-CZ" altLang="en-US" sz="2400" b="1" dirty="0"/>
              <a:t>Culek, M. a kol.: Biogeografické členění České republiky II díl. AOPK ČR, Praha. 2005.</a:t>
            </a:r>
            <a:r>
              <a:rPr lang="cs-CZ" b="1" dirty="0"/>
              <a:t>)</a:t>
            </a:r>
          </a:p>
          <a:p>
            <a:pPr marL="457200" lvl="1" indent="0">
              <a:buNone/>
            </a:pPr>
            <a:endParaRPr lang="cs-CZ" b="1" dirty="0"/>
          </a:p>
        </p:txBody>
      </p:sp>
      <p:pic>
        <p:nvPicPr>
          <p:cNvPr id="13" name="Obrázek 12">
            <a:extLst>
              <a:ext uri="{FF2B5EF4-FFF2-40B4-BE49-F238E27FC236}">
                <a16:creationId xmlns:a16="http://schemas.microsoft.com/office/drawing/2014/main" id="{9E92CB10-6A09-4AC8-AD02-64B0544087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7735" t="22887" b="13962"/>
          <a:stretch/>
        </p:blipFill>
        <p:spPr>
          <a:xfrm>
            <a:off x="4074851" y="2569726"/>
            <a:ext cx="8117149" cy="3989959"/>
          </a:xfrm>
          <a:prstGeom prst="rect">
            <a:avLst/>
          </a:prstGeom>
        </p:spPr>
      </p:pic>
      <p:grpSp>
        <p:nvGrpSpPr>
          <p:cNvPr id="22" name="Skupina 21">
            <a:extLst>
              <a:ext uri="{FF2B5EF4-FFF2-40B4-BE49-F238E27FC236}">
                <a16:creationId xmlns:a16="http://schemas.microsoft.com/office/drawing/2014/main" id="{9FD379B8-8B00-42CB-A9F2-5A67F3311EC5}"/>
              </a:ext>
            </a:extLst>
          </p:cNvPr>
          <p:cNvGrpSpPr/>
          <p:nvPr/>
        </p:nvGrpSpPr>
        <p:grpSpPr>
          <a:xfrm>
            <a:off x="1362974" y="5694629"/>
            <a:ext cx="6254151" cy="836800"/>
            <a:chOff x="1362974" y="5441626"/>
            <a:chExt cx="6254151" cy="836800"/>
          </a:xfrm>
        </p:grpSpPr>
        <p:sp>
          <p:nvSpPr>
            <p:cNvPr id="6" name="TextovéPole 5">
              <a:extLst>
                <a:ext uri="{FF2B5EF4-FFF2-40B4-BE49-F238E27FC236}">
                  <a16:creationId xmlns:a16="http://schemas.microsoft.com/office/drawing/2014/main" id="{9557F464-B09D-4869-B0B1-1903D0525E84}"/>
                </a:ext>
              </a:extLst>
            </p:cNvPr>
            <p:cNvSpPr txBox="1"/>
            <p:nvPr/>
          </p:nvSpPr>
          <p:spPr>
            <a:xfrm>
              <a:off x="1362974" y="5909094"/>
              <a:ext cx="6254151" cy="369332"/>
            </a:xfrm>
            <a:prstGeom prst="rect">
              <a:avLst/>
            </a:prstGeom>
            <a:solidFill>
              <a:schemeClr val="bg1"/>
            </a:solidFill>
            <a:ln>
              <a:solidFill>
                <a:schemeClr val="tx1"/>
              </a:solidFill>
            </a:ln>
          </p:spPr>
          <p:txBody>
            <a:bodyPr wrap="square" rtlCol="0">
              <a:spAutoFit/>
            </a:bodyPr>
            <a:lstStyle/>
            <a:p>
              <a:r>
                <a:rPr lang="cs-CZ" b="1" dirty="0"/>
                <a:t>D: *1BD1–2 </a:t>
              </a:r>
              <a:r>
                <a:rPr lang="cs-CZ" b="1" i="1" dirty="0"/>
                <a:t>(13)</a:t>
              </a:r>
              <a:r>
                <a:rPr lang="cs-CZ" b="1" dirty="0"/>
                <a:t>, 1BD3 </a:t>
              </a:r>
              <a:r>
                <a:rPr lang="cs-CZ" b="1" i="1" dirty="0"/>
                <a:t>(43)</a:t>
              </a:r>
              <a:r>
                <a:rPr lang="cs-CZ" b="1" dirty="0"/>
                <a:t>, *1BC3 </a:t>
              </a:r>
              <a:r>
                <a:rPr lang="cs-CZ" b="1" i="1" dirty="0"/>
                <a:t>(4)</a:t>
              </a:r>
              <a:r>
                <a:rPr lang="cs-CZ" b="1" dirty="0"/>
                <a:t>, 2BD3x </a:t>
              </a:r>
              <a:r>
                <a:rPr lang="cs-CZ" b="1" i="1" dirty="0"/>
                <a:t>(34)</a:t>
              </a:r>
              <a:r>
                <a:rPr lang="cs-CZ" b="1" dirty="0"/>
                <a:t>, 2BC3x </a:t>
              </a:r>
              <a:r>
                <a:rPr lang="cs-CZ" b="1" i="1" dirty="0"/>
                <a:t>(6)</a:t>
              </a:r>
              <a:r>
                <a:rPr lang="cs-CZ" b="1" dirty="0"/>
                <a:t>.</a:t>
              </a:r>
            </a:p>
          </p:txBody>
        </p:sp>
        <p:sp>
          <p:nvSpPr>
            <p:cNvPr id="9" name="TextovéPole 8">
              <a:extLst>
                <a:ext uri="{FF2B5EF4-FFF2-40B4-BE49-F238E27FC236}">
                  <a16:creationId xmlns:a16="http://schemas.microsoft.com/office/drawing/2014/main" id="{602C19D1-A013-4162-A396-9652B156BFB7}"/>
                </a:ext>
              </a:extLst>
            </p:cNvPr>
            <p:cNvSpPr txBox="1"/>
            <p:nvPr/>
          </p:nvSpPr>
          <p:spPr>
            <a:xfrm>
              <a:off x="2160917" y="5441626"/>
              <a:ext cx="2329132" cy="369332"/>
            </a:xfrm>
            <a:prstGeom prst="rect">
              <a:avLst/>
            </a:prstGeom>
            <a:solidFill>
              <a:schemeClr val="bg1"/>
            </a:solidFill>
            <a:ln>
              <a:solidFill>
                <a:schemeClr val="tx1"/>
              </a:solidFill>
            </a:ln>
          </p:spPr>
          <p:txBody>
            <a:bodyPr wrap="square" rtlCol="0">
              <a:spAutoFit/>
            </a:bodyPr>
            <a:lstStyle/>
            <a:p>
              <a:r>
                <a:rPr lang="cs-CZ" dirty="0"/>
                <a:t>% podíl STG v biochoře</a:t>
              </a:r>
            </a:p>
          </p:txBody>
        </p:sp>
        <p:cxnSp>
          <p:nvCxnSpPr>
            <p:cNvPr id="15" name="Přímá spojnice se šipkou 14">
              <a:extLst>
                <a:ext uri="{FF2B5EF4-FFF2-40B4-BE49-F238E27FC236}">
                  <a16:creationId xmlns:a16="http://schemas.microsoft.com/office/drawing/2014/main" id="{A1CB0264-7B0D-4890-B8EB-2BFC0C9FCC8D}"/>
                </a:ext>
              </a:extLst>
            </p:cNvPr>
            <p:cNvCxnSpPr/>
            <p:nvPr/>
          </p:nvCxnSpPr>
          <p:spPr>
            <a:xfrm>
              <a:off x="2786332" y="5814204"/>
              <a:ext cx="0" cy="1984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Přímá spojnice se šipkou 17">
              <a:extLst>
                <a:ext uri="{FF2B5EF4-FFF2-40B4-BE49-F238E27FC236}">
                  <a16:creationId xmlns:a16="http://schemas.microsoft.com/office/drawing/2014/main" id="{22AFE620-8EB3-493D-899D-C9D40FF9169D}"/>
                </a:ext>
              </a:extLst>
            </p:cNvPr>
            <p:cNvCxnSpPr/>
            <p:nvPr/>
          </p:nvCxnSpPr>
          <p:spPr>
            <a:xfrm>
              <a:off x="3752491" y="5810958"/>
              <a:ext cx="129396" cy="1671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Přímá spojnice se šipkou 20">
              <a:extLst>
                <a:ext uri="{FF2B5EF4-FFF2-40B4-BE49-F238E27FC236}">
                  <a16:creationId xmlns:a16="http://schemas.microsoft.com/office/drawing/2014/main" id="{61E2C646-5745-44EA-9430-5C6FC78BA2A6}"/>
                </a:ext>
              </a:extLst>
            </p:cNvPr>
            <p:cNvCxnSpPr/>
            <p:nvPr/>
          </p:nvCxnSpPr>
          <p:spPr>
            <a:xfrm>
              <a:off x="4416725" y="5810958"/>
              <a:ext cx="448111" cy="2016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377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1" y="211648"/>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Územní systémy ekologické stability (ÚSES)</a:t>
            </a:r>
          </a:p>
        </p:txBody>
      </p:sp>
      <p:pic>
        <p:nvPicPr>
          <p:cNvPr id="4" name="Obrázek 3">
            <a:extLst>
              <a:ext uri="{FF2B5EF4-FFF2-40B4-BE49-F238E27FC236}">
                <a16:creationId xmlns:a16="http://schemas.microsoft.com/office/drawing/2014/main" id="{31E8AEFC-EE7B-4848-B419-DA379B71F39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4506" t="17209" r="14273" b="14264"/>
          <a:stretch/>
        </p:blipFill>
        <p:spPr>
          <a:xfrm>
            <a:off x="1177817" y="664732"/>
            <a:ext cx="9836366" cy="6193268"/>
          </a:xfrm>
          <a:prstGeom prst="rect">
            <a:avLst/>
          </a:prstGeom>
        </p:spPr>
      </p:pic>
    </p:spTree>
    <p:extLst>
      <p:ext uri="{BB962C8B-B14F-4D97-AF65-F5344CB8AC3E}">
        <p14:creationId xmlns:p14="http://schemas.microsoft.com/office/powerpoint/2010/main" val="24767959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1" y="211648"/>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Ekologická síť</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2985284" y="3516004"/>
            <a:ext cx="6786512" cy="474260"/>
          </a:xfrm>
        </p:spPr>
        <p:txBody>
          <a:bodyPr>
            <a:normAutofit/>
          </a:bodyPr>
          <a:lstStyle/>
          <a:p>
            <a:pPr marL="0" indent="0">
              <a:buNone/>
            </a:pPr>
            <a:r>
              <a:rPr lang="cs-CZ" sz="2400" b="1" dirty="0"/>
              <a:t>Ekologická síť = územní systémy ekologické stability</a:t>
            </a:r>
          </a:p>
        </p:txBody>
      </p:sp>
      <p:sp>
        <p:nvSpPr>
          <p:cNvPr id="4" name="Ovál 3">
            <a:extLst>
              <a:ext uri="{FF2B5EF4-FFF2-40B4-BE49-F238E27FC236}">
                <a16:creationId xmlns:a16="http://schemas.microsoft.com/office/drawing/2014/main" id="{B1AFB10F-C4F3-C055-DA29-7884C0AAF9BA}"/>
              </a:ext>
            </a:extLst>
          </p:cNvPr>
          <p:cNvSpPr/>
          <p:nvPr/>
        </p:nvSpPr>
        <p:spPr>
          <a:xfrm>
            <a:off x="1992573" y="2361063"/>
            <a:ext cx="8188657" cy="281143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7" name="Skupina 6">
            <a:extLst>
              <a:ext uri="{FF2B5EF4-FFF2-40B4-BE49-F238E27FC236}">
                <a16:creationId xmlns:a16="http://schemas.microsoft.com/office/drawing/2014/main" id="{35870BB6-3883-A77A-9B84-222528EB4246}"/>
              </a:ext>
            </a:extLst>
          </p:cNvPr>
          <p:cNvGrpSpPr/>
          <p:nvPr/>
        </p:nvGrpSpPr>
        <p:grpSpPr>
          <a:xfrm>
            <a:off x="723331" y="1378424"/>
            <a:ext cx="10781732" cy="4749421"/>
            <a:chOff x="723331" y="1378424"/>
            <a:chExt cx="10781732" cy="4749421"/>
          </a:xfrm>
        </p:grpSpPr>
        <p:sp>
          <p:nvSpPr>
            <p:cNvPr id="5" name="Ovál 4">
              <a:extLst>
                <a:ext uri="{FF2B5EF4-FFF2-40B4-BE49-F238E27FC236}">
                  <a16:creationId xmlns:a16="http://schemas.microsoft.com/office/drawing/2014/main" id="{E9080002-2556-32E8-6F99-E6403CEDA657}"/>
                </a:ext>
              </a:extLst>
            </p:cNvPr>
            <p:cNvSpPr/>
            <p:nvPr/>
          </p:nvSpPr>
          <p:spPr>
            <a:xfrm>
              <a:off x="723331" y="1378424"/>
              <a:ext cx="10781732" cy="474942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8F306FED-B10A-E27C-6998-1608234432DD}"/>
                </a:ext>
              </a:extLst>
            </p:cNvPr>
            <p:cNvSpPr txBox="1"/>
            <p:nvPr/>
          </p:nvSpPr>
          <p:spPr>
            <a:xfrm>
              <a:off x="3507475" y="5329872"/>
              <a:ext cx="5486400" cy="461665"/>
            </a:xfrm>
            <a:prstGeom prst="rect">
              <a:avLst/>
            </a:prstGeom>
            <a:noFill/>
          </p:spPr>
          <p:txBody>
            <a:bodyPr wrap="square" rtlCol="0">
              <a:spAutoFit/>
            </a:bodyPr>
            <a:lstStyle/>
            <a:p>
              <a:pPr algn="ctr"/>
              <a:r>
                <a:rPr lang="cs-CZ" sz="2400" b="1" dirty="0"/>
                <a:t>Zelená infrastruktura krajiny</a:t>
              </a:r>
              <a:endParaRPr lang="cs-CZ" sz="2400" dirty="0"/>
            </a:p>
          </p:txBody>
        </p:sp>
      </p:grpSp>
    </p:spTree>
    <p:extLst>
      <p:ext uri="{BB962C8B-B14F-4D97-AF65-F5344CB8AC3E}">
        <p14:creationId xmlns:p14="http://schemas.microsoft.com/office/powerpoint/2010/main" val="217875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0" y="158092"/>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Jak získat?</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283027" y="645135"/>
            <a:ext cx="11625943" cy="1390699"/>
          </a:xfrm>
        </p:spPr>
        <p:txBody>
          <a:bodyPr/>
          <a:lstStyle/>
          <a:p>
            <a:pPr marL="0" indent="0">
              <a:buNone/>
            </a:pPr>
            <a:r>
              <a:rPr lang="cs-CZ" b="1" dirty="0">
                <a:solidFill>
                  <a:srgbClr val="FF0000"/>
                </a:solidFill>
              </a:rPr>
              <a:t>Terénním mapováním!</a:t>
            </a:r>
          </a:p>
          <a:p>
            <a:pPr marL="0" indent="0">
              <a:buNone/>
            </a:pPr>
            <a:r>
              <a:rPr lang="cs-CZ" b="1" dirty="0"/>
              <a:t>Existují možnosti, jak se mapě „zdánlivě“ přiblížit:</a:t>
            </a:r>
          </a:p>
          <a:p>
            <a:pPr marL="914400" lvl="1" indent="-457200">
              <a:buFont typeface="+mj-lt"/>
              <a:buAutoNum type="arabicPeriod" startAt="3"/>
            </a:pPr>
            <a:r>
              <a:rPr lang="cs-CZ" b="1" dirty="0"/>
              <a:t>Převod ze souboru lesních typů (jednotka lesnicko-typologického systému ÚHÚL)</a:t>
            </a:r>
          </a:p>
          <a:p>
            <a:pPr marL="457200" lvl="1" indent="0">
              <a:buNone/>
            </a:pPr>
            <a:endParaRPr lang="cs-CZ" b="1" dirty="0"/>
          </a:p>
        </p:txBody>
      </p:sp>
      <p:pic>
        <p:nvPicPr>
          <p:cNvPr id="4" name="Obrázek 3">
            <a:extLst>
              <a:ext uri="{FF2B5EF4-FFF2-40B4-BE49-F238E27FC236}">
                <a16:creationId xmlns:a16="http://schemas.microsoft.com/office/drawing/2014/main" id="{2804096A-AB10-404A-8D63-349C5C54630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1111" r="26769" b="3647"/>
          <a:stretch/>
        </p:blipFill>
        <p:spPr>
          <a:xfrm>
            <a:off x="5270740" y="2372264"/>
            <a:ext cx="6779745" cy="4439041"/>
          </a:xfrm>
          <a:prstGeom prst="rect">
            <a:avLst/>
          </a:prstGeom>
        </p:spPr>
      </p:pic>
      <p:sp>
        <p:nvSpPr>
          <p:cNvPr id="5" name="TextovéPole 4">
            <a:extLst>
              <a:ext uri="{FF2B5EF4-FFF2-40B4-BE49-F238E27FC236}">
                <a16:creationId xmlns:a16="http://schemas.microsoft.com/office/drawing/2014/main" id="{82EBE962-4D8D-44AB-AC0A-0BE358315D46}"/>
              </a:ext>
            </a:extLst>
          </p:cNvPr>
          <p:cNvSpPr txBox="1"/>
          <p:nvPr/>
        </p:nvSpPr>
        <p:spPr>
          <a:xfrm>
            <a:off x="66676" y="2035834"/>
            <a:ext cx="5204064" cy="3416320"/>
          </a:xfrm>
          <a:prstGeom prst="rect">
            <a:avLst/>
          </a:prstGeom>
          <a:noFill/>
        </p:spPr>
        <p:txBody>
          <a:bodyPr wrap="square" rtlCol="0">
            <a:spAutoFit/>
          </a:bodyPr>
          <a:lstStyle/>
          <a:p>
            <a:pPr marL="0" lvl="1"/>
            <a:r>
              <a:rPr lang="cs-CZ" b="1" dirty="0"/>
              <a:t>Mapa: </a:t>
            </a:r>
            <a:r>
              <a:rPr lang="cs-CZ" dirty="0"/>
              <a:t>(</a:t>
            </a:r>
            <a:r>
              <a:rPr lang="cs-CZ" dirty="0">
                <a:hlinkClick r:id="rId3"/>
              </a:rPr>
              <a:t>https://geoportal.uhul.cz/mapy/MapyOprl.html</a:t>
            </a:r>
            <a:r>
              <a:rPr lang="cs-CZ" dirty="0"/>
              <a:t>)</a:t>
            </a:r>
          </a:p>
          <a:p>
            <a:pPr marL="0" lvl="1"/>
            <a:r>
              <a:rPr lang="cs-CZ" b="1" dirty="0"/>
              <a:t>Převodní klíč:</a:t>
            </a:r>
          </a:p>
          <a:p>
            <a:pPr marL="0" lvl="1"/>
            <a:r>
              <a:rPr lang="cs-CZ" dirty="0"/>
              <a:t>MADĚRA, P., ZIMOVÁ, E. (</a:t>
            </a:r>
            <a:r>
              <a:rPr lang="cs-CZ" dirty="0" err="1"/>
              <a:t>eds</a:t>
            </a:r>
            <a:r>
              <a:rPr lang="cs-CZ" dirty="0"/>
              <a:t>.) (2004): Metodické postupy projektování ÚSES. Ústav lesnické botaniky, dendrologie a typologie LDF MZLU v Brně a </a:t>
            </a:r>
            <a:r>
              <a:rPr lang="cs-CZ" dirty="0" err="1"/>
              <a:t>Löw</a:t>
            </a:r>
            <a:r>
              <a:rPr lang="cs-CZ" dirty="0"/>
              <a:t> a </a:t>
            </a:r>
            <a:r>
              <a:rPr lang="cs-CZ" dirty="0" err="1"/>
              <a:t>spol</a:t>
            </a:r>
            <a:r>
              <a:rPr lang="cs-CZ" dirty="0"/>
              <a:t>, Brno. 277 s.</a:t>
            </a:r>
            <a:r>
              <a:rPr lang="cs-CZ" b="1" dirty="0"/>
              <a:t> </a:t>
            </a:r>
            <a:r>
              <a:rPr lang="cs-CZ" i="1" dirty="0">
                <a:hlinkClick r:id="rId4"/>
              </a:rPr>
              <a:t>http://user.mendelu.cz/xfriedl/Ekologie%20krajiny%20(FSS%20MUNI)/Prezentace%20z%20prednasek%20a%20ze%20cviceni/06%20Biogeograficka%20diferenciace%20uzemi%20v%20geobiocenologickem%20pojeti/Podklady/SLT%20na%20STG.pdf</a:t>
            </a:r>
            <a:endParaRPr lang="cs-CZ" dirty="0"/>
          </a:p>
        </p:txBody>
      </p:sp>
      <p:pic>
        <p:nvPicPr>
          <p:cNvPr id="7" name="Obrázek 6">
            <a:extLst>
              <a:ext uri="{FF2B5EF4-FFF2-40B4-BE49-F238E27FC236}">
                <a16:creationId xmlns:a16="http://schemas.microsoft.com/office/drawing/2014/main" id="{FD1DB7BD-DCCC-4684-B801-D93CD046A785}"/>
              </a:ext>
            </a:extLst>
          </p:cNvPr>
          <p:cNvPicPr>
            <a:picLocks noChangeAspect="1"/>
          </p:cNvPicPr>
          <p:nvPr/>
        </p:nvPicPr>
        <p:blipFill rotWithShape="1">
          <a:blip r:embed="rId5" cstate="print"/>
          <a:srcRect l="20660" t="44905" r="34127" b="43020"/>
          <a:stretch/>
        </p:blipFill>
        <p:spPr>
          <a:xfrm>
            <a:off x="785004" y="5469147"/>
            <a:ext cx="9244552" cy="1388853"/>
          </a:xfrm>
          <a:prstGeom prst="rect">
            <a:avLst/>
          </a:prstGeom>
          <a:ln>
            <a:solidFill>
              <a:schemeClr val="tx1"/>
            </a:solidFill>
          </a:ln>
        </p:spPr>
      </p:pic>
    </p:spTree>
    <p:extLst>
      <p:ext uri="{BB962C8B-B14F-4D97-AF65-F5344CB8AC3E}">
        <p14:creationId xmlns:p14="http://schemas.microsoft.com/office/powerpoint/2010/main" val="844039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0" y="158092"/>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Jak získat?</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283027" y="645135"/>
            <a:ext cx="11625943" cy="1390699"/>
          </a:xfrm>
        </p:spPr>
        <p:txBody>
          <a:bodyPr>
            <a:normAutofit/>
          </a:bodyPr>
          <a:lstStyle/>
          <a:p>
            <a:pPr marL="0" indent="0">
              <a:buNone/>
            </a:pPr>
            <a:r>
              <a:rPr lang="cs-CZ" b="1" dirty="0">
                <a:solidFill>
                  <a:srgbClr val="FF0000"/>
                </a:solidFill>
              </a:rPr>
              <a:t>Terénním mapováním!</a:t>
            </a:r>
          </a:p>
          <a:p>
            <a:pPr marL="0" indent="0">
              <a:buNone/>
            </a:pPr>
            <a:r>
              <a:rPr lang="cs-CZ" b="1" dirty="0"/>
              <a:t>Existují možnosti, jak se mapě „zdánlivě“ přiblížit:</a:t>
            </a:r>
          </a:p>
          <a:p>
            <a:pPr marL="914400" lvl="1" indent="-457200">
              <a:buFont typeface="+mj-lt"/>
              <a:buAutoNum type="arabicPeriod" startAt="4"/>
            </a:pPr>
            <a:r>
              <a:rPr lang="cs-CZ" b="1" dirty="0"/>
              <a:t>Převod z BPEJ (bonitovaná půdně ekologická jednotka)</a:t>
            </a:r>
          </a:p>
          <a:p>
            <a:pPr marL="457200" lvl="1" indent="0">
              <a:buNone/>
            </a:pPr>
            <a:endParaRPr lang="cs-CZ" b="1" dirty="0"/>
          </a:p>
        </p:txBody>
      </p:sp>
      <p:sp>
        <p:nvSpPr>
          <p:cNvPr id="5" name="TextovéPole 4">
            <a:extLst>
              <a:ext uri="{FF2B5EF4-FFF2-40B4-BE49-F238E27FC236}">
                <a16:creationId xmlns:a16="http://schemas.microsoft.com/office/drawing/2014/main" id="{82EBE962-4D8D-44AB-AC0A-0BE358315D46}"/>
              </a:ext>
            </a:extLst>
          </p:cNvPr>
          <p:cNvSpPr txBox="1"/>
          <p:nvPr/>
        </p:nvSpPr>
        <p:spPr>
          <a:xfrm>
            <a:off x="283026" y="2035834"/>
            <a:ext cx="4987713" cy="3693319"/>
          </a:xfrm>
          <a:prstGeom prst="rect">
            <a:avLst/>
          </a:prstGeom>
          <a:noFill/>
        </p:spPr>
        <p:txBody>
          <a:bodyPr wrap="square" rtlCol="0">
            <a:spAutoFit/>
          </a:bodyPr>
          <a:lstStyle/>
          <a:p>
            <a:pPr lvl="1"/>
            <a:r>
              <a:rPr lang="cs-CZ" b="1" dirty="0"/>
              <a:t>Mapa: </a:t>
            </a:r>
            <a:r>
              <a:rPr lang="cs-CZ" dirty="0"/>
              <a:t>(</a:t>
            </a:r>
            <a:r>
              <a:rPr lang="cs-CZ" dirty="0">
                <a:hlinkClick r:id="rId2"/>
              </a:rPr>
              <a:t>https://bpej.vumop.cz/</a:t>
            </a:r>
            <a:r>
              <a:rPr lang="cs-CZ" dirty="0"/>
              <a:t>)</a:t>
            </a:r>
          </a:p>
          <a:p>
            <a:pPr lvl="1"/>
            <a:r>
              <a:rPr lang="cs-CZ" b="1" dirty="0"/>
              <a:t>Převodní klíč:</a:t>
            </a:r>
          </a:p>
          <a:p>
            <a:pPr lvl="1"/>
            <a:r>
              <a:rPr lang="cs-CZ" dirty="0"/>
              <a:t>MADĚRA, P., ZIMOVÁ, E. (</a:t>
            </a:r>
            <a:r>
              <a:rPr lang="cs-CZ" dirty="0" err="1"/>
              <a:t>eds</a:t>
            </a:r>
            <a:r>
              <a:rPr lang="cs-CZ" dirty="0"/>
              <a:t>.) (2004): Metodické postupy projektování ÚSES. Ústav lesnické botaniky, dendrologie a typologie LDF MZLU v Brně a </a:t>
            </a:r>
            <a:r>
              <a:rPr lang="cs-CZ" dirty="0" err="1"/>
              <a:t>Löw</a:t>
            </a:r>
            <a:r>
              <a:rPr lang="cs-CZ" dirty="0"/>
              <a:t> a </a:t>
            </a:r>
            <a:r>
              <a:rPr lang="cs-CZ" dirty="0" err="1"/>
              <a:t>spol</a:t>
            </a:r>
            <a:r>
              <a:rPr lang="cs-CZ" dirty="0"/>
              <a:t>, Brno. 277 s.</a:t>
            </a:r>
          </a:p>
          <a:p>
            <a:pPr lvl="1"/>
            <a:r>
              <a:rPr lang="cs-CZ" i="1" dirty="0">
                <a:hlinkClick r:id="rId3"/>
              </a:rPr>
              <a:t>http://user.mendelu.cz/xfriedl/Ekologie%20krajiny%20(FSS%20MUNI)/Prezentace%20z%20prednasek%20a%20ze%20cviceni/06%20Biogeograficka%20diferenciace%20uzemi%20v%20geobiocenologickem%20pojeti/Podklady/BPEJ%20na%20STG.pdf</a:t>
            </a:r>
            <a:endParaRPr lang="cs-CZ" i="1" dirty="0"/>
          </a:p>
          <a:p>
            <a:pPr lvl="1"/>
            <a:endParaRPr lang="cs-CZ" i="1" dirty="0"/>
          </a:p>
        </p:txBody>
      </p:sp>
      <p:pic>
        <p:nvPicPr>
          <p:cNvPr id="6" name="Obrázek 5">
            <a:extLst>
              <a:ext uri="{FF2B5EF4-FFF2-40B4-BE49-F238E27FC236}">
                <a16:creationId xmlns:a16="http://schemas.microsoft.com/office/drawing/2014/main" id="{80BE2910-32B8-4777-BBB6-32A6B6AFCF2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1180" t="27673" r="23467" b="22893"/>
          <a:stretch/>
        </p:blipFill>
        <p:spPr>
          <a:xfrm>
            <a:off x="5241391" y="1975448"/>
            <a:ext cx="6950606" cy="4261449"/>
          </a:xfrm>
          <a:prstGeom prst="rect">
            <a:avLst/>
          </a:prstGeom>
        </p:spPr>
      </p:pic>
    </p:spTree>
    <p:extLst>
      <p:ext uri="{BB962C8B-B14F-4D97-AF65-F5344CB8AC3E}">
        <p14:creationId xmlns:p14="http://schemas.microsoft.com/office/powerpoint/2010/main" val="1176559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20879-7B40-4E7C-BDF3-AFFFD6DF4869}"/>
              </a:ext>
            </a:extLst>
          </p:cNvPr>
          <p:cNvSpPr>
            <a:spLocks noGrp="1"/>
          </p:cNvSpPr>
          <p:nvPr>
            <p:ph type="title"/>
          </p:nvPr>
        </p:nvSpPr>
        <p:spPr>
          <a:xfrm>
            <a:off x="0" y="158092"/>
            <a:ext cx="12191999" cy="565604"/>
          </a:xfrm>
        </p:spPr>
        <p:txBody>
          <a:bodyPr>
            <a:normAutofit fontScale="90000"/>
          </a:bodyPr>
          <a:lstStyle/>
          <a:p>
            <a:pPr algn="ctr" fontAlgn="base">
              <a:spcAft>
                <a:spcPct val="0"/>
              </a:spcAft>
              <a:defRPr/>
            </a:pPr>
            <a:r>
              <a:rPr lang="cs-CZ" sz="3600" b="1" dirty="0">
                <a:effectLst>
                  <a:outerShdw blurRad="38100" dist="38100" dir="2700000" algn="tl">
                    <a:srgbClr val="000000"/>
                  </a:outerShdw>
                </a:effectLst>
                <a:latin typeface="Calibri" panose="020F0502020204030204" pitchFamily="34" charset="0"/>
              </a:rPr>
              <a:t>Jak získat?</a:t>
            </a:r>
          </a:p>
        </p:txBody>
      </p:sp>
      <p:sp>
        <p:nvSpPr>
          <p:cNvPr id="3" name="Zástupný symbol pro obsah 2">
            <a:extLst>
              <a:ext uri="{FF2B5EF4-FFF2-40B4-BE49-F238E27FC236}">
                <a16:creationId xmlns:a16="http://schemas.microsoft.com/office/drawing/2014/main" id="{A2122824-A49B-49A7-B0B1-A9CD64068B74}"/>
              </a:ext>
            </a:extLst>
          </p:cNvPr>
          <p:cNvSpPr>
            <a:spLocks noGrp="1"/>
          </p:cNvSpPr>
          <p:nvPr>
            <p:ph idx="1"/>
          </p:nvPr>
        </p:nvSpPr>
        <p:spPr>
          <a:xfrm>
            <a:off x="283027" y="645135"/>
            <a:ext cx="11625943" cy="1390699"/>
          </a:xfrm>
        </p:spPr>
        <p:txBody>
          <a:bodyPr>
            <a:normAutofit/>
          </a:bodyPr>
          <a:lstStyle/>
          <a:p>
            <a:pPr marL="0" indent="0">
              <a:buNone/>
            </a:pPr>
            <a:r>
              <a:rPr lang="cs-CZ" b="1" dirty="0">
                <a:solidFill>
                  <a:srgbClr val="FF0000"/>
                </a:solidFill>
              </a:rPr>
              <a:t>Terénním mapováním!</a:t>
            </a:r>
          </a:p>
          <a:p>
            <a:pPr marL="0" indent="0">
              <a:buNone/>
            </a:pPr>
            <a:r>
              <a:rPr lang="cs-CZ" b="1" dirty="0"/>
              <a:t>Existují možnosti, jak se mapě „zdánlivě“ přiblížit:</a:t>
            </a:r>
          </a:p>
          <a:p>
            <a:pPr marL="914400" lvl="1" indent="-457200">
              <a:buFont typeface="+mj-lt"/>
              <a:buAutoNum type="arabicPeriod" startAt="4"/>
            </a:pPr>
            <a:r>
              <a:rPr lang="cs-CZ" b="1" dirty="0"/>
              <a:t>Převod z BPEJ (bonitovaná půdně ekologická jednotka)</a:t>
            </a:r>
          </a:p>
          <a:p>
            <a:pPr marL="457200" lvl="1" indent="0">
              <a:buNone/>
            </a:pPr>
            <a:endParaRPr lang="cs-CZ" b="1" dirty="0"/>
          </a:p>
        </p:txBody>
      </p:sp>
      <p:sp>
        <p:nvSpPr>
          <p:cNvPr id="5" name="TextovéPole 4">
            <a:extLst>
              <a:ext uri="{FF2B5EF4-FFF2-40B4-BE49-F238E27FC236}">
                <a16:creationId xmlns:a16="http://schemas.microsoft.com/office/drawing/2014/main" id="{82EBE962-4D8D-44AB-AC0A-0BE358315D46}"/>
              </a:ext>
            </a:extLst>
          </p:cNvPr>
          <p:cNvSpPr txBox="1"/>
          <p:nvPr/>
        </p:nvSpPr>
        <p:spPr>
          <a:xfrm>
            <a:off x="283026" y="2035834"/>
            <a:ext cx="11625944" cy="923330"/>
          </a:xfrm>
          <a:prstGeom prst="rect">
            <a:avLst/>
          </a:prstGeom>
          <a:noFill/>
        </p:spPr>
        <p:txBody>
          <a:bodyPr wrap="square" rtlCol="0">
            <a:spAutoFit/>
          </a:bodyPr>
          <a:lstStyle/>
          <a:p>
            <a:pPr lvl="1"/>
            <a:r>
              <a:rPr lang="cs-CZ" b="1" dirty="0"/>
              <a:t>Mapa: </a:t>
            </a:r>
            <a:r>
              <a:rPr lang="cs-CZ" dirty="0"/>
              <a:t>(</a:t>
            </a:r>
            <a:r>
              <a:rPr lang="cs-CZ" dirty="0">
                <a:hlinkClick r:id="rId2"/>
              </a:rPr>
              <a:t>https://bpej.vumop.cz/</a:t>
            </a:r>
            <a:r>
              <a:rPr lang="cs-CZ" dirty="0"/>
              <a:t>)</a:t>
            </a:r>
          </a:p>
          <a:p>
            <a:pPr lvl="1"/>
            <a:r>
              <a:rPr lang="cs-CZ" b="1" dirty="0"/>
              <a:t>Převodní klíč:</a:t>
            </a:r>
          </a:p>
          <a:p>
            <a:pPr lvl="1"/>
            <a:endParaRPr lang="cs-CZ" b="1" dirty="0"/>
          </a:p>
        </p:txBody>
      </p:sp>
      <p:graphicFrame>
        <p:nvGraphicFramePr>
          <p:cNvPr id="7" name="Tabulka 6">
            <a:extLst>
              <a:ext uri="{FF2B5EF4-FFF2-40B4-BE49-F238E27FC236}">
                <a16:creationId xmlns:a16="http://schemas.microsoft.com/office/drawing/2014/main" id="{4E1DFCDA-F321-4694-828D-2B707DDF8433}"/>
              </a:ext>
            </a:extLst>
          </p:cNvPr>
          <p:cNvGraphicFramePr>
            <a:graphicFrameLocks noGrp="1"/>
          </p:cNvGraphicFramePr>
          <p:nvPr>
            <p:extLst>
              <p:ext uri="{D42A27DB-BD31-4B8C-83A1-F6EECF244321}">
                <p14:modId xmlns:p14="http://schemas.microsoft.com/office/powerpoint/2010/main" val="3199712026"/>
              </p:ext>
            </p:extLst>
          </p:nvPr>
        </p:nvGraphicFramePr>
        <p:xfrm>
          <a:off x="148085" y="2762542"/>
          <a:ext cx="11895825" cy="3017520"/>
        </p:xfrm>
        <a:graphic>
          <a:graphicData uri="http://schemas.openxmlformats.org/drawingml/2006/table">
            <a:tbl>
              <a:tblPr/>
              <a:tblGrid>
                <a:gridCol w="2740447">
                  <a:extLst>
                    <a:ext uri="{9D8B030D-6E8A-4147-A177-3AD203B41FA5}">
                      <a16:colId xmlns:a16="http://schemas.microsoft.com/office/drawing/2014/main" val="1699897284"/>
                    </a:ext>
                  </a:extLst>
                </a:gridCol>
                <a:gridCol w="3401325">
                  <a:extLst>
                    <a:ext uri="{9D8B030D-6E8A-4147-A177-3AD203B41FA5}">
                      <a16:colId xmlns:a16="http://schemas.microsoft.com/office/drawing/2014/main" val="1841773136"/>
                    </a:ext>
                  </a:extLst>
                </a:gridCol>
                <a:gridCol w="3515877">
                  <a:extLst>
                    <a:ext uri="{9D8B030D-6E8A-4147-A177-3AD203B41FA5}">
                      <a16:colId xmlns:a16="http://schemas.microsoft.com/office/drawing/2014/main" val="2281687169"/>
                    </a:ext>
                  </a:extLst>
                </a:gridCol>
                <a:gridCol w="2238176">
                  <a:extLst>
                    <a:ext uri="{9D8B030D-6E8A-4147-A177-3AD203B41FA5}">
                      <a16:colId xmlns:a16="http://schemas.microsoft.com/office/drawing/2014/main" val="2779471689"/>
                    </a:ext>
                  </a:extLst>
                </a:gridCol>
              </a:tblGrid>
              <a:tr h="0">
                <a:tc>
                  <a:txBody>
                    <a:bodyPr/>
                    <a:lstStyle/>
                    <a:p>
                      <a:r>
                        <a:rPr lang="cs-CZ" sz="2400" b="1" dirty="0"/>
                        <a:t>Označení kódu BPEJ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cs-CZ" sz="2400" b="1" dirty="0"/>
                        <a:t>Pořadí číslice v kódu BPEJ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cs-CZ"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cs-CZ" sz="2400" b="1" dirty="0"/>
                        <a:t>Rozsah hodnot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34353693"/>
                  </a:ext>
                </a:extLst>
              </a:tr>
              <a:tr h="0">
                <a:tc>
                  <a:txBody>
                    <a:bodyPr/>
                    <a:lstStyle/>
                    <a:p>
                      <a:r>
                        <a:rPr lang="cs-CZ" sz="2400" b="1"/>
                        <a:t>X</a:t>
                      </a:r>
                      <a:r>
                        <a:rPr lang="cs-CZ" sz="2400"/>
                        <a:t>.xx.xx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2400"/>
                        <a:t>kód klimatického regionu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2400" dirty="0"/>
                        <a:t>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8954999"/>
                  </a:ext>
                </a:extLst>
              </a:tr>
              <a:tr h="0">
                <a:tc>
                  <a:txBody>
                    <a:bodyPr/>
                    <a:lstStyle/>
                    <a:p>
                      <a:r>
                        <a:rPr lang="cs-CZ" sz="2400"/>
                        <a:t>x.</a:t>
                      </a:r>
                      <a:r>
                        <a:rPr lang="cs-CZ" sz="2400" b="1"/>
                        <a:t>XX</a:t>
                      </a:r>
                      <a:r>
                        <a:rPr lang="cs-CZ" sz="2400"/>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2400"/>
                        <a:t>2. a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2400"/>
                        <a:t>kód hlavní půdní jednotky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2400" dirty="0"/>
                        <a:t>01–78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8615535"/>
                  </a:ext>
                </a:extLst>
              </a:tr>
              <a:tr h="0">
                <a:tc>
                  <a:txBody>
                    <a:bodyPr/>
                    <a:lstStyle/>
                    <a:p>
                      <a:r>
                        <a:rPr lang="cs-CZ" sz="2400"/>
                        <a:t>x.xx.</a:t>
                      </a:r>
                      <a:r>
                        <a:rPr lang="cs-CZ" sz="2400" b="1"/>
                        <a:t>X</a:t>
                      </a:r>
                      <a:r>
                        <a:rPr lang="cs-CZ" sz="2400"/>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240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2400"/>
                        <a:t>sdružený kód sklonitosti a expozice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2400" dirty="0"/>
                        <a:t>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3232313"/>
                  </a:ext>
                </a:extLst>
              </a:tr>
              <a:tr h="0">
                <a:tc>
                  <a:txBody>
                    <a:bodyPr/>
                    <a:lstStyle/>
                    <a:p>
                      <a:r>
                        <a:rPr lang="cs-CZ" sz="2400"/>
                        <a:t>x.xx.x</a:t>
                      </a:r>
                      <a:r>
                        <a:rPr lang="cs-CZ" sz="2400" b="1"/>
                        <a:t>X</a:t>
                      </a:r>
                      <a:endParaRPr lang="cs-CZ"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240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2400"/>
                        <a:t>sdružený kód skeletovitosti a hloubky půdy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2400" dirty="0"/>
                        <a:t>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3396708"/>
                  </a:ext>
                </a:extLst>
              </a:tr>
            </a:tbl>
          </a:graphicData>
        </a:graphic>
      </p:graphicFrame>
    </p:spTree>
    <p:extLst>
      <p:ext uri="{BB962C8B-B14F-4D97-AF65-F5344CB8AC3E}">
        <p14:creationId xmlns:p14="http://schemas.microsoft.com/office/powerpoint/2010/main" val="2577654345"/>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8568B0C77C15C040A64D61A8D73D655C" ma:contentTypeVersion="6" ma:contentTypeDescription="Vytvoří nový dokument" ma:contentTypeScope="" ma:versionID="68d640e563436f9a4ff5f73792e39c47">
  <xsd:schema xmlns:xsd="http://www.w3.org/2001/XMLSchema" xmlns:xs="http://www.w3.org/2001/XMLSchema" xmlns:p="http://schemas.microsoft.com/office/2006/metadata/properties" xmlns:ns2="fc86874a-3929-4d53-bc76-875690cf914f" targetNamespace="http://schemas.microsoft.com/office/2006/metadata/properties" ma:root="true" ma:fieldsID="c7bea1f345d2d2261cab7cebd4b02211" ns2:_="">
    <xsd:import namespace="fc86874a-3929-4d53-bc76-875690cf914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86874a-3929-4d53-bc76-875690cf91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AA6882-C009-4719-B886-CEDDE1833DBE}">
  <ds:schemaRefs>
    <ds:schemaRef ds:uri="http://schemas.microsoft.com/sharepoint/v3/contenttype/forms"/>
  </ds:schemaRefs>
</ds:datastoreItem>
</file>

<file path=customXml/itemProps2.xml><?xml version="1.0" encoding="utf-8"?>
<ds:datastoreItem xmlns:ds="http://schemas.openxmlformats.org/officeDocument/2006/customXml" ds:itemID="{4883F783-67BA-4BA4-9124-A771DA0C4F2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D79BE97-5AA9-4602-8997-8117EBA8DD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86874a-3929-4d53-bc76-875690cf91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1332</TotalTime>
  <Words>6017</Words>
  <Application>Microsoft Office PowerPoint</Application>
  <PresentationFormat>Širokoúhlá obrazovka</PresentationFormat>
  <Paragraphs>403</Paragraphs>
  <Slides>61</Slides>
  <Notes>4</Notes>
  <HiddenSlides>1</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61</vt:i4>
      </vt:variant>
    </vt:vector>
  </HeadingPairs>
  <TitlesOfParts>
    <vt:vector size="66" baseType="lpstr">
      <vt:lpstr>Aptos</vt:lpstr>
      <vt:lpstr>Arial</vt:lpstr>
      <vt:lpstr>Calibri</vt:lpstr>
      <vt:lpstr>Calibri Light</vt:lpstr>
      <vt:lpstr>Motiv Office</vt:lpstr>
      <vt:lpstr>Biogeografická diferenciace území                       v geobiocenologickém pojetí</vt:lpstr>
      <vt:lpstr>Biogeografická diferenciace území v geobiocenologickém pojetí</vt:lpstr>
      <vt:lpstr>1. Diferenciace potenciálního stavu</vt:lpstr>
      <vt:lpstr>Prezentace aplikace PowerPoint</vt:lpstr>
      <vt:lpstr>Jak získat?</vt:lpstr>
      <vt:lpstr>Jak získat?</vt:lpstr>
      <vt:lpstr>Jak získat?</vt:lpstr>
      <vt:lpstr>Jak získat?</vt:lpstr>
      <vt:lpstr>Jak získat?</vt:lpstr>
      <vt:lpstr>2. Diferenciace aktuálního stavu</vt:lpstr>
      <vt:lpstr>Jak získat?</vt:lpstr>
      <vt:lpstr>Jak získat?</vt:lpstr>
      <vt:lpstr>Jak získat?</vt:lpstr>
      <vt:lpstr>Jak získat?</vt:lpstr>
      <vt:lpstr>Jak získat?</vt:lpstr>
      <vt:lpstr>2. Diferenciace aktuálního stavu</vt:lpstr>
      <vt:lpstr>Jak získat?</vt:lpstr>
      <vt:lpstr>2. Diferenciace aktuálního stavu – příklad</vt:lpstr>
      <vt:lpstr>2. Diferenciace aktuálního stavu – příklad</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3. Kategorizace podle intenzity antropogenního ovlivnění a podle stupně ekologické stability </vt:lpstr>
      <vt:lpstr>3. Kategorizace podle intenzity antropogenního ovlivnění a podle stupně ekologické stability </vt:lpstr>
      <vt:lpstr>4. Hodnocení funkčního významu společenstev v krajině</vt:lpstr>
      <vt:lpstr>4. Hodnocení funkčního významu společenstev v krajině</vt:lpstr>
      <vt:lpstr>4. Hodnocení funkčního významu společenstev v krajině</vt:lpstr>
      <vt:lpstr>4. Hodnocení funkčního významu společenstev v krajině</vt:lpstr>
      <vt:lpstr>5. Diferenciace z hlediska ochrany a tvorby krajiny</vt:lpstr>
      <vt:lpstr>Kostra ekologické stability krajiny (KES)</vt:lpstr>
      <vt:lpstr>Ekologicky významné krajinné prvky (EVKP)</vt:lpstr>
      <vt:lpstr>Ekologicky významné krajinné celky (EVKC)</vt:lpstr>
      <vt:lpstr>Ekologicky významné krajinné oblasti (EVKO)</vt:lpstr>
      <vt:lpstr>Ekologicky významná liniová společenstva (EVLS)</vt:lpstr>
      <vt:lpstr>EVSK podle funkce</vt:lpstr>
      <vt:lpstr>EVSK podle významu</vt:lpstr>
      <vt:lpstr>EVSK podle významu</vt:lpstr>
      <vt:lpstr>EVSK podle významu</vt:lpstr>
      <vt:lpstr>EVSK podle významu</vt:lpstr>
      <vt:lpstr>Kostra ekologické stability krajiny (KES)</vt:lpstr>
      <vt:lpstr>Formulář pro charakteristiku ekologicky významného segmentu krajiny</vt:lpstr>
      <vt:lpstr>Prezentace aplikace PowerPoint</vt:lpstr>
      <vt:lpstr>Územní systémy ekologické stability (ÚSES)</vt:lpstr>
      <vt:lpstr>Územní systémy ekologické stability (ÚSES)</vt:lpstr>
      <vt:lpstr>Ekologická síť</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Biogeografická diferenciace území                       v geobiocenologickém pojetí</dc:title>
  <dc:creator>Michal Friedl</dc:creator>
  <cp:lastModifiedBy>Michal Friedl</cp:lastModifiedBy>
  <cp:revision>114</cp:revision>
  <dcterms:created xsi:type="dcterms:W3CDTF">2018-04-19T15:09:51Z</dcterms:created>
  <dcterms:modified xsi:type="dcterms:W3CDTF">2025-04-16T19:49:35Z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0x0101008568B0C77C15C040A64D61A8D73D655C</vt:lpwstr>
  </property>
</Properties>
</file>