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5" r:id="rId8"/>
    <p:sldId id="261" r:id="rId9"/>
    <p:sldId id="264" r:id="rId10"/>
    <p:sldId id="262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0" d="100"/>
          <a:sy n="90" d="100"/>
        </p:scale>
        <p:origin x="1254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7D3926-07AD-4FE5-8EDF-EEEC882B0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7B8047B-7948-4425-BD7B-4CBED05C75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BF7CE5-3113-4A09-AFBA-71BB64E09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A1A9-FECF-4223-AA51-8F4487C6BBD4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2529C5-45E8-4DE0-BD7D-42ACBBC81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40AB2B-56DA-4069-908F-4DF46C29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707C-0AA2-4043-80F9-409CB27028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41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D2434-9779-4EC4-B25D-BCC1CADB7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99896AD-ABCF-4889-B225-408F7B9E2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A817AC-5A3E-4761-8DC4-0C8C5FEAB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A1A9-FECF-4223-AA51-8F4487C6BBD4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529A9A-E314-4F3B-B266-32CB1F206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04D825-ED9C-4B69-BD84-E9A2A0358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707C-0AA2-4043-80F9-409CB27028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521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2A415C3-F435-4B09-A8D6-EDBDC80947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41C88A5-AFD8-487C-9126-9FFF9F5B0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42AC30-DC03-4961-ABA7-F5A288DB6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A1A9-FECF-4223-AA51-8F4487C6BBD4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30FB26-5172-402D-9257-70DBCE8C4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003230-F7C8-42D1-907B-3DD285312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707C-0AA2-4043-80F9-409CB27028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3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E8AD9C-04BF-4670-87B3-672183B97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171593F-DE66-42D6-8A34-6024AC097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79E4DA-B2F8-4001-A2A5-EB39EC06F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A1A9-FECF-4223-AA51-8F4487C6BBD4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EDFB29-1C34-4403-AB78-B080B143C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D43C29-95CA-49E1-A340-D32266FB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707C-0AA2-4043-80F9-409CB27028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439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B97A7-BEA8-4B36-9359-E9A9D96EF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78E7FEF-3E53-459A-AC54-1DB3C6C84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8A751B-C7E4-4DF7-9C84-85DBFE522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A1A9-FECF-4223-AA51-8F4487C6BBD4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78561A-6B48-4637-8A05-8F11FD62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313C2A-686B-4642-8504-7D0B3A4F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707C-0AA2-4043-80F9-409CB27028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554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62A23A-FBBA-4C8E-9973-F3085B1A7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5A83E7-73CF-4355-9AB4-2FAA0D331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2F24811-E4E9-47A6-B376-A5C64BD9C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176082B-BAE5-4684-9ABF-C542E4352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A1A9-FECF-4223-AA51-8F4487C6BBD4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DB64C8-D3E4-41CA-ABC8-C2B13BD8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701E793-5F46-4E62-A0AF-797F1813C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707C-0AA2-4043-80F9-409CB27028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623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F78A4B-D11B-46E0-95A6-BB34EC37B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BEA52E9-A039-4DB7-B283-5CDA99CA9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4943BB3-6F48-4F16-8E7A-62D872BEA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EE02495-71C0-4FFC-A7A0-9B85BA87D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C3A26B9-07FE-40C0-A7CC-C833EF4F0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BC62F1C-1A18-48B2-8EFF-4B5625E33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A1A9-FECF-4223-AA51-8F4487C6BBD4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FF85D9A-6286-442F-A57F-A7D7A963E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8D1E73A-78E6-436B-934C-5BCBB666B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707C-0AA2-4043-80F9-409CB27028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529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A4C535-75FC-4C34-8211-C4168D6D7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5814CF9-6E31-4F6E-B0BD-2BF8BB8E6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A1A9-FECF-4223-AA51-8F4487C6BBD4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4189B8A-246B-46C8-BC51-4BF210597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A76AE96-5B71-408B-9D63-F9374ABE3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707C-0AA2-4043-80F9-409CB27028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347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DC0574E-00D0-4465-8625-A62E8902F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A1A9-FECF-4223-AA51-8F4487C6BBD4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5934EF8-756B-4305-A165-720E66C1B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B06A667-3944-43FE-BCCB-C71453342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707C-0AA2-4043-80F9-409CB27028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569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B67404-A62D-4005-91DB-7D8AA6DE7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E6B0D82-F93D-458B-BF75-31531EA8F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28A2451-5EAD-4735-A1ED-303679D77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36EB69F-BA11-4E12-BA60-F92F13CA1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A1A9-FECF-4223-AA51-8F4487C6BBD4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B4FE5D-280E-4B15-B865-69F5A1CA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82AB939-EFAD-4346-9FF7-FB549B118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707C-0AA2-4043-80F9-409CB27028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088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59A83B-2FFF-46C5-9919-676D1C08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EF214E7-E968-4B18-A884-4EBAE7E611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506D8E6-AE9D-4FAE-95B4-16E03E3A0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B626B7F-5940-41EF-8394-AABCDDBDF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A1A9-FECF-4223-AA51-8F4487C6BBD4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F049E79-C974-45D1-9CC6-528039648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F859FD3-D345-4545-B0B6-16154464D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707C-0AA2-4043-80F9-409CB27028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3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89273D9-403F-4991-9C07-CD0EA2C13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B00012C-18E3-44CD-866F-B287F3BC5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9227B6-93B8-4358-90A4-54E20DAB5D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EA1A9-FECF-4223-AA51-8F4487C6BBD4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2C518C-8551-4372-AEC0-2C810C703B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951685-A6CE-499C-AB07-C1E5455C4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4707C-0AA2-4043-80F9-409CB27028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58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kologie-krajiny.cz/" TargetMode="External"/><Relationship Id="rId2" Type="http://schemas.openxmlformats.org/officeDocument/2006/relationships/hyperlink" Target="http://www.iale.cz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60FDFA-7515-43B9-90AF-CBC653E7B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200" y="1122363"/>
            <a:ext cx="11397600" cy="856800"/>
          </a:xfrm>
        </p:spPr>
        <p:txBody>
          <a:bodyPr/>
          <a:lstStyle/>
          <a:p>
            <a:r>
              <a:rPr lang="cs-CZ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Vývoj krajinné ekologie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E207613-9DCC-4F93-B5C3-5904908638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i="1" kern="0" dirty="0"/>
              <a:t>Michal Friedl</a:t>
            </a:r>
          </a:p>
        </p:txBody>
      </p:sp>
    </p:spTree>
    <p:extLst>
      <p:ext uri="{BB962C8B-B14F-4D97-AF65-F5344CB8AC3E}">
        <p14:creationId xmlns:p14="http://schemas.microsoft.com/office/powerpoint/2010/main" val="2098543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45284DF3-9479-4340-8755-75D53DDFC3F5}"/>
              </a:ext>
            </a:extLst>
          </p:cNvPr>
          <p:cNvSpPr txBox="1">
            <a:spLocks/>
          </p:cNvSpPr>
          <p:nvPr/>
        </p:nvSpPr>
        <p:spPr>
          <a:xfrm>
            <a:off x="233400" y="365125"/>
            <a:ext cx="117252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Česko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D7A4233-A6A0-41FB-9EEA-521E3293481A}"/>
              </a:ext>
            </a:extLst>
          </p:cNvPr>
          <p:cNvSpPr txBox="1">
            <a:spLocks/>
          </p:cNvSpPr>
          <p:nvPr/>
        </p:nvSpPr>
        <p:spPr>
          <a:xfrm>
            <a:off x="471738" y="1021409"/>
            <a:ext cx="110931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cs-CZ" b="1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E1E785D-174F-4A2F-82E7-C69999DF60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62" t="13198" r="29610" b="5277"/>
          <a:stretch/>
        </p:blipFill>
        <p:spPr>
          <a:xfrm>
            <a:off x="233400" y="1933575"/>
            <a:ext cx="4000224" cy="472439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A29F7AB-C96E-41AF-A75F-370A514699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56" t="13198" r="3672" b="5416"/>
          <a:stretch/>
        </p:blipFill>
        <p:spPr>
          <a:xfrm>
            <a:off x="4481487" y="2260275"/>
            <a:ext cx="7262838" cy="42262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186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A09AC1-A58E-41BF-8079-316B1B21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00" y="365125"/>
            <a:ext cx="11725200" cy="540000"/>
          </a:xfrm>
        </p:spPr>
        <p:txBody>
          <a:bodyPr/>
          <a:lstStyle/>
          <a:p>
            <a:pPr algn="ctr"/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Počátky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4E91F6-3B18-4569-9AA8-FEC642088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39" y="1043071"/>
            <a:ext cx="6291011" cy="5614904"/>
          </a:xfrm>
        </p:spPr>
        <p:txBody>
          <a:bodyPr/>
          <a:lstStyle/>
          <a:p>
            <a:pPr marL="361950" indent="-361950">
              <a:buNone/>
            </a:pPr>
            <a:r>
              <a:rPr lang="cs-CZ" b="1" dirty="0"/>
              <a:t>Krajina = životní prostor člověka</a:t>
            </a:r>
          </a:p>
          <a:p>
            <a:pPr marL="361950" indent="-361950">
              <a:buNone/>
            </a:pPr>
            <a:r>
              <a:rPr lang="cs-CZ" b="1" dirty="0"/>
              <a:t>„již staří Římané“</a:t>
            </a:r>
          </a:p>
          <a:p>
            <a:pPr marL="361950" indent="-361950">
              <a:buNone/>
            </a:pPr>
            <a:r>
              <a:rPr lang="cs-CZ" b="1" dirty="0"/>
              <a:t>středověké a novověké zámořské objevy a plavby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D053BA8-940C-4BE5-A1E4-12F1AAEB5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55"/>
          <a:stretch/>
        </p:blipFill>
        <p:spPr>
          <a:xfrm>
            <a:off x="6240773" y="905125"/>
            <a:ext cx="5951227" cy="542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28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4E91F6-3B18-4569-9AA8-FEC642088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400" y="1164284"/>
            <a:ext cx="9015375" cy="43513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b="1" dirty="0"/>
              <a:t>Alexander von Humboldt (1769–1859)</a:t>
            </a:r>
          </a:p>
          <a:p>
            <a:pPr lvl="1">
              <a:defRPr/>
            </a:pPr>
            <a:r>
              <a:rPr lang="cs-CZ" b="1" dirty="0"/>
              <a:t>německý geograf</a:t>
            </a:r>
          </a:p>
          <a:p>
            <a:pPr lvl="1">
              <a:defRPr/>
            </a:pPr>
            <a:r>
              <a:rPr lang="cs-CZ" b="1" dirty="0"/>
              <a:t>mnoho cest po světě</a:t>
            </a:r>
          </a:p>
          <a:p>
            <a:pPr lvl="1">
              <a:defRPr/>
            </a:pPr>
            <a:r>
              <a:rPr lang="cs-CZ" b="1" dirty="0"/>
              <a:t>syntetizující práce z geologie, klimatologie, fyziky, historie a ekonomiky přírody (ekologie)</a:t>
            </a:r>
          </a:p>
          <a:p>
            <a:pPr>
              <a:defRPr/>
            </a:pPr>
            <a:endParaRPr lang="cs-CZ" b="1" dirty="0"/>
          </a:p>
          <a:p>
            <a:pPr marL="0" indent="0">
              <a:buNone/>
              <a:defRPr/>
            </a:pPr>
            <a:r>
              <a:rPr lang="cs-CZ" b="1" dirty="0"/>
              <a:t>v 19. stol. rozmach dopravy, učenosti, filozofie</a:t>
            </a:r>
          </a:p>
          <a:p>
            <a:pPr lvl="1">
              <a:defRPr/>
            </a:pPr>
            <a:r>
              <a:rPr lang="cs-CZ" b="1" dirty="0"/>
              <a:t>vznik fyziognomického směru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5" descr="200px-AvHumboldt">
            <a:extLst>
              <a:ext uri="{FF2B5EF4-FFF2-40B4-BE49-F238E27FC236}">
                <a16:creationId xmlns:a16="http://schemas.microsoft.com/office/drawing/2014/main" id="{3293E680-E8D9-4A34-A0F0-109BAACA6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3050" y="1164284"/>
            <a:ext cx="2795550" cy="391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45284DF3-9479-4340-8755-75D53DDFC3F5}"/>
              </a:ext>
            </a:extLst>
          </p:cNvPr>
          <p:cNvSpPr txBox="1">
            <a:spLocks/>
          </p:cNvSpPr>
          <p:nvPr/>
        </p:nvSpPr>
        <p:spPr>
          <a:xfrm>
            <a:off x="233400" y="365125"/>
            <a:ext cx="117252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Průkopníci</a:t>
            </a:r>
          </a:p>
        </p:txBody>
      </p:sp>
    </p:spTree>
    <p:extLst>
      <p:ext uri="{BB962C8B-B14F-4D97-AF65-F5344CB8AC3E}">
        <p14:creationId xmlns:p14="http://schemas.microsoft.com/office/powerpoint/2010/main" val="310993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D337074-ACFC-94C3-967E-A441A4B37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02" t="5694" r="15052" b="5417"/>
          <a:stretch/>
        </p:blipFill>
        <p:spPr>
          <a:xfrm>
            <a:off x="2206229" y="0"/>
            <a:ext cx="7779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02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45284DF3-9479-4340-8755-75D53DDFC3F5}"/>
              </a:ext>
            </a:extLst>
          </p:cNvPr>
          <p:cNvSpPr txBox="1">
            <a:spLocks/>
          </p:cNvSpPr>
          <p:nvPr/>
        </p:nvSpPr>
        <p:spPr>
          <a:xfrm>
            <a:off x="233400" y="365125"/>
            <a:ext cx="117252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Rozmach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D7A4233-A6A0-41FB-9EEA-521E3293481A}"/>
              </a:ext>
            </a:extLst>
          </p:cNvPr>
          <p:cNvSpPr txBox="1">
            <a:spLocks/>
          </p:cNvSpPr>
          <p:nvPr/>
        </p:nvSpPr>
        <p:spPr>
          <a:xfrm>
            <a:off x="481263" y="1164283"/>
            <a:ext cx="11093116" cy="5322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b="1" dirty="0"/>
              <a:t>Carl Troll (Německá škola)</a:t>
            </a:r>
          </a:p>
          <a:p>
            <a:pPr lvl="1">
              <a:defRPr/>
            </a:pPr>
            <a:r>
              <a:rPr lang="cs-CZ" b="1" dirty="0"/>
              <a:t>Zakladatel krajinné ekologie</a:t>
            </a:r>
          </a:p>
          <a:p>
            <a:pPr lvl="1">
              <a:defRPr/>
            </a:pPr>
            <a:r>
              <a:rPr lang="cs-CZ" b="1" dirty="0"/>
              <a:t>1939 – </a:t>
            </a:r>
            <a:r>
              <a:rPr lang="cs-CZ" b="1" dirty="0" err="1"/>
              <a:t>Landschaftsökologie</a:t>
            </a:r>
            <a:endParaRPr lang="cs-CZ" b="1" dirty="0"/>
          </a:p>
          <a:p>
            <a:pPr lvl="1">
              <a:defRPr/>
            </a:pPr>
            <a:r>
              <a:rPr lang="cs-CZ" b="1" dirty="0"/>
              <a:t>krajinná ekologie je způsob komplexního poznání krajiny</a:t>
            </a:r>
          </a:p>
          <a:p>
            <a:pPr lvl="1">
              <a:defRPr/>
            </a:pPr>
            <a:r>
              <a:rPr lang="cs-CZ" b="1" dirty="0"/>
              <a:t>„krajinná ekologie“ = geobiocenologie (1970)</a:t>
            </a:r>
          </a:p>
          <a:p>
            <a:pPr marL="0" indent="0">
              <a:buNone/>
              <a:defRPr/>
            </a:pPr>
            <a:endParaRPr lang="cs-CZ" b="1" dirty="0"/>
          </a:p>
          <a:p>
            <a:pPr marL="0" indent="0">
              <a:buNone/>
              <a:defRPr/>
            </a:pPr>
            <a:r>
              <a:rPr lang="cs-CZ" b="1" dirty="0"/>
              <a:t>60. léta 20. století – geografové, biogeografové </a:t>
            </a:r>
          </a:p>
          <a:p>
            <a:pPr marL="0" indent="0">
              <a:buNone/>
              <a:defRPr/>
            </a:pPr>
            <a:endParaRPr lang="cs-CZ" b="1" dirty="0"/>
          </a:p>
          <a:p>
            <a:pPr marL="0" indent="0">
              <a:buNone/>
              <a:defRPr/>
            </a:pPr>
            <a:r>
              <a:rPr lang="cs-CZ" b="1" dirty="0"/>
              <a:t>polovina 80. let 20. století</a:t>
            </a:r>
          </a:p>
          <a:p>
            <a:pPr lvl="1">
              <a:defRPr/>
            </a:pPr>
            <a:r>
              <a:rPr lang="cs-CZ" b="1" dirty="0"/>
              <a:t>GPS, GIS</a:t>
            </a:r>
          </a:p>
          <a:p>
            <a:pPr marL="457200" lvl="1" indent="0">
              <a:buNone/>
              <a:defRPr/>
            </a:pPr>
            <a:endParaRPr lang="cs-CZ" b="1" dirty="0"/>
          </a:p>
          <a:p>
            <a:pPr marL="0" indent="0">
              <a:buNone/>
              <a:defRPr/>
            </a:pPr>
            <a:r>
              <a:rPr lang="cs-CZ" b="1" dirty="0"/>
              <a:t>Richard T. T. Forman, Michel </a:t>
            </a:r>
            <a:r>
              <a:rPr lang="cs-CZ" b="1" dirty="0" err="1"/>
              <a:t>Godron</a:t>
            </a:r>
            <a:r>
              <a:rPr lang="cs-CZ" b="1" dirty="0"/>
              <a:t>, </a:t>
            </a:r>
            <a:r>
              <a:rPr lang="en-US" b="1" dirty="0"/>
              <a:t>Robert MacArthur</a:t>
            </a:r>
            <a:r>
              <a:rPr lang="cs-CZ" b="1" dirty="0"/>
              <a:t>,</a:t>
            </a:r>
          </a:p>
          <a:p>
            <a:pPr marL="0" indent="0">
              <a:buNone/>
              <a:defRPr/>
            </a:pPr>
            <a:r>
              <a:rPr lang="en-US" b="1" dirty="0"/>
              <a:t>Edward O. Wilson</a:t>
            </a:r>
            <a:r>
              <a:rPr lang="cs-CZ" b="1" dirty="0"/>
              <a:t> (Anglosaská škola)</a:t>
            </a:r>
          </a:p>
          <a:p>
            <a:pPr lvl="1">
              <a:defRPr/>
            </a:pPr>
            <a:endParaRPr lang="cs-CZ" b="1" dirty="0"/>
          </a:p>
          <a:p>
            <a:pPr marL="0" indent="0">
              <a:buNone/>
              <a:defRPr/>
            </a:pPr>
            <a:r>
              <a:rPr lang="cs-CZ" b="1" dirty="0"/>
              <a:t>2000 – Evropská úmluva o krajině</a:t>
            </a:r>
          </a:p>
          <a:p>
            <a:pPr marL="0" indent="0">
              <a:buNone/>
              <a:defRPr/>
            </a:pPr>
            <a:endParaRPr lang="cs-CZ" b="1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B242B4E-2EBC-4286-A0E8-040CB92694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1266" y="1994588"/>
            <a:ext cx="2416309" cy="35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91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45284DF3-9479-4340-8755-75D53DDFC3F5}"/>
              </a:ext>
            </a:extLst>
          </p:cNvPr>
          <p:cNvSpPr txBox="1">
            <a:spLocks/>
          </p:cNvSpPr>
          <p:nvPr/>
        </p:nvSpPr>
        <p:spPr>
          <a:xfrm>
            <a:off x="233400" y="365125"/>
            <a:ext cx="117252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Slovensko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D7A4233-A6A0-41FB-9EEA-521E3293481A}"/>
              </a:ext>
            </a:extLst>
          </p:cNvPr>
          <p:cNvSpPr txBox="1">
            <a:spLocks/>
          </p:cNvSpPr>
          <p:nvPr/>
        </p:nvSpPr>
        <p:spPr>
          <a:xfrm>
            <a:off x="481263" y="1069034"/>
            <a:ext cx="110931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b="1" dirty="0"/>
              <a:t>Růžička, </a:t>
            </a:r>
            <a:r>
              <a:rPr lang="cs-CZ" b="1" dirty="0" err="1"/>
              <a:t>Miklósz</a:t>
            </a:r>
            <a:r>
              <a:rPr lang="cs-CZ" b="1" dirty="0"/>
              <a:t>, </a:t>
            </a:r>
            <a:r>
              <a:rPr lang="cs-CZ" b="1" dirty="0" err="1"/>
              <a:t>Drdoš</a:t>
            </a:r>
            <a:r>
              <a:rPr lang="cs-CZ" b="1" dirty="0"/>
              <a:t> – LANDEP</a:t>
            </a:r>
          </a:p>
          <a:p>
            <a:pPr marL="0" indent="0">
              <a:buNone/>
              <a:defRPr/>
            </a:pPr>
            <a:endParaRPr lang="cs-CZ" b="1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7EE4C3F-78D0-4D92-932E-9968BB0CA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1" t="18055" r="6719" b="10278"/>
          <a:stretch/>
        </p:blipFill>
        <p:spPr>
          <a:xfrm>
            <a:off x="1381125" y="1743075"/>
            <a:ext cx="8734426" cy="49149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8176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45284DF3-9479-4340-8755-75D53DDFC3F5}"/>
              </a:ext>
            </a:extLst>
          </p:cNvPr>
          <p:cNvSpPr txBox="1">
            <a:spLocks/>
          </p:cNvSpPr>
          <p:nvPr/>
        </p:nvSpPr>
        <p:spPr>
          <a:xfrm>
            <a:off x="233400" y="365125"/>
            <a:ext cx="117252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Česko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D7A4233-A6A0-41FB-9EEA-521E3293481A}"/>
              </a:ext>
            </a:extLst>
          </p:cNvPr>
          <p:cNvSpPr txBox="1">
            <a:spLocks/>
          </p:cNvSpPr>
          <p:nvPr/>
        </p:nvSpPr>
        <p:spPr>
          <a:xfrm>
            <a:off x="471738" y="1021409"/>
            <a:ext cx="11093116" cy="5471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  <a:defRPr/>
            </a:pPr>
            <a:r>
              <a:rPr lang="cs-CZ" b="1" dirty="0"/>
              <a:t>Ústav krajinné ekologie ČSAV (1971) </a:t>
            </a:r>
          </a:p>
          <a:p>
            <a:pPr lvl="1">
              <a:lnSpc>
                <a:spcPct val="110000"/>
              </a:lnSpc>
              <a:defRPr/>
            </a:pPr>
            <a:r>
              <a:rPr lang="cs-CZ" b="1" dirty="0"/>
              <a:t>Napojeno na UNESCO</a:t>
            </a: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cs-CZ" b="1" dirty="0"/>
              <a:t>Geografický ústav ČSAV v Brně (1962–1993)</a:t>
            </a: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cs-CZ" b="1" dirty="0"/>
              <a:t>Česká společnost pro krajinnou ekologii CZ-IALE (2000) </a:t>
            </a:r>
          </a:p>
          <a:p>
            <a:pPr lvl="1">
              <a:lnSpc>
                <a:spcPct val="110000"/>
              </a:lnSpc>
              <a:defRPr/>
            </a:pPr>
            <a:r>
              <a:rPr lang="cs-CZ" b="1" dirty="0"/>
              <a:t>národní odnož Mezinárodní asociace pro ekologii krajiny (IALE)</a:t>
            </a:r>
          </a:p>
          <a:p>
            <a:pPr lvl="1">
              <a:lnSpc>
                <a:spcPct val="110000"/>
              </a:lnSpc>
              <a:defRPr/>
            </a:pPr>
            <a:r>
              <a:rPr lang="cs-CZ" b="1" dirty="0">
                <a:hlinkClick r:id="rId2"/>
              </a:rPr>
              <a:t>http://www.iale.cz/</a:t>
            </a:r>
            <a:endParaRPr lang="cs-CZ" b="1" dirty="0"/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cs-CZ" altLang="cs-CZ" b="1" dirty="0"/>
              <a:t>Výzkumný ústav Silva </a:t>
            </a:r>
            <a:r>
              <a:rPr lang="cs-CZ" altLang="cs-CZ" b="1" dirty="0" err="1"/>
              <a:t>Taroucy</a:t>
            </a:r>
            <a:r>
              <a:rPr lang="cs-CZ" altLang="cs-CZ" b="1" dirty="0"/>
              <a:t> pro krajinu a okrasné zahradnictví, </a:t>
            </a:r>
            <a:r>
              <a:rPr lang="cs-CZ" altLang="cs-CZ" b="1" dirty="0" err="1"/>
              <a:t>v.v.i</a:t>
            </a:r>
            <a:r>
              <a:rPr lang="cs-CZ" altLang="cs-CZ" b="1" dirty="0"/>
              <a:t>. – </a:t>
            </a:r>
            <a:r>
              <a:rPr lang="cs-CZ" altLang="cs-CZ" b="1" dirty="0">
                <a:hlinkClick r:id="rId3"/>
              </a:rPr>
              <a:t>Odbor ekologie krajiny</a:t>
            </a:r>
            <a:r>
              <a:rPr lang="cs-CZ" altLang="cs-CZ" b="1" dirty="0"/>
              <a:t> + Univerzity (Karlova Univerzita, Univerzita Palackého v Olomouci, Ostravská Univerzita, Mendelova univerzita…)</a:t>
            </a:r>
          </a:p>
          <a:p>
            <a:pPr marL="0" indent="0">
              <a:lnSpc>
                <a:spcPct val="110000"/>
              </a:lnSpc>
              <a:buNone/>
              <a:defRPr/>
            </a:pPr>
            <a:endParaRPr lang="cs-CZ" b="1" dirty="0"/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cs-CZ" b="1" dirty="0"/>
              <a:t>Osobnosti:</a:t>
            </a: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cs-CZ" b="1" dirty="0"/>
              <a:t>Hadač, </a:t>
            </a:r>
            <a:r>
              <a:rPr lang="cs-CZ" b="1" dirty="0" err="1"/>
              <a:t>Demek</a:t>
            </a:r>
            <a:r>
              <a:rPr lang="cs-CZ" b="1" dirty="0"/>
              <a:t>, Hynek, Zlatník, Buček, Lacina, Kolejka, Lipský, Kovář, </a:t>
            </a:r>
            <a:r>
              <a:rPr lang="cs-CZ" b="1" dirty="0" err="1"/>
              <a:t>Mackovčin</a:t>
            </a:r>
            <a:r>
              <a:rPr lang="cs-CZ" b="1" dirty="0"/>
              <a:t> a celá řada dalších</a:t>
            </a:r>
          </a:p>
        </p:txBody>
      </p:sp>
    </p:spTree>
    <p:extLst>
      <p:ext uri="{BB962C8B-B14F-4D97-AF65-F5344CB8AC3E}">
        <p14:creationId xmlns:p14="http://schemas.microsoft.com/office/powerpoint/2010/main" val="748126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45284DF3-9479-4340-8755-75D53DDFC3F5}"/>
              </a:ext>
            </a:extLst>
          </p:cNvPr>
          <p:cNvSpPr txBox="1">
            <a:spLocks/>
          </p:cNvSpPr>
          <p:nvPr/>
        </p:nvSpPr>
        <p:spPr>
          <a:xfrm>
            <a:off x="233400" y="365125"/>
            <a:ext cx="117252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Česko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D7A4233-A6A0-41FB-9EEA-521E3293481A}"/>
              </a:ext>
            </a:extLst>
          </p:cNvPr>
          <p:cNvSpPr txBox="1">
            <a:spLocks/>
          </p:cNvSpPr>
          <p:nvPr/>
        </p:nvSpPr>
        <p:spPr>
          <a:xfrm>
            <a:off x="471738" y="1021409"/>
            <a:ext cx="110931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b="1" dirty="0"/>
              <a:t>Alois Zlatník (1902–1979)</a:t>
            </a:r>
          </a:p>
          <a:p>
            <a:pPr marL="0" indent="0">
              <a:buNone/>
              <a:defRPr/>
            </a:pPr>
            <a:r>
              <a:rPr lang="cs-CZ" altLang="cs-CZ" sz="2400" b="1" dirty="0"/>
              <a:t>zakladatel geobiocenologie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cs-CZ" altLang="cs-CZ" b="1" dirty="0"/>
              <a:t>Lesnická botanika speciální (spoluautor, 1970) 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cs-CZ" altLang="cs-CZ" b="1" dirty="0"/>
              <a:t>Základy ekologie (spoluautor, 1973) 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cs-CZ" b="1" dirty="0"/>
              <a:t>Ekologie krajiny a geobiocenologie (1975)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cs-CZ" altLang="cs-CZ" b="1" dirty="0"/>
              <a:t>Lesnická fytocenologie (1978) </a:t>
            </a:r>
          </a:p>
          <a:p>
            <a:pPr lvl="1">
              <a:defRPr/>
            </a:pPr>
            <a:endParaRPr lang="cs-CZ" b="1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B19A882-1BB5-495B-ACBB-8CA229904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3934" y="1925638"/>
            <a:ext cx="38100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8" descr="Obsah obrázku hora, exteriér, sníh, strom&#10;&#10;Popis byl vytvořen automaticky">
            <a:extLst>
              <a:ext uri="{FF2B5EF4-FFF2-40B4-BE49-F238E27FC236}">
                <a16:creationId xmlns:a16="http://schemas.microsoft.com/office/drawing/2014/main" id="{BE084C6B-6FBF-412E-8B9D-1B157D07C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534" y="3269689"/>
            <a:ext cx="2564319" cy="170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9" descr="Obsah obrázku hora, exteriér, strom, obloha&#10;&#10;Popis byl vytvořen automaticky">
            <a:extLst>
              <a:ext uri="{FF2B5EF4-FFF2-40B4-BE49-F238E27FC236}">
                <a16:creationId xmlns:a16="http://schemas.microsoft.com/office/drawing/2014/main" id="{05759787-EFE4-473B-A65E-FCC5FB0D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536" y="5036560"/>
            <a:ext cx="2564318" cy="170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id="{402FA0D4-1295-4356-9CCB-C4A77E772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75" y="3622205"/>
            <a:ext cx="2070334" cy="299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1">
            <a:extLst>
              <a:ext uri="{FF2B5EF4-FFF2-40B4-BE49-F238E27FC236}">
                <a16:creationId xmlns:a16="http://schemas.microsoft.com/office/drawing/2014/main" id="{6026F394-1EDA-4666-A02D-D7B733475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63" t="2" r="4945" b="5095"/>
          <a:stretch>
            <a:fillRect/>
          </a:stretch>
        </p:blipFill>
        <p:spPr bwMode="auto">
          <a:xfrm>
            <a:off x="2430500" y="3622205"/>
            <a:ext cx="1926397" cy="299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692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45284DF3-9479-4340-8755-75D53DDFC3F5}"/>
              </a:ext>
            </a:extLst>
          </p:cNvPr>
          <p:cNvSpPr txBox="1">
            <a:spLocks/>
          </p:cNvSpPr>
          <p:nvPr/>
        </p:nvSpPr>
        <p:spPr>
          <a:xfrm>
            <a:off x="233400" y="365125"/>
            <a:ext cx="117252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Česko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D7A4233-A6A0-41FB-9EEA-521E3293481A}"/>
              </a:ext>
            </a:extLst>
          </p:cNvPr>
          <p:cNvSpPr txBox="1">
            <a:spLocks/>
          </p:cNvSpPr>
          <p:nvPr/>
        </p:nvSpPr>
        <p:spPr>
          <a:xfrm>
            <a:off x="471738" y="1021409"/>
            <a:ext cx="110931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  <a:defRPr/>
            </a:pPr>
            <a:r>
              <a:rPr lang="cs-CZ" sz="2800" b="1" dirty="0"/>
              <a:t>Antonín Buček (17. 9. 1942 – 5. 3. 2018)</a:t>
            </a:r>
          </a:p>
          <a:p>
            <a:pPr lvl="1"/>
            <a:r>
              <a:rPr lang="cs-CZ" altLang="cs-CZ" b="1" dirty="0"/>
              <a:t>působil na Geografickém ústavu ČSAV v Brně</a:t>
            </a:r>
          </a:p>
          <a:p>
            <a:pPr lvl="1"/>
            <a:r>
              <a:rPr lang="cs-CZ" altLang="cs-CZ" b="1" dirty="0"/>
              <a:t>vůdčí osobnost tzv. brněnské školy krajinné ekologie (ÚSES, geobiocenologie, ochrana přírody apod.)</a:t>
            </a:r>
          </a:p>
          <a:p>
            <a:pPr lvl="1"/>
            <a:r>
              <a:rPr lang="cs-CZ" altLang="cs-CZ" b="1" dirty="0"/>
              <a:t>dlouholetý vyučující krajinné ekologie na FSS</a:t>
            </a:r>
          </a:p>
          <a:p>
            <a:pPr marL="457200" lvl="1" indent="0">
              <a:buNone/>
              <a:defRPr/>
            </a:pPr>
            <a:endParaRPr lang="cs-CZ" b="1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73F50DFA-4DB5-4260-AD3A-7C5600CB1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3014041"/>
            <a:ext cx="5480050" cy="378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59AB69D2-CBE9-4CC3-BE16-60305CA01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" y="3429000"/>
            <a:ext cx="440055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432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340</Words>
  <Application>Microsoft Office PowerPoint</Application>
  <PresentationFormat>Širokoúhlá obrazovka</PresentationFormat>
  <Paragraphs>56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Vývoj krajinné ekologie</vt:lpstr>
      <vt:lpstr>Počátky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krajinné ekologie</dc:title>
  <dc:creator>Michal Friedl</dc:creator>
  <cp:lastModifiedBy>Michal Friedl</cp:lastModifiedBy>
  <cp:revision>25</cp:revision>
  <dcterms:created xsi:type="dcterms:W3CDTF">2018-03-08T21:17:28Z</dcterms:created>
  <dcterms:modified xsi:type="dcterms:W3CDTF">2023-03-14T19:20:06Z</dcterms:modified>
</cp:coreProperties>
</file>