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ldx" ContentType="application/vnd.openxmlformats-officedocument.presentationml.slide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8"/>
  </p:notesMasterIdLst>
  <p:sldIdLst>
    <p:sldId id="256" r:id="rId2"/>
    <p:sldId id="265" r:id="rId3"/>
    <p:sldId id="260" r:id="rId4"/>
    <p:sldId id="449" r:id="rId5"/>
    <p:sldId id="261" r:id="rId6"/>
    <p:sldId id="267" r:id="rId7"/>
    <p:sldId id="263" r:id="rId8"/>
    <p:sldId id="266" r:id="rId9"/>
    <p:sldId id="439" r:id="rId10"/>
    <p:sldId id="433" r:id="rId11"/>
    <p:sldId id="450" r:id="rId12"/>
    <p:sldId id="440" r:id="rId13"/>
    <p:sldId id="441" r:id="rId14"/>
    <p:sldId id="451" r:id="rId15"/>
    <p:sldId id="271" r:id="rId16"/>
    <p:sldId id="269" r:id="rId17"/>
    <p:sldId id="270" r:id="rId18"/>
    <p:sldId id="272" r:id="rId19"/>
    <p:sldId id="296" r:id="rId20"/>
    <p:sldId id="393" r:id="rId21"/>
    <p:sldId id="307" r:id="rId22"/>
    <p:sldId id="297" r:id="rId23"/>
    <p:sldId id="394" r:id="rId24"/>
    <p:sldId id="308" r:id="rId25"/>
    <p:sldId id="298" r:id="rId26"/>
    <p:sldId id="311" r:id="rId27"/>
    <p:sldId id="395" r:id="rId28"/>
    <p:sldId id="396" r:id="rId29"/>
    <p:sldId id="397" r:id="rId30"/>
    <p:sldId id="310" r:id="rId31"/>
    <p:sldId id="299" r:id="rId32"/>
    <p:sldId id="398" r:id="rId33"/>
    <p:sldId id="300" r:id="rId34"/>
    <p:sldId id="401" r:id="rId35"/>
    <p:sldId id="399" r:id="rId36"/>
    <p:sldId id="402" r:id="rId37"/>
    <p:sldId id="301" r:id="rId38"/>
    <p:sldId id="312" r:id="rId39"/>
    <p:sldId id="408" r:id="rId40"/>
    <p:sldId id="409" r:id="rId41"/>
    <p:sldId id="302" r:id="rId42"/>
    <p:sldId id="313" r:id="rId43"/>
    <p:sldId id="405" r:id="rId44"/>
    <p:sldId id="304" r:id="rId45"/>
    <p:sldId id="315" r:id="rId46"/>
    <p:sldId id="406" r:id="rId47"/>
    <p:sldId id="407" r:id="rId48"/>
    <p:sldId id="305" r:id="rId49"/>
    <p:sldId id="411" r:id="rId50"/>
    <p:sldId id="412" r:id="rId51"/>
    <p:sldId id="410" r:id="rId52"/>
    <p:sldId id="416" r:id="rId53"/>
    <p:sldId id="443" r:id="rId54"/>
    <p:sldId id="420" r:id="rId55"/>
    <p:sldId id="434" r:id="rId56"/>
    <p:sldId id="435" r:id="rId57"/>
    <p:sldId id="413" r:id="rId58"/>
    <p:sldId id="414" r:id="rId59"/>
    <p:sldId id="419" r:id="rId60"/>
    <p:sldId id="415" r:id="rId61"/>
    <p:sldId id="417" r:id="rId62"/>
    <p:sldId id="418" r:id="rId63"/>
    <p:sldId id="268" r:id="rId64"/>
    <p:sldId id="421" r:id="rId65"/>
    <p:sldId id="422" r:id="rId66"/>
    <p:sldId id="423" r:id="rId67"/>
    <p:sldId id="259" r:id="rId68"/>
    <p:sldId id="257" r:id="rId69"/>
    <p:sldId id="258" r:id="rId70"/>
    <p:sldId id="437" r:id="rId71"/>
    <p:sldId id="442" r:id="rId72"/>
    <p:sldId id="452" r:id="rId73"/>
    <p:sldId id="448" r:id="rId74"/>
    <p:sldId id="447" r:id="rId75"/>
    <p:sldId id="424" r:id="rId76"/>
    <p:sldId id="425" r:id="rId77"/>
    <p:sldId id="444" r:id="rId78"/>
    <p:sldId id="427" r:id="rId79"/>
    <p:sldId id="436" r:id="rId80"/>
    <p:sldId id="426" r:id="rId81"/>
    <p:sldId id="430" r:id="rId82"/>
    <p:sldId id="429" r:id="rId83"/>
    <p:sldId id="432" r:id="rId84"/>
    <p:sldId id="428" r:id="rId85"/>
    <p:sldId id="445" r:id="rId86"/>
    <p:sldId id="431" r:id="rId87"/>
  </p:sldIdLst>
  <p:sldSz cx="12192000" cy="6858000"/>
  <p:notesSz cx="6735763" cy="98663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6998" autoAdjust="0"/>
  </p:normalViewPr>
  <p:slideViewPr>
    <p:cSldViewPr snapToGrid="0" showGuides="1">
      <p:cViewPr>
        <p:scale>
          <a:sx n="80" d="100"/>
          <a:sy n="80" d="100"/>
        </p:scale>
        <p:origin x="1098" y="120"/>
      </p:cViewPr>
      <p:guideLst>
        <p:guide orient="horz" pos="220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129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viewProps" Target="viewProp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Se&#353;it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Se&#353;it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2504804908552798E-2"/>
          <c:y val="2.4212403614008879E-2"/>
          <c:w val="0.9345927026103551"/>
          <c:h val="0.79362253529531024"/>
        </c:manualLayout>
      </c:layout>
      <c:lineChart>
        <c:grouping val="standar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Plíva (1991)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List1!$A$2:$A$10</c:f>
              <c:strCach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6. (6. + 7.)</c:v>
                </c:pt>
                <c:pt idx="6">
                  <c:v>7. (= 8.)</c:v>
                </c:pt>
                <c:pt idx="7">
                  <c:v>8. (= 9.)</c:v>
                </c:pt>
                <c:pt idx="8">
                  <c:v>0</c:v>
                </c:pt>
              </c:strCache>
            </c:strRef>
          </c:cat>
          <c:val>
            <c:numRef>
              <c:f>List1!$B$2:$B$10</c:f>
              <c:numCache>
                <c:formatCode>General</c:formatCode>
                <c:ptCount val="9"/>
                <c:pt idx="0">
                  <c:v>8.31</c:v>
                </c:pt>
                <c:pt idx="1">
                  <c:v>14.89</c:v>
                </c:pt>
                <c:pt idx="2">
                  <c:v>18.41</c:v>
                </c:pt>
                <c:pt idx="3">
                  <c:v>5.69</c:v>
                </c:pt>
                <c:pt idx="4">
                  <c:v>30.04</c:v>
                </c:pt>
                <c:pt idx="5">
                  <c:v>16.95</c:v>
                </c:pt>
                <c:pt idx="6">
                  <c:v>1.69</c:v>
                </c:pt>
                <c:pt idx="7">
                  <c:v>0.28999999999999998</c:v>
                </c:pt>
                <c:pt idx="8">
                  <c:v>3.73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73C-456B-A70C-E4D40261F19F}"/>
            </c:ext>
          </c:extLst>
        </c:ser>
        <c:ser>
          <c:idx val="1"/>
          <c:order val="1"/>
          <c:tx>
            <c:strRef>
              <c:f>List1!$E$1</c:f>
              <c:strCache>
                <c:ptCount val="1"/>
                <c:pt idx="0">
                  <c:v>LTKS (2017)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List1!$E$2:$E$10</c:f>
              <c:numCache>
                <c:formatCode>General</c:formatCode>
                <c:ptCount val="9"/>
                <c:pt idx="0">
                  <c:v>3.67</c:v>
                </c:pt>
                <c:pt idx="1">
                  <c:v>9.91</c:v>
                </c:pt>
                <c:pt idx="2">
                  <c:v>23.5</c:v>
                </c:pt>
                <c:pt idx="3">
                  <c:v>19.690000000000001</c:v>
                </c:pt>
                <c:pt idx="4">
                  <c:v>20.72</c:v>
                </c:pt>
                <c:pt idx="5">
                  <c:v>15.35</c:v>
                </c:pt>
                <c:pt idx="6">
                  <c:v>1</c:v>
                </c:pt>
                <c:pt idx="7">
                  <c:v>0.17</c:v>
                </c:pt>
                <c:pt idx="8">
                  <c:v>3.39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73C-456B-A70C-E4D40261F19F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29748096"/>
        <c:axId val="201820560"/>
      </c:lineChart>
      <c:catAx>
        <c:axId val="329748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01820560"/>
        <c:crosses val="autoZero"/>
        <c:auto val="1"/>
        <c:lblAlgn val="ctr"/>
        <c:lblOffset val="100"/>
        <c:noMultiLvlLbl val="0"/>
      </c:catAx>
      <c:valAx>
        <c:axId val="201820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29748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919396893639341"/>
          <c:y val="0.91188574241260911"/>
          <c:w val="0.63500943561060319"/>
          <c:h val="7.428857649438365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6519425246516671E-2"/>
          <c:y val="5.0925925925925923E-2"/>
          <c:w val="0.91254023065859391"/>
          <c:h val="0.78199512285585038"/>
        </c:manualLayout>
      </c:layout>
      <c:lineChart>
        <c:grouping val="standard"/>
        <c:varyColors val="0"/>
        <c:ser>
          <c:idx val="0"/>
          <c:order val="0"/>
          <c:tx>
            <c:strRef>
              <c:f>List1!$F$1</c:f>
              <c:strCache>
                <c:ptCount val="1"/>
                <c:pt idx="0">
                  <c:v>Buček . Lacina (2007)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List1!$A$2:$A$8</c:f>
              <c:strCache>
                <c:ptCount val="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6. (6. + 7.)</c:v>
                </c:pt>
                <c:pt idx="6">
                  <c:v>7. (= 8.)</c:v>
                </c:pt>
              </c:strCache>
            </c:strRef>
          </c:cat>
          <c:val>
            <c:numRef>
              <c:f>List1!$F$2:$F$8</c:f>
              <c:numCache>
                <c:formatCode>General</c:formatCode>
                <c:ptCount val="7"/>
                <c:pt idx="0">
                  <c:v>3</c:v>
                </c:pt>
                <c:pt idx="1">
                  <c:v>12</c:v>
                </c:pt>
                <c:pt idx="2">
                  <c:v>18</c:v>
                </c:pt>
                <c:pt idx="3">
                  <c:v>41</c:v>
                </c:pt>
                <c:pt idx="4">
                  <c:v>22</c:v>
                </c:pt>
                <c:pt idx="5">
                  <c:v>3</c:v>
                </c:pt>
                <c:pt idx="6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35E-4136-AF4D-F09D3147A4CB}"/>
            </c:ext>
          </c:extLst>
        </c:ser>
        <c:ser>
          <c:idx val="1"/>
          <c:order val="1"/>
          <c:tx>
            <c:strRef>
              <c:f>List1!$G$1</c:f>
              <c:strCache>
                <c:ptCount val="1"/>
                <c:pt idx="0">
                  <c:v>Culek (2005)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List1!$G$2:$G$8</c:f>
              <c:numCache>
                <c:formatCode>General</c:formatCode>
                <c:ptCount val="7"/>
                <c:pt idx="0">
                  <c:v>3.4</c:v>
                </c:pt>
                <c:pt idx="1">
                  <c:v>14</c:v>
                </c:pt>
                <c:pt idx="2">
                  <c:v>24.5</c:v>
                </c:pt>
                <c:pt idx="3">
                  <c:v>42.6</c:v>
                </c:pt>
                <c:pt idx="4">
                  <c:v>12.9</c:v>
                </c:pt>
                <c:pt idx="5">
                  <c:v>2.1</c:v>
                </c:pt>
                <c:pt idx="6">
                  <c:v>0.4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35E-4136-AF4D-F09D3147A4CB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51161504"/>
        <c:axId val="159497648"/>
      </c:lineChart>
      <c:catAx>
        <c:axId val="251161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59497648"/>
        <c:crosses val="autoZero"/>
        <c:auto val="1"/>
        <c:lblAlgn val="ctr"/>
        <c:lblOffset val="100"/>
        <c:noMultiLvlLbl val="0"/>
      </c:catAx>
      <c:valAx>
        <c:axId val="1594976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511615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152737680042448"/>
          <c:y val="0.90817848891723607"/>
          <c:w val="0.54193153153640627"/>
          <c:h val="7.196734011927687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26T09:49:03.855"/>
    </inkml:context>
    <inkml:brush xml:id="br0">
      <inkml:brushProperty name="width" value="0.21167" units="cm"/>
      <inkml:brushProperty name="height" value="0.21167" units="cm"/>
      <inkml:brushProperty name="color" value="#E71224"/>
    </inkml:brush>
  </inkml:definitions>
  <inkml:trace contextRef="#ctx0" brushRef="#br0">1 0 24575,'2376'0'0,"-2340"2"0,-1 2 0,51 10 0,-44-5 0,52 2 0,440-7 0,-275-7 0,-193 4 0,1 2 0,90 18 0,-94-13 0,117 2 0,-114-9 0,97 13 0,-62-2 0,0-4 0,107-5 0,46 1 0,-47 15 0,120 3 0,-207-24 0,128 4 0,-130 17 0,-78-10 0,52 3 0,-9-9 0,-43-3 0,0 2 0,56 11 0,-9 1 0,101 5 0,-5-2 0,-3-3 0,-73-9 0,-70 0 0,0 2 0,62 19 0,-59-14 0,1-2 0,48 6 0,134-10 0,-52-4 0,-121 4 0,0 2 0,0 2 0,49 18 0,-48-14 0,21 4 0,0-4 0,1-3 0,1-3 0,113-1 0,120 13 0,-5 1 0,-224-17 0,97 16 0,-81-7 0,28 4 0,-43-4 0,98 2 0,26-17 0,107 4 0,-137 18 0,41 2 0,-72-23 0,-74-1 0,-1 3 0,112 16 0,83 12 0,-100-15 0,-18 1 0,197 29 0,-296-33 0,-1 2 0,55 24 0,-59-21 0,0-1 0,67 14 0,374 71 0,-365-69 0,-69-17 0,1-2 0,54 6 0,36 7 0,-82-12 0,-20-4 0,64 26 0,-62-20 0,52 13 0,-53-18 0,49 21 0,-50-17 0,55 15 0,116 13 0,-168-33 0,67 25 0,-1 1 0,208 59 0,-37-9 0,-91-16 0,-140-49 0,1-3 0,0-1 0,86 18 0,-93-26 0,-1 2 0,0 1 0,59 27 0,-49-18 0,64 17 0,116 35 0,-19-5 0,-168-56 0,1-2 0,0-2 0,48 1 0,-42-5 0,0 1 0,58 13 0,-31-2 0,-31-7 0,0 1 0,-1 3 0,64 25 0,-34-7 0,140 37 0,-7-4 0,-147-39 0,-35-13 0,1-2 0,49 13 0,22 1 0,-2 4 0,-1 5 0,107 51 0,-82-32 0,-40-19 0,106 61 0,-153-76 0,0-2 0,46 15 0,-49-20 0,0 1 0,-1 1 0,0 1 0,36 25 0,42 47 0,22 17 0,75 27 0,-178-116 0,1-2 0,1 0 0,0-2 0,30 7 0,49 18 0,-31-3 0,-2 4 0,-2 2 0,-1 4 0,92 71 0,-23-11 0,193 106 0,-273-172 0,-32-17 0,1-2 0,55 23 0,144 63 0,-125-52 0,-41-27 0,-45-19 0,-1 2 0,1 0 0,-1 0 0,19 13 0,-3-1 0,0-2 0,55 23 0,-51-25 0,-1 1 0,36 23 0,102 63 0,-47-29 0,-81-46 0,27 15 0,110 88 0,-155-108 0,138 117 0,246 160 0,-9-43 0,-183-138 0,-1-1 0,-89-44 0,58 39 0,-43-16 0,85 64 0,-168-113 0,-34-28 0,0 1 0,-2 1 0,-1 1 0,0 1 0,19 26 0,-25-30 0,0 0 0,2-1 0,0-1 0,0 0 0,2-2 0,0 0 0,1-1 0,32 15 0,29 19 0,87 58 0,-93-70 129,-7-5-1623,-41-13-5332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8BF17A-D53C-4C53-9F52-552506068BBC}" type="datetimeFigureOut">
              <a:rPr lang="cs-CZ" smtClean="0"/>
              <a:t>26.02.2025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EA89D6-C7EB-4F2F-B315-AEB107FBBE0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9976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EA89D6-C7EB-4F2F-B315-AEB107FBBE0D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10307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C82D90-11F4-4370-B100-22D9EC38CC7D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53868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BC7FF2-CC32-CF92-96DA-9E20914205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F58F92FC-3E19-A3E5-54FB-B1EB84D45E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067F5870-05EA-AF5C-F5B0-1644E45037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A46BB33-8463-A667-70DA-9EF64D4533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C82D90-11F4-4370-B100-22D9EC38CC7D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77802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7CE694-1B6B-6D39-1C07-7D2D675541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1698F7A7-1039-039F-8871-C09138565D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BB3757F6-431D-A6C1-4B54-0BCD68E6A8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63A96EE-A6A4-6C85-5540-419B497FBD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C82D90-11F4-4370-B100-22D9EC38CC7D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71490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9CDF78-837A-5FB2-1932-C958D8F8A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042C0CBB-F130-CA9F-B8AA-F792A39488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D7676FBF-683F-D3B0-8040-5DB0923FC6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1380B43-3293-0585-EE09-1378B7B366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C82D90-11F4-4370-B100-22D9EC38CC7D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74376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D2A969-7E50-9ABB-E47D-F6AA03E04B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150E57F7-D889-18A9-32A9-5C19506F2E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291BD8F0-A32B-DC00-D2BE-D2A7B54878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9671F6B-28DF-D203-8306-1A9CA07E7E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C82D90-11F4-4370-B100-22D9EC38CC7D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41805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C82D90-11F4-4370-B100-22D9EC38CC7D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88855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C82D90-11F4-4370-B100-22D9EC38CC7D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28891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C82D90-11F4-4370-B100-22D9EC38CC7D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69317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C82D90-11F4-4370-B100-22D9EC38CC7D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51202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>
            <a:extLst>
              <a:ext uri="{FF2B5EF4-FFF2-40B4-BE49-F238E27FC236}">
                <a16:creationId xmlns:a16="http://schemas.microsoft.com/office/drawing/2014/main" id="{255158DD-755B-41BB-8664-42944DF9300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A6CE859-F35C-4A80-BFE8-D92984E0E1C5}" type="slidenum">
              <a:rPr lang="cs-CZ" altLang="en-US" smtClean="0"/>
              <a:pPr/>
              <a:t>19</a:t>
            </a:fld>
            <a:endParaRPr lang="cs-CZ" altLang="en-US"/>
          </a:p>
        </p:txBody>
      </p:sp>
      <p:sp>
        <p:nvSpPr>
          <p:cNvPr id="107523" name="Rectangle 2">
            <a:extLst>
              <a:ext uri="{FF2B5EF4-FFF2-40B4-BE49-F238E27FC236}">
                <a16:creationId xmlns:a16="http://schemas.microsoft.com/office/drawing/2014/main" id="{E0173F77-5025-4EF0-B0E8-FB337E1441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>
            <a:extLst>
              <a:ext uri="{FF2B5EF4-FFF2-40B4-BE49-F238E27FC236}">
                <a16:creationId xmlns:a16="http://schemas.microsoft.com/office/drawing/2014/main" id="{7F0CF20B-228E-468E-98D5-BEB4FF1567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C82D90-11F4-4370-B100-22D9EC38CC7D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69822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>
            <a:extLst>
              <a:ext uri="{FF2B5EF4-FFF2-40B4-BE49-F238E27FC236}">
                <a16:creationId xmlns:a16="http://schemas.microsoft.com/office/drawing/2014/main" id="{679F6559-3BC8-48C7-AE39-0A1F319DA6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0DF4BB7-B70A-42F5-9B12-63C83BD3C6C9}" type="slidenum">
              <a:rPr lang="cs-CZ" altLang="en-US" smtClean="0"/>
              <a:pPr/>
              <a:t>20</a:t>
            </a:fld>
            <a:endParaRPr lang="cs-CZ" altLang="en-US"/>
          </a:p>
        </p:txBody>
      </p:sp>
      <p:sp>
        <p:nvSpPr>
          <p:cNvPr id="109571" name="Rectangle 2">
            <a:extLst>
              <a:ext uri="{FF2B5EF4-FFF2-40B4-BE49-F238E27FC236}">
                <a16:creationId xmlns:a16="http://schemas.microsoft.com/office/drawing/2014/main" id="{4B0E29C6-672B-48D1-931A-12E5681DD8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>
            <a:extLst>
              <a:ext uri="{FF2B5EF4-FFF2-40B4-BE49-F238E27FC236}">
                <a16:creationId xmlns:a16="http://schemas.microsoft.com/office/drawing/2014/main" id="{864037A3-2910-429C-A785-2D396324C1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>
            <a:extLst>
              <a:ext uri="{FF2B5EF4-FFF2-40B4-BE49-F238E27FC236}">
                <a16:creationId xmlns:a16="http://schemas.microsoft.com/office/drawing/2014/main" id="{B862EE50-54B1-4509-856C-38D1CCAD43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CC3E3C7-6648-4083-94CE-8053DB544DC6}" type="slidenum">
              <a:rPr lang="cs-CZ" altLang="en-US" smtClean="0"/>
              <a:pPr/>
              <a:t>21</a:t>
            </a:fld>
            <a:endParaRPr lang="cs-CZ" altLang="en-US"/>
          </a:p>
        </p:txBody>
      </p:sp>
      <p:sp>
        <p:nvSpPr>
          <p:cNvPr id="110595" name="Rectangle 2">
            <a:extLst>
              <a:ext uri="{FF2B5EF4-FFF2-40B4-BE49-F238E27FC236}">
                <a16:creationId xmlns:a16="http://schemas.microsoft.com/office/drawing/2014/main" id="{4D889CFD-5649-4CE6-A51E-B40059EA1C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>
            <a:extLst>
              <a:ext uri="{FF2B5EF4-FFF2-40B4-BE49-F238E27FC236}">
                <a16:creationId xmlns:a16="http://schemas.microsoft.com/office/drawing/2014/main" id="{CD7F268B-B658-4B27-9378-69767D0F9F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>
            <a:extLst>
              <a:ext uri="{FF2B5EF4-FFF2-40B4-BE49-F238E27FC236}">
                <a16:creationId xmlns:a16="http://schemas.microsoft.com/office/drawing/2014/main" id="{8B1D7406-7AB7-4821-A7C9-633D6A877C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1555FD9-C69E-439D-8089-19008DEB28C5}" type="slidenum">
              <a:rPr lang="cs-CZ" altLang="en-US" smtClean="0"/>
              <a:pPr/>
              <a:t>22</a:t>
            </a:fld>
            <a:endParaRPr lang="cs-CZ" altLang="en-US"/>
          </a:p>
        </p:txBody>
      </p:sp>
      <p:sp>
        <p:nvSpPr>
          <p:cNvPr id="112643" name="Rectangle 2">
            <a:extLst>
              <a:ext uri="{FF2B5EF4-FFF2-40B4-BE49-F238E27FC236}">
                <a16:creationId xmlns:a16="http://schemas.microsoft.com/office/drawing/2014/main" id="{788F9073-198A-4A30-BFAC-0503F030C2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>
            <a:extLst>
              <a:ext uri="{FF2B5EF4-FFF2-40B4-BE49-F238E27FC236}">
                <a16:creationId xmlns:a16="http://schemas.microsoft.com/office/drawing/2014/main" id="{3B3B61FC-061D-49CC-A1E9-A6F05B5C53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>
            <a:extLst>
              <a:ext uri="{FF2B5EF4-FFF2-40B4-BE49-F238E27FC236}">
                <a16:creationId xmlns:a16="http://schemas.microsoft.com/office/drawing/2014/main" id="{0CB025B3-565A-47F2-BDE2-F148E8E984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708D954-2FB4-4E33-B88E-DDE2370327F5}" type="slidenum">
              <a:rPr lang="cs-CZ" altLang="en-US" smtClean="0"/>
              <a:pPr/>
              <a:t>23</a:t>
            </a:fld>
            <a:endParaRPr lang="cs-CZ" altLang="en-US"/>
          </a:p>
        </p:txBody>
      </p:sp>
      <p:sp>
        <p:nvSpPr>
          <p:cNvPr id="114691" name="Rectangle 2">
            <a:extLst>
              <a:ext uri="{FF2B5EF4-FFF2-40B4-BE49-F238E27FC236}">
                <a16:creationId xmlns:a16="http://schemas.microsoft.com/office/drawing/2014/main" id="{B13DF7D2-AEBC-4C19-8016-2F11F1CD90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>
            <a:extLst>
              <a:ext uri="{FF2B5EF4-FFF2-40B4-BE49-F238E27FC236}">
                <a16:creationId xmlns:a16="http://schemas.microsoft.com/office/drawing/2014/main" id="{C24D940F-3D3A-4C66-B9BB-622E24D332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>
            <a:extLst>
              <a:ext uri="{FF2B5EF4-FFF2-40B4-BE49-F238E27FC236}">
                <a16:creationId xmlns:a16="http://schemas.microsoft.com/office/drawing/2014/main" id="{2867436D-C52F-40DA-A03C-D8BC9F9BE2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43E7148-12A5-415C-8472-1094275F672C}" type="slidenum">
              <a:rPr lang="cs-CZ" altLang="en-US" smtClean="0"/>
              <a:pPr/>
              <a:t>24</a:t>
            </a:fld>
            <a:endParaRPr lang="cs-CZ" altLang="en-US"/>
          </a:p>
        </p:txBody>
      </p:sp>
      <p:sp>
        <p:nvSpPr>
          <p:cNvPr id="115715" name="Rectangle 2">
            <a:extLst>
              <a:ext uri="{FF2B5EF4-FFF2-40B4-BE49-F238E27FC236}">
                <a16:creationId xmlns:a16="http://schemas.microsoft.com/office/drawing/2014/main" id="{242BF695-F0B7-4B7D-89F0-D676949DEC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>
            <a:extLst>
              <a:ext uri="{FF2B5EF4-FFF2-40B4-BE49-F238E27FC236}">
                <a16:creationId xmlns:a16="http://schemas.microsoft.com/office/drawing/2014/main" id="{68ED6A1D-BCD4-4315-A985-AD93693004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>
            <a:extLst>
              <a:ext uri="{FF2B5EF4-FFF2-40B4-BE49-F238E27FC236}">
                <a16:creationId xmlns:a16="http://schemas.microsoft.com/office/drawing/2014/main" id="{DAA78A5F-3B1B-4A52-9B43-12B6AB9E48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4ABA1C0-4A40-4E4B-8482-A947AB0FDB7E}" type="slidenum">
              <a:rPr lang="cs-CZ" altLang="en-US" smtClean="0"/>
              <a:pPr/>
              <a:t>25</a:t>
            </a:fld>
            <a:endParaRPr lang="cs-CZ" altLang="en-US"/>
          </a:p>
        </p:txBody>
      </p:sp>
      <p:sp>
        <p:nvSpPr>
          <p:cNvPr id="117763" name="Rectangle 2">
            <a:extLst>
              <a:ext uri="{FF2B5EF4-FFF2-40B4-BE49-F238E27FC236}">
                <a16:creationId xmlns:a16="http://schemas.microsoft.com/office/drawing/2014/main" id="{53544146-E76C-4404-AF59-E5FC444932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>
            <a:extLst>
              <a:ext uri="{FF2B5EF4-FFF2-40B4-BE49-F238E27FC236}">
                <a16:creationId xmlns:a16="http://schemas.microsoft.com/office/drawing/2014/main" id="{FD7C8E0C-7F63-4574-9EE8-19B4BB5B4A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>
            <a:extLst>
              <a:ext uri="{FF2B5EF4-FFF2-40B4-BE49-F238E27FC236}">
                <a16:creationId xmlns:a16="http://schemas.microsoft.com/office/drawing/2014/main" id="{7531AD07-FA24-4321-85CA-425F170013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3A7C938-AC0B-40A6-98B1-E93ABD4AD977}" type="slidenum">
              <a:rPr lang="cs-CZ" altLang="en-US" smtClean="0"/>
              <a:pPr/>
              <a:t>26</a:t>
            </a:fld>
            <a:endParaRPr lang="cs-CZ" altLang="en-US"/>
          </a:p>
        </p:txBody>
      </p:sp>
      <p:sp>
        <p:nvSpPr>
          <p:cNvPr id="118787" name="Rectangle 2">
            <a:extLst>
              <a:ext uri="{FF2B5EF4-FFF2-40B4-BE49-F238E27FC236}">
                <a16:creationId xmlns:a16="http://schemas.microsoft.com/office/drawing/2014/main" id="{D9406CC2-8111-4182-8DDF-BBF5F296695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>
            <a:extLst>
              <a:ext uri="{FF2B5EF4-FFF2-40B4-BE49-F238E27FC236}">
                <a16:creationId xmlns:a16="http://schemas.microsoft.com/office/drawing/2014/main" id="{0FAE4B18-4A8E-4079-AAD8-976C2F322E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>
            <a:extLst>
              <a:ext uri="{FF2B5EF4-FFF2-40B4-BE49-F238E27FC236}">
                <a16:creationId xmlns:a16="http://schemas.microsoft.com/office/drawing/2014/main" id="{8D0A5244-B68E-4BA1-90F9-9A252ED84C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0143CDF-0EB2-47BF-A031-080310B1B4C2}" type="slidenum">
              <a:rPr lang="cs-CZ" altLang="en-US" smtClean="0"/>
              <a:pPr/>
              <a:t>27</a:t>
            </a:fld>
            <a:endParaRPr lang="cs-CZ" altLang="en-US"/>
          </a:p>
        </p:txBody>
      </p:sp>
      <p:sp>
        <p:nvSpPr>
          <p:cNvPr id="120835" name="Rectangle 2">
            <a:extLst>
              <a:ext uri="{FF2B5EF4-FFF2-40B4-BE49-F238E27FC236}">
                <a16:creationId xmlns:a16="http://schemas.microsoft.com/office/drawing/2014/main" id="{FC3E2092-F138-4DE7-AADA-E665AE265C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>
            <a:extLst>
              <a:ext uri="{FF2B5EF4-FFF2-40B4-BE49-F238E27FC236}">
                <a16:creationId xmlns:a16="http://schemas.microsoft.com/office/drawing/2014/main" id="{A60232B7-EAF4-4EFA-B5BC-A339177102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>
            <a:extLst>
              <a:ext uri="{FF2B5EF4-FFF2-40B4-BE49-F238E27FC236}">
                <a16:creationId xmlns:a16="http://schemas.microsoft.com/office/drawing/2014/main" id="{04738E61-1E6B-49E8-8F69-0EC4D72B92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47092FB-400C-474F-A46C-434935D36EC0}" type="slidenum">
              <a:rPr lang="cs-CZ" altLang="en-US" smtClean="0"/>
              <a:pPr/>
              <a:t>28</a:t>
            </a:fld>
            <a:endParaRPr lang="cs-CZ" altLang="en-US"/>
          </a:p>
        </p:txBody>
      </p:sp>
      <p:sp>
        <p:nvSpPr>
          <p:cNvPr id="122883" name="Rectangle 2">
            <a:extLst>
              <a:ext uri="{FF2B5EF4-FFF2-40B4-BE49-F238E27FC236}">
                <a16:creationId xmlns:a16="http://schemas.microsoft.com/office/drawing/2014/main" id="{5CEA4771-89C0-4616-8DE5-9D4FA8AC74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>
            <a:extLst>
              <a:ext uri="{FF2B5EF4-FFF2-40B4-BE49-F238E27FC236}">
                <a16:creationId xmlns:a16="http://schemas.microsoft.com/office/drawing/2014/main" id="{21C2A9BB-304B-465A-84DB-C9C9A4C45E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>
            <a:extLst>
              <a:ext uri="{FF2B5EF4-FFF2-40B4-BE49-F238E27FC236}">
                <a16:creationId xmlns:a16="http://schemas.microsoft.com/office/drawing/2014/main" id="{2DCAE77B-C3EC-406C-8C61-76F1E2E578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7E6E1AE-9838-4BEF-8B84-8AC83751C98A}" type="slidenum">
              <a:rPr lang="cs-CZ" altLang="en-US" smtClean="0"/>
              <a:pPr/>
              <a:t>29</a:t>
            </a:fld>
            <a:endParaRPr lang="cs-CZ" altLang="en-US"/>
          </a:p>
        </p:txBody>
      </p:sp>
      <p:sp>
        <p:nvSpPr>
          <p:cNvPr id="124931" name="Rectangle 2">
            <a:extLst>
              <a:ext uri="{FF2B5EF4-FFF2-40B4-BE49-F238E27FC236}">
                <a16:creationId xmlns:a16="http://schemas.microsoft.com/office/drawing/2014/main" id="{F66B49AA-E3A3-40F2-A1D4-D74B7B50CB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>
            <a:extLst>
              <a:ext uri="{FF2B5EF4-FFF2-40B4-BE49-F238E27FC236}">
                <a16:creationId xmlns:a16="http://schemas.microsoft.com/office/drawing/2014/main" id="{8ABAEC46-79A5-4853-9431-BDD85FAEF0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C82D90-11F4-4370-B100-22D9EC38CC7D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68118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>
            <a:extLst>
              <a:ext uri="{FF2B5EF4-FFF2-40B4-BE49-F238E27FC236}">
                <a16:creationId xmlns:a16="http://schemas.microsoft.com/office/drawing/2014/main" id="{EF36F30D-2293-4E2F-A75C-25E5068A2D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073B417-F5B0-4482-A6C4-1D49927ECC09}" type="slidenum">
              <a:rPr lang="cs-CZ" altLang="en-US" smtClean="0"/>
              <a:pPr/>
              <a:t>30</a:t>
            </a:fld>
            <a:endParaRPr lang="cs-CZ" altLang="en-US"/>
          </a:p>
        </p:txBody>
      </p:sp>
      <p:sp>
        <p:nvSpPr>
          <p:cNvPr id="125955" name="Rectangle 2">
            <a:extLst>
              <a:ext uri="{FF2B5EF4-FFF2-40B4-BE49-F238E27FC236}">
                <a16:creationId xmlns:a16="http://schemas.microsoft.com/office/drawing/2014/main" id="{04D1B97D-AFCD-4DFD-837F-C0DDA3987F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>
            <a:extLst>
              <a:ext uri="{FF2B5EF4-FFF2-40B4-BE49-F238E27FC236}">
                <a16:creationId xmlns:a16="http://schemas.microsoft.com/office/drawing/2014/main" id="{3C31CF52-2116-4213-8F19-FD5F73E87E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>
            <a:extLst>
              <a:ext uri="{FF2B5EF4-FFF2-40B4-BE49-F238E27FC236}">
                <a16:creationId xmlns:a16="http://schemas.microsoft.com/office/drawing/2014/main" id="{8D43A899-E120-44E1-90BC-1F7983523E1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DCE1B17-55CA-43EC-8B8B-3790D81376FF}" type="slidenum">
              <a:rPr lang="cs-CZ" altLang="en-US" smtClean="0"/>
              <a:pPr/>
              <a:t>31</a:t>
            </a:fld>
            <a:endParaRPr lang="cs-CZ" altLang="en-US"/>
          </a:p>
        </p:txBody>
      </p:sp>
      <p:sp>
        <p:nvSpPr>
          <p:cNvPr id="128003" name="Rectangle 2">
            <a:extLst>
              <a:ext uri="{FF2B5EF4-FFF2-40B4-BE49-F238E27FC236}">
                <a16:creationId xmlns:a16="http://schemas.microsoft.com/office/drawing/2014/main" id="{B1E66332-1B5B-42B8-9B3C-EA2A93FF53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>
            <a:extLst>
              <a:ext uri="{FF2B5EF4-FFF2-40B4-BE49-F238E27FC236}">
                <a16:creationId xmlns:a16="http://schemas.microsoft.com/office/drawing/2014/main" id="{85175295-B909-46BC-9028-41F4A7023C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>
            <a:extLst>
              <a:ext uri="{FF2B5EF4-FFF2-40B4-BE49-F238E27FC236}">
                <a16:creationId xmlns:a16="http://schemas.microsoft.com/office/drawing/2014/main" id="{7161BF38-A250-446F-B517-3216984525F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459C55C-1537-4BDD-89A0-6B5E8E535EDC}" type="slidenum">
              <a:rPr lang="cs-CZ" altLang="en-US" smtClean="0"/>
              <a:pPr/>
              <a:t>32</a:t>
            </a:fld>
            <a:endParaRPr lang="cs-CZ" altLang="en-US"/>
          </a:p>
        </p:txBody>
      </p:sp>
      <p:sp>
        <p:nvSpPr>
          <p:cNvPr id="130051" name="Rectangle 2">
            <a:extLst>
              <a:ext uri="{FF2B5EF4-FFF2-40B4-BE49-F238E27FC236}">
                <a16:creationId xmlns:a16="http://schemas.microsoft.com/office/drawing/2014/main" id="{FA8A31B7-92CB-47DC-8174-33C38209C8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>
            <a:extLst>
              <a:ext uri="{FF2B5EF4-FFF2-40B4-BE49-F238E27FC236}">
                <a16:creationId xmlns:a16="http://schemas.microsoft.com/office/drawing/2014/main" id="{141E94D4-6F99-478B-B8BE-FF31F2A48F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>
            <a:extLst>
              <a:ext uri="{FF2B5EF4-FFF2-40B4-BE49-F238E27FC236}">
                <a16:creationId xmlns:a16="http://schemas.microsoft.com/office/drawing/2014/main" id="{666EA738-E481-4305-AB39-54F9CF28E0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50412D7-8329-4B5D-A992-6514C0FE316A}" type="slidenum">
              <a:rPr lang="cs-CZ" altLang="en-US" smtClean="0"/>
              <a:pPr/>
              <a:t>33</a:t>
            </a:fld>
            <a:endParaRPr lang="cs-CZ" altLang="en-US"/>
          </a:p>
        </p:txBody>
      </p:sp>
      <p:sp>
        <p:nvSpPr>
          <p:cNvPr id="132099" name="Rectangle 2">
            <a:extLst>
              <a:ext uri="{FF2B5EF4-FFF2-40B4-BE49-F238E27FC236}">
                <a16:creationId xmlns:a16="http://schemas.microsoft.com/office/drawing/2014/main" id="{5C319D05-07D4-4D08-9925-86B2B4C985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>
            <a:extLst>
              <a:ext uri="{FF2B5EF4-FFF2-40B4-BE49-F238E27FC236}">
                <a16:creationId xmlns:a16="http://schemas.microsoft.com/office/drawing/2014/main" id="{FB9F8232-E333-44A5-B91F-C679D63C71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>
            <a:extLst>
              <a:ext uri="{FF2B5EF4-FFF2-40B4-BE49-F238E27FC236}">
                <a16:creationId xmlns:a16="http://schemas.microsoft.com/office/drawing/2014/main" id="{E98C3CF4-3DC0-4AB1-B8BF-A1ABB52A0E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846F883-8CAA-464E-88CD-B1F996CA8EF6}" type="slidenum">
              <a:rPr lang="cs-CZ" altLang="en-US" smtClean="0"/>
              <a:pPr/>
              <a:t>34</a:t>
            </a:fld>
            <a:endParaRPr lang="cs-CZ" altLang="en-US"/>
          </a:p>
        </p:txBody>
      </p:sp>
      <p:sp>
        <p:nvSpPr>
          <p:cNvPr id="139267" name="Rectangle 2">
            <a:extLst>
              <a:ext uri="{FF2B5EF4-FFF2-40B4-BE49-F238E27FC236}">
                <a16:creationId xmlns:a16="http://schemas.microsoft.com/office/drawing/2014/main" id="{26614F7D-05D0-4DB7-A023-D9840E2360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>
            <a:extLst>
              <a:ext uri="{FF2B5EF4-FFF2-40B4-BE49-F238E27FC236}">
                <a16:creationId xmlns:a16="http://schemas.microsoft.com/office/drawing/2014/main" id="{6E9F8AED-7504-49E3-81C1-C27DBCFC3B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>
            <a:extLst>
              <a:ext uri="{FF2B5EF4-FFF2-40B4-BE49-F238E27FC236}">
                <a16:creationId xmlns:a16="http://schemas.microsoft.com/office/drawing/2014/main" id="{CE256F34-A5A5-402D-84E2-A928AC9F93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EA594A9-1179-411B-BEA8-AE1A3FB635C5}" type="slidenum">
              <a:rPr lang="cs-CZ" altLang="en-US" smtClean="0"/>
              <a:pPr/>
              <a:t>35</a:t>
            </a:fld>
            <a:endParaRPr lang="cs-CZ" altLang="en-US"/>
          </a:p>
        </p:txBody>
      </p:sp>
      <p:sp>
        <p:nvSpPr>
          <p:cNvPr id="135171" name="Rectangle 2">
            <a:extLst>
              <a:ext uri="{FF2B5EF4-FFF2-40B4-BE49-F238E27FC236}">
                <a16:creationId xmlns:a16="http://schemas.microsoft.com/office/drawing/2014/main" id="{593FE15E-12AA-469F-9398-A42F56C84D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>
            <a:extLst>
              <a:ext uri="{FF2B5EF4-FFF2-40B4-BE49-F238E27FC236}">
                <a16:creationId xmlns:a16="http://schemas.microsoft.com/office/drawing/2014/main" id="{BD3497D0-D06F-45E1-97F5-1E32E3C045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>
            <a:extLst>
              <a:ext uri="{FF2B5EF4-FFF2-40B4-BE49-F238E27FC236}">
                <a16:creationId xmlns:a16="http://schemas.microsoft.com/office/drawing/2014/main" id="{24F65C7B-AA5F-4949-B31C-17FB1DA2C9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79E1B68-96F3-4327-8AB0-743EC60CB6ED}" type="slidenum">
              <a:rPr lang="cs-CZ" altLang="en-US" smtClean="0"/>
              <a:pPr/>
              <a:t>36</a:t>
            </a:fld>
            <a:endParaRPr lang="cs-CZ" altLang="en-US"/>
          </a:p>
        </p:txBody>
      </p:sp>
      <p:sp>
        <p:nvSpPr>
          <p:cNvPr id="137219" name="Rectangle 2">
            <a:extLst>
              <a:ext uri="{FF2B5EF4-FFF2-40B4-BE49-F238E27FC236}">
                <a16:creationId xmlns:a16="http://schemas.microsoft.com/office/drawing/2014/main" id="{E86F87DF-A855-4C8C-87B7-A592B655B2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>
            <a:extLst>
              <a:ext uri="{FF2B5EF4-FFF2-40B4-BE49-F238E27FC236}">
                <a16:creationId xmlns:a16="http://schemas.microsoft.com/office/drawing/2014/main" id="{0B98A03D-2D9D-48D5-AB3A-7DA5DB839E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>
            <a:extLst>
              <a:ext uri="{FF2B5EF4-FFF2-40B4-BE49-F238E27FC236}">
                <a16:creationId xmlns:a16="http://schemas.microsoft.com/office/drawing/2014/main" id="{AC7E6422-1B50-4312-9610-DCA86990CD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4C3C137-BBC8-4F64-80AF-EE02D80D2333}" type="slidenum">
              <a:rPr lang="cs-CZ" altLang="en-US" smtClean="0"/>
              <a:pPr/>
              <a:t>37</a:t>
            </a:fld>
            <a:endParaRPr lang="cs-CZ" altLang="en-US"/>
          </a:p>
        </p:txBody>
      </p:sp>
      <p:sp>
        <p:nvSpPr>
          <p:cNvPr id="141315" name="Rectangle 2">
            <a:extLst>
              <a:ext uri="{FF2B5EF4-FFF2-40B4-BE49-F238E27FC236}">
                <a16:creationId xmlns:a16="http://schemas.microsoft.com/office/drawing/2014/main" id="{5B49F612-04D2-4110-A85F-0A83BF175A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>
            <a:extLst>
              <a:ext uri="{FF2B5EF4-FFF2-40B4-BE49-F238E27FC236}">
                <a16:creationId xmlns:a16="http://schemas.microsoft.com/office/drawing/2014/main" id="{AE5FDDA7-E5A9-4CF2-86F4-D230FB867B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>
            <a:extLst>
              <a:ext uri="{FF2B5EF4-FFF2-40B4-BE49-F238E27FC236}">
                <a16:creationId xmlns:a16="http://schemas.microsoft.com/office/drawing/2014/main" id="{BB9D5FA9-13F2-4AAA-9E01-4A3025E36C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92E2FBB-E0E0-43AF-8BB1-9C54E5E22B5E}" type="slidenum">
              <a:rPr lang="cs-CZ" altLang="en-US" smtClean="0"/>
              <a:pPr/>
              <a:t>38</a:t>
            </a:fld>
            <a:endParaRPr lang="cs-CZ" altLang="en-US"/>
          </a:p>
        </p:txBody>
      </p:sp>
      <p:sp>
        <p:nvSpPr>
          <p:cNvPr id="143363" name="Rectangle 2">
            <a:extLst>
              <a:ext uri="{FF2B5EF4-FFF2-40B4-BE49-F238E27FC236}">
                <a16:creationId xmlns:a16="http://schemas.microsoft.com/office/drawing/2014/main" id="{F6EFEA6C-DD0A-457C-987A-4975A8D743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>
            <a:extLst>
              <a:ext uri="{FF2B5EF4-FFF2-40B4-BE49-F238E27FC236}">
                <a16:creationId xmlns:a16="http://schemas.microsoft.com/office/drawing/2014/main" id="{2AABD4E2-CC9F-4145-B0F4-64DB49E5AD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>
            <a:extLst>
              <a:ext uri="{FF2B5EF4-FFF2-40B4-BE49-F238E27FC236}">
                <a16:creationId xmlns:a16="http://schemas.microsoft.com/office/drawing/2014/main" id="{AC7E6422-1B50-4312-9610-DCA86990CD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4C3C137-BBC8-4F64-80AF-EE02D80D2333}" type="slidenum">
              <a:rPr lang="cs-CZ" altLang="en-US" smtClean="0"/>
              <a:pPr/>
              <a:t>39</a:t>
            </a:fld>
            <a:endParaRPr lang="cs-CZ" altLang="en-US"/>
          </a:p>
        </p:txBody>
      </p:sp>
      <p:sp>
        <p:nvSpPr>
          <p:cNvPr id="141315" name="Rectangle 2">
            <a:extLst>
              <a:ext uri="{FF2B5EF4-FFF2-40B4-BE49-F238E27FC236}">
                <a16:creationId xmlns:a16="http://schemas.microsoft.com/office/drawing/2014/main" id="{5B49F612-04D2-4110-A85F-0A83BF175A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>
            <a:extLst>
              <a:ext uri="{FF2B5EF4-FFF2-40B4-BE49-F238E27FC236}">
                <a16:creationId xmlns:a16="http://schemas.microsoft.com/office/drawing/2014/main" id="{AE5FDDA7-E5A9-4CF2-86F4-D230FB867B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9612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AF5C5C-8315-9A12-38FE-81CA9C5582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06E6518E-B794-86EE-084A-2DB0BD456A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4B743408-DDD9-B441-A602-B2EC14A1CD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55CEAAB-6B6A-47B3-5D42-45F53B50D2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C82D90-11F4-4370-B100-22D9EC38CC7D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175253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>
            <a:extLst>
              <a:ext uri="{FF2B5EF4-FFF2-40B4-BE49-F238E27FC236}">
                <a16:creationId xmlns:a16="http://schemas.microsoft.com/office/drawing/2014/main" id="{5A434C20-2159-4695-B27A-508265FC221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9AF12B0-D09D-4240-BEC3-C990B66CB1A7}" type="slidenum">
              <a:rPr lang="cs-CZ" altLang="en-US" smtClean="0"/>
              <a:pPr/>
              <a:t>41</a:t>
            </a:fld>
            <a:endParaRPr lang="cs-CZ" altLang="en-US"/>
          </a:p>
        </p:txBody>
      </p:sp>
      <p:sp>
        <p:nvSpPr>
          <p:cNvPr id="149507" name="Rectangle 2">
            <a:extLst>
              <a:ext uri="{FF2B5EF4-FFF2-40B4-BE49-F238E27FC236}">
                <a16:creationId xmlns:a16="http://schemas.microsoft.com/office/drawing/2014/main" id="{A930F506-49EB-436F-8079-1B18A25D9C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>
            <a:extLst>
              <a:ext uri="{FF2B5EF4-FFF2-40B4-BE49-F238E27FC236}">
                <a16:creationId xmlns:a16="http://schemas.microsoft.com/office/drawing/2014/main" id="{6C02E556-B451-4006-933B-42CB2CB548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>
            <a:extLst>
              <a:ext uri="{FF2B5EF4-FFF2-40B4-BE49-F238E27FC236}">
                <a16:creationId xmlns:a16="http://schemas.microsoft.com/office/drawing/2014/main" id="{55251894-DAC1-47C5-BEFE-1229FFA4C8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76353D-4B87-4DE4-8613-8D508671B54D}" type="slidenum">
              <a:rPr lang="cs-CZ" altLang="en-US" smtClean="0"/>
              <a:pPr/>
              <a:t>42</a:t>
            </a:fld>
            <a:endParaRPr lang="cs-CZ" altLang="en-US"/>
          </a:p>
        </p:txBody>
      </p:sp>
      <p:sp>
        <p:nvSpPr>
          <p:cNvPr id="150531" name="Rectangle 2">
            <a:extLst>
              <a:ext uri="{FF2B5EF4-FFF2-40B4-BE49-F238E27FC236}">
                <a16:creationId xmlns:a16="http://schemas.microsoft.com/office/drawing/2014/main" id="{B331F5D7-15C5-4AD0-B4E4-1F7915DC12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>
            <a:extLst>
              <a:ext uri="{FF2B5EF4-FFF2-40B4-BE49-F238E27FC236}">
                <a16:creationId xmlns:a16="http://schemas.microsoft.com/office/drawing/2014/main" id="{90782370-DEBA-42A3-A09D-27DD718E93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>
            <a:extLst>
              <a:ext uri="{FF2B5EF4-FFF2-40B4-BE49-F238E27FC236}">
                <a16:creationId xmlns:a16="http://schemas.microsoft.com/office/drawing/2014/main" id="{94285469-C1C3-4606-AFF8-C0E1677CC6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3C51A69-2FDE-4080-90A2-685A819AFCA2}" type="slidenum">
              <a:rPr lang="cs-CZ" altLang="en-US" smtClean="0"/>
              <a:pPr/>
              <a:t>43</a:t>
            </a:fld>
            <a:endParaRPr lang="cs-CZ" altLang="en-US"/>
          </a:p>
        </p:txBody>
      </p:sp>
      <p:sp>
        <p:nvSpPr>
          <p:cNvPr id="152579" name="Rectangle 2">
            <a:extLst>
              <a:ext uri="{FF2B5EF4-FFF2-40B4-BE49-F238E27FC236}">
                <a16:creationId xmlns:a16="http://schemas.microsoft.com/office/drawing/2014/main" id="{3FAF9D57-0277-44D1-90C1-DB152477A6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>
            <a:extLst>
              <a:ext uri="{FF2B5EF4-FFF2-40B4-BE49-F238E27FC236}">
                <a16:creationId xmlns:a16="http://schemas.microsoft.com/office/drawing/2014/main" id="{7161D893-9539-4CAC-88A0-E22671277B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>
            <a:extLst>
              <a:ext uri="{FF2B5EF4-FFF2-40B4-BE49-F238E27FC236}">
                <a16:creationId xmlns:a16="http://schemas.microsoft.com/office/drawing/2014/main" id="{4D01AC9A-9742-4AEB-B8E1-988EEBF79F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43B9539-66F5-43B2-8EFA-17109DF6CB9F}" type="slidenum">
              <a:rPr lang="cs-CZ" altLang="en-US" smtClean="0"/>
              <a:pPr/>
              <a:t>44</a:t>
            </a:fld>
            <a:endParaRPr lang="cs-CZ" altLang="en-US"/>
          </a:p>
        </p:txBody>
      </p:sp>
      <p:sp>
        <p:nvSpPr>
          <p:cNvPr id="154627" name="Rectangle 2">
            <a:extLst>
              <a:ext uri="{FF2B5EF4-FFF2-40B4-BE49-F238E27FC236}">
                <a16:creationId xmlns:a16="http://schemas.microsoft.com/office/drawing/2014/main" id="{D57090B7-D776-43C9-B084-FB85444B06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>
            <a:extLst>
              <a:ext uri="{FF2B5EF4-FFF2-40B4-BE49-F238E27FC236}">
                <a16:creationId xmlns:a16="http://schemas.microsoft.com/office/drawing/2014/main" id="{38D925C7-E1B9-4F2F-825D-AF8739EAC6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>
            <a:extLst>
              <a:ext uri="{FF2B5EF4-FFF2-40B4-BE49-F238E27FC236}">
                <a16:creationId xmlns:a16="http://schemas.microsoft.com/office/drawing/2014/main" id="{B160913D-870B-451A-ABCA-F4066D1E06F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67DA138-4C65-422C-BEAB-B3112D587ED0}" type="slidenum">
              <a:rPr lang="cs-CZ" altLang="en-US" smtClean="0"/>
              <a:pPr/>
              <a:t>45</a:t>
            </a:fld>
            <a:endParaRPr lang="cs-CZ" altLang="en-US"/>
          </a:p>
        </p:txBody>
      </p:sp>
      <p:sp>
        <p:nvSpPr>
          <p:cNvPr id="155651" name="Rectangle 2">
            <a:extLst>
              <a:ext uri="{FF2B5EF4-FFF2-40B4-BE49-F238E27FC236}">
                <a16:creationId xmlns:a16="http://schemas.microsoft.com/office/drawing/2014/main" id="{D107852D-76B7-499C-B3C6-782E4300A5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2" name="Rectangle 3">
            <a:extLst>
              <a:ext uri="{FF2B5EF4-FFF2-40B4-BE49-F238E27FC236}">
                <a16:creationId xmlns:a16="http://schemas.microsoft.com/office/drawing/2014/main" id="{BACA93CC-7DF7-4FFB-AA2D-9012D13C4C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>
            <a:extLst>
              <a:ext uri="{FF2B5EF4-FFF2-40B4-BE49-F238E27FC236}">
                <a16:creationId xmlns:a16="http://schemas.microsoft.com/office/drawing/2014/main" id="{3056B963-C146-4E2C-AD06-EE1D5EC0E48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11609DD-1DCB-4378-B83E-4295AE9FA814}" type="slidenum">
              <a:rPr lang="cs-CZ" altLang="en-US" smtClean="0"/>
              <a:pPr/>
              <a:t>46</a:t>
            </a:fld>
            <a:endParaRPr lang="cs-CZ" altLang="en-US"/>
          </a:p>
        </p:txBody>
      </p:sp>
      <p:sp>
        <p:nvSpPr>
          <p:cNvPr id="157699" name="Rectangle 2">
            <a:extLst>
              <a:ext uri="{FF2B5EF4-FFF2-40B4-BE49-F238E27FC236}">
                <a16:creationId xmlns:a16="http://schemas.microsoft.com/office/drawing/2014/main" id="{CFF226EA-74F8-45B7-8B02-09C8208B62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700" name="Rectangle 3">
            <a:extLst>
              <a:ext uri="{FF2B5EF4-FFF2-40B4-BE49-F238E27FC236}">
                <a16:creationId xmlns:a16="http://schemas.microsoft.com/office/drawing/2014/main" id="{6ED2D0E4-CDC8-4CA2-9D0D-1861B9D5A5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>
            <a:extLst>
              <a:ext uri="{FF2B5EF4-FFF2-40B4-BE49-F238E27FC236}">
                <a16:creationId xmlns:a16="http://schemas.microsoft.com/office/drawing/2014/main" id="{848D98FC-4560-4E38-9603-010A9F8309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E625A06-2BFD-4F7A-9E81-C9235BE92CBE}" type="slidenum">
              <a:rPr lang="cs-CZ" altLang="en-US" smtClean="0"/>
              <a:pPr/>
              <a:t>47</a:t>
            </a:fld>
            <a:endParaRPr lang="cs-CZ" altLang="en-US"/>
          </a:p>
        </p:txBody>
      </p:sp>
      <p:sp>
        <p:nvSpPr>
          <p:cNvPr id="159747" name="Rectangle 2">
            <a:extLst>
              <a:ext uri="{FF2B5EF4-FFF2-40B4-BE49-F238E27FC236}">
                <a16:creationId xmlns:a16="http://schemas.microsoft.com/office/drawing/2014/main" id="{ACA37540-263F-4CC2-B870-E4247198E5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>
            <a:extLst>
              <a:ext uri="{FF2B5EF4-FFF2-40B4-BE49-F238E27FC236}">
                <a16:creationId xmlns:a16="http://schemas.microsoft.com/office/drawing/2014/main" id="{EE162F17-56AF-4075-8CC1-EFD4ED0B65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>
            <a:extLst>
              <a:ext uri="{FF2B5EF4-FFF2-40B4-BE49-F238E27FC236}">
                <a16:creationId xmlns:a16="http://schemas.microsoft.com/office/drawing/2014/main" id="{07FA09CA-3E28-4D35-A668-1E3A075F1D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5082084-E42B-476A-A682-47269AF8E530}" type="slidenum">
              <a:rPr lang="cs-CZ" altLang="en-US" smtClean="0"/>
              <a:pPr/>
              <a:t>48</a:t>
            </a:fld>
            <a:endParaRPr lang="cs-CZ" altLang="en-US"/>
          </a:p>
        </p:txBody>
      </p:sp>
      <p:sp>
        <p:nvSpPr>
          <p:cNvPr id="161795" name="Rectangle 2">
            <a:extLst>
              <a:ext uri="{FF2B5EF4-FFF2-40B4-BE49-F238E27FC236}">
                <a16:creationId xmlns:a16="http://schemas.microsoft.com/office/drawing/2014/main" id="{603C09B1-10E0-4AC9-B2DB-1E606B2C43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>
            <a:extLst>
              <a:ext uri="{FF2B5EF4-FFF2-40B4-BE49-F238E27FC236}">
                <a16:creationId xmlns:a16="http://schemas.microsoft.com/office/drawing/2014/main" id="{E74C5BFF-D54C-4A1A-BE9C-310D2E8AD0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>
            <a:extLst>
              <a:ext uri="{FF2B5EF4-FFF2-40B4-BE49-F238E27FC236}">
                <a16:creationId xmlns:a16="http://schemas.microsoft.com/office/drawing/2014/main" id="{848D98FC-4560-4E38-9603-010A9F8309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E625A06-2BFD-4F7A-9E81-C9235BE92CBE}" type="slidenum">
              <a:rPr lang="cs-CZ" altLang="en-US" smtClean="0"/>
              <a:pPr/>
              <a:t>49</a:t>
            </a:fld>
            <a:endParaRPr lang="cs-CZ" altLang="en-US"/>
          </a:p>
        </p:txBody>
      </p:sp>
      <p:sp>
        <p:nvSpPr>
          <p:cNvPr id="159747" name="Rectangle 2">
            <a:extLst>
              <a:ext uri="{FF2B5EF4-FFF2-40B4-BE49-F238E27FC236}">
                <a16:creationId xmlns:a16="http://schemas.microsoft.com/office/drawing/2014/main" id="{ACA37540-263F-4CC2-B870-E4247198E5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>
            <a:extLst>
              <a:ext uri="{FF2B5EF4-FFF2-40B4-BE49-F238E27FC236}">
                <a16:creationId xmlns:a16="http://schemas.microsoft.com/office/drawing/2014/main" id="{EE162F17-56AF-4075-8CC1-EFD4ED0B65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3991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>
            <a:extLst>
              <a:ext uri="{FF2B5EF4-FFF2-40B4-BE49-F238E27FC236}">
                <a16:creationId xmlns:a16="http://schemas.microsoft.com/office/drawing/2014/main" id="{848D98FC-4560-4E38-9603-010A9F8309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E625A06-2BFD-4F7A-9E81-C9235BE92CBE}" type="slidenum">
              <a:rPr lang="cs-CZ" altLang="en-US" smtClean="0"/>
              <a:pPr/>
              <a:t>50</a:t>
            </a:fld>
            <a:endParaRPr lang="cs-CZ" altLang="en-US"/>
          </a:p>
        </p:txBody>
      </p:sp>
      <p:sp>
        <p:nvSpPr>
          <p:cNvPr id="159747" name="Rectangle 2">
            <a:extLst>
              <a:ext uri="{FF2B5EF4-FFF2-40B4-BE49-F238E27FC236}">
                <a16:creationId xmlns:a16="http://schemas.microsoft.com/office/drawing/2014/main" id="{ACA37540-263F-4CC2-B870-E4247198E5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>
            <a:extLst>
              <a:ext uri="{FF2B5EF4-FFF2-40B4-BE49-F238E27FC236}">
                <a16:creationId xmlns:a16="http://schemas.microsoft.com/office/drawing/2014/main" id="{EE162F17-56AF-4075-8CC1-EFD4ED0B65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8352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C82D90-11F4-4370-B100-22D9EC38CC7D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802060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C82D90-11F4-4370-B100-22D9EC38CC7D}" type="slidenum">
              <a:rPr lang="cs-CZ" smtClean="0"/>
              <a:t>51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507594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C82D90-11F4-4370-B100-22D9EC38CC7D}" type="slidenum">
              <a:rPr lang="cs-CZ" smtClean="0"/>
              <a:t>52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592729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700C97-91AD-CEC0-DDDD-BD23A036A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2B085151-164E-06CC-4AE7-B644272DDD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EC8A5353-1DD7-1727-7B59-8859EB549B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2225E64-AB1F-2AB3-2C28-F241FBA23C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C82D90-11F4-4370-B100-22D9EC38CC7D}" type="slidenum">
              <a:rPr lang="cs-CZ" smtClean="0"/>
              <a:t>53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149706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C82D90-11F4-4370-B100-22D9EC38CC7D}" type="slidenum">
              <a:rPr lang="cs-CZ" smtClean="0"/>
              <a:t>54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198830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C82D90-11F4-4370-B100-22D9EC38CC7D}" type="slidenum">
              <a:rPr lang="cs-CZ" smtClean="0"/>
              <a:t>55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296521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C82D90-11F4-4370-B100-22D9EC38CC7D}" type="slidenum">
              <a:rPr lang="cs-CZ" smtClean="0"/>
              <a:t>56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375716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C82D90-11F4-4370-B100-22D9EC38CC7D}" type="slidenum">
              <a:rPr lang="cs-CZ" smtClean="0"/>
              <a:t>57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693275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C82D90-11F4-4370-B100-22D9EC38CC7D}" type="slidenum">
              <a:rPr lang="cs-CZ" smtClean="0"/>
              <a:t>58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223138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C82D90-11F4-4370-B100-22D9EC38CC7D}" type="slidenum">
              <a:rPr lang="cs-CZ" smtClean="0"/>
              <a:t>59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046487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C82D90-11F4-4370-B100-22D9EC38CC7D}" type="slidenum">
              <a:rPr lang="cs-CZ" smtClean="0"/>
              <a:t>60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24314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C82D90-11F4-4370-B100-22D9EC38CC7D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894999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C82D90-11F4-4370-B100-22D9EC38CC7D}" type="slidenum">
              <a:rPr lang="cs-CZ" smtClean="0"/>
              <a:t>61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807291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C82D90-11F4-4370-B100-22D9EC38CC7D}" type="slidenum">
              <a:rPr lang="cs-CZ" smtClean="0"/>
              <a:t>62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923514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C82D90-11F4-4370-B100-22D9EC38CC7D}" type="slidenum">
              <a:rPr lang="cs-CZ" smtClean="0"/>
              <a:t>63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030250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>
            <a:extLst>
              <a:ext uri="{FF2B5EF4-FFF2-40B4-BE49-F238E27FC236}">
                <a16:creationId xmlns:a16="http://schemas.microsoft.com/office/drawing/2014/main" id="{848D98FC-4560-4E38-9603-010A9F8309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E625A06-2BFD-4F7A-9E81-C9235BE92CBE}" type="slidenum">
              <a:rPr lang="cs-CZ" altLang="en-US" smtClean="0"/>
              <a:pPr/>
              <a:t>64</a:t>
            </a:fld>
            <a:endParaRPr lang="cs-CZ" altLang="en-US"/>
          </a:p>
        </p:txBody>
      </p:sp>
      <p:sp>
        <p:nvSpPr>
          <p:cNvPr id="159747" name="Rectangle 2">
            <a:extLst>
              <a:ext uri="{FF2B5EF4-FFF2-40B4-BE49-F238E27FC236}">
                <a16:creationId xmlns:a16="http://schemas.microsoft.com/office/drawing/2014/main" id="{ACA37540-263F-4CC2-B870-E4247198E5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>
            <a:extLst>
              <a:ext uri="{FF2B5EF4-FFF2-40B4-BE49-F238E27FC236}">
                <a16:creationId xmlns:a16="http://schemas.microsoft.com/office/drawing/2014/main" id="{EE162F17-56AF-4075-8CC1-EFD4ED0B65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4444532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>
            <a:extLst>
              <a:ext uri="{FF2B5EF4-FFF2-40B4-BE49-F238E27FC236}">
                <a16:creationId xmlns:a16="http://schemas.microsoft.com/office/drawing/2014/main" id="{848D98FC-4560-4E38-9603-010A9F8309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E625A06-2BFD-4F7A-9E81-C9235BE92CBE}" type="slidenum">
              <a:rPr lang="cs-CZ" altLang="en-US" smtClean="0"/>
              <a:pPr/>
              <a:t>65</a:t>
            </a:fld>
            <a:endParaRPr lang="cs-CZ" altLang="en-US"/>
          </a:p>
        </p:txBody>
      </p:sp>
      <p:sp>
        <p:nvSpPr>
          <p:cNvPr id="159747" name="Rectangle 2">
            <a:extLst>
              <a:ext uri="{FF2B5EF4-FFF2-40B4-BE49-F238E27FC236}">
                <a16:creationId xmlns:a16="http://schemas.microsoft.com/office/drawing/2014/main" id="{ACA37540-263F-4CC2-B870-E4247198E5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>
            <a:extLst>
              <a:ext uri="{FF2B5EF4-FFF2-40B4-BE49-F238E27FC236}">
                <a16:creationId xmlns:a16="http://schemas.microsoft.com/office/drawing/2014/main" id="{EE162F17-56AF-4075-8CC1-EFD4ED0B65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en-US" dirty="0"/>
          </a:p>
        </p:txBody>
      </p:sp>
    </p:spTree>
    <p:extLst>
      <p:ext uri="{BB962C8B-B14F-4D97-AF65-F5344CB8AC3E}">
        <p14:creationId xmlns:p14="http://schemas.microsoft.com/office/powerpoint/2010/main" val="41467507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>
            <a:extLst>
              <a:ext uri="{FF2B5EF4-FFF2-40B4-BE49-F238E27FC236}">
                <a16:creationId xmlns:a16="http://schemas.microsoft.com/office/drawing/2014/main" id="{848D98FC-4560-4E38-9603-010A9F8309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E625A06-2BFD-4F7A-9E81-C9235BE92CBE}" type="slidenum">
              <a:rPr lang="cs-CZ" altLang="en-US" smtClean="0"/>
              <a:pPr/>
              <a:t>66</a:t>
            </a:fld>
            <a:endParaRPr lang="cs-CZ" altLang="en-US"/>
          </a:p>
        </p:txBody>
      </p:sp>
      <p:sp>
        <p:nvSpPr>
          <p:cNvPr id="159747" name="Rectangle 2">
            <a:extLst>
              <a:ext uri="{FF2B5EF4-FFF2-40B4-BE49-F238E27FC236}">
                <a16:creationId xmlns:a16="http://schemas.microsoft.com/office/drawing/2014/main" id="{ACA37540-263F-4CC2-B870-E4247198E5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>
            <a:extLst>
              <a:ext uri="{FF2B5EF4-FFF2-40B4-BE49-F238E27FC236}">
                <a16:creationId xmlns:a16="http://schemas.microsoft.com/office/drawing/2014/main" id="{EE162F17-56AF-4075-8CC1-EFD4ED0B65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en-US" dirty="0"/>
          </a:p>
        </p:txBody>
      </p:sp>
    </p:spTree>
    <p:extLst>
      <p:ext uri="{BB962C8B-B14F-4D97-AF65-F5344CB8AC3E}">
        <p14:creationId xmlns:p14="http://schemas.microsoft.com/office/powerpoint/2010/main" val="254874115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EA89D6-C7EB-4F2F-B315-AEB107FBBE0D}" type="slidenum">
              <a:rPr lang="cs-CZ" smtClean="0"/>
              <a:t>67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685302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EA89D6-C7EB-4F2F-B315-AEB107FBBE0D}" type="slidenum">
              <a:rPr lang="cs-CZ" smtClean="0"/>
              <a:t>68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574666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EA89D6-C7EB-4F2F-B315-AEB107FBBE0D}" type="slidenum">
              <a:rPr lang="cs-CZ" smtClean="0"/>
              <a:t>69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852712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>
            <a:extLst>
              <a:ext uri="{FF2B5EF4-FFF2-40B4-BE49-F238E27FC236}">
                <a16:creationId xmlns:a16="http://schemas.microsoft.com/office/drawing/2014/main" id="{848D98FC-4560-4E38-9603-010A9F8309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E625A06-2BFD-4F7A-9E81-C9235BE92CBE}" type="slidenum">
              <a:rPr lang="cs-CZ" altLang="en-US" smtClean="0"/>
              <a:pPr/>
              <a:t>70</a:t>
            </a:fld>
            <a:endParaRPr lang="cs-CZ" altLang="en-US"/>
          </a:p>
        </p:txBody>
      </p:sp>
      <p:sp>
        <p:nvSpPr>
          <p:cNvPr id="159747" name="Rectangle 2">
            <a:extLst>
              <a:ext uri="{FF2B5EF4-FFF2-40B4-BE49-F238E27FC236}">
                <a16:creationId xmlns:a16="http://schemas.microsoft.com/office/drawing/2014/main" id="{ACA37540-263F-4CC2-B870-E4247198E5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>
            <a:extLst>
              <a:ext uri="{FF2B5EF4-FFF2-40B4-BE49-F238E27FC236}">
                <a16:creationId xmlns:a16="http://schemas.microsoft.com/office/drawing/2014/main" id="{EE162F17-56AF-4075-8CC1-EFD4ED0B65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en-US" dirty="0"/>
          </a:p>
        </p:txBody>
      </p:sp>
    </p:spTree>
    <p:extLst>
      <p:ext uri="{BB962C8B-B14F-4D97-AF65-F5344CB8AC3E}">
        <p14:creationId xmlns:p14="http://schemas.microsoft.com/office/powerpoint/2010/main" val="16344898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C82D90-11F4-4370-B100-22D9EC38CC7D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030250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2CB826-A8D7-803B-C747-1FA312A276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>
            <a:extLst>
              <a:ext uri="{FF2B5EF4-FFF2-40B4-BE49-F238E27FC236}">
                <a16:creationId xmlns:a16="http://schemas.microsoft.com/office/drawing/2014/main" id="{26855837-B623-2DEC-9AE2-D30A749221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E625A06-2BFD-4F7A-9E81-C9235BE92CBE}" type="slidenum">
              <a:rPr lang="cs-CZ" altLang="en-US" smtClean="0"/>
              <a:pPr/>
              <a:t>71</a:t>
            </a:fld>
            <a:endParaRPr lang="cs-CZ" altLang="en-US"/>
          </a:p>
        </p:txBody>
      </p:sp>
      <p:sp>
        <p:nvSpPr>
          <p:cNvPr id="159747" name="Rectangle 2">
            <a:extLst>
              <a:ext uri="{FF2B5EF4-FFF2-40B4-BE49-F238E27FC236}">
                <a16:creationId xmlns:a16="http://schemas.microsoft.com/office/drawing/2014/main" id="{B30A5AB6-AD9A-B1D2-F775-EFC94FA30E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>
            <a:extLst>
              <a:ext uri="{FF2B5EF4-FFF2-40B4-BE49-F238E27FC236}">
                <a16:creationId xmlns:a16="http://schemas.microsoft.com/office/drawing/2014/main" id="{4A1626F5-54A8-32EC-2E58-A6DAC56598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en-US" dirty="0"/>
          </a:p>
        </p:txBody>
      </p:sp>
    </p:spTree>
    <p:extLst>
      <p:ext uri="{BB962C8B-B14F-4D97-AF65-F5344CB8AC3E}">
        <p14:creationId xmlns:p14="http://schemas.microsoft.com/office/powerpoint/2010/main" val="87744090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AF2C2B-5CA5-A8CA-6E4E-72212537F0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>
            <a:extLst>
              <a:ext uri="{FF2B5EF4-FFF2-40B4-BE49-F238E27FC236}">
                <a16:creationId xmlns:a16="http://schemas.microsoft.com/office/drawing/2014/main" id="{19125702-DDC0-58DB-5E48-67191C9DA3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E625A06-2BFD-4F7A-9E81-C9235BE92CBE}" type="slidenum">
              <a:rPr lang="cs-CZ" altLang="en-US" smtClean="0"/>
              <a:pPr/>
              <a:t>72</a:t>
            </a:fld>
            <a:endParaRPr lang="cs-CZ" altLang="en-US"/>
          </a:p>
        </p:txBody>
      </p:sp>
      <p:sp>
        <p:nvSpPr>
          <p:cNvPr id="159747" name="Rectangle 2">
            <a:extLst>
              <a:ext uri="{FF2B5EF4-FFF2-40B4-BE49-F238E27FC236}">
                <a16:creationId xmlns:a16="http://schemas.microsoft.com/office/drawing/2014/main" id="{E2E673AB-A7CA-D4C5-45BA-63C6818609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>
            <a:extLst>
              <a:ext uri="{FF2B5EF4-FFF2-40B4-BE49-F238E27FC236}">
                <a16:creationId xmlns:a16="http://schemas.microsoft.com/office/drawing/2014/main" id="{0A81EE79-E13B-8BC4-CCEF-B82880A531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en-US" dirty="0"/>
          </a:p>
        </p:txBody>
      </p:sp>
    </p:spTree>
    <p:extLst>
      <p:ext uri="{BB962C8B-B14F-4D97-AF65-F5344CB8AC3E}">
        <p14:creationId xmlns:p14="http://schemas.microsoft.com/office/powerpoint/2010/main" val="122094425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6FEE96-D7D5-D89F-0610-B57B7A725B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>
            <a:extLst>
              <a:ext uri="{FF2B5EF4-FFF2-40B4-BE49-F238E27FC236}">
                <a16:creationId xmlns:a16="http://schemas.microsoft.com/office/drawing/2014/main" id="{3D1C5CB0-6E49-548F-416D-54709E2298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E625A06-2BFD-4F7A-9E81-C9235BE92CBE}" type="slidenum">
              <a:rPr lang="cs-CZ" altLang="en-US" smtClean="0"/>
              <a:pPr/>
              <a:t>73</a:t>
            </a:fld>
            <a:endParaRPr lang="cs-CZ" altLang="en-US"/>
          </a:p>
        </p:txBody>
      </p:sp>
      <p:sp>
        <p:nvSpPr>
          <p:cNvPr id="159747" name="Rectangle 2">
            <a:extLst>
              <a:ext uri="{FF2B5EF4-FFF2-40B4-BE49-F238E27FC236}">
                <a16:creationId xmlns:a16="http://schemas.microsoft.com/office/drawing/2014/main" id="{3C2AE309-1F84-BEF8-FE24-1C7DCEC04C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>
            <a:extLst>
              <a:ext uri="{FF2B5EF4-FFF2-40B4-BE49-F238E27FC236}">
                <a16:creationId xmlns:a16="http://schemas.microsoft.com/office/drawing/2014/main" id="{874A3250-9159-279A-3719-DC373016AA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endParaRPr lang="cs-CZ" altLang="en-US" dirty="0"/>
          </a:p>
        </p:txBody>
      </p:sp>
    </p:spTree>
    <p:extLst>
      <p:ext uri="{BB962C8B-B14F-4D97-AF65-F5344CB8AC3E}">
        <p14:creationId xmlns:p14="http://schemas.microsoft.com/office/powerpoint/2010/main" val="358351716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089E85-A369-ABF5-C706-E177178CCD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>
            <a:extLst>
              <a:ext uri="{FF2B5EF4-FFF2-40B4-BE49-F238E27FC236}">
                <a16:creationId xmlns:a16="http://schemas.microsoft.com/office/drawing/2014/main" id="{B2638EA5-7C7D-4E59-696C-EECA4D1927F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E625A06-2BFD-4F7A-9E81-C9235BE92CBE}" type="slidenum">
              <a:rPr lang="cs-CZ" altLang="en-US" smtClean="0"/>
              <a:pPr/>
              <a:t>74</a:t>
            </a:fld>
            <a:endParaRPr lang="cs-CZ" altLang="en-US"/>
          </a:p>
        </p:txBody>
      </p:sp>
      <p:sp>
        <p:nvSpPr>
          <p:cNvPr id="159747" name="Rectangle 2">
            <a:extLst>
              <a:ext uri="{FF2B5EF4-FFF2-40B4-BE49-F238E27FC236}">
                <a16:creationId xmlns:a16="http://schemas.microsoft.com/office/drawing/2014/main" id="{E93D652A-9504-ACDB-E570-32A772A31C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>
            <a:extLst>
              <a:ext uri="{FF2B5EF4-FFF2-40B4-BE49-F238E27FC236}">
                <a16:creationId xmlns:a16="http://schemas.microsoft.com/office/drawing/2014/main" id="{9BB26CDF-3C6A-9950-9C36-4F191FF820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endParaRPr lang="cs-CZ" altLang="en-US" dirty="0"/>
          </a:p>
        </p:txBody>
      </p:sp>
    </p:spTree>
    <p:extLst>
      <p:ext uri="{BB962C8B-B14F-4D97-AF65-F5344CB8AC3E}">
        <p14:creationId xmlns:p14="http://schemas.microsoft.com/office/powerpoint/2010/main" val="312996100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>
            <a:extLst>
              <a:ext uri="{FF2B5EF4-FFF2-40B4-BE49-F238E27FC236}">
                <a16:creationId xmlns:a16="http://schemas.microsoft.com/office/drawing/2014/main" id="{848D98FC-4560-4E38-9603-010A9F8309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E625A06-2BFD-4F7A-9E81-C9235BE92CBE}" type="slidenum">
              <a:rPr lang="cs-CZ" altLang="en-US" smtClean="0"/>
              <a:pPr/>
              <a:t>75</a:t>
            </a:fld>
            <a:endParaRPr lang="cs-CZ" altLang="en-US"/>
          </a:p>
        </p:txBody>
      </p:sp>
      <p:sp>
        <p:nvSpPr>
          <p:cNvPr id="159747" name="Rectangle 2">
            <a:extLst>
              <a:ext uri="{FF2B5EF4-FFF2-40B4-BE49-F238E27FC236}">
                <a16:creationId xmlns:a16="http://schemas.microsoft.com/office/drawing/2014/main" id="{ACA37540-263F-4CC2-B870-E4247198E5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>
            <a:extLst>
              <a:ext uri="{FF2B5EF4-FFF2-40B4-BE49-F238E27FC236}">
                <a16:creationId xmlns:a16="http://schemas.microsoft.com/office/drawing/2014/main" id="{EE162F17-56AF-4075-8CC1-EFD4ED0B65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en-US" dirty="0"/>
          </a:p>
        </p:txBody>
      </p:sp>
    </p:spTree>
    <p:extLst>
      <p:ext uri="{BB962C8B-B14F-4D97-AF65-F5344CB8AC3E}">
        <p14:creationId xmlns:p14="http://schemas.microsoft.com/office/powerpoint/2010/main" val="75502534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>
            <a:extLst>
              <a:ext uri="{FF2B5EF4-FFF2-40B4-BE49-F238E27FC236}">
                <a16:creationId xmlns:a16="http://schemas.microsoft.com/office/drawing/2014/main" id="{848D98FC-4560-4E38-9603-010A9F8309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E625A06-2BFD-4F7A-9E81-C9235BE92CBE}" type="slidenum">
              <a:rPr lang="cs-CZ" altLang="en-US" smtClean="0"/>
              <a:pPr/>
              <a:t>76</a:t>
            </a:fld>
            <a:endParaRPr lang="cs-CZ" altLang="en-US"/>
          </a:p>
        </p:txBody>
      </p:sp>
      <p:sp>
        <p:nvSpPr>
          <p:cNvPr id="159747" name="Rectangle 2">
            <a:extLst>
              <a:ext uri="{FF2B5EF4-FFF2-40B4-BE49-F238E27FC236}">
                <a16:creationId xmlns:a16="http://schemas.microsoft.com/office/drawing/2014/main" id="{ACA37540-263F-4CC2-B870-E4247198E5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>
            <a:extLst>
              <a:ext uri="{FF2B5EF4-FFF2-40B4-BE49-F238E27FC236}">
                <a16:creationId xmlns:a16="http://schemas.microsoft.com/office/drawing/2014/main" id="{EE162F17-56AF-4075-8CC1-EFD4ED0B65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en-US" dirty="0"/>
          </a:p>
        </p:txBody>
      </p:sp>
    </p:spTree>
    <p:extLst>
      <p:ext uri="{BB962C8B-B14F-4D97-AF65-F5344CB8AC3E}">
        <p14:creationId xmlns:p14="http://schemas.microsoft.com/office/powerpoint/2010/main" val="299038549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C124A-74B0-F31C-4BF2-01FD61C4AF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>
            <a:extLst>
              <a:ext uri="{FF2B5EF4-FFF2-40B4-BE49-F238E27FC236}">
                <a16:creationId xmlns:a16="http://schemas.microsoft.com/office/drawing/2014/main" id="{18A07837-2B29-3E50-E36C-0EE0D9DFF6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E625A06-2BFD-4F7A-9E81-C9235BE92CBE}" type="slidenum">
              <a:rPr lang="cs-CZ" altLang="en-US" smtClean="0"/>
              <a:pPr/>
              <a:t>77</a:t>
            </a:fld>
            <a:endParaRPr lang="cs-CZ" altLang="en-US"/>
          </a:p>
        </p:txBody>
      </p:sp>
      <p:sp>
        <p:nvSpPr>
          <p:cNvPr id="159747" name="Rectangle 2">
            <a:extLst>
              <a:ext uri="{FF2B5EF4-FFF2-40B4-BE49-F238E27FC236}">
                <a16:creationId xmlns:a16="http://schemas.microsoft.com/office/drawing/2014/main" id="{FA2F1B69-9BC0-880F-F5B0-67CC279439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>
            <a:extLst>
              <a:ext uri="{FF2B5EF4-FFF2-40B4-BE49-F238E27FC236}">
                <a16:creationId xmlns:a16="http://schemas.microsoft.com/office/drawing/2014/main" id="{CB2446A2-C06D-91BF-1F34-DEF992EC05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en-US" dirty="0"/>
          </a:p>
        </p:txBody>
      </p:sp>
    </p:spTree>
    <p:extLst>
      <p:ext uri="{BB962C8B-B14F-4D97-AF65-F5344CB8AC3E}">
        <p14:creationId xmlns:p14="http://schemas.microsoft.com/office/powerpoint/2010/main" val="924447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>
            <a:extLst>
              <a:ext uri="{FF2B5EF4-FFF2-40B4-BE49-F238E27FC236}">
                <a16:creationId xmlns:a16="http://schemas.microsoft.com/office/drawing/2014/main" id="{848D98FC-4560-4E38-9603-010A9F8309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E625A06-2BFD-4F7A-9E81-C9235BE92CBE}" type="slidenum">
              <a:rPr lang="cs-CZ" altLang="en-US" smtClean="0"/>
              <a:pPr/>
              <a:t>78</a:t>
            </a:fld>
            <a:endParaRPr lang="cs-CZ" altLang="en-US"/>
          </a:p>
        </p:txBody>
      </p:sp>
      <p:sp>
        <p:nvSpPr>
          <p:cNvPr id="159747" name="Rectangle 2">
            <a:extLst>
              <a:ext uri="{FF2B5EF4-FFF2-40B4-BE49-F238E27FC236}">
                <a16:creationId xmlns:a16="http://schemas.microsoft.com/office/drawing/2014/main" id="{ACA37540-263F-4CC2-B870-E4247198E5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>
            <a:extLst>
              <a:ext uri="{FF2B5EF4-FFF2-40B4-BE49-F238E27FC236}">
                <a16:creationId xmlns:a16="http://schemas.microsoft.com/office/drawing/2014/main" id="{EE162F17-56AF-4075-8CC1-EFD4ED0B65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en-US" dirty="0"/>
          </a:p>
        </p:txBody>
      </p:sp>
    </p:spTree>
    <p:extLst>
      <p:ext uri="{BB962C8B-B14F-4D97-AF65-F5344CB8AC3E}">
        <p14:creationId xmlns:p14="http://schemas.microsoft.com/office/powerpoint/2010/main" val="367246842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>
            <a:extLst>
              <a:ext uri="{FF2B5EF4-FFF2-40B4-BE49-F238E27FC236}">
                <a16:creationId xmlns:a16="http://schemas.microsoft.com/office/drawing/2014/main" id="{848D98FC-4560-4E38-9603-010A9F8309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E625A06-2BFD-4F7A-9E81-C9235BE92CBE}" type="slidenum">
              <a:rPr lang="cs-CZ" altLang="en-US" smtClean="0"/>
              <a:pPr/>
              <a:t>79</a:t>
            </a:fld>
            <a:endParaRPr lang="cs-CZ" altLang="en-US"/>
          </a:p>
        </p:txBody>
      </p:sp>
      <p:sp>
        <p:nvSpPr>
          <p:cNvPr id="159747" name="Rectangle 2">
            <a:extLst>
              <a:ext uri="{FF2B5EF4-FFF2-40B4-BE49-F238E27FC236}">
                <a16:creationId xmlns:a16="http://schemas.microsoft.com/office/drawing/2014/main" id="{ACA37540-263F-4CC2-B870-E4247198E5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>
            <a:extLst>
              <a:ext uri="{FF2B5EF4-FFF2-40B4-BE49-F238E27FC236}">
                <a16:creationId xmlns:a16="http://schemas.microsoft.com/office/drawing/2014/main" id="{EE162F17-56AF-4075-8CC1-EFD4ED0B65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en-US" dirty="0"/>
          </a:p>
        </p:txBody>
      </p:sp>
    </p:spTree>
    <p:extLst>
      <p:ext uri="{BB962C8B-B14F-4D97-AF65-F5344CB8AC3E}">
        <p14:creationId xmlns:p14="http://schemas.microsoft.com/office/powerpoint/2010/main" val="396125964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>
            <a:extLst>
              <a:ext uri="{FF2B5EF4-FFF2-40B4-BE49-F238E27FC236}">
                <a16:creationId xmlns:a16="http://schemas.microsoft.com/office/drawing/2014/main" id="{848D98FC-4560-4E38-9603-010A9F8309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E625A06-2BFD-4F7A-9E81-C9235BE92CBE}" type="slidenum">
              <a:rPr lang="cs-CZ" altLang="en-US" smtClean="0"/>
              <a:pPr/>
              <a:t>80</a:t>
            </a:fld>
            <a:endParaRPr lang="cs-CZ" altLang="en-US"/>
          </a:p>
        </p:txBody>
      </p:sp>
      <p:sp>
        <p:nvSpPr>
          <p:cNvPr id="159747" name="Rectangle 2">
            <a:extLst>
              <a:ext uri="{FF2B5EF4-FFF2-40B4-BE49-F238E27FC236}">
                <a16:creationId xmlns:a16="http://schemas.microsoft.com/office/drawing/2014/main" id="{ACA37540-263F-4CC2-B870-E4247198E5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>
            <a:extLst>
              <a:ext uri="{FF2B5EF4-FFF2-40B4-BE49-F238E27FC236}">
                <a16:creationId xmlns:a16="http://schemas.microsoft.com/office/drawing/2014/main" id="{EE162F17-56AF-4075-8CC1-EFD4ED0B65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en-US" dirty="0"/>
          </a:p>
        </p:txBody>
      </p:sp>
    </p:spTree>
    <p:extLst>
      <p:ext uri="{BB962C8B-B14F-4D97-AF65-F5344CB8AC3E}">
        <p14:creationId xmlns:p14="http://schemas.microsoft.com/office/powerpoint/2010/main" val="18910483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C82D90-11F4-4370-B100-22D9EC38CC7D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7245559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>
            <a:extLst>
              <a:ext uri="{FF2B5EF4-FFF2-40B4-BE49-F238E27FC236}">
                <a16:creationId xmlns:a16="http://schemas.microsoft.com/office/drawing/2014/main" id="{848D98FC-4560-4E38-9603-010A9F8309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E625A06-2BFD-4F7A-9E81-C9235BE92CBE}" type="slidenum">
              <a:rPr lang="cs-CZ" altLang="en-US" smtClean="0"/>
              <a:pPr/>
              <a:t>81</a:t>
            </a:fld>
            <a:endParaRPr lang="cs-CZ" altLang="en-US"/>
          </a:p>
        </p:txBody>
      </p:sp>
      <p:sp>
        <p:nvSpPr>
          <p:cNvPr id="159747" name="Rectangle 2">
            <a:extLst>
              <a:ext uri="{FF2B5EF4-FFF2-40B4-BE49-F238E27FC236}">
                <a16:creationId xmlns:a16="http://schemas.microsoft.com/office/drawing/2014/main" id="{ACA37540-263F-4CC2-B870-E4247198E5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>
            <a:extLst>
              <a:ext uri="{FF2B5EF4-FFF2-40B4-BE49-F238E27FC236}">
                <a16:creationId xmlns:a16="http://schemas.microsoft.com/office/drawing/2014/main" id="{EE162F17-56AF-4075-8CC1-EFD4ED0B65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46955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>
            <a:extLst>
              <a:ext uri="{FF2B5EF4-FFF2-40B4-BE49-F238E27FC236}">
                <a16:creationId xmlns:a16="http://schemas.microsoft.com/office/drawing/2014/main" id="{848D98FC-4560-4E38-9603-010A9F8309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E625A06-2BFD-4F7A-9E81-C9235BE92CBE}" type="slidenum">
              <a:rPr lang="cs-CZ" altLang="en-US" smtClean="0"/>
              <a:pPr/>
              <a:t>82</a:t>
            </a:fld>
            <a:endParaRPr lang="cs-CZ" altLang="en-US"/>
          </a:p>
        </p:txBody>
      </p:sp>
      <p:sp>
        <p:nvSpPr>
          <p:cNvPr id="159747" name="Rectangle 2">
            <a:extLst>
              <a:ext uri="{FF2B5EF4-FFF2-40B4-BE49-F238E27FC236}">
                <a16:creationId xmlns:a16="http://schemas.microsoft.com/office/drawing/2014/main" id="{ACA37540-263F-4CC2-B870-E4247198E5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>
            <a:extLst>
              <a:ext uri="{FF2B5EF4-FFF2-40B4-BE49-F238E27FC236}">
                <a16:creationId xmlns:a16="http://schemas.microsoft.com/office/drawing/2014/main" id="{EE162F17-56AF-4075-8CC1-EFD4ED0B65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en-US" dirty="0"/>
          </a:p>
        </p:txBody>
      </p:sp>
    </p:spTree>
    <p:extLst>
      <p:ext uri="{BB962C8B-B14F-4D97-AF65-F5344CB8AC3E}">
        <p14:creationId xmlns:p14="http://schemas.microsoft.com/office/powerpoint/2010/main" val="367016749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>
            <a:extLst>
              <a:ext uri="{FF2B5EF4-FFF2-40B4-BE49-F238E27FC236}">
                <a16:creationId xmlns:a16="http://schemas.microsoft.com/office/drawing/2014/main" id="{848D98FC-4560-4E38-9603-010A9F8309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E625A06-2BFD-4F7A-9E81-C9235BE92CBE}" type="slidenum">
              <a:rPr lang="cs-CZ" altLang="en-US" smtClean="0"/>
              <a:pPr/>
              <a:t>83</a:t>
            </a:fld>
            <a:endParaRPr lang="cs-CZ" altLang="en-US"/>
          </a:p>
        </p:txBody>
      </p:sp>
      <p:sp>
        <p:nvSpPr>
          <p:cNvPr id="159747" name="Rectangle 2">
            <a:extLst>
              <a:ext uri="{FF2B5EF4-FFF2-40B4-BE49-F238E27FC236}">
                <a16:creationId xmlns:a16="http://schemas.microsoft.com/office/drawing/2014/main" id="{ACA37540-263F-4CC2-B870-E4247198E5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>
            <a:extLst>
              <a:ext uri="{FF2B5EF4-FFF2-40B4-BE49-F238E27FC236}">
                <a16:creationId xmlns:a16="http://schemas.microsoft.com/office/drawing/2014/main" id="{EE162F17-56AF-4075-8CC1-EFD4ED0B65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614847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>
            <a:extLst>
              <a:ext uri="{FF2B5EF4-FFF2-40B4-BE49-F238E27FC236}">
                <a16:creationId xmlns:a16="http://schemas.microsoft.com/office/drawing/2014/main" id="{848D98FC-4560-4E38-9603-010A9F8309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E625A06-2BFD-4F7A-9E81-C9235BE92CBE}" type="slidenum">
              <a:rPr lang="cs-CZ" altLang="en-US" smtClean="0"/>
              <a:pPr/>
              <a:t>84</a:t>
            </a:fld>
            <a:endParaRPr lang="cs-CZ" altLang="en-US"/>
          </a:p>
        </p:txBody>
      </p:sp>
      <p:sp>
        <p:nvSpPr>
          <p:cNvPr id="159747" name="Rectangle 2">
            <a:extLst>
              <a:ext uri="{FF2B5EF4-FFF2-40B4-BE49-F238E27FC236}">
                <a16:creationId xmlns:a16="http://schemas.microsoft.com/office/drawing/2014/main" id="{ACA37540-263F-4CC2-B870-E4247198E5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>
            <a:extLst>
              <a:ext uri="{FF2B5EF4-FFF2-40B4-BE49-F238E27FC236}">
                <a16:creationId xmlns:a16="http://schemas.microsoft.com/office/drawing/2014/main" id="{EE162F17-56AF-4075-8CC1-EFD4ED0B65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en-US" dirty="0"/>
          </a:p>
        </p:txBody>
      </p:sp>
    </p:spTree>
    <p:extLst>
      <p:ext uri="{BB962C8B-B14F-4D97-AF65-F5344CB8AC3E}">
        <p14:creationId xmlns:p14="http://schemas.microsoft.com/office/powerpoint/2010/main" val="2981781684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0F66D7-27C2-1EDF-20D1-B950B4C11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>
            <a:extLst>
              <a:ext uri="{FF2B5EF4-FFF2-40B4-BE49-F238E27FC236}">
                <a16:creationId xmlns:a16="http://schemas.microsoft.com/office/drawing/2014/main" id="{60D26EFF-00F8-0372-C046-88CEAF7151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E625A06-2BFD-4F7A-9E81-C9235BE92CBE}" type="slidenum">
              <a:rPr lang="cs-CZ" altLang="en-US" smtClean="0"/>
              <a:pPr/>
              <a:t>85</a:t>
            </a:fld>
            <a:endParaRPr lang="cs-CZ" altLang="en-US"/>
          </a:p>
        </p:txBody>
      </p:sp>
      <p:sp>
        <p:nvSpPr>
          <p:cNvPr id="159747" name="Rectangle 2">
            <a:extLst>
              <a:ext uri="{FF2B5EF4-FFF2-40B4-BE49-F238E27FC236}">
                <a16:creationId xmlns:a16="http://schemas.microsoft.com/office/drawing/2014/main" id="{D15C49AE-4FBA-C903-A61F-91B8C59E42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>
            <a:extLst>
              <a:ext uri="{FF2B5EF4-FFF2-40B4-BE49-F238E27FC236}">
                <a16:creationId xmlns:a16="http://schemas.microsoft.com/office/drawing/2014/main" id="{945FC59B-AC4A-AE46-7915-294AAF6B77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en-US" dirty="0"/>
          </a:p>
        </p:txBody>
      </p:sp>
    </p:spTree>
    <p:extLst>
      <p:ext uri="{BB962C8B-B14F-4D97-AF65-F5344CB8AC3E}">
        <p14:creationId xmlns:p14="http://schemas.microsoft.com/office/powerpoint/2010/main" val="104652518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>
            <a:extLst>
              <a:ext uri="{FF2B5EF4-FFF2-40B4-BE49-F238E27FC236}">
                <a16:creationId xmlns:a16="http://schemas.microsoft.com/office/drawing/2014/main" id="{848D98FC-4560-4E38-9603-010A9F8309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E625A06-2BFD-4F7A-9E81-C9235BE92CBE}" type="slidenum">
              <a:rPr lang="cs-CZ" altLang="en-US" smtClean="0"/>
              <a:pPr/>
              <a:t>86</a:t>
            </a:fld>
            <a:endParaRPr lang="cs-CZ" altLang="en-US"/>
          </a:p>
        </p:txBody>
      </p:sp>
      <p:sp>
        <p:nvSpPr>
          <p:cNvPr id="159747" name="Rectangle 2">
            <a:extLst>
              <a:ext uri="{FF2B5EF4-FFF2-40B4-BE49-F238E27FC236}">
                <a16:creationId xmlns:a16="http://schemas.microsoft.com/office/drawing/2014/main" id="{ACA37540-263F-4CC2-B870-E4247198E5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>
            <a:extLst>
              <a:ext uri="{FF2B5EF4-FFF2-40B4-BE49-F238E27FC236}">
                <a16:creationId xmlns:a16="http://schemas.microsoft.com/office/drawing/2014/main" id="{EE162F17-56AF-4075-8CC1-EFD4ED0B65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en-US" dirty="0"/>
          </a:p>
        </p:txBody>
      </p:sp>
    </p:spTree>
    <p:extLst>
      <p:ext uri="{BB962C8B-B14F-4D97-AF65-F5344CB8AC3E}">
        <p14:creationId xmlns:p14="http://schemas.microsoft.com/office/powerpoint/2010/main" val="36597027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33125C-F698-E573-D63F-E67D652299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15DCA822-A114-A35C-DCBB-D50E614A94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48760E98-0389-504D-B7B2-324B4D094C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497861B-FCC5-63EB-BA02-BF8E3B5012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C82D90-11F4-4370-B100-22D9EC38CC7D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5552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66F018-3112-408E-BC29-272ACB5381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BBF9185-5FC6-41FC-A61B-B99CFD450C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58093D7-A172-42AA-B541-009C53C6E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1A68-F8C2-41ED-B6CE-3E9C194D923C}" type="datetimeFigureOut">
              <a:rPr lang="cs-CZ" smtClean="0"/>
              <a:t>26.02.2025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511CBCD-E4D1-430F-B9F8-7B4B6454E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D9A042A-0BC1-4407-BAEA-AF0150F7E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D9899-0576-4268-AB78-823C55C367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713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C27693-F3AB-4D0F-B8AF-7700A254A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E740D63-66C3-4475-B6B9-779DBEFFF9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E61FDC8-BD51-4822-BA2C-B9233C4F7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1A68-F8C2-41ED-B6CE-3E9C194D923C}" type="datetimeFigureOut">
              <a:rPr lang="cs-CZ" smtClean="0"/>
              <a:t>26.02.2025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D67E57B-660E-4BC3-91BA-E8B947D78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FF38589-9E80-4ED3-8394-55AB00189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D9899-0576-4268-AB78-823C55C367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9259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08D5D251-406E-4EA2-B4CB-DF132D43F0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AE1C447-6631-488E-8E38-83A4FBE000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4548D1C-B3BA-445F-8591-A2367AFD2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1A68-F8C2-41ED-B6CE-3E9C194D923C}" type="datetimeFigureOut">
              <a:rPr lang="cs-CZ" smtClean="0"/>
              <a:t>26.02.2025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4827A1D-1738-416C-AD67-7D6CE9DCA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2A97BA1-B3EC-46C0-AB90-C8068D7FE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D9899-0576-4268-AB78-823C55C367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2048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4EB60D-88CE-4B72-9B39-7609549D2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36530D0-E296-420D-B867-34FA9377AD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BFC5B49-8D35-4ADF-8A34-309E1165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1A68-F8C2-41ED-B6CE-3E9C194D923C}" type="datetimeFigureOut">
              <a:rPr lang="cs-CZ" smtClean="0"/>
              <a:t>26.02.2025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7884A8E-DBF5-4342-9209-4E7C3862D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F5239D9-B728-4977-AD53-0A5F16145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D9899-0576-4268-AB78-823C55C367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72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7A432D-A242-472F-B408-AC03E2657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175DDCD-7564-47C0-90D1-8FC9238554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E0AA718-6383-4BAA-8CAE-E9FD8A9CE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1A68-F8C2-41ED-B6CE-3E9C194D923C}" type="datetimeFigureOut">
              <a:rPr lang="cs-CZ" smtClean="0"/>
              <a:t>26.02.2025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F6D3FFA-3008-4C4E-9646-2E5B44E2E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2425F91-A529-4460-94E5-6BCDCFD23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D9899-0576-4268-AB78-823C55C367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7323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7389AA-F42F-401E-99DA-E371A5873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7CDBC33-A812-43D5-8AE4-91FB0BC78E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B0B98BD-59A4-47DF-98C8-722B406434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39C2106-097D-45D7-99D5-43DC89734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1A68-F8C2-41ED-B6CE-3E9C194D923C}" type="datetimeFigureOut">
              <a:rPr lang="cs-CZ" smtClean="0"/>
              <a:t>26.02.2025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6529A8F-8632-4153-ABBA-8A024056E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1D11D29-89EB-47C6-BCB9-5FA19CD36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D9899-0576-4268-AB78-823C55C367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9013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3C5525-7E41-4341-A9E3-715FB88C3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CEB2C3C-C797-48F1-9C24-BC0715C9E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61A96EA-1DA8-4F3F-BE99-D1F5F9B7FE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E277A1A-4486-4468-BC32-11EF75B931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F1642F3-B641-4E18-83E1-74686534A9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D11DC28B-FC09-4D6B-AAAA-D6807D1A8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1A68-F8C2-41ED-B6CE-3E9C194D923C}" type="datetimeFigureOut">
              <a:rPr lang="cs-CZ" smtClean="0"/>
              <a:t>26.02.2025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711B26B-7C84-402C-A5B4-95FC670AC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1D4BA60-91A7-454B-860B-9BDEBD046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D9899-0576-4268-AB78-823C55C367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0704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FC8A21-2E3D-47CE-9713-3F3B79432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29D6C87-9BB2-4029-BD73-7D0D4AEDD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1A68-F8C2-41ED-B6CE-3E9C194D923C}" type="datetimeFigureOut">
              <a:rPr lang="cs-CZ" smtClean="0"/>
              <a:t>26.02.2025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2A2D21C-4084-41BB-8E57-4E5FAEA50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C56C0E5-482C-4250-BBDE-BE74D99B9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D9899-0576-4268-AB78-823C55C367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294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ABF88685-1F87-4CD3-9BE6-B4081D474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1A68-F8C2-41ED-B6CE-3E9C194D923C}" type="datetimeFigureOut">
              <a:rPr lang="cs-CZ" smtClean="0"/>
              <a:t>26.02.2025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1FBAEB2-7665-40C6-A895-1C11BFC5E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4E2C3DD-8CF9-4EC9-A2FF-51929AA93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D9899-0576-4268-AB78-823C55C367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6836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9C6178-4E79-457B-923C-F6D12E4FE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71CA5AD-5265-4195-80F4-3D8FCDD5E2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63EF3D6-3DD3-4527-A08E-D0E5B9FD87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D6C5BB2-EA40-4DE2-9296-1154C8F81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1A68-F8C2-41ED-B6CE-3E9C194D923C}" type="datetimeFigureOut">
              <a:rPr lang="cs-CZ" smtClean="0"/>
              <a:t>26.02.2025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E9115BA-E0A7-43C5-BB25-C67421F4E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9348D5F-9786-4322-93C8-C8E1FD1AF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D9899-0576-4268-AB78-823C55C367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3854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5BE0ED-9EFB-4EB3-A9FE-8DC1845B1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F638D795-3814-44CC-AC9D-4BDC112323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F9D4EAF-B708-4DE8-9FB6-4AB339E09E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B28E27B-BF25-4378-89EB-7E4BF01FD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1A68-F8C2-41ED-B6CE-3E9C194D923C}" type="datetimeFigureOut">
              <a:rPr lang="cs-CZ" smtClean="0"/>
              <a:t>26.02.2025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5A66B86-4433-4AB9-AF78-CB610C985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F7DD052-60E5-46F3-8C8B-BBEB6DDBD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D9899-0576-4268-AB78-823C55C367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704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89AA3E2A-305C-40A7-8676-30980B4C0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D052A82-9BE4-4743-A5F7-17B2B68CE5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DAB691B-56B2-47F6-95BF-8746A1ED42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01A68-F8C2-41ED-B6CE-3E9C194D923C}" type="datetimeFigureOut">
              <a:rPr lang="cs-CZ" smtClean="0"/>
              <a:t>26.02.2025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B89BC01-558A-4038-924B-5D1F2E6FDE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AACE7FB-069A-46C1-AFF8-DBFB65D3E9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CD9899-0576-4268-AB78-823C55C367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9504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11" Type="http://schemas.openxmlformats.org/officeDocument/2006/relationships/image" Target="../media/image31.pn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png"/><Relationship Id="rId9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Slide.sldx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Slide2.sldx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Slide3.sldx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Slide4.sldx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customXml" Target="../ink/ink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Slide1.sldx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Slide5.sldx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em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2.jpeg"/><Relationship Id="rId7" Type="http://schemas.openxmlformats.org/officeDocument/2006/relationships/hyperlink" Target="https://www.flickr.com/photos/erling_olafsson/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hyperlink" Target="https://commons.wikimedia.org/wiki/User:Stefan.lefnaer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emf"/><Relationship Id="rId4" Type="http://schemas.openxmlformats.org/officeDocument/2006/relationships/package" Target="../embeddings/Microsoft_PowerPoint_Slide6.sldx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Slide7.sldx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em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05.png"/><Relationship Id="rId4" Type="http://schemas.microsoft.com/office/2007/relationships/hdphoto" Target="../media/hdphoto2.wdp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28.png"/><Relationship Id="rId4" Type="http://schemas.microsoft.com/office/2007/relationships/hdphoto" Target="../media/hdphoto4.wdp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gif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13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5.png"/><Relationship Id="rId7" Type="http://schemas.openxmlformats.org/officeDocument/2006/relationships/package" Target="../embeddings/Microsoft_PowerPoint_Slide1.sldx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11" Type="http://schemas.openxmlformats.org/officeDocument/2006/relationships/image" Target="../media/image11.jpeg"/><Relationship Id="rId5" Type="http://schemas.openxmlformats.org/officeDocument/2006/relationships/package" Target="../embeddings/Microsoft_PowerPoint_Slide.sldx"/><Relationship Id="rId10" Type="http://schemas.openxmlformats.org/officeDocument/2006/relationships/image" Target="../media/image10.jpeg"/><Relationship Id="rId4" Type="http://schemas.openxmlformats.org/officeDocument/2006/relationships/image" Target="../media/image6.png"/><Relationship Id="rId9" Type="http://schemas.openxmlformats.org/officeDocument/2006/relationships/image" Target="../media/image9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7" Type="http://schemas.openxmlformats.org/officeDocument/2006/relationships/image" Target="../media/image141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PowerPoint_Slide1.sldx"/><Relationship Id="rId13" Type="http://schemas.openxmlformats.org/officeDocument/2006/relationships/image" Target="../media/image16.jpeg"/><Relationship Id="rId3" Type="http://schemas.openxmlformats.org/officeDocument/2006/relationships/image" Target="../media/image13.png"/><Relationship Id="rId7" Type="http://schemas.openxmlformats.org/officeDocument/2006/relationships/image" Target="../media/image7.emf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package" Target="../embeddings/Microsoft_PowerPoint_Slide.sldx"/><Relationship Id="rId11" Type="http://schemas.openxmlformats.org/officeDocument/2006/relationships/image" Target="../media/image10.jpeg"/><Relationship Id="rId5" Type="http://schemas.openxmlformats.org/officeDocument/2006/relationships/image" Target="../media/image15.png"/><Relationship Id="rId10" Type="http://schemas.openxmlformats.org/officeDocument/2006/relationships/image" Target="../media/image9.jpeg"/><Relationship Id="rId4" Type="http://schemas.openxmlformats.org/officeDocument/2006/relationships/image" Target="../media/image14.png"/><Relationship Id="rId9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6CA813-2DA0-476A-A438-0B1E853177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128" y="2601119"/>
            <a:ext cx="11013743" cy="1655762"/>
          </a:xfrm>
        </p:spPr>
        <p:txBody>
          <a:bodyPr anchor="ctr" anchorCtr="0">
            <a:noAutofit/>
          </a:bodyPr>
          <a:lstStyle/>
          <a:p>
            <a:r>
              <a:rPr lang="cs-CZ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Geobiocenologická a lesnicko-typologická klasifikace v podmínkách probíhajících environmentálních změn</a:t>
            </a:r>
            <a:br>
              <a:rPr lang="cs-CZ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br>
              <a:rPr lang="cs-CZ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cs-CZ" sz="3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… a dopady do lesního hospodářství </a:t>
            </a:r>
            <a:endParaRPr lang="cs-CZ" sz="3600" dirty="0">
              <a:solidFill>
                <a:schemeClr val="bg1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2795517-6102-4177-9738-35FAAF9672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89713" y="5525587"/>
            <a:ext cx="2612571" cy="386488"/>
          </a:xfrm>
          <a:noFill/>
        </p:spPr>
        <p:txBody>
          <a:bodyPr anchor="ctr" anchorCtr="0">
            <a:normAutofit fontScale="92500" lnSpcReduction="10000"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Michal Friedl</a:t>
            </a:r>
          </a:p>
        </p:txBody>
      </p:sp>
    </p:spTree>
    <p:extLst>
      <p:ext uri="{BB962C8B-B14F-4D97-AF65-F5344CB8AC3E}">
        <p14:creationId xmlns:p14="http://schemas.microsoft.com/office/powerpoint/2010/main" val="41083390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84BBD5-C0A3-475A-831F-880671B24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7412"/>
            <a:ext cx="12192000" cy="533625"/>
          </a:xfrm>
          <a:solidFill>
            <a:schemeClr val="bg1">
              <a:lumMod val="75000"/>
            </a:schemeClr>
          </a:solidFill>
        </p:spPr>
        <p:txBody>
          <a:bodyPr anchor="ctr" anchorCtr="1">
            <a:noAutofit/>
          </a:bodyPr>
          <a:lstStyle/>
          <a:p>
            <a:pPr algn="ctr"/>
            <a:r>
              <a:rPr lang="cs-CZ" sz="3600" b="1" dirty="0">
                <a:latin typeface="+mn-lt"/>
              </a:rPr>
              <a:t>Teorie typů geobiocénů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B13E115-6ECA-4848-B248-B7E379D2AD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918" y="797718"/>
            <a:ext cx="11872163" cy="5033963"/>
          </a:xfrm>
        </p:spPr>
        <p:txBody>
          <a:bodyPr/>
          <a:lstStyle/>
          <a:p>
            <a:pPr marL="0" lvl="1" indent="0">
              <a:buNone/>
            </a:pPr>
            <a:r>
              <a:rPr lang="cs-CZ" altLang="en-US" sz="2800" b="1" dirty="0">
                <a:solidFill>
                  <a:srgbClr val="FF0000"/>
                </a:solidFill>
              </a:rPr>
              <a:t>Co jsou trvalé ekologické podmínky?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98A2CA5-8B4F-014B-4000-50FCA48D91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5"/>
          <a:stretch/>
        </p:blipFill>
        <p:spPr>
          <a:xfrm>
            <a:off x="983848" y="1367266"/>
            <a:ext cx="10298503" cy="5230304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36AC32C-A73D-E6B9-BF43-179B53A30ACB}"/>
              </a:ext>
            </a:extLst>
          </p:cNvPr>
          <p:cNvSpPr txBox="1"/>
          <p:nvPr/>
        </p:nvSpPr>
        <p:spPr>
          <a:xfrm>
            <a:off x="1261641" y="6401229"/>
            <a:ext cx="1077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Normál průměrné roční teploty vzduchu na území ČR a jednotlivých krajů pro období 1991–2020 a 1981–2010</a:t>
            </a:r>
          </a:p>
        </p:txBody>
      </p:sp>
    </p:spTree>
    <p:extLst>
      <p:ext uri="{BB962C8B-B14F-4D97-AF65-F5344CB8AC3E}">
        <p14:creationId xmlns:p14="http://schemas.microsoft.com/office/powerpoint/2010/main" val="5301450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7A62DE-1A6A-2A62-7FFE-4A6D162700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27A65E-4A4A-73FA-86E0-6CA3A39E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7412"/>
            <a:ext cx="12192000" cy="533625"/>
          </a:xfrm>
          <a:solidFill>
            <a:schemeClr val="bg1">
              <a:lumMod val="75000"/>
            </a:schemeClr>
          </a:solidFill>
        </p:spPr>
        <p:txBody>
          <a:bodyPr anchor="ctr" anchorCtr="1">
            <a:noAutofit/>
          </a:bodyPr>
          <a:lstStyle/>
          <a:p>
            <a:pPr algn="ctr"/>
            <a:r>
              <a:rPr lang="cs-CZ" sz="3600" b="1" dirty="0">
                <a:latin typeface="+mn-lt"/>
              </a:rPr>
              <a:t>Teorie typů geobiocénů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EB382C8-7736-3A7E-C039-61281C36B5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918" y="797718"/>
            <a:ext cx="11872163" cy="5033963"/>
          </a:xfrm>
        </p:spPr>
        <p:txBody>
          <a:bodyPr/>
          <a:lstStyle/>
          <a:p>
            <a:pPr marL="0" lvl="1" indent="0">
              <a:buNone/>
            </a:pPr>
            <a:r>
              <a:rPr lang="cs-CZ" altLang="en-US" sz="2800" b="1" dirty="0">
                <a:solidFill>
                  <a:srgbClr val="FF0000"/>
                </a:solidFill>
              </a:rPr>
              <a:t>Co jsou trvalé ekologické podmínky?</a:t>
            </a:r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3A9F2FC-BADA-C109-9120-B9A04B107E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6307" y="1254168"/>
            <a:ext cx="9959385" cy="560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0317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716ECC-8091-7731-48A5-2466E762AD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580275-A3BB-CC60-ACDA-E938C5AA5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7412"/>
            <a:ext cx="12192000" cy="533625"/>
          </a:xfrm>
          <a:solidFill>
            <a:schemeClr val="bg1">
              <a:lumMod val="75000"/>
            </a:schemeClr>
          </a:solidFill>
        </p:spPr>
        <p:txBody>
          <a:bodyPr anchor="ctr" anchorCtr="1">
            <a:noAutofit/>
          </a:bodyPr>
          <a:lstStyle/>
          <a:p>
            <a:pPr algn="ctr"/>
            <a:r>
              <a:rPr lang="cs-CZ" sz="3600" b="1" dirty="0">
                <a:latin typeface="+mn-lt"/>
              </a:rPr>
              <a:t>Teorie typů geobiocénů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DC8AF96-183C-A1A1-66BF-AF5F02473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918" y="797718"/>
            <a:ext cx="11872163" cy="5033963"/>
          </a:xfrm>
        </p:spPr>
        <p:txBody>
          <a:bodyPr/>
          <a:lstStyle/>
          <a:p>
            <a:pPr marL="0" lvl="1" indent="0">
              <a:buNone/>
            </a:pPr>
            <a:r>
              <a:rPr lang="cs-CZ" altLang="en-US" sz="2800" b="1" dirty="0">
                <a:solidFill>
                  <a:srgbClr val="FF0000"/>
                </a:solidFill>
              </a:rPr>
              <a:t>Co jsou trvalé ekologické podmínky?</a:t>
            </a:r>
          </a:p>
          <a:p>
            <a:pPr marL="0" lvl="1" indent="0" algn="just">
              <a:buNone/>
            </a:pPr>
            <a:r>
              <a:rPr lang="cs-CZ" altLang="en-US" sz="2800" dirty="0"/>
              <a:t>Buček, Lacina (2007): </a:t>
            </a:r>
            <a:r>
              <a:rPr lang="cs-CZ" sz="2800" i="0" u="none" strike="noStrike" baseline="0" dirty="0"/>
              <a:t>Za nevratné změny, které vyvolávají změnu typu geobiocénu, považujeme takové změny abiotického prostředí, </a:t>
            </a:r>
            <a:r>
              <a:rPr lang="cs-CZ" sz="2800" b="1" i="0" u="none" strike="noStrike" baseline="0" dirty="0"/>
              <a:t>které se projevují déle než 100 let</a:t>
            </a:r>
          </a:p>
          <a:p>
            <a:pPr marL="0" lvl="1" indent="0" algn="just">
              <a:buNone/>
            </a:pPr>
            <a:endParaRPr lang="cs-CZ" altLang="en-US" sz="1000" b="1" dirty="0"/>
          </a:p>
          <a:p>
            <a:pPr marL="0" lvl="1" indent="0" algn="just">
              <a:buNone/>
            </a:pPr>
            <a:r>
              <a:rPr lang="cs-CZ" altLang="en-US" sz="2800" dirty="0"/>
              <a:t>Buček, Lacina (2007): </a:t>
            </a:r>
            <a:r>
              <a:rPr lang="cs-CZ" sz="2800" dirty="0"/>
              <a:t>Skupiny typů geobiocénů jsou sdružené typy geobiocénů   s podobnými </a:t>
            </a:r>
            <a:r>
              <a:rPr lang="cs-CZ" sz="2800" b="1" dirty="0"/>
              <a:t>trvalými ekologickými podmínkami, zjišťovanými pomocí bioindikace </a:t>
            </a:r>
            <a:r>
              <a:rPr lang="cs-CZ" sz="2800" dirty="0"/>
              <a:t>podle druhového složení rostlinných společenstev. </a:t>
            </a:r>
            <a:endParaRPr lang="cs-CZ" altLang="en-US" sz="28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F5BA569-9BD9-4EA5-5EF6-1D1FFAE6694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2136" y="3879516"/>
            <a:ext cx="4467726" cy="297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5436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30D46F-C20C-534D-4362-D6B6B0A1F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3F0E0D-5378-AB84-1B3C-6D8B43F28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7412"/>
            <a:ext cx="12192000" cy="533625"/>
          </a:xfrm>
          <a:solidFill>
            <a:schemeClr val="bg1">
              <a:lumMod val="75000"/>
            </a:schemeClr>
          </a:solidFill>
        </p:spPr>
        <p:txBody>
          <a:bodyPr anchor="ctr" anchorCtr="1">
            <a:noAutofit/>
          </a:bodyPr>
          <a:lstStyle/>
          <a:p>
            <a:pPr algn="ctr"/>
            <a:r>
              <a:rPr lang="cs-CZ" sz="3600" b="1" dirty="0">
                <a:latin typeface="+mn-lt"/>
              </a:rPr>
              <a:t>Fytoindikace – náměty k zamyšlení</a:t>
            </a:r>
          </a:p>
        </p:txBody>
      </p:sp>
      <p:pic>
        <p:nvPicPr>
          <p:cNvPr id="5" name="Zástupný obsah 4" descr="Obsah obrázku venku, příroda, obloha, rostlina&#10;&#10;Popis byl vytvořen automaticky">
            <a:extLst>
              <a:ext uri="{FF2B5EF4-FFF2-40B4-BE49-F238E27FC236}">
                <a16:creationId xmlns:a16="http://schemas.microsoft.com/office/drawing/2014/main" id="{DA921DDC-BBA5-DD84-ED1A-F2CE40B72E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031" y="2178132"/>
            <a:ext cx="5033962" cy="3355974"/>
          </a:xfrm>
        </p:spPr>
      </p:pic>
      <p:pic>
        <p:nvPicPr>
          <p:cNvPr id="8" name="Obrázek 7" descr="Obsah obrázku venku, rostlina, příroda, Louka&#10;&#10;Popis byl vytvořen automaticky">
            <a:extLst>
              <a:ext uri="{FF2B5EF4-FFF2-40B4-BE49-F238E27FC236}">
                <a16:creationId xmlns:a16="http://schemas.microsoft.com/office/drawing/2014/main" id="{4D5EE132-8A26-C512-3642-E9FD492DE3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6435" y="1339139"/>
            <a:ext cx="3355974" cy="5033962"/>
          </a:xfrm>
          <a:prstGeom prst="rect">
            <a:avLst/>
          </a:prstGeom>
        </p:spPr>
      </p:pic>
      <p:pic>
        <p:nvPicPr>
          <p:cNvPr id="10" name="Obrázek 9" descr="Obsah obrázku venku, obloha, tráva, jezero&#10;&#10;Popis byl vytvořen automaticky">
            <a:extLst>
              <a:ext uri="{FF2B5EF4-FFF2-40B4-BE49-F238E27FC236}">
                <a16:creationId xmlns:a16="http://schemas.microsoft.com/office/drawing/2014/main" id="{D47084A7-3659-5E7C-25D5-A48BD6D918D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1845" y="1339139"/>
            <a:ext cx="3355974" cy="503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64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94223A-43F2-F1D1-6406-8E0D54FEA6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Skupina 48">
            <a:extLst>
              <a:ext uri="{FF2B5EF4-FFF2-40B4-BE49-F238E27FC236}">
                <a16:creationId xmlns:a16="http://schemas.microsoft.com/office/drawing/2014/main" id="{20FD7E61-CA63-2677-EB9A-1D3EB53B5208}"/>
              </a:ext>
            </a:extLst>
          </p:cNvPr>
          <p:cNvGrpSpPr/>
          <p:nvPr/>
        </p:nvGrpSpPr>
        <p:grpSpPr>
          <a:xfrm>
            <a:off x="7566035" y="4037056"/>
            <a:ext cx="4591987" cy="2773899"/>
            <a:chOff x="7566035" y="4037056"/>
            <a:chExt cx="4591987" cy="2773899"/>
          </a:xfrm>
        </p:grpSpPr>
        <p:pic>
          <p:nvPicPr>
            <p:cNvPr id="48" name="Obrázek 47">
              <a:extLst>
                <a:ext uri="{FF2B5EF4-FFF2-40B4-BE49-F238E27FC236}">
                  <a16:creationId xmlns:a16="http://schemas.microsoft.com/office/drawing/2014/main" id="{1F066B2B-AC3D-070E-6C6A-6498CDCF9B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04094" y="5249621"/>
              <a:ext cx="2219474" cy="1561334"/>
            </a:xfrm>
            <a:prstGeom prst="rect">
              <a:avLst/>
            </a:prstGeom>
          </p:spPr>
        </p:pic>
        <p:pic>
          <p:nvPicPr>
            <p:cNvPr id="46" name="Obrázek 45">
              <a:extLst>
                <a:ext uri="{FF2B5EF4-FFF2-40B4-BE49-F238E27FC236}">
                  <a16:creationId xmlns:a16="http://schemas.microsoft.com/office/drawing/2014/main" id="{92A71B6A-0E72-7311-6173-EBD36A434D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66035" y="4037056"/>
              <a:ext cx="4591987" cy="1170095"/>
            </a:xfrm>
            <a:prstGeom prst="rect">
              <a:avLst/>
            </a:prstGeom>
          </p:spPr>
        </p:pic>
      </p:grpSp>
      <p:pic>
        <p:nvPicPr>
          <p:cNvPr id="25" name="Obrázek 24">
            <a:extLst>
              <a:ext uri="{FF2B5EF4-FFF2-40B4-BE49-F238E27FC236}">
                <a16:creationId xmlns:a16="http://schemas.microsoft.com/office/drawing/2014/main" id="{ABE86CDF-4C95-7DEF-44C9-80A438B52BC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494" y="779478"/>
            <a:ext cx="4047752" cy="5486411"/>
          </a:xfrm>
          <a:prstGeom prst="rect">
            <a:avLst/>
          </a:prstGeom>
        </p:spPr>
      </p:pic>
      <p:pic>
        <p:nvPicPr>
          <p:cNvPr id="27" name="Obrázek 26">
            <a:extLst>
              <a:ext uri="{FF2B5EF4-FFF2-40B4-BE49-F238E27FC236}">
                <a16:creationId xmlns:a16="http://schemas.microsoft.com/office/drawing/2014/main" id="{5E85DE8B-A273-787F-DC82-38C608D474E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926" y="1490290"/>
            <a:ext cx="4141282" cy="4161002"/>
          </a:xfrm>
          <a:prstGeom prst="rect">
            <a:avLst/>
          </a:prstGeom>
        </p:spPr>
      </p:pic>
      <p:pic>
        <p:nvPicPr>
          <p:cNvPr id="9" name="Obrázek 8" descr="Obsah obrázku venku, tráva, obloha, Opadavý&#10;&#10;Obsah vygenerovaný umělou inteligencí může být nesprávný.">
            <a:extLst>
              <a:ext uri="{FF2B5EF4-FFF2-40B4-BE49-F238E27FC236}">
                <a16:creationId xmlns:a16="http://schemas.microsoft.com/office/drawing/2014/main" id="{81B5B1EA-56A7-908E-665B-C06F0D8BB26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7061" y="794477"/>
            <a:ext cx="3237878" cy="215858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7871B76-24A2-3F0D-8983-D97970271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7412"/>
            <a:ext cx="12192000" cy="533625"/>
          </a:xfrm>
          <a:solidFill>
            <a:schemeClr val="bg1">
              <a:lumMod val="75000"/>
            </a:schemeClr>
          </a:solidFill>
        </p:spPr>
        <p:txBody>
          <a:bodyPr anchor="ctr" anchorCtr="1">
            <a:noAutofit/>
          </a:bodyPr>
          <a:lstStyle/>
          <a:p>
            <a:pPr algn="ctr"/>
            <a:r>
              <a:rPr lang="cs-CZ" sz="3600" b="1" dirty="0">
                <a:latin typeface="+mn-lt"/>
              </a:rPr>
              <a:t>Jak pracuje geobiocenologie? – náměty k zamyšlení</a:t>
            </a:r>
          </a:p>
        </p:txBody>
      </p:sp>
      <p:pic>
        <p:nvPicPr>
          <p:cNvPr id="12" name="Obrázek 11" descr="Obsah obrázku venku, území, půda, jeskyně&#10;&#10;Obsah vygenerovaný umělou inteligencí může být nesprávný.">
            <a:extLst>
              <a:ext uri="{FF2B5EF4-FFF2-40B4-BE49-F238E27FC236}">
                <a16:creationId xmlns:a16="http://schemas.microsoft.com/office/drawing/2014/main" id="{1CA84AF9-BCB2-B222-0F90-9AACFCBB5D8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168513" y="3427517"/>
            <a:ext cx="1851286" cy="1234191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AE541D4D-8865-FBD8-8057-6E834290325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0245" y="3118969"/>
            <a:ext cx="1954694" cy="1303129"/>
          </a:xfrm>
          <a:prstGeom prst="rect">
            <a:avLst/>
          </a:prstGeom>
        </p:spPr>
      </p:pic>
      <p:pic>
        <p:nvPicPr>
          <p:cNvPr id="16" name="Obrázek 15" descr="Obsah obrázku venku, boty, zalesněná oblast, oblečení&#10;&#10;Obsah vygenerovaný umělou inteligencí může být nesprávný.">
            <a:extLst>
              <a:ext uri="{FF2B5EF4-FFF2-40B4-BE49-F238E27FC236}">
                <a16:creationId xmlns:a16="http://schemas.microsoft.com/office/drawing/2014/main" id="{649308E6-B9B3-8A9E-EDCF-09EBA38A92C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0245" y="4483075"/>
            <a:ext cx="1234193" cy="1645590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070BE940-2CE8-8697-D0B3-BD0C308D46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944" y="2143810"/>
            <a:ext cx="4162264" cy="2938069"/>
          </a:xfrm>
          <a:prstGeom prst="rect">
            <a:avLst/>
          </a:prstGeom>
        </p:spPr>
      </p:pic>
      <p:sp>
        <p:nvSpPr>
          <p:cNvPr id="32" name="TextovéPole 31">
            <a:extLst>
              <a:ext uri="{FF2B5EF4-FFF2-40B4-BE49-F238E27FC236}">
                <a16:creationId xmlns:a16="http://schemas.microsoft.com/office/drawing/2014/main" id="{C66F4BD7-4603-1F2E-7634-3CE207299D9C}"/>
              </a:ext>
            </a:extLst>
          </p:cNvPr>
          <p:cNvSpPr txBox="1"/>
          <p:nvPr/>
        </p:nvSpPr>
        <p:spPr>
          <a:xfrm>
            <a:off x="75532" y="3624432"/>
            <a:ext cx="41217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600" b="1" dirty="0">
                <a:solidFill>
                  <a:srgbClr val="FF0000"/>
                </a:solidFill>
              </a:rPr>
              <a:t>…</a:t>
            </a:r>
          </a:p>
        </p:txBody>
      </p:sp>
      <p:grpSp>
        <p:nvGrpSpPr>
          <p:cNvPr id="21" name="Skupina 20">
            <a:extLst>
              <a:ext uri="{FF2B5EF4-FFF2-40B4-BE49-F238E27FC236}">
                <a16:creationId xmlns:a16="http://schemas.microsoft.com/office/drawing/2014/main" id="{FDF30340-D872-039F-DCCD-4D77CCC6CE73}"/>
              </a:ext>
            </a:extLst>
          </p:cNvPr>
          <p:cNvGrpSpPr/>
          <p:nvPr/>
        </p:nvGrpSpPr>
        <p:grpSpPr>
          <a:xfrm>
            <a:off x="3312826" y="1903751"/>
            <a:ext cx="5021705" cy="4362138"/>
            <a:chOff x="3312826" y="1903751"/>
            <a:chExt cx="5021705" cy="4362138"/>
          </a:xfrm>
        </p:grpSpPr>
        <p:sp>
          <p:nvSpPr>
            <p:cNvPr id="17" name="Ovál 16">
              <a:extLst>
                <a:ext uri="{FF2B5EF4-FFF2-40B4-BE49-F238E27FC236}">
                  <a16:creationId xmlns:a16="http://schemas.microsoft.com/office/drawing/2014/main" id="{04A22670-2BFB-6324-FA3A-A5245784B16A}"/>
                </a:ext>
              </a:extLst>
            </p:cNvPr>
            <p:cNvSpPr/>
            <p:nvPr/>
          </p:nvSpPr>
          <p:spPr>
            <a:xfrm>
              <a:off x="3927423" y="2953062"/>
              <a:ext cx="4407108" cy="3312827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19" name="Přímá spojnice se šipkou 18">
              <a:extLst>
                <a:ext uri="{FF2B5EF4-FFF2-40B4-BE49-F238E27FC236}">
                  <a16:creationId xmlns:a16="http://schemas.microsoft.com/office/drawing/2014/main" id="{3613AA70-7489-2A94-37A1-F7D62E5D59A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12826" y="1903751"/>
              <a:ext cx="884420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Skupina 39">
            <a:extLst>
              <a:ext uri="{FF2B5EF4-FFF2-40B4-BE49-F238E27FC236}">
                <a16:creationId xmlns:a16="http://schemas.microsoft.com/office/drawing/2014/main" id="{FB17CAF9-14CE-E40A-D0EC-6741A409E1A4}"/>
              </a:ext>
            </a:extLst>
          </p:cNvPr>
          <p:cNvGrpSpPr/>
          <p:nvPr/>
        </p:nvGrpSpPr>
        <p:grpSpPr>
          <a:xfrm>
            <a:off x="7920794" y="1133911"/>
            <a:ext cx="1635929" cy="2490521"/>
            <a:chOff x="7920794" y="1133911"/>
            <a:chExt cx="1635929" cy="2490521"/>
          </a:xfrm>
        </p:grpSpPr>
        <p:cxnSp>
          <p:nvCxnSpPr>
            <p:cNvPr id="35" name="Přímá spojnice se šipkou 34">
              <a:extLst>
                <a:ext uri="{FF2B5EF4-FFF2-40B4-BE49-F238E27FC236}">
                  <a16:creationId xmlns:a16="http://schemas.microsoft.com/office/drawing/2014/main" id="{3346B0DF-39CD-AF8F-AE99-F0A8D676D99B}"/>
                </a:ext>
              </a:extLst>
            </p:cNvPr>
            <p:cNvCxnSpPr>
              <a:cxnSpLocks/>
            </p:cNvCxnSpPr>
            <p:nvPr/>
          </p:nvCxnSpPr>
          <p:spPr>
            <a:xfrm>
              <a:off x="7920794" y="1918741"/>
              <a:ext cx="803481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Přímá spojnice se šipkou 36">
              <a:extLst>
                <a:ext uri="{FF2B5EF4-FFF2-40B4-BE49-F238E27FC236}">
                  <a16:creationId xmlns:a16="http://schemas.microsoft.com/office/drawing/2014/main" id="{32B2CD82-8F65-3F2E-6082-3FB4DC8669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32790" y="2143810"/>
              <a:ext cx="791485" cy="1480622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ovéPole 38">
              <a:extLst>
                <a:ext uri="{FF2B5EF4-FFF2-40B4-BE49-F238E27FC236}">
                  <a16:creationId xmlns:a16="http://schemas.microsoft.com/office/drawing/2014/main" id="{82948007-95A8-47AD-4BDF-B4F8F6385D94}"/>
                </a:ext>
              </a:extLst>
            </p:cNvPr>
            <p:cNvSpPr txBox="1"/>
            <p:nvPr/>
          </p:nvSpPr>
          <p:spPr>
            <a:xfrm>
              <a:off x="8765238" y="1133911"/>
              <a:ext cx="79148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9600" b="1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p:sp>
        <p:nvSpPr>
          <p:cNvPr id="41" name="Ovál 40">
            <a:extLst>
              <a:ext uri="{FF2B5EF4-FFF2-40B4-BE49-F238E27FC236}">
                <a16:creationId xmlns:a16="http://schemas.microsoft.com/office/drawing/2014/main" id="{6475E912-269F-F1E3-AD77-D451D521D4D5}"/>
              </a:ext>
            </a:extLst>
          </p:cNvPr>
          <p:cNvSpPr/>
          <p:nvPr/>
        </p:nvSpPr>
        <p:spPr>
          <a:xfrm>
            <a:off x="0" y="794477"/>
            <a:ext cx="8484433" cy="580119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43" name="Přímá spojnice se šipkou 42">
            <a:extLst>
              <a:ext uri="{FF2B5EF4-FFF2-40B4-BE49-F238E27FC236}">
                <a16:creationId xmlns:a16="http://schemas.microsoft.com/office/drawing/2014/main" id="{260D7A83-77E0-831E-453D-8254D6DE06A4}"/>
              </a:ext>
            </a:extLst>
          </p:cNvPr>
          <p:cNvCxnSpPr>
            <a:cxnSpLocks/>
          </p:cNvCxnSpPr>
          <p:nvPr/>
        </p:nvCxnSpPr>
        <p:spPr>
          <a:xfrm>
            <a:off x="8679294" y="3584181"/>
            <a:ext cx="803481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ovéPole 44">
            <a:extLst>
              <a:ext uri="{FF2B5EF4-FFF2-40B4-BE49-F238E27FC236}">
                <a16:creationId xmlns:a16="http://schemas.microsoft.com/office/drawing/2014/main" id="{DEC8D03D-5339-C6F6-6BFF-A20FE2F02920}"/>
              </a:ext>
            </a:extLst>
          </p:cNvPr>
          <p:cNvSpPr txBox="1"/>
          <p:nvPr/>
        </p:nvSpPr>
        <p:spPr>
          <a:xfrm>
            <a:off x="9523738" y="2799351"/>
            <a:ext cx="7914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600" b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05516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2" grpId="1"/>
      <p:bldP spid="41" grpId="0" animBg="1"/>
      <p:bldP spid="45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84BBD5-C0A3-475A-831F-880671B24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7412"/>
            <a:ext cx="12192000" cy="533625"/>
          </a:xfrm>
          <a:solidFill>
            <a:schemeClr val="bg1">
              <a:lumMod val="75000"/>
            </a:schemeClr>
          </a:solidFill>
        </p:spPr>
        <p:txBody>
          <a:bodyPr anchor="ctr" anchorCtr="1">
            <a:noAutofit/>
          </a:bodyPr>
          <a:lstStyle/>
          <a:p>
            <a:pPr algn="ctr"/>
            <a:r>
              <a:rPr lang="cs-CZ" sz="3600" b="1" dirty="0">
                <a:latin typeface="+mn-lt"/>
              </a:rPr>
              <a:t>Edafické kategorie</a:t>
            </a:r>
          </a:p>
        </p:txBody>
      </p:sp>
      <p:pic>
        <p:nvPicPr>
          <p:cNvPr id="79" name="Picture 6">
            <a:extLst>
              <a:ext uri="{FF2B5EF4-FFF2-40B4-BE49-F238E27FC236}">
                <a16:creationId xmlns:a16="http://schemas.microsoft.com/office/drawing/2014/main" id="{DAB099C7-558A-49DE-BDE5-DFBAA36CA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2125" y="739303"/>
            <a:ext cx="6127750" cy="6118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14986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84BBD5-C0A3-475A-831F-880671B24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7412"/>
            <a:ext cx="12192000" cy="533625"/>
          </a:xfrm>
          <a:solidFill>
            <a:schemeClr val="bg1">
              <a:lumMod val="75000"/>
            </a:schemeClr>
          </a:solidFill>
        </p:spPr>
        <p:txBody>
          <a:bodyPr anchor="ctr" anchorCtr="1">
            <a:noAutofit/>
          </a:bodyPr>
          <a:lstStyle/>
          <a:p>
            <a:pPr algn="ctr"/>
            <a:r>
              <a:rPr lang="cs-CZ" sz="3600" b="1" dirty="0">
                <a:latin typeface="+mn-lt"/>
              </a:rPr>
              <a:t>Lesnická typologie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B13E115-6ECA-4848-B248-B7E379D2AD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918" y="797718"/>
            <a:ext cx="11872163" cy="5033963"/>
          </a:xfrm>
        </p:spPr>
        <p:txBody>
          <a:bodyPr/>
          <a:lstStyle/>
          <a:p>
            <a:pPr algn="just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  <a:defRPr/>
            </a:pPr>
            <a:r>
              <a:rPr lang="cs-CZ" dirty="0"/>
              <a:t>V celkové koncepci vzdělaného lesního hospodáře je typologie lesů zcela zásadním pohledem na les ve smyslu pochopení života lesa, jeho hospodářských možností a vhodných opatření. Proto je nezbytné, aby lesní inženýr chápal les jako jednotu půdního typu, humusu, vegetačního krytu a stromového patra. Je nutné, aby se orientoval v každém prostředí, v každém porostu a to nejsnáze znalostí rostlin a jejich ekologických nároků. Tím může snadno zjistit např. stav prosvětlení a zamokření, a odečíst z okolní přírody to, co dobře nebo špatně provedl ve svěřeném mu lese.</a:t>
            </a:r>
          </a:p>
          <a:p>
            <a:pPr algn="just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  <a:defRPr/>
            </a:pPr>
            <a:endParaRPr lang="cs-CZ" dirty="0"/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  <a:defRPr/>
            </a:pPr>
            <a:r>
              <a:rPr lang="cs-CZ" dirty="0"/>
              <a:t>V Praze 25. 11. 1995, 			      ing. Eduard Průša, CSc.</a:t>
            </a:r>
          </a:p>
        </p:txBody>
      </p:sp>
    </p:spTree>
    <p:extLst>
      <p:ext uri="{BB962C8B-B14F-4D97-AF65-F5344CB8AC3E}">
        <p14:creationId xmlns:p14="http://schemas.microsoft.com/office/powerpoint/2010/main" val="7775358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84BBD5-C0A3-475A-831F-880671B24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7412"/>
            <a:ext cx="12192000" cy="533625"/>
          </a:xfrm>
          <a:solidFill>
            <a:schemeClr val="bg1">
              <a:lumMod val="75000"/>
            </a:schemeClr>
          </a:solidFill>
        </p:spPr>
        <p:txBody>
          <a:bodyPr anchor="ctr" anchorCtr="1">
            <a:noAutofit/>
          </a:bodyPr>
          <a:lstStyle/>
          <a:p>
            <a:pPr algn="ctr"/>
            <a:r>
              <a:rPr lang="cs-CZ" sz="3600" b="1" dirty="0">
                <a:latin typeface="+mn-lt"/>
              </a:rPr>
              <a:t>Lesnická typologie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B13E115-6ECA-4848-B248-B7E379D2AD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918" y="797718"/>
            <a:ext cx="11872163" cy="5033963"/>
          </a:xfrm>
        </p:spPr>
        <p:txBody>
          <a:bodyPr/>
          <a:lstStyle/>
          <a:p>
            <a:pPr algn="just">
              <a:spcBef>
                <a:spcPct val="20000"/>
              </a:spcBef>
              <a:buClr>
                <a:schemeClr val="hlink"/>
              </a:buClr>
              <a:buSzPct val="75000"/>
              <a:buNone/>
              <a:defRPr/>
            </a:pPr>
            <a:r>
              <a:rPr lang="cs-CZ" dirty="0"/>
              <a:t>= Základní lesnická disciplína zabývající se typizací přírodních lesních geobiocenóz diferencovaných podle trvalých ekologických podmínek a zároveň disciplína poskytující podklady pro diferenciaci hospodaření </a:t>
            </a:r>
          </a:p>
          <a:p>
            <a:pPr marL="0" indent="0">
              <a:lnSpc>
                <a:spcPct val="110000"/>
              </a:lnSpc>
              <a:spcBef>
                <a:spcPct val="20000"/>
              </a:spcBef>
              <a:buClr>
                <a:schemeClr val="tx1"/>
              </a:buClr>
              <a:buSzPct val="75000"/>
              <a:buNone/>
              <a:defRPr/>
            </a:pPr>
            <a:endParaRPr lang="cs-CZ" dirty="0"/>
          </a:p>
          <a:p>
            <a:pPr marL="0" indent="0">
              <a:lnSpc>
                <a:spcPct val="110000"/>
              </a:lnSpc>
              <a:spcBef>
                <a:spcPct val="20000"/>
              </a:spcBef>
              <a:buClr>
                <a:schemeClr val="tx1"/>
              </a:buClr>
              <a:buSzPct val="75000"/>
              <a:buNone/>
              <a:defRPr/>
            </a:pPr>
            <a:r>
              <a:rPr lang="cs-CZ" dirty="0"/>
              <a:t>Analyticko-syntetická disciplína</a:t>
            </a:r>
          </a:p>
          <a:p>
            <a:pPr marL="0" indent="0">
              <a:lnSpc>
                <a:spcPct val="110000"/>
              </a:lnSpc>
              <a:spcBef>
                <a:spcPct val="20000"/>
              </a:spcBef>
              <a:buClr>
                <a:schemeClr val="tx1"/>
              </a:buClr>
              <a:buSzPct val="75000"/>
              <a:buNone/>
              <a:defRPr/>
            </a:pPr>
            <a:r>
              <a:rPr lang="cs-CZ" dirty="0"/>
              <a:t>Na jedné straně disciplína přírodovědná, na druhé aplikovaná</a:t>
            </a:r>
          </a:p>
          <a:p>
            <a:pPr marL="533400" lvl="1" indent="-225425">
              <a:lnSpc>
                <a:spcPct val="110000"/>
              </a:lnSpc>
              <a:spcBef>
                <a:spcPct val="20000"/>
              </a:spcBef>
              <a:buClr>
                <a:schemeClr val="tx1"/>
              </a:buClr>
              <a:buSzPct val="75000"/>
              <a:defRPr/>
            </a:pPr>
            <a:r>
              <a:rPr lang="cs-CZ" sz="2800" dirty="0"/>
              <a:t>přírodovědná disciplína: vztah hornina – půda – klima – biocenóza v rámci lesnicko-typologické jednotky</a:t>
            </a:r>
          </a:p>
          <a:p>
            <a:pPr marL="533400" lvl="1" indent="-225425">
              <a:lnSpc>
                <a:spcPct val="110000"/>
              </a:lnSpc>
              <a:spcBef>
                <a:spcPct val="20000"/>
              </a:spcBef>
              <a:buClr>
                <a:schemeClr val="tx1"/>
              </a:buClr>
              <a:buSzPct val="75000"/>
              <a:defRPr/>
            </a:pPr>
            <a:r>
              <a:rPr lang="cs-CZ" sz="2800" dirty="0"/>
              <a:t>aplikovaná disciplína: vztah prostředí – porost – hospodaření (diferenciace  a formulace hospodářských cílů)</a:t>
            </a:r>
          </a:p>
          <a:p>
            <a:pPr algn="just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497800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84BBD5-C0A3-475A-831F-880671B24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7412"/>
            <a:ext cx="12192000" cy="533625"/>
          </a:xfrm>
          <a:solidFill>
            <a:schemeClr val="bg1">
              <a:lumMod val="75000"/>
            </a:schemeClr>
          </a:solidFill>
        </p:spPr>
        <p:txBody>
          <a:bodyPr anchor="ctr" anchorCtr="1">
            <a:noAutofit/>
          </a:bodyPr>
          <a:lstStyle/>
          <a:p>
            <a:pPr algn="ctr"/>
            <a:r>
              <a:rPr lang="cs-CZ" sz="3600" b="1" dirty="0">
                <a:latin typeface="+mn-lt"/>
              </a:rPr>
              <a:t>Vegetační stupně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B13E115-6ECA-4848-B248-B7E379D2AD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918" y="797718"/>
            <a:ext cx="11872163" cy="5033963"/>
          </a:xfrm>
        </p:spPr>
        <p:txBody>
          <a:bodyPr/>
          <a:lstStyle/>
          <a:p>
            <a:pPr algn="just">
              <a:spcBef>
                <a:spcPct val="20000"/>
              </a:spcBef>
              <a:buClr>
                <a:schemeClr val="hlink"/>
              </a:buClr>
              <a:buSzPct val="75000"/>
              <a:buNone/>
              <a:defRPr/>
            </a:pPr>
            <a:r>
              <a:rPr lang="cs-CZ" altLang="en-US" dirty="0"/>
              <a:t>Vyjadřují souvislost sledu rozdílů přírodní vegetace se sledem rozdílů výškového a expozičního klimatu</a:t>
            </a:r>
          </a:p>
          <a:p>
            <a:pPr algn="just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  <a:defRPr/>
            </a:pPr>
            <a:endParaRPr lang="cs-CZ" dirty="0"/>
          </a:p>
        </p:txBody>
      </p:sp>
      <p:graphicFrame>
        <p:nvGraphicFramePr>
          <p:cNvPr id="8" name="Group 86">
            <a:extLst>
              <a:ext uri="{FF2B5EF4-FFF2-40B4-BE49-F238E27FC236}">
                <a16:creationId xmlns:a16="http://schemas.microsoft.com/office/drawing/2014/main" id="{14A5343D-2F10-4797-8619-B010D0E768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9307642"/>
              </p:ext>
            </p:extLst>
          </p:nvPr>
        </p:nvGraphicFramePr>
        <p:xfrm>
          <a:off x="2259012" y="1749425"/>
          <a:ext cx="7673975" cy="4430629"/>
        </p:xfrm>
        <a:graphic>
          <a:graphicData uri="http://schemas.openxmlformats.org/drawingml/2006/table">
            <a:tbl>
              <a:tblPr/>
              <a:tblGrid>
                <a:gridCol w="38369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369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72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Geobiocenologie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Lesnická typologie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20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 dubový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1. dubový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6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2. bukodubový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2. bukodubový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6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3. dubobukový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3. dubobukový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6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4. bukový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4. bukový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6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5. jedlobukový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5. jedlobukový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2017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6. </a:t>
                      </a:r>
                      <a:r>
                        <a:rPr kumimoji="0" 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smrkojedlobukový</a:t>
                      </a:r>
                      <a:endParaRPr kumimoji="0" 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6. smrkobukový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0604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7. bukosmrkový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06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7. smrkový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8. smrkový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06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8. klečový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9. klečový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06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9. alpinský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10. alpínský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06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10. </a:t>
                      </a:r>
                      <a:r>
                        <a:rPr kumimoji="0" lang="cs-CZ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subnivální</a:t>
                      </a:r>
                      <a:endParaRPr kumimoji="0" 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cs-CZ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 Box 85">
            <a:extLst>
              <a:ext uri="{FF2B5EF4-FFF2-40B4-BE49-F238E27FC236}">
                <a16:creationId xmlns:a16="http://schemas.microsoft.com/office/drawing/2014/main" id="{3AD48C73-F151-4E9E-ADAD-529C08669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6350001"/>
            <a:ext cx="3870325" cy="36933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  <a:buClr>
                <a:schemeClr val="hlink"/>
              </a:buClr>
              <a:buSzPct val="75000"/>
              <a:buNone/>
            </a:pPr>
            <a:r>
              <a:rPr lang="cs-CZ" altLang="en-US" sz="1800" b="1" dirty="0">
                <a:solidFill>
                  <a:srgbClr val="FF0000"/>
                </a:solidFill>
                <a:latin typeface="+mn-lt"/>
              </a:rPr>
              <a:t>0. bory</a:t>
            </a:r>
          </a:p>
        </p:txBody>
      </p:sp>
    </p:spTree>
    <p:extLst>
      <p:ext uri="{BB962C8B-B14F-4D97-AF65-F5344CB8AC3E}">
        <p14:creationId xmlns:p14="http://schemas.microsoft.com/office/powerpoint/2010/main" val="14385353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9" name="Rectangle 3">
            <a:extLst>
              <a:ext uri="{FF2B5EF4-FFF2-40B4-BE49-F238E27FC236}">
                <a16:creationId xmlns:a16="http://schemas.microsoft.com/office/drawing/2014/main" id="{F90AE207-B512-4A8B-B47C-9D69AE2AB9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5100" y="838200"/>
            <a:ext cx="11899900" cy="5181600"/>
          </a:xfrm>
        </p:spPr>
        <p:txBody>
          <a:bodyPr/>
          <a:lstStyle/>
          <a:p>
            <a:pPr marL="176213" indent="-176213">
              <a:lnSpc>
                <a:spcPct val="80000"/>
              </a:lnSpc>
            </a:pPr>
            <a:r>
              <a:rPr lang="cs-CZ" altLang="en-US" sz="2000" b="1" dirty="0"/>
              <a:t>nejteplejší a nejsušší oblasti ČR (jižní Morava)</a:t>
            </a:r>
          </a:p>
          <a:p>
            <a:pPr marL="176213" indent="-176213">
              <a:lnSpc>
                <a:spcPct val="80000"/>
              </a:lnSpc>
            </a:pPr>
            <a:r>
              <a:rPr lang="cs-CZ" altLang="en-US" sz="2000" b="1" dirty="0"/>
              <a:t>asi 3 % území ČR</a:t>
            </a:r>
          </a:p>
          <a:p>
            <a:pPr marL="176213" indent="-176213">
              <a:lnSpc>
                <a:spcPct val="80000"/>
              </a:lnSpc>
            </a:pPr>
            <a:r>
              <a:rPr lang="cs-CZ" altLang="en-US" sz="2000" b="1" dirty="0"/>
              <a:t>do 300 (500) m n. m. </a:t>
            </a:r>
          </a:p>
          <a:p>
            <a:pPr marL="176213" indent="-176213">
              <a:lnSpc>
                <a:spcPct val="80000"/>
              </a:lnSpc>
            </a:pPr>
            <a:r>
              <a:rPr lang="cs-CZ" altLang="en-US" sz="2000" b="1" dirty="0"/>
              <a:t>spraše</a:t>
            </a:r>
          </a:p>
          <a:p>
            <a:pPr marL="176213" indent="-176213">
              <a:lnSpc>
                <a:spcPct val="80000"/>
              </a:lnSpc>
            </a:pPr>
            <a:r>
              <a:rPr lang="cs-CZ" altLang="en-US" sz="2000" b="1" dirty="0"/>
              <a:t>průměrná roční teplota asi 9 °C, průměrný roční úhrn srážek asi 500 mm, vegetační doba dlouhá 170 dní</a:t>
            </a:r>
          </a:p>
          <a:p>
            <a:pPr marL="176213" indent="-176213">
              <a:lnSpc>
                <a:spcPct val="80000"/>
              </a:lnSpc>
            </a:pPr>
            <a:r>
              <a:rPr lang="cs-CZ" altLang="en-US" sz="2000" b="1" i="1" dirty="0">
                <a:solidFill>
                  <a:srgbClr val="FF0000"/>
                </a:solidFill>
              </a:rPr>
              <a:t>Quercus petraea </a:t>
            </a:r>
            <a:r>
              <a:rPr lang="cs-CZ" altLang="en-US" sz="2000" b="1" dirty="0"/>
              <a:t>(AVB </a:t>
            </a:r>
            <a:r>
              <a:rPr lang="cs-CZ" altLang="cs-CZ" sz="2000" b="1" dirty="0" err="1"/>
              <a:t>SoLT</a:t>
            </a:r>
            <a:r>
              <a:rPr lang="cs-CZ" altLang="cs-CZ" sz="2000" b="1" dirty="0"/>
              <a:t> 1B, 1H = 23 m (Plíva 1991))</a:t>
            </a:r>
            <a:r>
              <a:rPr lang="cs-CZ" altLang="en-US" sz="2000" b="1" dirty="0"/>
              <a:t>,</a:t>
            </a:r>
            <a:r>
              <a:rPr lang="cs-CZ" altLang="en-US" sz="2000" b="1" i="1" dirty="0"/>
              <a:t> </a:t>
            </a:r>
            <a:r>
              <a:rPr lang="cs-CZ" altLang="en-US" sz="2000" b="1" i="1" dirty="0">
                <a:solidFill>
                  <a:srgbClr val="FF0000"/>
                </a:solidFill>
              </a:rPr>
              <a:t>Quercus pubescens</a:t>
            </a:r>
            <a:r>
              <a:rPr lang="cs-CZ" altLang="en-US" sz="2000" b="1" dirty="0"/>
              <a:t>,</a:t>
            </a:r>
            <a:r>
              <a:rPr lang="cs-CZ" altLang="en-US" sz="2000" b="1" i="1" dirty="0"/>
              <a:t> </a:t>
            </a:r>
            <a:r>
              <a:rPr lang="cs-CZ" altLang="en-US" sz="2000" b="1" i="1" dirty="0">
                <a:solidFill>
                  <a:srgbClr val="FF0000"/>
                </a:solidFill>
              </a:rPr>
              <a:t>Quercus cerris</a:t>
            </a:r>
            <a:r>
              <a:rPr lang="cs-CZ" altLang="en-US" sz="2000" b="1" dirty="0"/>
              <a:t>, </a:t>
            </a:r>
            <a:r>
              <a:rPr lang="cs-CZ" altLang="en-US" sz="2000" b="1" i="1" dirty="0"/>
              <a:t>Acer campestre</a:t>
            </a:r>
            <a:r>
              <a:rPr lang="cs-CZ" altLang="en-US" sz="2000" b="1" dirty="0"/>
              <a:t>,</a:t>
            </a:r>
            <a:r>
              <a:rPr lang="cs-CZ" altLang="en-US" sz="2000" b="1" i="1" dirty="0"/>
              <a:t> Sorbus torminalis</a:t>
            </a:r>
            <a:r>
              <a:rPr lang="cs-CZ" altLang="en-US" sz="2000" b="1" dirty="0"/>
              <a:t>,</a:t>
            </a:r>
            <a:r>
              <a:rPr lang="cs-CZ" altLang="en-US" sz="2000" b="1" i="1" dirty="0"/>
              <a:t> Tilia cordata</a:t>
            </a:r>
            <a:r>
              <a:rPr lang="cs-CZ" altLang="en-US" sz="2000" b="1" dirty="0"/>
              <a:t>, </a:t>
            </a:r>
            <a:r>
              <a:rPr lang="cs-CZ" altLang="en-US" sz="2000" b="1" i="1" dirty="0"/>
              <a:t>Carpinus betulus</a:t>
            </a:r>
            <a:r>
              <a:rPr lang="cs-CZ" altLang="en-US" sz="2000" b="1" dirty="0"/>
              <a:t>,</a:t>
            </a:r>
            <a:r>
              <a:rPr lang="cs-CZ" altLang="en-US" sz="2000" b="1" i="1" dirty="0"/>
              <a:t> Cornus mas</a:t>
            </a:r>
            <a:r>
              <a:rPr lang="cs-CZ" altLang="en-US" sz="2000" b="1" dirty="0"/>
              <a:t>,</a:t>
            </a:r>
            <a:r>
              <a:rPr lang="cs-CZ" altLang="en-US" sz="2000" b="1" i="1" dirty="0"/>
              <a:t> Cerasus mahaleb</a:t>
            </a:r>
            <a:r>
              <a:rPr lang="cs-CZ" altLang="en-US" sz="2000" b="1" dirty="0"/>
              <a:t>, </a:t>
            </a:r>
            <a:r>
              <a:rPr lang="cs-CZ" altLang="en-US" sz="2000" b="1" i="1" dirty="0"/>
              <a:t>Cerasus fruticosa</a:t>
            </a:r>
            <a:r>
              <a:rPr lang="cs-CZ" altLang="en-US" sz="2000" b="1" dirty="0"/>
              <a:t>,</a:t>
            </a:r>
            <a:r>
              <a:rPr lang="cs-CZ" altLang="en-US" sz="2000" b="1" i="1" dirty="0"/>
              <a:t> Ligustrum vulgare</a:t>
            </a:r>
            <a:r>
              <a:rPr lang="cs-CZ" altLang="en-US" sz="2000" b="1" dirty="0"/>
              <a:t>,</a:t>
            </a:r>
            <a:r>
              <a:rPr lang="cs-CZ" altLang="en-US" sz="2000" b="1" i="1" dirty="0"/>
              <a:t> </a:t>
            </a:r>
            <a:r>
              <a:rPr lang="cs-CZ" altLang="en-US" sz="2000" b="1" i="1" dirty="0">
                <a:solidFill>
                  <a:srgbClr val="FF0000"/>
                </a:solidFill>
              </a:rPr>
              <a:t>Amygdalus nana</a:t>
            </a:r>
            <a:r>
              <a:rPr lang="cs-CZ" altLang="en-US" sz="2000" b="1" dirty="0"/>
              <a:t>,</a:t>
            </a:r>
            <a:r>
              <a:rPr lang="cs-CZ" altLang="en-US" sz="2000" b="1" i="1" dirty="0"/>
              <a:t> Salix alba</a:t>
            </a:r>
            <a:r>
              <a:rPr lang="cs-CZ" altLang="en-US" sz="2000" b="1" dirty="0"/>
              <a:t>.. (dřevinné i keřové patro velmi bohaté)</a:t>
            </a:r>
          </a:p>
          <a:p>
            <a:pPr marL="176213" indent="-176213">
              <a:lnSpc>
                <a:spcPct val="80000"/>
              </a:lnSpc>
            </a:pPr>
            <a:r>
              <a:rPr lang="cs-CZ" altLang="en-US" sz="2000" b="1" i="1" dirty="0"/>
              <a:t>Stipa </a:t>
            </a:r>
            <a:r>
              <a:rPr lang="cs-CZ" altLang="en-US" sz="2000" b="1" dirty="0"/>
              <a:t>spp.,</a:t>
            </a:r>
            <a:r>
              <a:rPr lang="cs-CZ" altLang="en-US" sz="2000" b="1" i="1" dirty="0"/>
              <a:t> Carex humilis</a:t>
            </a:r>
            <a:r>
              <a:rPr lang="cs-CZ" altLang="en-US" sz="2000" b="1" dirty="0"/>
              <a:t>,</a:t>
            </a:r>
            <a:r>
              <a:rPr lang="cs-CZ" altLang="en-US" sz="2000" b="1" i="1" dirty="0"/>
              <a:t> Dictamnus albus</a:t>
            </a:r>
            <a:r>
              <a:rPr lang="cs-CZ" altLang="en-US" sz="2000" b="1" dirty="0"/>
              <a:t>,</a:t>
            </a:r>
            <a:r>
              <a:rPr lang="cs-CZ" altLang="en-US" sz="2000" b="1" i="1" dirty="0"/>
              <a:t> Lithospermum purpurocaeruleum</a:t>
            </a:r>
            <a:r>
              <a:rPr lang="cs-CZ" altLang="en-US" sz="2000" b="1" dirty="0"/>
              <a:t>,</a:t>
            </a:r>
            <a:r>
              <a:rPr lang="cs-CZ" altLang="en-US" sz="2000" b="1" i="1" dirty="0"/>
              <a:t> Iris pumila</a:t>
            </a:r>
            <a:r>
              <a:rPr lang="cs-CZ" altLang="en-US" sz="2000" b="1" dirty="0"/>
              <a:t>,</a:t>
            </a:r>
            <a:r>
              <a:rPr lang="cs-CZ" altLang="en-US" sz="2000" b="1" i="1" dirty="0"/>
              <a:t> Iris graminea</a:t>
            </a:r>
            <a:r>
              <a:rPr lang="cs-CZ" altLang="en-US" sz="2000" b="1" dirty="0"/>
              <a:t>,</a:t>
            </a:r>
            <a:r>
              <a:rPr lang="cs-CZ" altLang="en-US" sz="2000" b="1" i="1" dirty="0"/>
              <a:t> Adonis vernalis</a:t>
            </a:r>
            <a:r>
              <a:rPr lang="cs-CZ" altLang="en-US" sz="2000" b="1" dirty="0"/>
              <a:t>,</a:t>
            </a:r>
            <a:r>
              <a:rPr lang="cs-CZ" altLang="en-US" sz="2000" b="1" i="1" dirty="0"/>
              <a:t> </a:t>
            </a:r>
            <a:r>
              <a:rPr lang="cs-CZ" altLang="en-US" sz="2000" b="1" i="1" dirty="0">
                <a:solidFill>
                  <a:srgbClr val="FF0000"/>
                </a:solidFill>
              </a:rPr>
              <a:t>Crambe tataria</a:t>
            </a:r>
            <a:r>
              <a:rPr lang="cs-CZ" altLang="en-US" sz="2000" b="1" dirty="0"/>
              <a:t>.. (bylinné patro velmi bohaté na výrazně teplomilné druhy, časté druhy stepní)</a:t>
            </a:r>
          </a:p>
        </p:txBody>
      </p:sp>
      <p:pic>
        <p:nvPicPr>
          <p:cNvPr id="106500" name="Obrázek 2" descr="Obsah obrázku exteriér, zelená, tráva, malé&#10;&#10;Popis byl vytvořen automaticky">
            <a:extLst>
              <a:ext uri="{FF2B5EF4-FFF2-40B4-BE49-F238E27FC236}">
                <a16:creationId xmlns:a16="http://schemas.microsoft.com/office/drawing/2014/main" id="{7DDC4410-0072-4DCB-9DE7-4D67FED91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8475" y="4471989"/>
            <a:ext cx="1722438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1" name="Obrázek 4" descr="Obsah obrázku rostlina, květina, malé, růžová&#10;&#10;Popis byl vytvořen automaticky">
            <a:extLst>
              <a:ext uri="{FF2B5EF4-FFF2-40B4-BE49-F238E27FC236}">
                <a16:creationId xmlns:a16="http://schemas.microsoft.com/office/drawing/2014/main" id="{D1D9FCD9-2FCB-408B-9469-3B65B39A3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1263" y="4452938"/>
            <a:ext cx="1497012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2" name="Obrázek 6" descr="Obsah obrázku exteriér, tráva, stojící, kopec&#10;&#10;Popis byl vytvořen automaticky">
            <a:extLst>
              <a:ext uri="{FF2B5EF4-FFF2-40B4-BE49-F238E27FC236}">
                <a16:creationId xmlns:a16="http://schemas.microsoft.com/office/drawing/2014/main" id="{4663C74E-E5D6-4AED-AD4F-225FB4541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8314" y="5678488"/>
            <a:ext cx="1722437" cy="114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3" name="Obrázek 7">
            <a:extLst>
              <a:ext uri="{FF2B5EF4-FFF2-40B4-BE49-F238E27FC236}">
                <a16:creationId xmlns:a16="http://schemas.microsoft.com/office/drawing/2014/main" id="{D9B2EB3C-B148-4522-B890-008F27026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9626" y="4476751"/>
            <a:ext cx="1541463" cy="230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4" name="Obrázek 9" descr="Obsah obrázku tráva, exteriér, rostlina, květina&#10;&#10;Popis byl vytvořen automaticky">
            <a:extLst>
              <a:ext uri="{FF2B5EF4-FFF2-40B4-BE49-F238E27FC236}">
                <a16:creationId xmlns:a16="http://schemas.microsoft.com/office/drawing/2014/main" id="{746F40DC-3A68-4C18-A9B2-1474BC058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86826" y="4476751"/>
            <a:ext cx="1541463" cy="230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5" name="Obrázek 11" descr="Obsah obrázku tráva, květina, exteriér, rostlina&#10;&#10;Popis byl vytvořen automaticky">
            <a:extLst>
              <a:ext uri="{FF2B5EF4-FFF2-40B4-BE49-F238E27FC236}">
                <a16:creationId xmlns:a16="http://schemas.microsoft.com/office/drawing/2014/main" id="{8D8AB8D0-C7FD-43DD-A86F-8BC359A09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8464" y="4476750"/>
            <a:ext cx="1457325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Nadpis 1">
            <a:extLst>
              <a:ext uri="{FF2B5EF4-FFF2-40B4-BE49-F238E27FC236}">
                <a16:creationId xmlns:a16="http://schemas.microsoft.com/office/drawing/2014/main" id="{5F07B246-B2FE-41E5-98A7-484AC11C9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7412"/>
            <a:ext cx="12192000" cy="533625"/>
          </a:xfrm>
          <a:solidFill>
            <a:schemeClr val="bg1">
              <a:lumMod val="75000"/>
            </a:schemeClr>
          </a:solidFill>
        </p:spPr>
        <p:txBody>
          <a:bodyPr anchor="ctr" anchorCtr="1">
            <a:noAutofit/>
          </a:bodyPr>
          <a:lstStyle/>
          <a:p>
            <a:pPr algn="ctr"/>
            <a:r>
              <a:rPr lang="cs-CZ" sz="3600" b="1" dirty="0">
                <a:latin typeface="+mn-lt"/>
              </a:rPr>
              <a:t>1. Dubový vegetační stupeň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84BBD5-C0A3-475A-831F-880671B24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7412"/>
            <a:ext cx="12192000" cy="533625"/>
          </a:xfrm>
          <a:solidFill>
            <a:schemeClr val="bg1">
              <a:lumMod val="75000"/>
            </a:schemeClr>
          </a:solidFill>
        </p:spPr>
        <p:txBody>
          <a:bodyPr anchor="ctr" anchorCtr="1">
            <a:noAutofit/>
          </a:bodyPr>
          <a:lstStyle/>
          <a:p>
            <a:pPr algn="ctr"/>
            <a:r>
              <a:rPr lang="cs-CZ" sz="3600" b="1" dirty="0">
                <a:latin typeface="+mn-lt"/>
              </a:rPr>
              <a:t>Lesnická typologie? Geobiocenologie?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B13E115-6ECA-4848-B248-B7E379D2AD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919" y="797718"/>
            <a:ext cx="5155032" cy="5033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Znaky vědecké disciplíny:</a:t>
            </a:r>
          </a:p>
          <a:p>
            <a:pPr marL="457200" lvl="1" indent="0">
              <a:buNone/>
            </a:pPr>
            <a:endParaRPr lang="cs-CZ" dirty="0"/>
          </a:p>
          <a:p>
            <a:pPr lvl="1"/>
            <a:r>
              <a:rPr lang="cs-CZ" b="1" dirty="0"/>
              <a:t>Předmět zájmu</a:t>
            </a:r>
          </a:p>
          <a:p>
            <a:pPr lvl="1"/>
            <a:r>
              <a:rPr lang="cs-CZ" b="1" dirty="0"/>
              <a:t>Metodické postupy </a:t>
            </a:r>
          </a:p>
          <a:p>
            <a:pPr lvl="1"/>
            <a:r>
              <a:rPr lang="cs-CZ" b="1" dirty="0"/>
              <a:t>Terminologie</a:t>
            </a:r>
          </a:p>
          <a:p>
            <a:pPr lvl="1"/>
            <a:r>
              <a:rPr lang="cs-CZ" b="1" dirty="0"/>
              <a:t>Originální hypotézy</a:t>
            </a:r>
          </a:p>
          <a:p>
            <a:pPr lvl="1"/>
            <a:r>
              <a:rPr lang="cs-CZ" b="1" dirty="0"/>
              <a:t>Určitá filozofie</a:t>
            </a:r>
          </a:p>
          <a:p>
            <a:pPr lvl="1"/>
            <a:r>
              <a:rPr lang="cs-CZ" b="1" dirty="0"/>
              <a:t>Návaznosti na jiné vědní obory</a:t>
            </a:r>
          </a:p>
          <a:p>
            <a:pPr lvl="1"/>
            <a:r>
              <a:rPr lang="cs-CZ" b="1" dirty="0"/>
              <a:t>Historie, vývoj disciplíny</a:t>
            </a:r>
          </a:p>
          <a:p>
            <a:pPr lvl="1"/>
            <a:r>
              <a:rPr lang="cs-CZ" b="1" dirty="0"/>
              <a:t>Pracoviště</a:t>
            </a:r>
          </a:p>
          <a:p>
            <a:pPr lvl="1"/>
            <a:r>
              <a:rPr lang="cs-CZ" b="1" dirty="0"/>
              <a:t>Rozvoj, vývoj</a:t>
            </a:r>
          </a:p>
          <a:p>
            <a:pPr lvl="1"/>
            <a:r>
              <a:rPr lang="cs-CZ" b="1" dirty="0"/>
              <a:t>Kritické hodnocení, výzkum</a:t>
            </a:r>
          </a:p>
          <a:p>
            <a:pPr marL="0" indent="0">
              <a:buNone/>
            </a:pPr>
            <a:endParaRPr lang="cs-CZ" b="1" dirty="0"/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2F0A2CC5-08C2-40EE-B728-4CB61A38ED1E}"/>
              </a:ext>
            </a:extLst>
          </p:cNvPr>
          <p:cNvSpPr txBox="1">
            <a:spLocks/>
          </p:cNvSpPr>
          <p:nvPr/>
        </p:nvSpPr>
        <p:spPr>
          <a:xfrm>
            <a:off x="3397835" y="850899"/>
            <a:ext cx="7669632" cy="5033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panose="020B0604020202020204" pitchFamily="34" charset="0"/>
              <a:buNone/>
            </a:pPr>
            <a:endParaRPr lang="cs-CZ" dirty="0"/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cs-CZ" dirty="0"/>
              <a:t>	Lesnická typologie	Geobiocenologie</a:t>
            </a:r>
          </a:p>
          <a:p>
            <a:pPr marL="457200" lvl="1" indent="0">
              <a:buNone/>
            </a:pPr>
            <a:r>
              <a:rPr lang="cs-CZ" dirty="0"/>
              <a:t>		X			X</a:t>
            </a:r>
          </a:p>
          <a:p>
            <a:pPr marL="457200" lvl="1" indent="0">
              <a:buNone/>
            </a:pPr>
            <a:r>
              <a:rPr lang="cs-CZ" dirty="0"/>
              <a:t>		X			X</a:t>
            </a:r>
          </a:p>
          <a:p>
            <a:pPr marL="457200" lvl="1" indent="0">
              <a:buNone/>
            </a:pPr>
            <a:r>
              <a:rPr lang="cs-CZ" dirty="0"/>
              <a:t>					X</a:t>
            </a:r>
          </a:p>
          <a:p>
            <a:pPr marL="457200" lvl="1" indent="0">
              <a:buNone/>
            </a:pPr>
            <a:r>
              <a:rPr lang="cs-CZ" dirty="0"/>
              <a:t>					X</a:t>
            </a:r>
          </a:p>
          <a:p>
            <a:pPr marL="457200" lvl="1" indent="0">
              <a:buNone/>
            </a:pPr>
            <a:r>
              <a:rPr lang="cs-CZ" dirty="0"/>
              <a:t>		X			X</a:t>
            </a:r>
          </a:p>
          <a:p>
            <a:pPr marL="457200" lvl="1" indent="0">
              <a:buNone/>
            </a:pPr>
            <a:r>
              <a:rPr lang="cs-CZ" dirty="0"/>
              <a:t>		X			X</a:t>
            </a:r>
          </a:p>
          <a:p>
            <a:pPr marL="457200" lvl="1" indent="0">
              <a:buNone/>
            </a:pPr>
            <a:r>
              <a:rPr lang="cs-CZ" dirty="0"/>
              <a:t>		X			X</a:t>
            </a:r>
          </a:p>
          <a:p>
            <a:pPr marL="457200" lvl="1" indent="0">
              <a:buNone/>
            </a:pPr>
            <a:r>
              <a:rPr lang="cs-CZ" dirty="0"/>
              <a:t>		X			X</a:t>
            </a:r>
          </a:p>
          <a:p>
            <a:pPr marL="457200" lvl="1" indent="0">
              <a:buNone/>
            </a:pPr>
            <a:r>
              <a:rPr lang="cs-CZ" dirty="0"/>
              <a:t>		X			X</a:t>
            </a:r>
          </a:p>
          <a:p>
            <a:pPr marL="457200" lvl="1" indent="0">
              <a:buNone/>
            </a:pPr>
            <a:r>
              <a:rPr lang="cs-CZ" dirty="0"/>
              <a:t>	            (x)			X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8D958589-BF12-4C30-A8B3-9D10674698FE}"/>
              </a:ext>
            </a:extLst>
          </p:cNvPr>
          <p:cNvSpPr txBox="1"/>
          <p:nvPr/>
        </p:nvSpPr>
        <p:spPr>
          <a:xfrm>
            <a:off x="159919" y="5831681"/>
            <a:ext cx="72441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A lesnicko-typologický klasifikační systém (LTKS)?</a:t>
            </a:r>
          </a:p>
          <a:p>
            <a:r>
              <a:rPr lang="cs-CZ" sz="2800" dirty="0"/>
              <a:t>A geobiocenologický klasifikační systém?</a:t>
            </a:r>
            <a:endParaRPr lang="cs-CZ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4028F54C-0709-4D8C-AE8B-C1A1F5ACF510}"/>
              </a:ext>
            </a:extLst>
          </p:cNvPr>
          <p:cNvSpPr txBox="1"/>
          <p:nvPr/>
        </p:nvSpPr>
        <p:spPr>
          <a:xfrm>
            <a:off x="7404100" y="5802647"/>
            <a:ext cx="44323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FF0000"/>
                </a:solidFill>
              </a:rPr>
              <a:t>≠ lesnická typologie!</a:t>
            </a:r>
          </a:p>
          <a:p>
            <a:r>
              <a:rPr lang="cs-CZ" sz="2800" dirty="0">
                <a:solidFill>
                  <a:srgbClr val="FF0000"/>
                </a:solidFill>
              </a:rPr>
              <a:t>≠ geobiocenologie!</a:t>
            </a:r>
          </a:p>
        </p:txBody>
      </p:sp>
    </p:spTree>
    <p:extLst>
      <p:ext uri="{BB962C8B-B14F-4D97-AF65-F5344CB8AC3E}">
        <p14:creationId xmlns:p14="http://schemas.microsoft.com/office/powerpoint/2010/main" val="3508131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7" name="Rectangle 3">
            <a:extLst>
              <a:ext uri="{FF2B5EF4-FFF2-40B4-BE49-F238E27FC236}">
                <a16:creationId xmlns:a16="http://schemas.microsoft.com/office/drawing/2014/main" id="{F2F95E8B-60CC-4EFF-B4A9-FB15691E67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9700" y="838200"/>
            <a:ext cx="11938000" cy="5181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kobylka sága</a:t>
            </a:r>
            <a:r>
              <a:rPr lang="cs-CZ" altLang="cs-CZ" sz="2000" b="1" dirty="0">
                <a:cs typeface="Times New Roman" panose="02020603050405020304" pitchFamily="18" charset="0"/>
              </a:rPr>
              <a:t>, cikáda viničná, </a:t>
            </a:r>
            <a:r>
              <a:rPr lang="cs-CZ" altLang="cs-CZ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střevlík panonský</a:t>
            </a:r>
            <a:r>
              <a:rPr lang="cs-CZ" altLang="cs-CZ" sz="2000" b="1" dirty="0">
                <a:cs typeface="Times New Roman" panose="02020603050405020304" pitchFamily="18" charset="0"/>
              </a:rPr>
              <a:t>, žížala (</a:t>
            </a:r>
            <a:r>
              <a:rPr lang="cs-CZ" altLang="cs-CZ" sz="20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Allolobophora</a:t>
            </a:r>
            <a:r>
              <a:rPr lang="cs-CZ" altLang="cs-CZ" sz="20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cs-CZ" altLang="cs-CZ" sz="20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hrabei</a:t>
            </a:r>
            <a:r>
              <a:rPr lang="cs-CZ" altLang="cs-CZ" sz="2000" b="1" dirty="0">
                <a:cs typeface="Times New Roman" panose="02020603050405020304" pitchFamily="18" charset="0"/>
              </a:rPr>
              <a:t>), želva bahenní, typicky cejnové pásmo</a:t>
            </a:r>
            <a:endParaRPr lang="cs-CZ" altLang="en-US" sz="2000" b="1" dirty="0"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en-US" sz="2000" b="1" dirty="0">
                <a:cs typeface="Times New Roman" panose="02020603050405020304" pitchFamily="18" charset="0"/>
              </a:rPr>
              <a:t>vinice, ovocné sady, orná půda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sz="2000" b="1" dirty="0">
                <a:cs typeface="Times New Roman" panose="02020603050405020304" pitchFamily="18" charset="0"/>
              </a:rPr>
              <a:t>nejdéle ovlivněno člověkem</a:t>
            </a:r>
          </a:p>
        </p:txBody>
      </p:sp>
      <p:grpSp>
        <p:nvGrpSpPr>
          <p:cNvPr id="108548" name="Skupina 2">
            <a:extLst>
              <a:ext uri="{FF2B5EF4-FFF2-40B4-BE49-F238E27FC236}">
                <a16:creationId xmlns:a16="http://schemas.microsoft.com/office/drawing/2014/main" id="{A0E818B2-E1A1-4CA5-A0D6-7A000BEDA440}"/>
              </a:ext>
            </a:extLst>
          </p:cNvPr>
          <p:cNvGrpSpPr>
            <a:grpSpLocks/>
          </p:cNvGrpSpPr>
          <p:nvPr/>
        </p:nvGrpSpPr>
        <p:grpSpPr bwMode="auto">
          <a:xfrm>
            <a:off x="1584326" y="2351089"/>
            <a:ext cx="9102725" cy="4498975"/>
            <a:chOff x="60325" y="2350405"/>
            <a:chExt cx="9102185" cy="4498975"/>
          </a:xfrm>
        </p:grpSpPr>
        <p:pic>
          <p:nvPicPr>
            <p:cNvPr id="108549" name="Obrázek 1">
              <a:extLst>
                <a:ext uri="{FF2B5EF4-FFF2-40B4-BE49-F238E27FC236}">
                  <a16:creationId xmlns:a16="http://schemas.microsoft.com/office/drawing/2014/main" id="{E4A8B133-F838-48A2-BE2B-06A32F4B2D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88" y="2351993"/>
              <a:ext cx="3032125" cy="2025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8550" name="Obrázek 2">
              <a:extLst>
                <a:ext uri="{FF2B5EF4-FFF2-40B4-BE49-F238E27FC236}">
                  <a16:creationId xmlns:a16="http://schemas.microsoft.com/office/drawing/2014/main" id="{9CA2A4EB-8A13-44F1-B17B-03C8895489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4050" y="2350405"/>
              <a:ext cx="4219575" cy="2025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8551" name="TextovéPole 3">
              <a:extLst>
                <a:ext uri="{FF2B5EF4-FFF2-40B4-BE49-F238E27FC236}">
                  <a16:creationId xmlns:a16="http://schemas.microsoft.com/office/drawing/2014/main" id="{DEDA214B-7915-4E1F-8D57-C3180C0A2C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44850" y="4196668"/>
              <a:ext cx="4117975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800"/>
                <a:t>https://botzool.sci.muni.cz/cikada-vinicna</a:t>
              </a:r>
            </a:p>
          </p:txBody>
        </p:sp>
        <p:pic>
          <p:nvPicPr>
            <p:cNvPr id="108552" name="Obrázek 4">
              <a:extLst>
                <a:ext uri="{FF2B5EF4-FFF2-40B4-BE49-F238E27FC236}">
                  <a16:creationId xmlns:a16="http://schemas.microsoft.com/office/drawing/2014/main" id="{59E95D01-B7FD-4F5A-BF87-1F9F7238D8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25" y="4412568"/>
              <a:ext cx="3036888" cy="2278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8553" name="TextovéPole 5">
              <a:extLst>
                <a:ext uri="{FF2B5EF4-FFF2-40B4-BE49-F238E27FC236}">
                  <a16:creationId xmlns:a16="http://schemas.microsoft.com/office/drawing/2014/main" id="{3F5160CB-90C5-4671-ACEF-F1A215C9F9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125" y="6474730"/>
              <a:ext cx="1214438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800"/>
                <a:t>Jindřich Procházka</a:t>
              </a:r>
            </a:p>
          </p:txBody>
        </p:sp>
        <p:pic>
          <p:nvPicPr>
            <p:cNvPr id="108554" name="Obrázek 11">
              <a:extLst>
                <a:ext uri="{FF2B5EF4-FFF2-40B4-BE49-F238E27FC236}">
                  <a16:creationId xmlns:a16="http://schemas.microsoft.com/office/drawing/2014/main" id="{3E7DDDA2-F9FF-49BF-8DC1-DF4843330D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1988" y="4422093"/>
              <a:ext cx="3705225" cy="2427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8555" name="TextovéPole 12">
              <a:extLst>
                <a:ext uri="{FF2B5EF4-FFF2-40B4-BE49-F238E27FC236}">
                  <a16:creationId xmlns:a16="http://schemas.microsoft.com/office/drawing/2014/main" id="{53B2659A-F74F-4FEC-86C2-95D6E88F22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57563" y="6536643"/>
              <a:ext cx="2339975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800">
                  <a:solidFill>
                    <a:schemeClr val="bg1"/>
                  </a:solidFill>
                </a:rPr>
                <a:t>Michal Hykel</a:t>
              </a:r>
            </a:p>
          </p:txBody>
        </p:sp>
        <p:pic>
          <p:nvPicPr>
            <p:cNvPr id="108556" name="Obrázek 13">
              <a:extLst>
                <a:ext uri="{FF2B5EF4-FFF2-40B4-BE49-F238E27FC236}">
                  <a16:creationId xmlns:a16="http://schemas.microsoft.com/office/drawing/2014/main" id="{1A37C4D1-A95D-47EC-863F-3E3E79BA33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5723" y="3588655"/>
              <a:ext cx="2165350" cy="324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8557" name="TextovéPole 14">
              <a:extLst>
                <a:ext uri="{FF2B5EF4-FFF2-40B4-BE49-F238E27FC236}">
                  <a16:creationId xmlns:a16="http://schemas.microsoft.com/office/drawing/2014/main" id="{9DD724C8-E63E-4B9C-8F3F-968DD17703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79710" y="6582680"/>
              <a:ext cx="2082800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800">
                  <a:solidFill>
                    <a:schemeClr val="bg1"/>
                  </a:solidFill>
                </a:rPr>
                <a:t>Foto: Marek Janáč</a:t>
              </a:r>
            </a:p>
          </p:txBody>
        </p:sp>
      </p:grpSp>
      <p:sp>
        <p:nvSpPr>
          <p:cNvPr id="16" name="Nadpis 1">
            <a:extLst>
              <a:ext uri="{FF2B5EF4-FFF2-40B4-BE49-F238E27FC236}">
                <a16:creationId xmlns:a16="http://schemas.microsoft.com/office/drawing/2014/main" id="{345A1090-AB05-4F2B-B2ED-41225530B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7412"/>
            <a:ext cx="12192000" cy="533625"/>
          </a:xfrm>
          <a:solidFill>
            <a:schemeClr val="bg1">
              <a:lumMod val="75000"/>
            </a:schemeClr>
          </a:solidFill>
        </p:spPr>
        <p:txBody>
          <a:bodyPr anchor="ctr" anchorCtr="1">
            <a:noAutofit/>
          </a:bodyPr>
          <a:lstStyle/>
          <a:p>
            <a:pPr algn="ctr"/>
            <a:r>
              <a:rPr lang="cs-CZ" sz="3600" b="1" dirty="0">
                <a:latin typeface="+mn-lt"/>
              </a:rPr>
              <a:t>1. Dubový vegetační stupeň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3C97B41A-F16B-4776-92D3-C8CA3707B97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9743556"/>
              </p:ext>
            </p:extLst>
          </p:nvPr>
        </p:nvGraphicFramePr>
        <p:xfrm>
          <a:off x="1519767" y="-1"/>
          <a:ext cx="9148233" cy="686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" r:id="rId3" imgW="4572095" imgH="3429123" progId="PowerPoint.Slide.12">
                  <p:embed/>
                </p:oleObj>
              </mc:Choice>
              <mc:Fallback>
                <p:oleObj name="Slide" r:id="rId3" imgW="4572095" imgH="3429123" progId="PowerPoint.Slide.12">
                  <p:embed/>
                  <p:pic>
                    <p:nvPicPr>
                      <p:cNvPr id="3" name="Objekt 2">
                        <a:extLst>
                          <a:ext uri="{FF2B5EF4-FFF2-40B4-BE49-F238E27FC236}">
                            <a16:creationId xmlns:a16="http://schemas.microsoft.com/office/drawing/2014/main" id="{6699468B-42CB-46FB-8B27-E8A612D94F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19767" y="-1"/>
                        <a:ext cx="9148233" cy="6861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9" name="Rectangle 3">
            <a:extLst>
              <a:ext uri="{FF2B5EF4-FFF2-40B4-BE49-F238E27FC236}">
                <a16:creationId xmlns:a16="http://schemas.microsoft.com/office/drawing/2014/main" id="{09A0909A-2E6A-403C-BBE6-1A4A69CCF0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900" y="681037"/>
            <a:ext cx="11988800" cy="6142038"/>
          </a:xfrm>
        </p:spPr>
        <p:txBody>
          <a:bodyPr/>
          <a:lstStyle/>
          <a:p>
            <a:pPr marL="176213" indent="-176213">
              <a:lnSpc>
                <a:spcPct val="80000"/>
              </a:lnSpc>
              <a:spcBef>
                <a:spcPts val="600"/>
              </a:spcBef>
            </a:pPr>
            <a:r>
              <a:rPr lang="cs-CZ" altLang="en-US" sz="2000" b="1" dirty="0"/>
              <a:t>teplé a suché oblasti ČR (jižní Morava, Polabí, České středohoří)</a:t>
            </a:r>
          </a:p>
          <a:p>
            <a:pPr marL="176213" indent="-176213">
              <a:lnSpc>
                <a:spcPct val="80000"/>
              </a:lnSpc>
              <a:spcBef>
                <a:spcPts val="600"/>
              </a:spcBef>
            </a:pPr>
            <a:r>
              <a:rPr lang="cs-CZ" altLang="en-US" sz="2000" b="1" dirty="0"/>
              <a:t>asi 12 % území ČR</a:t>
            </a:r>
          </a:p>
          <a:p>
            <a:pPr marL="176213" indent="-176213">
              <a:lnSpc>
                <a:spcPct val="80000"/>
              </a:lnSpc>
              <a:spcBef>
                <a:spcPts val="600"/>
              </a:spcBef>
            </a:pPr>
            <a:r>
              <a:rPr lang="cs-CZ" altLang="en-US" sz="2000" b="1" dirty="0"/>
              <a:t>200–400 m n. m. </a:t>
            </a:r>
          </a:p>
          <a:p>
            <a:pPr marL="176213" indent="-176213">
              <a:lnSpc>
                <a:spcPct val="80000"/>
              </a:lnSpc>
              <a:spcBef>
                <a:spcPts val="600"/>
              </a:spcBef>
            </a:pPr>
            <a:r>
              <a:rPr lang="cs-CZ" altLang="en-US" sz="2000" b="1" dirty="0"/>
              <a:t>spraše, sprašové hlíny</a:t>
            </a:r>
          </a:p>
          <a:p>
            <a:pPr marL="176213" indent="-176213">
              <a:lnSpc>
                <a:spcPct val="80000"/>
              </a:lnSpc>
              <a:spcBef>
                <a:spcPts val="600"/>
              </a:spcBef>
            </a:pPr>
            <a:r>
              <a:rPr lang="cs-CZ" altLang="en-US" sz="2000" b="1" dirty="0"/>
              <a:t>průměrná roční teplota asi 8 °C, průměrný roční úhrn srážek asi 550–600 mm, vegetační doba dlouhá 165 dní</a:t>
            </a:r>
          </a:p>
          <a:p>
            <a:pPr marL="176213" indent="-176213">
              <a:lnSpc>
                <a:spcPct val="80000"/>
              </a:lnSpc>
              <a:spcBef>
                <a:spcPts val="600"/>
              </a:spcBef>
            </a:pPr>
            <a:r>
              <a:rPr lang="cs-CZ" altLang="en-US" sz="2000" b="1" i="1" dirty="0">
                <a:solidFill>
                  <a:srgbClr val="FF0000"/>
                </a:solidFill>
              </a:rPr>
              <a:t>Quercus petraea </a:t>
            </a:r>
            <a:r>
              <a:rPr lang="cs-CZ" altLang="en-US" sz="2000" b="1" dirty="0"/>
              <a:t>(do 28 m), </a:t>
            </a:r>
            <a:r>
              <a:rPr lang="cs-CZ" altLang="en-US" sz="2000" b="1" i="1" dirty="0">
                <a:solidFill>
                  <a:srgbClr val="FF0000"/>
                </a:solidFill>
              </a:rPr>
              <a:t>Fagus sylvatica </a:t>
            </a:r>
            <a:r>
              <a:rPr lang="cs-CZ" altLang="en-US" sz="2000" b="1" dirty="0"/>
              <a:t>(do 28 </a:t>
            </a:r>
            <a:r>
              <a:rPr lang="cs-CZ" altLang="en-US" sz="2000" b="1"/>
              <a:t>m, podúroveň </a:t>
            </a:r>
            <a:r>
              <a:rPr lang="cs-CZ" altLang="en-US" sz="2000" b="1" dirty="0"/>
              <a:t>až úroveň), </a:t>
            </a:r>
            <a:r>
              <a:rPr lang="cs-CZ" altLang="en-US" sz="2000" b="1" i="1" dirty="0"/>
              <a:t>Acer campestre</a:t>
            </a:r>
            <a:r>
              <a:rPr lang="cs-CZ" altLang="en-US" sz="2000" b="1" dirty="0"/>
              <a:t>, </a:t>
            </a:r>
            <a:r>
              <a:rPr lang="cs-CZ" altLang="en-US" sz="2000" b="1" i="1" dirty="0"/>
              <a:t>Sorbus torminalis</a:t>
            </a:r>
            <a:r>
              <a:rPr lang="cs-CZ" altLang="en-US" sz="2000" b="1" dirty="0"/>
              <a:t>,</a:t>
            </a:r>
            <a:r>
              <a:rPr lang="cs-CZ" altLang="en-US" sz="2000" b="1" i="1" dirty="0"/>
              <a:t> Tilia cordata</a:t>
            </a:r>
            <a:r>
              <a:rPr lang="cs-CZ" altLang="en-US" sz="2000" b="1" dirty="0"/>
              <a:t>,</a:t>
            </a:r>
            <a:r>
              <a:rPr lang="cs-CZ" altLang="en-US" sz="2000" b="1" i="1" dirty="0"/>
              <a:t> Carpinus betulus</a:t>
            </a:r>
            <a:r>
              <a:rPr lang="cs-CZ" altLang="en-US" sz="2000" b="1" dirty="0"/>
              <a:t>,</a:t>
            </a:r>
            <a:r>
              <a:rPr lang="cs-CZ" altLang="en-US" sz="2000" b="1" i="1" dirty="0"/>
              <a:t> Acer platanoides</a:t>
            </a:r>
            <a:r>
              <a:rPr lang="cs-CZ" altLang="en-US" sz="2000" b="1" dirty="0"/>
              <a:t>, </a:t>
            </a:r>
            <a:r>
              <a:rPr lang="cs-CZ" altLang="en-US" sz="2000" b="1" i="1" dirty="0"/>
              <a:t>Loranthus europaeus</a:t>
            </a:r>
            <a:r>
              <a:rPr lang="cs-CZ" altLang="en-US" sz="2000" b="1" dirty="0"/>
              <a:t>,</a:t>
            </a:r>
            <a:r>
              <a:rPr lang="cs-CZ" altLang="en-US" sz="2000" b="1" i="1" dirty="0"/>
              <a:t> Lonicera xylosteum</a:t>
            </a:r>
            <a:r>
              <a:rPr lang="cs-CZ" altLang="en-US" sz="2000" b="1" dirty="0"/>
              <a:t>,</a:t>
            </a:r>
            <a:r>
              <a:rPr lang="cs-CZ" altLang="en-US" sz="2000" b="1" i="1" dirty="0"/>
              <a:t> Euonymus verrucosa</a:t>
            </a:r>
            <a:r>
              <a:rPr lang="cs-CZ" altLang="en-US" sz="2000" b="1" dirty="0"/>
              <a:t>.. Ubývá teplomilných dřevin.</a:t>
            </a:r>
          </a:p>
          <a:p>
            <a:pPr marL="176213" indent="-176213">
              <a:lnSpc>
                <a:spcPct val="80000"/>
              </a:lnSpc>
              <a:spcBef>
                <a:spcPts val="600"/>
              </a:spcBef>
            </a:pPr>
            <a:r>
              <a:rPr lang="cs-CZ" altLang="en-US" sz="2000" b="1" dirty="0">
                <a:solidFill>
                  <a:srgbClr val="FF0000"/>
                </a:solidFill>
              </a:rPr>
              <a:t>ubývá teplomilných druhů</a:t>
            </a:r>
            <a:r>
              <a:rPr lang="cs-CZ" altLang="en-US" sz="2000" b="1" dirty="0"/>
              <a:t>: </a:t>
            </a:r>
            <a:r>
              <a:rPr lang="cs-CZ" altLang="en-US" sz="2000" b="1" i="1" dirty="0"/>
              <a:t>Stipa </a:t>
            </a:r>
            <a:r>
              <a:rPr lang="cs-CZ" altLang="en-US" sz="2000" b="1" dirty="0"/>
              <a:t>spp.,</a:t>
            </a:r>
            <a:r>
              <a:rPr lang="cs-CZ" altLang="en-US" sz="2000" b="1" i="1" dirty="0"/>
              <a:t> Dictamnus albus</a:t>
            </a:r>
            <a:r>
              <a:rPr lang="cs-CZ" altLang="en-US" sz="2000" b="1" dirty="0"/>
              <a:t>,</a:t>
            </a:r>
            <a:r>
              <a:rPr lang="cs-CZ" altLang="en-US" sz="2000" b="1" i="1" dirty="0"/>
              <a:t> Lithospermum purpurocaeruleum,</a:t>
            </a:r>
            <a:r>
              <a:rPr lang="cs-CZ" altLang="en-US" sz="2000" b="1" dirty="0"/>
              <a:t> </a:t>
            </a:r>
            <a:r>
              <a:rPr lang="cs-CZ" altLang="en-US" sz="2000" b="1" i="1" dirty="0"/>
              <a:t>Lathyrus niger</a:t>
            </a:r>
            <a:r>
              <a:rPr lang="cs-CZ" altLang="en-US" sz="2000" b="1" dirty="0"/>
              <a:t>,</a:t>
            </a:r>
            <a:r>
              <a:rPr lang="cs-CZ" altLang="en-US" sz="2000" b="1" i="1" dirty="0"/>
              <a:t> Campanula persicifolia</a:t>
            </a:r>
            <a:r>
              <a:rPr lang="cs-CZ" altLang="en-US" sz="2000" b="1" dirty="0"/>
              <a:t>, </a:t>
            </a:r>
            <a:r>
              <a:rPr lang="cs-CZ" altLang="en-US" sz="2000" b="1" i="1" dirty="0"/>
              <a:t>Melittis melissophyllum </a:t>
            </a:r>
            <a:r>
              <a:rPr lang="cs-CZ" altLang="en-US" sz="2000" b="1" dirty="0"/>
              <a:t>aj. a </a:t>
            </a:r>
            <a:r>
              <a:rPr lang="cs-CZ" altLang="en-US" sz="2000" b="1" dirty="0">
                <a:solidFill>
                  <a:srgbClr val="FF0000"/>
                </a:solidFill>
              </a:rPr>
              <a:t>poprvé se objevují </a:t>
            </a:r>
            <a:r>
              <a:rPr lang="cs-CZ" altLang="en-US" sz="2000" b="1" dirty="0"/>
              <a:t>tzv. </a:t>
            </a:r>
            <a:r>
              <a:rPr lang="cs-CZ" altLang="en-US" sz="2000" b="1" dirty="0">
                <a:solidFill>
                  <a:srgbClr val="FF0000"/>
                </a:solidFill>
              </a:rPr>
              <a:t>bukoví průvodci </a:t>
            </a:r>
            <a:r>
              <a:rPr lang="cs-CZ" altLang="en-US" sz="2000" b="1" dirty="0"/>
              <a:t>a typické hájové druhy: </a:t>
            </a:r>
            <a:r>
              <a:rPr lang="cs-CZ" altLang="en-US" sz="2000" b="1" i="1" dirty="0">
                <a:solidFill>
                  <a:srgbClr val="FF0000"/>
                </a:solidFill>
              </a:rPr>
              <a:t>Luzula luzuloides</a:t>
            </a:r>
            <a:r>
              <a:rPr lang="cs-CZ" altLang="en-US" sz="2000" b="1" dirty="0"/>
              <a:t>,</a:t>
            </a:r>
            <a:r>
              <a:rPr lang="cs-CZ" altLang="en-US" sz="2000" b="1" i="1" dirty="0"/>
              <a:t> </a:t>
            </a:r>
            <a:r>
              <a:rPr lang="cs-CZ" altLang="en-US" sz="2000" b="1" i="1" dirty="0">
                <a:solidFill>
                  <a:srgbClr val="FF0000"/>
                </a:solidFill>
              </a:rPr>
              <a:t>Calamagrostis arundinacea</a:t>
            </a:r>
            <a:r>
              <a:rPr lang="cs-CZ" altLang="en-US" sz="2000" b="1" dirty="0"/>
              <a:t>,</a:t>
            </a:r>
            <a:r>
              <a:rPr lang="cs-CZ" altLang="en-US" sz="2000" b="1" i="1" dirty="0"/>
              <a:t> </a:t>
            </a:r>
            <a:r>
              <a:rPr lang="cs-CZ" altLang="en-US" sz="2000" b="1" i="1" dirty="0">
                <a:solidFill>
                  <a:srgbClr val="FF0000"/>
                </a:solidFill>
              </a:rPr>
              <a:t>Carex pilosa</a:t>
            </a:r>
            <a:r>
              <a:rPr lang="cs-CZ" altLang="en-US" sz="2000" b="1" dirty="0"/>
              <a:t>,</a:t>
            </a:r>
            <a:r>
              <a:rPr lang="cs-CZ" altLang="en-US" sz="2000" b="1" i="1" dirty="0"/>
              <a:t> </a:t>
            </a:r>
            <a:r>
              <a:rPr lang="cs-CZ" altLang="en-US" sz="2000" b="1" i="1" dirty="0">
                <a:solidFill>
                  <a:srgbClr val="FF0000"/>
                </a:solidFill>
              </a:rPr>
              <a:t>Galium odoratum</a:t>
            </a:r>
            <a:r>
              <a:rPr lang="cs-CZ" altLang="en-US" sz="2000" b="1" dirty="0"/>
              <a:t>,</a:t>
            </a:r>
            <a:r>
              <a:rPr lang="cs-CZ" altLang="en-US" sz="2000" b="1" i="1" dirty="0"/>
              <a:t> </a:t>
            </a:r>
            <a:r>
              <a:rPr lang="cs-CZ" altLang="en-US" sz="2000" b="1" i="1" dirty="0">
                <a:solidFill>
                  <a:srgbClr val="FF0000"/>
                </a:solidFill>
              </a:rPr>
              <a:t>Dentaria bulbifera</a:t>
            </a:r>
            <a:r>
              <a:rPr lang="cs-CZ" altLang="en-US" sz="2000" b="1" dirty="0"/>
              <a:t>,</a:t>
            </a:r>
            <a:r>
              <a:rPr lang="cs-CZ" altLang="en-US" sz="2000" b="1" i="1" dirty="0"/>
              <a:t> Mercurialis perennis</a:t>
            </a:r>
            <a:r>
              <a:rPr lang="cs-CZ" altLang="en-US" sz="2000" b="1" dirty="0"/>
              <a:t>,</a:t>
            </a:r>
            <a:r>
              <a:rPr lang="cs-CZ" altLang="en-US" sz="2000" b="1" i="1" dirty="0"/>
              <a:t> </a:t>
            </a:r>
            <a:r>
              <a:rPr lang="cs-CZ" altLang="en-US" sz="2000" b="1" i="1" dirty="0">
                <a:solidFill>
                  <a:srgbClr val="FF0000"/>
                </a:solidFill>
              </a:rPr>
              <a:t>Maianthemum bifolium</a:t>
            </a:r>
            <a:r>
              <a:rPr lang="cs-CZ" altLang="en-US" sz="2000" b="1" dirty="0"/>
              <a:t>,</a:t>
            </a:r>
            <a:r>
              <a:rPr lang="cs-CZ" altLang="en-US" sz="2000" b="1" i="1" dirty="0"/>
              <a:t> Polygonatum multiflorum</a:t>
            </a:r>
            <a:r>
              <a:rPr lang="cs-CZ" altLang="en-US" sz="2000" b="1" dirty="0"/>
              <a:t>,</a:t>
            </a:r>
            <a:r>
              <a:rPr lang="cs-CZ" altLang="en-US" sz="2000" b="1" i="1" dirty="0"/>
              <a:t> Dryopteris filix-mas</a:t>
            </a:r>
            <a:r>
              <a:rPr lang="cs-CZ" altLang="en-US" sz="2000" b="1" dirty="0"/>
              <a:t>,</a:t>
            </a:r>
            <a:r>
              <a:rPr lang="cs-CZ" altLang="en-US" sz="2000" b="1" i="1" dirty="0"/>
              <a:t> </a:t>
            </a:r>
            <a:r>
              <a:rPr lang="cs-CZ" altLang="en-US" sz="2000" b="1" i="1" dirty="0">
                <a:solidFill>
                  <a:srgbClr val="FF0000"/>
                </a:solidFill>
              </a:rPr>
              <a:t>Hepatica nobilis</a:t>
            </a:r>
            <a:r>
              <a:rPr lang="cs-CZ" altLang="en-US" sz="2000" b="1" dirty="0"/>
              <a:t>,</a:t>
            </a:r>
            <a:r>
              <a:rPr lang="cs-CZ" altLang="en-US" sz="2000" b="1" i="1" dirty="0"/>
              <a:t> </a:t>
            </a:r>
            <a:r>
              <a:rPr lang="cs-CZ" altLang="en-US" sz="2000" b="1" i="1" dirty="0">
                <a:solidFill>
                  <a:srgbClr val="FF0000"/>
                </a:solidFill>
              </a:rPr>
              <a:t>Vaccinium myrtillus</a:t>
            </a:r>
            <a:r>
              <a:rPr lang="cs-CZ" altLang="en-US" sz="2000" b="1" dirty="0"/>
              <a:t>... Dále se vyskytují </a:t>
            </a:r>
            <a:r>
              <a:rPr lang="cs-CZ" altLang="en-US" sz="2000" b="1" i="1" dirty="0"/>
              <a:t>Cytisus nigricans</a:t>
            </a:r>
            <a:r>
              <a:rPr lang="cs-CZ" altLang="en-US" sz="2000" b="1" dirty="0"/>
              <a:t>,</a:t>
            </a:r>
            <a:r>
              <a:rPr lang="cs-CZ" altLang="en-US" sz="2000" b="1" i="1" dirty="0"/>
              <a:t> Vincetoxicum hirundinaria</a:t>
            </a:r>
            <a:r>
              <a:rPr lang="cs-CZ" altLang="en-US" sz="2000" b="1" dirty="0"/>
              <a:t>,</a:t>
            </a:r>
            <a:r>
              <a:rPr lang="cs-CZ" altLang="en-US" sz="2000" b="1" i="1" dirty="0"/>
              <a:t> Poa nemoralis</a:t>
            </a:r>
            <a:r>
              <a:rPr lang="cs-CZ" altLang="en-US" sz="2000" b="1" dirty="0"/>
              <a:t>,</a:t>
            </a:r>
            <a:r>
              <a:rPr lang="cs-CZ" altLang="en-US" sz="2000" b="1" i="1" dirty="0"/>
              <a:t> Melica uniflora</a:t>
            </a:r>
            <a:r>
              <a:rPr lang="cs-CZ" altLang="en-US" sz="2000" b="1" dirty="0"/>
              <a:t>,</a:t>
            </a:r>
            <a:r>
              <a:rPr lang="cs-CZ" altLang="en-US" sz="2000" b="1" i="1" dirty="0"/>
              <a:t> </a:t>
            </a:r>
            <a:endParaRPr lang="cs-CZ" altLang="en-US" sz="2000" b="1" dirty="0"/>
          </a:p>
          <a:p>
            <a:pPr marL="176213" indent="-176213">
              <a:lnSpc>
                <a:spcPct val="80000"/>
              </a:lnSpc>
              <a:spcBef>
                <a:spcPts val="600"/>
              </a:spcBef>
            </a:pPr>
            <a:r>
              <a:rPr lang="cs-CZ" altLang="en-US" sz="2000" b="1" dirty="0"/>
              <a:t>končí</a:t>
            </a:r>
            <a:r>
              <a:rPr lang="cs-CZ" altLang="en-US" sz="2000" b="1" i="1" dirty="0"/>
              <a:t> Loranthus europaeus</a:t>
            </a:r>
            <a:r>
              <a:rPr lang="cs-CZ" altLang="en-US" sz="2000" b="1" dirty="0"/>
              <a:t>…</a:t>
            </a:r>
          </a:p>
        </p:txBody>
      </p:sp>
      <p:pic>
        <p:nvPicPr>
          <p:cNvPr id="111620" name="Obrázek 2" descr="Obsah obrázku tráva, exteriér, rostlina, strom&#10;&#10;Popis byl vytvořen automaticky">
            <a:extLst>
              <a:ext uri="{FF2B5EF4-FFF2-40B4-BE49-F238E27FC236}">
                <a16:creationId xmlns:a16="http://schemas.microsoft.com/office/drawing/2014/main" id="{E925668E-60A4-4315-8EF9-A6C00FA2A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5314" y="5041900"/>
            <a:ext cx="1062609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1" name="Obrázek 4" descr="Obsah obrázku exteriér, rostlina, květina, vsedě&#10;&#10;Popis byl vytvořen automaticky">
            <a:extLst>
              <a:ext uri="{FF2B5EF4-FFF2-40B4-BE49-F238E27FC236}">
                <a16:creationId xmlns:a16="http://schemas.microsoft.com/office/drawing/2014/main" id="{03CCFF7D-AF2E-44C0-9AF7-D84D83A85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8814" y="5041900"/>
            <a:ext cx="1175434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2" name="Obrázek 6" descr="Obsah obrázku exteriér, tráva, rostlina, květina&#10;&#10;Popis byl vytvořen automaticky">
            <a:extLst>
              <a:ext uri="{FF2B5EF4-FFF2-40B4-BE49-F238E27FC236}">
                <a16:creationId xmlns:a16="http://schemas.microsoft.com/office/drawing/2014/main" id="{41CFA502-DB7B-4FFD-890B-330009431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1213" y="5041900"/>
            <a:ext cx="1936492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3" name="Obrázek 8" descr="Obsah obrázku tráva, exteriér, rostlina, květina&#10;&#10;Popis byl vytvořen automaticky">
            <a:extLst>
              <a:ext uri="{FF2B5EF4-FFF2-40B4-BE49-F238E27FC236}">
                <a16:creationId xmlns:a16="http://schemas.microsoft.com/office/drawing/2014/main" id="{64CD72C1-AA9F-46AE-8383-7686204D1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0988" y="5041900"/>
            <a:ext cx="1936492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4" name="Obrázek 10" descr="Obsah obrázku rostlina, tráva, exteriér, květina&#10;&#10;Popis byl vytvořen automaticky">
            <a:extLst>
              <a:ext uri="{FF2B5EF4-FFF2-40B4-BE49-F238E27FC236}">
                <a16:creationId xmlns:a16="http://schemas.microsoft.com/office/drawing/2014/main" id="{4EC42CDB-78B8-45E3-948A-FE8A44219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40764" y="5041900"/>
            <a:ext cx="1177486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Nadpis 1">
            <a:extLst>
              <a:ext uri="{FF2B5EF4-FFF2-40B4-BE49-F238E27FC236}">
                <a16:creationId xmlns:a16="http://schemas.microsoft.com/office/drawing/2014/main" id="{170AE593-E7D9-42BE-9E9A-D00429C2985F}"/>
              </a:ext>
            </a:extLst>
          </p:cNvPr>
          <p:cNvSpPr txBox="1">
            <a:spLocks/>
          </p:cNvSpPr>
          <p:nvPr/>
        </p:nvSpPr>
        <p:spPr>
          <a:xfrm>
            <a:off x="0" y="147412"/>
            <a:ext cx="12192000" cy="5336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latin typeface="+mn-lt"/>
              </a:rPr>
              <a:t>2. Bukodubový vegetační stupeň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>
            <a:extLst>
              <a:ext uri="{FF2B5EF4-FFF2-40B4-BE49-F238E27FC236}">
                <a16:creationId xmlns:a16="http://schemas.microsoft.com/office/drawing/2014/main" id="{83D78C4F-1B4A-4A2D-B7A7-2B44AA0ECA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4300" y="800099"/>
            <a:ext cx="11950700" cy="6022976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en-US" sz="2000" b="1" dirty="0"/>
              <a:t>končí: </a:t>
            </a:r>
            <a:r>
              <a:rPr lang="cs-CZ" altLang="en-US" sz="2000" b="1" dirty="0" err="1"/>
              <a:t>stepník</a:t>
            </a:r>
            <a:r>
              <a:rPr lang="cs-CZ" altLang="en-US" sz="2000" b="1" dirty="0"/>
              <a:t> rudý, (roháč velký), </a:t>
            </a:r>
            <a:r>
              <a:rPr lang="cs-CZ" altLang="cs-CZ" sz="2000" b="1" dirty="0"/>
              <a:t>pestrokřídlec podražcový, ještěrka zelená, strakapoud jižní, sysel obecný, </a:t>
            </a:r>
            <a:r>
              <a:rPr lang="cs-CZ" altLang="cs-CZ" sz="2000" b="1" dirty="0">
                <a:solidFill>
                  <a:srgbClr val="FF0000"/>
                </a:solidFill>
              </a:rPr>
              <a:t>začínají</a:t>
            </a:r>
            <a:r>
              <a:rPr lang="cs-CZ" altLang="cs-CZ" sz="2000" b="1" dirty="0"/>
              <a:t> se objevovat druhy s vazbou na buk: </a:t>
            </a:r>
            <a:r>
              <a:rPr lang="cs-CZ" altLang="cs-CZ" sz="2000" b="1" dirty="0">
                <a:solidFill>
                  <a:srgbClr val="FF0000"/>
                </a:solidFill>
              </a:rPr>
              <a:t>tesařík bukový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en-US" sz="2000" b="1" dirty="0"/>
              <a:t>zemědělská krajina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en-US" sz="2000" b="1" dirty="0"/>
              <a:t>součást pravěkého osídlení</a:t>
            </a:r>
          </a:p>
        </p:txBody>
      </p:sp>
      <p:pic>
        <p:nvPicPr>
          <p:cNvPr id="113668" name="Obrázek 1">
            <a:extLst>
              <a:ext uri="{FF2B5EF4-FFF2-40B4-BE49-F238E27FC236}">
                <a16:creationId xmlns:a16="http://schemas.microsoft.com/office/drawing/2014/main" id="{133B3E92-A3A2-4CC1-93CB-999DD3ECE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8288" y="2657476"/>
            <a:ext cx="2925762" cy="218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9" name="TextovéPole 2">
            <a:extLst>
              <a:ext uri="{FF2B5EF4-FFF2-40B4-BE49-F238E27FC236}">
                <a16:creationId xmlns:a16="http://schemas.microsoft.com/office/drawing/2014/main" id="{A84AC19A-1828-4E9F-9F4D-EF116F877F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3" y="4431507"/>
            <a:ext cx="29368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800" dirty="0"/>
              <a:t>https://zmsoft.cz/slavicek/zobrobr.php?soubor=obr/priroda/rohac-velky.jpg&amp;w=1200&amp;h=898</a:t>
            </a:r>
          </a:p>
        </p:txBody>
      </p:sp>
      <p:pic>
        <p:nvPicPr>
          <p:cNvPr id="113670" name="Obrázek 3">
            <a:extLst>
              <a:ext uri="{FF2B5EF4-FFF2-40B4-BE49-F238E27FC236}">
                <a16:creationId xmlns:a16="http://schemas.microsoft.com/office/drawing/2014/main" id="{36F3701F-0C5F-42EE-A659-2F2D34454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07300" y="2428876"/>
            <a:ext cx="2979738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71" name="TextovéPole 4">
            <a:extLst>
              <a:ext uri="{FF2B5EF4-FFF2-40B4-BE49-F238E27FC236}">
                <a16:creationId xmlns:a16="http://schemas.microsoft.com/office/drawing/2014/main" id="{B24869B3-FC1A-4CE5-9943-491821030F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2164" y="4281488"/>
            <a:ext cx="265588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800"/>
              <a:t>Adam Poledníček</a:t>
            </a:r>
          </a:p>
        </p:txBody>
      </p:sp>
      <p:pic>
        <p:nvPicPr>
          <p:cNvPr id="113672" name="Obrázek 5">
            <a:extLst>
              <a:ext uri="{FF2B5EF4-FFF2-40B4-BE49-F238E27FC236}">
                <a16:creationId xmlns:a16="http://schemas.microsoft.com/office/drawing/2014/main" id="{02D6D421-08E9-4F72-8436-ED913FC1C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8600" y="4922838"/>
            <a:ext cx="3976688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73" name="TextovéPole 6">
            <a:extLst>
              <a:ext uri="{FF2B5EF4-FFF2-40B4-BE49-F238E27FC236}">
                <a16:creationId xmlns:a16="http://schemas.microsoft.com/office/drawing/2014/main" id="{CCFD0A9D-54A4-49EF-80CC-22B1A3D4D8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5439" y="6303963"/>
            <a:ext cx="39147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800">
                <a:solidFill>
                  <a:schemeClr val="bg1"/>
                </a:solidFill>
              </a:rPr>
              <a:t>http://www.herpeta.cz/plaz-roku/11/plaz-roku-2016-jetrka-zelen.html?pg=1</a:t>
            </a:r>
          </a:p>
        </p:txBody>
      </p:sp>
      <p:pic>
        <p:nvPicPr>
          <p:cNvPr id="113674" name="Obrázek 7">
            <a:extLst>
              <a:ext uri="{FF2B5EF4-FFF2-40B4-BE49-F238E27FC236}">
                <a16:creationId xmlns:a16="http://schemas.microsoft.com/office/drawing/2014/main" id="{97C8F1F1-A938-42C5-B9F5-C3896C570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6725" y="4735513"/>
            <a:ext cx="3098800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75" name="TextovéPole 8">
            <a:extLst>
              <a:ext uri="{FF2B5EF4-FFF2-40B4-BE49-F238E27FC236}">
                <a16:creationId xmlns:a16="http://schemas.microsoft.com/office/drawing/2014/main" id="{67A22974-21C3-4903-8AC5-B5BF60A2D1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1651" y="6376989"/>
            <a:ext cx="30829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800"/>
              <a:t>https://www.stoplusjednicka.cz/strazce-ceskych-stepi-sysel-obecny-kriticky-ohrozeny-skudce</a:t>
            </a:r>
          </a:p>
        </p:txBody>
      </p:sp>
      <p:pic>
        <p:nvPicPr>
          <p:cNvPr id="113676" name="Obrázek 9">
            <a:extLst>
              <a:ext uri="{FF2B5EF4-FFF2-40B4-BE49-F238E27FC236}">
                <a16:creationId xmlns:a16="http://schemas.microsoft.com/office/drawing/2014/main" id="{FEC27148-28AB-48B1-851A-8CCE7AE03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1526" y="2644776"/>
            <a:ext cx="2898775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Nadpis 1">
            <a:extLst>
              <a:ext uri="{FF2B5EF4-FFF2-40B4-BE49-F238E27FC236}">
                <a16:creationId xmlns:a16="http://schemas.microsoft.com/office/drawing/2014/main" id="{4E30D12E-AB3D-4E87-9485-CBD4D89BC1CE}"/>
              </a:ext>
            </a:extLst>
          </p:cNvPr>
          <p:cNvSpPr txBox="1">
            <a:spLocks/>
          </p:cNvSpPr>
          <p:nvPr/>
        </p:nvSpPr>
        <p:spPr>
          <a:xfrm>
            <a:off x="0" y="147412"/>
            <a:ext cx="12192000" cy="5336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latin typeface="+mn-lt"/>
              </a:rPr>
              <a:t>2. Bukodubový vegetační stupeň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E71B064D-D652-4924-BC10-CE371C8A975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1645377"/>
              </p:ext>
            </p:extLst>
          </p:nvPr>
        </p:nvGraphicFramePr>
        <p:xfrm>
          <a:off x="1507596" y="0"/>
          <a:ext cx="9176808" cy="68826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" r:id="rId3" imgW="4572095" imgH="3429123" progId="PowerPoint.Slide.12">
                  <p:embed/>
                </p:oleObj>
              </mc:Choice>
              <mc:Fallback>
                <p:oleObj name="Slide" r:id="rId3" imgW="4572095" imgH="3429123" progId="PowerPoint.Slide.12">
                  <p:embed/>
                  <p:pic>
                    <p:nvPicPr>
                      <p:cNvPr id="4" name="Objekt 3">
                        <a:extLst>
                          <a:ext uri="{FF2B5EF4-FFF2-40B4-BE49-F238E27FC236}">
                            <a16:creationId xmlns:a16="http://schemas.microsoft.com/office/drawing/2014/main" id="{C669836D-57FB-43BE-B922-A79034DF425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07596" y="0"/>
                        <a:ext cx="9176808" cy="68826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9" name="Rectangle 3">
            <a:extLst>
              <a:ext uri="{FF2B5EF4-FFF2-40B4-BE49-F238E27FC236}">
                <a16:creationId xmlns:a16="http://schemas.microsoft.com/office/drawing/2014/main" id="{255DFF0C-905E-408F-BFEF-EC34BB421C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5100" y="787400"/>
            <a:ext cx="11925299" cy="6070601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en-US" sz="2400" b="1" dirty="0"/>
              <a:t>pahorkatiny ČR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sz="2400" b="1" dirty="0"/>
              <a:t>asi 18 % území ČR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sz="2400" b="1" dirty="0"/>
              <a:t>300–500 (600) m n. m.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sz="2400" b="1" dirty="0"/>
              <a:t>sprašové hlíny, kambizemě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sz="2400" b="1" dirty="0"/>
              <a:t>průměrná roční teplota asi 7,5 °C, průměrný roční úhrn srážek asi 600–650 mm, vegetační doba dlouhá 150–160 dní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sz="2400" b="1" i="1" dirty="0">
                <a:solidFill>
                  <a:srgbClr val="FF0000"/>
                </a:solidFill>
              </a:rPr>
              <a:t>Fagus sylvatica</a:t>
            </a:r>
            <a:r>
              <a:rPr lang="cs-CZ" altLang="en-US" sz="2400" b="1" dirty="0"/>
              <a:t>, </a:t>
            </a:r>
            <a:r>
              <a:rPr lang="cs-CZ" altLang="en-US" sz="2400" b="1" i="1" dirty="0">
                <a:solidFill>
                  <a:srgbClr val="FF0000"/>
                </a:solidFill>
              </a:rPr>
              <a:t>Quercus petraea</a:t>
            </a:r>
            <a:r>
              <a:rPr lang="cs-CZ" altLang="en-US" sz="2400" b="1" dirty="0"/>
              <a:t>,</a:t>
            </a:r>
            <a:r>
              <a:rPr lang="cs-CZ" altLang="en-US" sz="2400" b="1" i="1" dirty="0"/>
              <a:t> Acer campestre</a:t>
            </a:r>
            <a:r>
              <a:rPr lang="cs-CZ" altLang="en-US" sz="2400" b="1" dirty="0"/>
              <a:t>, </a:t>
            </a:r>
            <a:r>
              <a:rPr lang="cs-CZ" altLang="en-US" sz="2400" b="1" i="1" dirty="0"/>
              <a:t>Sorbus torminalis</a:t>
            </a:r>
            <a:r>
              <a:rPr lang="cs-CZ" altLang="en-US" sz="2400" b="1" dirty="0"/>
              <a:t>,</a:t>
            </a:r>
            <a:r>
              <a:rPr lang="cs-CZ" altLang="en-US" sz="2400" b="1" i="1" dirty="0"/>
              <a:t> Tilia cordata</a:t>
            </a:r>
            <a:r>
              <a:rPr lang="cs-CZ" altLang="en-US" sz="2400" b="1" dirty="0"/>
              <a:t>,</a:t>
            </a:r>
            <a:r>
              <a:rPr lang="cs-CZ" altLang="en-US" sz="2400" b="1" i="1" dirty="0"/>
              <a:t> Carpinus betulus</a:t>
            </a:r>
            <a:r>
              <a:rPr lang="cs-CZ" altLang="en-US" sz="2400" b="1" dirty="0"/>
              <a:t>,</a:t>
            </a:r>
            <a:r>
              <a:rPr lang="cs-CZ" altLang="en-US" sz="2400" b="1" i="1" dirty="0"/>
              <a:t> Acer platanoides</a:t>
            </a:r>
            <a:r>
              <a:rPr lang="cs-CZ" altLang="en-US" sz="2400" b="1" dirty="0"/>
              <a:t>,</a:t>
            </a:r>
            <a:r>
              <a:rPr lang="cs-CZ" altLang="en-US" sz="2400" b="1" i="1" dirty="0"/>
              <a:t> Acer pseudoplatanus</a:t>
            </a:r>
            <a:r>
              <a:rPr lang="cs-CZ" altLang="en-US" sz="2400" b="1" dirty="0"/>
              <a:t>,</a:t>
            </a:r>
            <a:r>
              <a:rPr lang="cs-CZ" altLang="en-US" sz="2400" b="1" i="1" dirty="0"/>
              <a:t> </a:t>
            </a:r>
            <a:r>
              <a:rPr lang="cs-CZ" altLang="en-US" sz="2400" b="1" dirty="0">
                <a:solidFill>
                  <a:srgbClr val="FF0000"/>
                </a:solidFill>
              </a:rPr>
              <a:t>teplomilné keře vyznívají</a:t>
            </a:r>
          </a:p>
          <a:p>
            <a:pPr>
              <a:lnSpc>
                <a:spcPct val="80000"/>
              </a:lnSpc>
            </a:pPr>
            <a:r>
              <a:rPr lang="cs-CZ" altLang="cs-CZ" sz="2400" b="1" dirty="0"/>
              <a:t>buk dominuje v hlavní úrovni (30–35 m), předrůstá dub (do 35 m); hojný habr (do 26 m)</a:t>
            </a:r>
          </a:p>
          <a:p>
            <a:pPr>
              <a:lnSpc>
                <a:spcPct val="80000"/>
              </a:lnSpc>
            </a:pPr>
            <a:r>
              <a:rPr lang="cs-CZ" altLang="cs-CZ" sz="2400" b="1" dirty="0"/>
              <a:t>pařezení vytlačilo buk ve prospěch habru a dubu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E2FD0C82-E8F1-4930-A09F-AF6200E1C947}"/>
              </a:ext>
            </a:extLst>
          </p:cNvPr>
          <p:cNvSpPr txBox="1">
            <a:spLocks/>
          </p:cNvSpPr>
          <p:nvPr/>
        </p:nvSpPr>
        <p:spPr>
          <a:xfrm>
            <a:off x="0" y="147412"/>
            <a:ext cx="12192000" cy="5336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latin typeface="+mn-lt"/>
              </a:rPr>
              <a:t>3. Dubobukový vegetační stupeň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F191A4D9-6EC2-40C7-B444-75E3145DBE3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5492469"/>
              </p:ext>
            </p:extLst>
          </p:nvPr>
        </p:nvGraphicFramePr>
        <p:xfrm>
          <a:off x="1521230" y="0"/>
          <a:ext cx="9149540" cy="68621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" r:id="rId3" imgW="4572095" imgH="3429123" progId="PowerPoint.Slide.12">
                  <p:embed/>
                </p:oleObj>
              </mc:Choice>
              <mc:Fallback>
                <p:oleObj name="Slide" r:id="rId3" imgW="4572095" imgH="3429123" progId="PowerPoint.Slid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21230" y="0"/>
                        <a:ext cx="9149540" cy="68621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1" name="Rectangle 3">
            <a:extLst>
              <a:ext uri="{FF2B5EF4-FFF2-40B4-BE49-F238E27FC236}">
                <a16:creationId xmlns:a16="http://schemas.microsoft.com/office/drawing/2014/main" id="{99FC9FD8-5FEA-4E61-895E-43C4E6BFFD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1600" y="681037"/>
            <a:ext cx="12001499" cy="617696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en-US" sz="2000" b="1" dirty="0">
                <a:cs typeface="Times New Roman" panose="02020603050405020304" pitchFamily="18" charset="0"/>
              </a:rPr>
              <a:t>typická účast </a:t>
            </a:r>
            <a:r>
              <a:rPr lang="cs-CZ" altLang="en-US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hájových druhů</a:t>
            </a:r>
            <a:r>
              <a:rPr lang="cs-CZ" altLang="en-US" sz="2000" b="1" dirty="0">
                <a:cs typeface="Times New Roman" panose="02020603050405020304" pitchFamily="18" charset="0"/>
              </a:rPr>
              <a:t> a druhů </a:t>
            </a:r>
            <a:r>
              <a:rPr lang="cs-CZ" altLang="en-US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bučin</a:t>
            </a:r>
            <a:r>
              <a:rPr lang="cs-CZ" altLang="en-US" sz="2000" b="1" dirty="0">
                <a:cs typeface="Times New Roman" panose="02020603050405020304" pitchFamily="18" charset="0"/>
              </a:rPr>
              <a:t>: </a:t>
            </a:r>
            <a:r>
              <a:rPr lang="cs-CZ" altLang="en-US" sz="2000" b="1" i="1" dirty="0"/>
              <a:t>Galium odoratum</a:t>
            </a:r>
            <a:r>
              <a:rPr lang="cs-CZ" altLang="en-US" sz="2000" b="1" dirty="0"/>
              <a:t>,</a:t>
            </a:r>
            <a:r>
              <a:rPr lang="cs-CZ" altLang="en-US" sz="2000" b="1" i="1" dirty="0"/>
              <a:t> Dentaria bulbifera</a:t>
            </a:r>
            <a:r>
              <a:rPr lang="cs-CZ" altLang="en-US" sz="2000" b="1" dirty="0"/>
              <a:t>,</a:t>
            </a:r>
            <a:r>
              <a:rPr lang="cs-CZ" altLang="en-US" sz="2000" b="1" i="1" dirty="0"/>
              <a:t> Asarum europaeum</a:t>
            </a:r>
            <a:r>
              <a:rPr lang="cs-CZ" altLang="en-US" sz="2000" b="1" dirty="0"/>
              <a:t>,</a:t>
            </a:r>
            <a:r>
              <a:rPr lang="cs-CZ" altLang="en-US" sz="2000" b="1" i="1" dirty="0"/>
              <a:t> Stellaria holostea</a:t>
            </a:r>
            <a:r>
              <a:rPr lang="cs-CZ" altLang="en-US" sz="2000" b="1" dirty="0"/>
              <a:t>,</a:t>
            </a:r>
            <a:r>
              <a:rPr lang="cs-CZ" altLang="en-US" sz="2000" b="1" i="1" dirty="0"/>
              <a:t> Mercurialis perennis</a:t>
            </a:r>
            <a:r>
              <a:rPr lang="cs-CZ" altLang="en-US" sz="2000" b="1" dirty="0"/>
              <a:t>..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sz="2000" b="1" dirty="0">
                <a:solidFill>
                  <a:srgbClr val="FF0000"/>
                </a:solidFill>
              </a:rPr>
              <a:t>končí</a:t>
            </a:r>
            <a:r>
              <a:rPr lang="cs-CZ" altLang="en-US" sz="2000" b="1" i="1" dirty="0">
                <a:solidFill>
                  <a:srgbClr val="FF0000"/>
                </a:solidFill>
              </a:rPr>
              <a:t> </a:t>
            </a:r>
            <a:r>
              <a:rPr lang="cs-CZ" altLang="en-US" sz="2000" b="1" dirty="0">
                <a:solidFill>
                  <a:srgbClr val="FF0000"/>
                </a:solidFill>
              </a:rPr>
              <a:t>teplomilné druhy</a:t>
            </a:r>
            <a:r>
              <a:rPr lang="cs-CZ" altLang="en-US" sz="2000" b="1" dirty="0"/>
              <a:t>: </a:t>
            </a:r>
            <a:r>
              <a:rPr lang="cs-CZ" altLang="en-US" sz="2000" b="1" i="1" dirty="0"/>
              <a:t>Stipa </a:t>
            </a:r>
            <a:r>
              <a:rPr lang="cs-CZ" altLang="en-US" sz="2000" b="1" dirty="0"/>
              <a:t>spp.,</a:t>
            </a:r>
            <a:r>
              <a:rPr lang="cs-CZ" altLang="en-US" sz="2000" b="1" i="1" dirty="0"/>
              <a:t> Dictamnus albus</a:t>
            </a:r>
            <a:r>
              <a:rPr lang="cs-CZ" altLang="en-US" sz="2000" b="1" dirty="0"/>
              <a:t>,</a:t>
            </a:r>
            <a:r>
              <a:rPr lang="cs-CZ" altLang="en-US" sz="2000" b="1" i="1" dirty="0"/>
              <a:t> Lithospermum purpurocaeruleum,</a:t>
            </a:r>
            <a:r>
              <a:rPr lang="cs-CZ" altLang="en-US" sz="2000" b="1" dirty="0"/>
              <a:t> </a:t>
            </a:r>
            <a:r>
              <a:rPr lang="cs-CZ" altLang="en-US" sz="2000" b="1" i="1" dirty="0"/>
              <a:t>Lathyrus niger</a:t>
            </a:r>
            <a:r>
              <a:rPr lang="cs-CZ" altLang="en-US" sz="2000" b="1" dirty="0"/>
              <a:t>,</a:t>
            </a:r>
            <a:r>
              <a:rPr lang="cs-CZ" altLang="en-US" sz="2000" b="1" i="1" dirty="0"/>
              <a:t> Campanula persicifolia</a:t>
            </a:r>
            <a:r>
              <a:rPr lang="cs-CZ" altLang="en-US" sz="2000" b="1" dirty="0"/>
              <a:t>, </a:t>
            </a:r>
            <a:r>
              <a:rPr lang="cs-CZ" altLang="en-US" sz="2000" b="1" i="1" dirty="0"/>
              <a:t>Melittis melissophyllum</a:t>
            </a:r>
            <a:r>
              <a:rPr lang="cs-CZ" altLang="en-US" sz="2000" b="1" dirty="0"/>
              <a:t>; </a:t>
            </a:r>
            <a:r>
              <a:rPr lang="cs-CZ" altLang="en-US" sz="2000" b="1" dirty="0">
                <a:solidFill>
                  <a:srgbClr val="FF0000"/>
                </a:solidFill>
              </a:rPr>
              <a:t>ořešák královský (vlašský)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sz="2000" b="1" dirty="0"/>
              <a:t>poprvé se objevují podhorské druhy</a:t>
            </a:r>
            <a:r>
              <a:rPr lang="cs-CZ" altLang="en-US" sz="2000" b="1" i="1" dirty="0"/>
              <a:t> </a:t>
            </a:r>
            <a:r>
              <a:rPr lang="cs-CZ" altLang="en-US" sz="2000" b="1" i="1" dirty="0">
                <a:solidFill>
                  <a:srgbClr val="FF0000"/>
                </a:solidFill>
              </a:rPr>
              <a:t>Oxalis acetosella</a:t>
            </a:r>
            <a:r>
              <a:rPr lang="cs-CZ" altLang="en-US" sz="2000" b="1" dirty="0"/>
              <a:t>,</a:t>
            </a:r>
            <a:r>
              <a:rPr lang="cs-CZ" altLang="en-US" sz="2000" b="1" i="1" dirty="0"/>
              <a:t> </a:t>
            </a:r>
            <a:r>
              <a:rPr lang="cs-CZ" altLang="en-US" sz="2000" b="1" i="1" dirty="0">
                <a:solidFill>
                  <a:srgbClr val="FF0000"/>
                </a:solidFill>
              </a:rPr>
              <a:t>Gymnocarpium dryopteris</a:t>
            </a:r>
            <a:r>
              <a:rPr lang="cs-CZ" altLang="en-US" sz="2000" b="1" dirty="0"/>
              <a:t>,</a:t>
            </a:r>
            <a:r>
              <a:rPr lang="cs-CZ" altLang="en-US" sz="2000" b="1" i="1" dirty="0"/>
              <a:t> </a:t>
            </a:r>
            <a:r>
              <a:rPr lang="cs-CZ" altLang="en-US" sz="2000" b="1" i="1" dirty="0">
                <a:solidFill>
                  <a:srgbClr val="FF0000"/>
                </a:solidFill>
              </a:rPr>
              <a:t>Impatiens noli-tangere</a:t>
            </a:r>
            <a:r>
              <a:rPr lang="cs-CZ" altLang="en-US" sz="2000" b="1" dirty="0"/>
              <a:t>,</a:t>
            </a:r>
            <a:r>
              <a:rPr lang="cs-CZ" altLang="en-US" sz="2000" b="1" i="1" dirty="0"/>
              <a:t> </a:t>
            </a:r>
            <a:r>
              <a:rPr lang="cs-CZ" altLang="en-US" sz="2000" b="1" i="1" dirty="0">
                <a:solidFill>
                  <a:srgbClr val="FF0000"/>
                </a:solidFill>
              </a:rPr>
              <a:t>Hordelymus europaeus</a:t>
            </a:r>
            <a:r>
              <a:rPr lang="cs-CZ" altLang="en-US" sz="2000" b="1" dirty="0"/>
              <a:t>,</a:t>
            </a:r>
            <a:r>
              <a:rPr lang="cs-CZ" altLang="en-US" sz="2000" b="1" i="1" dirty="0"/>
              <a:t> </a:t>
            </a:r>
            <a:r>
              <a:rPr lang="cs-CZ" altLang="en-US" sz="2000" b="1" i="1" dirty="0">
                <a:solidFill>
                  <a:srgbClr val="FF0000"/>
                </a:solidFill>
              </a:rPr>
              <a:t>Circaea lutetiana</a:t>
            </a:r>
            <a:r>
              <a:rPr lang="cs-CZ" altLang="en-US" sz="2000" b="1" dirty="0"/>
              <a:t>,</a:t>
            </a:r>
            <a:r>
              <a:rPr lang="cs-CZ" altLang="en-US" sz="2000" b="1" i="1" dirty="0"/>
              <a:t> </a:t>
            </a:r>
            <a:r>
              <a:rPr lang="cs-CZ" altLang="en-US" sz="2000" b="1" i="1" dirty="0">
                <a:solidFill>
                  <a:srgbClr val="FF0000"/>
                </a:solidFill>
              </a:rPr>
              <a:t>Vaccinium vitis-idaea</a:t>
            </a:r>
            <a:r>
              <a:rPr lang="cs-CZ" altLang="en-US" sz="2000" b="1" dirty="0"/>
              <a:t>...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sz="2000" b="1" dirty="0"/>
              <a:t>zemědělsko-lesní krajina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sz="2000" b="1" dirty="0"/>
              <a:t>pravěké osídlení jen okrajově, osídlení až slovanské</a:t>
            </a:r>
            <a:endParaRPr lang="cs-CZ" altLang="en-US" sz="1600" dirty="0"/>
          </a:p>
        </p:txBody>
      </p:sp>
      <p:pic>
        <p:nvPicPr>
          <p:cNvPr id="119812" name="Obrázek 2" descr="Obsah obrázku exteriér, rostlina, květina, malé&#10;&#10;Popis byl vytvořen automaticky">
            <a:extLst>
              <a:ext uri="{FF2B5EF4-FFF2-40B4-BE49-F238E27FC236}">
                <a16:creationId xmlns:a16="http://schemas.microsoft.com/office/drawing/2014/main" id="{978ABFE9-E74F-4439-B49D-942B85BEF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5439" y="4059238"/>
            <a:ext cx="2700337" cy="24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3" name="Obrázek 4" descr="Obsah obrázku tráva, exteriér, rostlina, zelená&#10;&#10;Popis byl vytvořen automaticky">
            <a:extLst>
              <a:ext uri="{FF2B5EF4-FFF2-40B4-BE49-F238E27FC236}">
                <a16:creationId xmlns:a16="http://schemas.microsoft.com/office/drawing/2014/main" id="{7029293A-2461-4774-B68A-8A6B4A6FC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9750" y="4060826"/>
            <a:ext cx="3905250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4" name="Obrázek 6" descr="Obsah obrázku exteriér, zelená, tráva, zahrada&#10;&#10;Popis byl vytvořen automaticky">
            <a:extLst>
              <a:ext uri="{FF2B5EF4-FFF2-40B4-BE49-F238E27FC236}">
                <a16:creationId xmlns:a16="http://schemas.microsoft.com/office/drawing/2014/main" id="{08B20533-73F9-44D3-BF28-32F8E46DA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20088" y="4060826"/>
            <a:ext cx="2297112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D6C529F3-0DBE-4F55-8015-E45D082FF50C}"/>
              </a:ext>
            </a:extLst>
          </p:cNvPr>
          <p:cNvSpPr txBox="1">
            <a:spLocks/>
          </p:cNvSpPr>
          <p:nvPr/>
        </p:nvSpPr>
        <p:spPr>
          <a:xfrm>
            <a:off x="0" y="147412"/>
            <a:ext cx="12192000" cy="5336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latin typeface="+mn-lt"/>
              </a:rPr>
              <a:t>3. Dubobukový vegetační stupeň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>
            <a:extLst>
              <a:ext uri="{FF2B5EF4-FFF2-40B4-BE49-F238E27FC236}">
                <a16:creationId xmlns:a16="http://schemas.microsoft.com/office/drawing/2014/main" id="{EE9A4E6B-43F8-484E-8BE3-DE880F00F8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1600" y="825499"/>
            <a:ext cx="12090399" cy="6032501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en-US" sz="2000" b="1" dirty="0">
                <a:cs typeface="Times New Roman" panose="02020603050405020304" pitchFamily="18" charset="0"/>
              </a:rPr>
              <a:t>živočichové: </a:t>
            </a:r>
            <a:r>
              <a:rPr lang="cs-CZ" altLang="en-US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vyznívají</a:t>
            </a:r>
            <a:r>
              <a:rPr lang="cs-CZ" altLang="en-US" sz="2000" b="1" dirty="0">
                <a:cs typeface="Times New Roman" panose="02020603050405020304" pitchFamily="18" charset="0"/>
              </a:rPr>
              <a:t> druhy vázané na </a:t>
            </a:r>
            <a:r>
              <a:rPr lang="cs-CZ" altLang="en-US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dub</a:t>
            </a:r>
            <a:r>
              <a:rPr lang="cs-CZ" altLang="en-US" sz="2000" b="1" dirty="0">
                <a:cs typeface="Times New Roman" panose="02020603050405020304" pitchFamily="18" charset="0"/>
              </a:rPr>
              <a:t> (roháč velký, tesařík obrovský), nebo např. otakárek ovocný, </a:t>
            </a:r>
            <a:r>
              <a:rPr lang="cs-CZ" altLang="en-US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typicky</a:t>
            </a:r>
            <a:r>
              <a:rPr lang="cs-CZ" altLang="en-US" sz="2000" b="1" dirty="0">
                <a:cs typeface="Times New Roman" panose="02020603050405020304" pitchFamily="18" charset="0"/>
              </a:rPr>
              <a:t> druhy s vazbou na </a:t>
            </a:r>
            <a:r>
              <a:rPr lang="cs-CZ" altLang="en-US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buk</a:t>
            </a:r>
            <a:r>
              <a:rPr lang="cs-CZ" altLang="en-US" sz="2000" b="1" dirty="0">
                <a:cs typeface="Times New Roman" panose="02020603050405020304" pitchFamily="18" charset="0"/>
              </a:rPr>
              <a:t>: </a:t>
            </a:r>
            <a:r>
              <a:rPr lang="cs-CZ" sz="2000" b="1" dirty="0">
                <a:cs typeface="Times New Roman" panose="02020603050405020304" pitchFamily="18" charset="0"/>
              </a:rPr>
              <a:t>tesařík bukový, štětconoš ořechový; </a:t>
            </a:r>
            <a:r>
              <a:rPr lang="cs-CZ" altLang="cs-CZ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typicky parmové pásmo</a:t>
            </a:r>
            <a:r>
              <a:rPr lang="cs-CZ" altLang="cs-CZ" sz="2000" b="1" dirty="0">
                <a:cs typeface="Times New Roman" panose="02020603050405020304" pitchFamily="18" charset="0"/>
              </a:rPr>
              <a:t>, začíná </a:t>
            </a:r>
            <a:r>
              <a:rPr lang="cs-CZ" altLang="cs-CZ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mlok skvrnitý</a:t>
            </a:r>
            <a:r>
              <a:rPr lang="cs-CZ" altLang="cs-CZ" sz="2000" b="1" dirty="0">
                <a:cs typeface="Times New Roman" panose="02020603050405020304" pitchFamily="18" charset="0"/>
              </a:rPr>
              <a:t>, končí slavík obecný, kormorán velký</a:t>
            </a:r>
            <a:endParaRPr lang="cs-CZ" altLang="en-US" sz="2000" b="1" dirty="0">
              <a:cs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en-US" sz="2000" dirty="0">
              <a:latin typeface="Calibri" panose="020F0502020204030204" pitchFamily="34" charset="0"/>
            </a:endParaRPr>
          </a:p>
        </p:txBody>
      </p:sp>
      <p:pic>
        <p:nvPicPr>
          <p:cNvPr id="121860" name="Obrázek 2" descr="Obsah obrázku exteriér, tráva, zvíře, bodlák&#10;&#10;Popis byl vytvořen automaticky">
            <a:extLst>
              <a:ext uri="{FF2B5EF4-FFF2-40B4-BE49-F238E27FC236}">
                <a16:creationId xmlns:a16="http://schemas.microsoft.com/office/drawing/2014/main" id="{F319429C-BA40-4CDF-A9C0-FE780ADFA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6289" y="1741488"/>
            <a:ext cx="3284537" cy="281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1" name="Obrázek 3">
            <a:extLst>
              <a:ext uri="{FF2B5EF4-FFF2-40B4-BE49-F238E27FC236}">
                <a16:creationId xmlns:a16="http://schemas.microsoft.com/office/drawing/2014/main" id="{4EF97DDB-B4B6-41CC-9F55-A0BFF8946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9726" y="1741489"/>
            <a:ext cx="2136775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62" name="TextovéPole 4">
            <a:extLst>
              <a:ext uri="{FF2B5EF4-FFF2-40B4-BE49-F238E27FC236}">
                <a16:creationId xmlns:a16="http://schemas.microsoft.com/office/drawing/2014/main" id="{2AA9B06C-BB3F-41CE-B40F-8A5E98602B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9725" y="4430713"/>
            <a:ext cx="209708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800">
                <a:solidFill>
                  <a:schemeClr val="bg1"/>
                </a:solidFill>
              </a:rPr>
              <a:t>Darius Baužys</a:t>
            </a:r>
          </a:p>
        </p:txBody>
      </p:sp>
      <p:pic>
        <p:nvPicPr>
          <p:cNvPr id="121863" name="Obrázek 5">
            <a:extLst>
              <a:ext uri="{FF2B5EF4-FFF2-40B4-BE49-F238E27FC236}">
                <a16:creationId xmlns:a16="http://schemas.microsoft.com/office/drawing/2014/main" id="{7A9D3254-1BA3-429E-AE37-EFFAD552B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9726" y="3373439"/>
            <a:ext cx="2136775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64" name="TextovéPole 6">
            <a:extLst>
              <a:ext uri="{FF2B5EF4-FFF2-40B4-BE49-F238E27FC236}">
                <a16:creationId xmlns:a16="http://schemas.microsoft.com/office/drawing/2014/main" id="{795DB6B2-63FD-4AB7-8984-DC2DF8FAB3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0842" y="4955383"/>
            <a:ext cx="13319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800" dirty="0"/>
              <a:t>Philipp </a:t>
            </a:r>
            <a:r>
              <a:rPr lang="cs-CZ" altLang="cs-CZ" sz="800" dirty="0" err="1"/>
              <a:t>Weigell</a:t>
            </a:r>
            <a:endParaRPr lang="cs-CZ" altLang="cs-CZ" sz="800" dirty="0"/>
          </a:p>
        </p:txBody>
      </p:sp>
      <p:pic>
        <p:nvPicPr>
          <p:cNvPr id="121865" name="Obrázek 8" descr="Obsah obrázku žába, zvíře, jídlo, stůl&#10;&#10;Popis byl vytvořen automaticky">
            <a:extLst>
              <a:ext uri="{FF2B5EF4-FFF2-40B4-BE49-F238E27FC236}">
                <a16:creationId xmlns:a16="http://schemas.microsoft.com/office/drawing/2014/main" id="{2DE892B7-3402-4A5D-9122-AEC3292DF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1751" y="1741488"/>
            <a:ext cx="2270125" cy="383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Nadpis 1">
            <a:extLst>
              <a:ext uri="{FF2B5EF4-FFF2-40B4-BE49-F238E27FC236}">
                <a16:creationId xmlns:a16="http://schemas.microsoft.com/office/drawing/2014/main" id="{C12FB27A-07E5-45BD-8A22-F5BC9B34B0B8}"/>
              </a:ext>
            </a:extLst>
          </p:cNvPr>
          <p:cNvSpPr txBox="1">
            <a:spLocks/>
          </p:cNvSpPr>
          <p:nvPr/>
        </p:nvSpPr>
        <p:spPr>
          <a:xfrm>
            <a:off x="0" y="147412"/>
            <a:ext cx="12192000" cy="5336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latin typeface="+mn-lt"/>
              </a:rPr>
              <a:t>3. Dubobukový vegetační stupeň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7" name="Rectangle 3">
            <a:extLst>
              <a:ext uri="{FF2B5EF4-FFF2-40B4-BE49-F238E27FC236}">
                <a16:creationId xmlns:a16="http://schemas.microsoft.com/office/drawing/2014/main" id="{1EE0EFCB-C3B2-46AB-BD45-85CB50A5D2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900" y="765175"/>
            <a:ext cx="11988800" cy="50736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en-US" sz="2400" b="1" dirty="0"/>
              <a:t>pahorkatiny, vrchoviny, hornatiny ČR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sz="2400" b="1" dirty="0"/>
              <a:t>asi 41 % území ČR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sz="2400" b="1" dirty="0"/>
              <a:t>400–700 (800) m n. m.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sz="2400" b="1" dirty="0"/>
              <a:t>kambizemě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sz="2400" b="1" dirty="0"/>
              <a:t>průměrná roční teplota asi 7 °C, průměrný roční úhrn srážek asi 700 mm, vegetační doba dlouhá 140–150 dní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sz="2400" b="1" i="1" dirty="0">
                <a:solidFill>
                  <a:srgbClr val="FF0000"/>
                </a:solidFill>
              </a:rPr>
              <a:t>Fagus sylvatica</a:t>
            </a:r>
            <a:r>
              <a:rPr lang="cs-CZ" altLang="en-US" sz="2400" b="1" dirty="0"/>
              <a:t>,</a:t>
            </a:r>
            <a:r>
              <a:rPr lang="cs-CZ" altLang="en-US" sz="2400" b="1" i="1" dirty="0"/>
              <a:t> Quercus petraea</a:t>
            </a:r>
            <a:r>
              <a:rPr lang="cs-CZ" altLang="en-US" sz="2400" b="1" dirty="0"/>
              <a:t>,</a:t>
            </a:r>
            <a:r>
              <a:rPr lang="cs-CZ" altLang="en-US" sz="2400" b="1" i="1" dirty="0"/>
              <a:t> Abies alba</a:t>
            </a:r>
            <a:r>
              <a:rPr lang="cs-CZ" altLang="en-US" sz="2400" b="1" dirty="0"/>
              <a:t>,</a:t>
            </a:r>
            <a:r>
              <a:rPr lang="cs-CZ" altLang="en-US" sz="2400" b="1" i="1" dirty="0"/>
              <a:t> Acer platanoides</a:t>
            </a:r>
            <a:r>
              <a:rPr lang="cs-CZ" altLang="en-US" sz="2400" b="1" dirty="0"/>
              <a:t>, </a:t>
            </a:r>
            <a:r>
              <a:rPr lang="cs-CZ" altLang="en-US" sz="2400" b="1" i="1" dirty="0"/>
              <a:t>Acer pseudoplatanus</a:t>
            </a:r>
            <a:r>
              <a:rPr lang="cs-CZ" altLang="en-US" sz="2400" b="1" dirty="0"/>
              <a:t>,</a:t>
            </a:r>
            <a:r>
              <a:rPr lang="cs-CZ" altLang="en-US" sz="2400" b="1" i="1" dirty="0"/>
              <a:t> Tilia platyphyllos</a:t>
            </a:r>
            <a:r>
              <a:rPr lang="cs-CZ" altLang="en-US" sz="2400" b="1" dirty="0"/>
              <a:t>,</a:t>
            </a:r>
            <a:r>
              <a:rPr lang="cs-CZ" altLang="en-US" sz="2400" b="1" i="1" dirty="0"/>
              <a:t> Ulmus glabra</a:t>
            </a:r>
            <a:r>
              <a:rPr lang="cs-CZ" altLang="en-US" sz="2400" b="1" dirty="0"/>
              <a:t>, </a:t>
            </a:r>
            <a:r>
              <a:rPr lang="cs-CZ" altLang="en-US" sz="2400" b="1" i="1" dirty="0"/>
              <a:t>Sambucus racemosa</a:t>
            </a:r>
          </a:p>
          <a:p>
            <a:pPr>
              <a:lnSpc>
                <a:spcPct val="80000"/>
              </a:lnSpc>
            </a:pPr>
            <a:r>
              <a:rPr lang="cs-CZ" altLang="cs-CZ" sz="2400" b="1" dirty="0"/>
              <a:t>dominuje buk schopný vytvářet přirozeně </a:t>
            </a:r>
            <a:r>
              <a:rPr lang="cs-CZ" altLang="cs-CZ" sz="2400" b="1" dirty="0" err="1"/>
              <a:t>monocenózy</a:t>
            </a:r>
            <a:r>
              <a:rPr lang="cs-CZ" altLang="cs-CZ" sz="2400" b="1" dirty="0"/>
              <a:t>, přimíšena je jedle (v přírodním stavu cca 20 % dle stanoviště); výškově jsou si rovnocenné (do 50 m); duby a habr (do 25 m) pouze vtroušené a podúrovňové (končí zde jejich výskyt)</a:t>
            </a:r>
          </a:p>
          <a:p>
            <a:pPr eaLnBrk="1" hangingPunct="1">
              <a:lnSpc>
                <a:spcPct val="80000"/>
              </a:lnSpc>
            </a:pPr>
            <a:endParaRPr lang="cs-CZ" altLang="en-US" sz="2400" b="1" i="1" dirty="0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14AFB0E5-9E2D-4722-8F99-55AEA5A72A05}"/>
              </a:ext>
            </a:extLst>
          </p:cNvPr>
          <p:cNvSpPr txBox="1">
            <a:spLocks/>
          </p:cNvSpPr>
          <p:nvPr/>
        </p:nvSpPr>
        <p:spPr>
          <a:xfrm>
            <a:off x="0" y="147412"/>
            <a:ext cx="12192000" cy="5336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latin typeface="+mn-lt"/>
              </a:rPr>
              <a:t>4. Bukový vegetační stupeň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84BBD5-C0A3-475A-831F-880671B24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7412"/>
            <a:ext cx="12192000" cy="533625"/>
          </a:xfrm>
          <a:solidFill>
            <a:schemeClr val="bg1">
              <a:lumMod val="75000"/>
            </a:schemeClr>
          </a:solidFill>
        </p:spPr>
        <p:txBody>
          <a:bodyPr anchor="ctr" anchorCtr="1">
            <a:noAutofit/>
          </a:bodyPr>
          <a:lstStyle/>
          <a:p>
            <a:pPr algn="ctr"/>
            <a:r>
              <a:rPr lang="cs-CZ" sz="3600" b="1" dirty="0">
                <a:latin typeface="+mn-lt"/>
              </a:rPr>
              <a:t>Co je to geobiocenologie?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B13E115-6ECA-4848-B248-B7E379D2AD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918" y="797718"/>
            <a:ext cx="11872163" cy="5033963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Geobiocenologie je odborná disciplína zabývající se studiem společenstev organismů a jejich vztahů ke stanovišti, dále jejich rozšířením a také vzájemnými vztahy mezi těmito společenstvy. </a:t>
            </a:r>
          </a:p>
          <a:p>
            <a:pPr marL="0" indent="0">
              <a:buNone/>
            </a:pPr>
            <a:r>
              <a:rPr lang="cs-CZ" dirty="0"/>
              <a:t>Ekologická disciplína zaměřená na hodnocení stavu, struktury a složení společenstev, dále na sledování jejich vývoje, prostorového rozmístění a prostorových vazeb.</a:t>
            </a:r>
          </a:p>
          <a:p>
            <a:endParaRPr lang="cs-CZ" dirty="0"/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7CBE1C29-2927-4A72-83A8-790E7972E2A8}"/>
              </a:ext>
            </a:extLst>
          </p:cNvPr>
          <p:cNvGrpSpPr/>
          <p:nvPr/>
        </p:nvGrpSpPr>
        <p:grpSpPr>
          <a:xfrm>
            <a:off x="4640179" y="3441031"/>
            <a:ext cx="2911642" cy="1209023"/>
            <a:chOff x="4640179" y="3441031"/>
            <a:chExt cx="2911642" cy="1209023"/>
          </a:xfrm>
        </p:grpSpPr>
        <p:sp>
          <p:nvSpPr>
            <p:cNvPr id="4" name="Šipka: doprava 3">
              <a:extLst>
                <a:ext uri="{FF2B5EF4-FFF2-40B4-BE49-F238E27FC236}">
                  <a16:creationId xmlns:a16="http://schemas.microsoft.com/office/drawing/2014/main" id="{44CA10B1-5BD9-4D26-8828-C744C2390C30}"/>
                </a:ext>
              </a:extLst>
            </p:cNvPr>
            <p:cNvSpPr/>
            <p:nvPr/>
          </p:nvSpPr>
          <p:spPr>
            <a:xfrm rot="5400000">
              <a:off x="5825290" y="3284621"/>
              <a:ext cx="541421" cy="854242"/>
            </a:xfrm>
            <a:prstGeom prst="rightArrow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srgbClr val="FF0000"/>
                </a:solidFill>
              </a:endParaRPr>
            </a:p>
          </p:txBody>
        </p:sp>
        <p:sp>
          <p:nvSpPr>
            <p:cNvPr id="5" name="TextovéPole 4">
              <a:extLst>
                <a:ext uri="{FF2B5EF4-FFF2-40B4-BE49-F238E27FC236}">
                  <a16:creationId xmlns:a16="http://schemas.microsoft.com/office/drawing/2014/main" id="{69E677BE-0E40-46B1-9FBB-6F18E844D1ED}"/>
                </a:ext>
              </a:extLst>
            </p:cNvPr>
            <p:cNvSpPr txBox="1"/>
            <p:nvPr/>
          </p:nvSpPr>
          <p:spPr>
            <a:xfrm>
              <a:off x="4640179" y="4126834"/>
              <a:ext cx="29116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800" b="1" dirty="0">
                  <a:solidFill>
                    <a:srgbClr val="FF0000"/>
                  </a:solidFill>
                </a:rPr>
                <a:t>Krajinná ekologie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5655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13C60BB9-E800-4521-A322-ED1854CFEBB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9005926"/>
              </p:ext>
            </p:extLst>
          </p:nvPr>
        </p:nvGraphicFramePr>
        <p:xfrm>
          <a:off x="1524000" y="-1"/>
          <a:ext cx="9149542" cy="68621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" r:id="rId3" imgW="4572095" imgH="3429123" progId="PowerPoint.Slide.12">
                  <p:embed/>
                </p:oleObj>
              </mc:Choice>
              <mc:Fallback>
                <p:oleObj name="Slide" r:id="rId3" imgW="4572095" imgH="3429123" progId="PowerPoint.Slid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24000" y="-1"/>
                        <a:ext cx="9149542" cy="68621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9" name="Rectangle 3">
            <a:extLst>
              <a:ext uri="{FF2B5EF4-FFF2-40B4-BE49-F238E27FC236}">
                <a16:creationId xmlns:a16="http://schemas.microsoft.com/office/drawing/2014/main" id="{BA6FE07B-565B-4932-ABE2-28E698130D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765175"/>
            <a:ext cx="11887200" cy="50736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en-US" sz="2400" b="1" dirty="0"/>
              <a:t>typicky bukoví průvodci: </a:t>
            </a:r>
            <a:r>
              <a:rPr lang="cs-CZ" altLang="en-US" sz="2400" b="1" i="1" dirty="0"/>
              <a:t>Galium odoratum</a:t>
            </a:r>
            <a:r>
              <a:rPr lang="cs-CZ" altLang="en-US" sz="2400" b="1" dirty="0"/>
              <a:t>,</a:t>
            </a:r>
            <a:r>
              <a:rPr lang="cs-CZ" altLang="en-US" sz="2400" b="1" i="1" dirty="0"/>
              <a:t> Oxalis acetosella</a:t>
            </a:r>
            <a:r>
              <a:rPr lang="cs-CZ" altLang="en-US" sz="2400" b="1" dirty="0"/>
              <a:t>,</a:t>
            </a:r>
            <a:r>
              <a:rPr lang="cs-CZ" altLang="en-US" sz="2400" b="1" i="1" dirty="0"/>
              <a:t> Galeobdolon montanum</a:t>
            </a:r>
            <a:r>
              <a:rPr lang="cs-CZ" altLang="en-US" sz="2400" b="1" dirty="0"/>
              <a:t>, </a:t>
            </a:r>
            <a:r>
              <a:rPr lang="cs-CZ" altLang="en-US" sz="2400" b="1" i="1" dirty="0"/>
              <a:t>Maianthemum bifolium</a:t>
            </a:r>
            <a:r>
              <a:rPr lang="cs-CZ" altLang="en-US" sz="2400" b="1" dirty="0"/>
              <a:t>, </a:t>
            </a:r>
            <a:r>
              <a:rPr lang="cs-CZ" altLang="en-US" sz="2400" b="1" i="1" dirty="0"/>
              <a:t>Senecio ovatus</a:t>
            </a:r>
            <a:r>
              <a:rPr lang="cs-CZ" altLang="en-US" sz="2400" b="1" dirty="0"/>
              <a:t>, </a:t>
            </a:r>
            <a:r>
              <a:rPr lang="cs-CZ" altLang="en-US" sz="2400" b="1" i="1" dirty="0"/>
              <a:t>Milium effusum</a:t>
            </a:r>
            <a:r>
              <a:rPr lang="cs-CZ" altLang="en-US" sz="2400" b="1" dirty="0"/>
              <a:t>, </a:t>
            </a:r>
            <a:r>
              <a:rPr lang="cs-CZ" altLang="en-US" sz="2400" b="1" i="1" dirty="0"/>
              <a:t>Gymnocarpium dryopteris</a:t>
            </a:r>
            <a:r>
              <a:rPr lang="cs-CZ" altLang="en-US" sz="2400" b="1" dirty="0"/>
              <a:t>,</a:t>
            </a:r>
            <a:r>
              <a:rPr lang="cs-CZ" altLang="en-US" sz="2400" b="1" i="1" dirty="0"/>
              <a:t> Mercurialis perennis</a:t>
            </a:r>
            <a:r>
              <a:rPr lang="cs-CZ" altLang="en-US" sz="2400" b="1" dirty="0"/>
              <a:t>,</a:t>
            </a:r>
            <a:r>
              <a:rPr lang="cs-CZ" altLang="en-US" sz="2400" b="1" i="1" dirty="0"/>
              <a:t> Dentaria bulbifera</a:t>
            </a:r>
            <a:r>
              <a:rPr lang="cs-CZ" altLang="en-US" sz="2400" b="1" dirty="0"/>
              <a:t>,</a:t>
            </a:r>
            <a:r>
              <a:rPr lang="cs-CZ" altLang="en-US" sz="2400" b="1" i="1" dirty="0"/>
              <a:t> Avenella flexuosa</a:t>
            </a:r>
            <a:r>
              <a:rPr lang="cs-CZ" altLang="en-US" sz="2400" b="1" dirty="0"/>
              <a:t>...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sz="2400" b="1" dirty="0"/>
              <a:t>poprvé se objevuje </a:t>
            </a:r>
            <a:r>
              <a:rPr lang="cs-CZ" altLang="en-US" sz="2400" b="1" i="1" dirty="0">
                <a:solidFill>
                  <a:srgbClr val="FF0000"/>
                </a:solidFill>
              </a:rPr>
              <a:t>Lunaria rediviva</a:t>
            </a:r>
            <a:r>
              <a:rPr lang="cs-CZ" altLang="en-US" sz="2400" b="1" dirty="0"/>
              <a:t>,</a:t>
            </a:r>
            <a:r>
              <a:rPr lang="cs-CZ" altLang="en-US" sz="2400" b="1" i="1" dirty="0"/>
              <a:t> Prenanthes purpurea</a:t>
            </a:r>
            <a:r>
              <a:rPr lang="cs-CZ" altLang="en-US" sz="2400" b="1" dirty="0"/>
              <a:t>, </a:t>
            </a:r>
            <a:r>
              <a:rPr lang="cs-CZ" altLang="en-US" sz="2400" b="1" i="1" dirty="0">
                <a:solidFill>
                  <a:srgbClr val="FF0000"/>
                </a:solidFill>
              </a:rPr>
              <a:t>Polygonatum verticillatum</a:t>
            </a:r>
            <a:r>
              <a:rPr lang="cs-CZ" altLang="en-US" sz="2400" b="1" dirty="0"/>
              <a:t>...</a:t>
            </a:r>
          </a:p>
        </p:txBody>
      </p:sp>
      <p:pic>
        <p:nvPicPr>
          <p:cNvPr id="126980" name="Obrázek 2" descr="Obsah obrázku tráva, exteriér, rostlina, květina&#10;&#10;Popis byl vytvořen automaticky">
            <a:extLst>
              <a:ext uri="{FF2B5EF4-FFF2-40B4-BE49-F238E27FC236}">
                <a16:creationId xmlns:a16="http://schemas.microsoft.com/office/drawing/2014/main" id="{A1FE7E7A-5A6D-4AA3-BFDF-0CE1DB2C4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62150" y="2733675"/>
            <a:ext cx="2178050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81" name="Obrázek 4" descr="Obsah obrázku tráva, rostlina, exteriér, zelená&#10;&#10;Popis byl vytvořen automaticky">
            <a:extLst>
              <a:ext uri="{FF2B5EF4-FFF2-40B4-BE49-F238E27FC236}">
                <a16:creationId xmlns:a16="http://schemas.microsoft.com/office/drawing/2014/main" id="{1B008CF8-293F-4613-8927-3DB788C49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6263" y="2733675"/>
            <a:ext cx="2151062" cy="322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71948490-D0F1-4723-B70D-96DA2A89A711}"/>
              </a:ext>
            </a:extLst>
          </p:cNvPr>
          <p:cNvSpPr txBox="1">
            <a:spLocks/>
          </p:cNvSpPr>
          <p:nvPr/>
        </p:nvSpPr>
        <p:spPr>
          <a:xfrm>
            <a:off x="0" y="147412"/>
            <a:ext cx="12192000" cy="5336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latin typeface="+mn-lt"/>
              </a:rPr>
              <a:t>4. Bukový vegetační stupeň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">
            <a:extLst>
              <a:ext uri="{FF2B5EF4-FFF2-40B4-BE49-F238E27FC236}">
                <a16:creationId xmlns:a16="http://schemas.microsoft.com/office/drawing/2014/main" id="{3FF2E9F2-3BC5-4B4A-90EE-92D7054ECD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1600" y="763585"/>
            <a:ext cx="12001500" cy="4910139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en-US" sz="2000" b="1" dirty="0"/>
              <a:t>tesařík alpský, martináč bukový, v ČR zde po dlouhé době zahnízdil orel skalní…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en-US" sz="2000" b="1" dirty="0"/>
              <a:t>zemědělsko-lesní krajina, typicky jehličnaté monokultury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en-US" sz="2000" b="1" dirty="0"/>
              <a:t>osídlení až během středověké kolonizace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en-US" sz="2000" b="1" dirty="0"/>
              <a:t>dubojehličnatá varianta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en-US" sz="2000" b="1" dirty="0"/>
          </a:p>
        </p:txBody>
      </p:sp>
      <p:pic>
        <p:nvPicPr>
          <p:cNvPr id="129028" name="Obrázek 1">
            <a:extLst>
              <a:ext uri="{FF2B5EF4-FFF2-40B4-BE49-F238E27FC236}">
                <a16:creationId xmlns:a16="http://schemas.microsoft.com/office/drawing/2014/main" id="{F3B7CE33-CEFD-4CB9-BDEA-F3CF7A916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5189" y="2414589"/>
            <a:ext cx="3233737" cy="215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29" name="Obrázek 2">
            <a:extLst>
              <a:ext uri="{FF2B5EF4-FFF2-40B4-BE49-F238E27FC236}">
                <a16:creationId xmlns:a16="http://schemas.microsoft.com/office/drawing/2014/main" id="{BF869CAD-4E2B-415A-B49E-5AC33FE03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5189" y="4651375"/>
            <a:ext cx="3233737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0" name="Obrázek 3">
            <a:extLst>
              <a:ext uri="{FF2B5EF4-FFF2-40B4-BE49-F238E27FC236}">
                <a16:creationId xmlns:a16="http://schemas.microsoft.com/office/drawing/2014/main" id="{5E7A43DB-5015-4BE7-9AC3-88EEBF65A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6738" y="2798764"/>
            <a:ext cx="4811712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Nadpis 1">
            <a:extLst>
              <a:ext uri="{FF2B5EF4-FFF2-40B4-BE49-F238E27FC236}">
                <a16:creationId xmlns:a16="http://schemas.microsoft.com/office/drawing/2014/main" id="{F800F7D8-72BE-4237-8684-09F1E8C1A72E}"/>
              </a:ext>
            </a:extLst>
          </p:cNvPr>
          <p:cNvSpPr txBox="1">
            <a:spLocks/>
          </p:cNvSpPr>
          <p:nvPr/>
        </p:nvSpPr>
        <p:spPr>
          <a:xfrm>
            <a:off x="0" y="147412"/>
            <a:ext cx="12192000" cy="5336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latin typeface="+mn-lt"/>
              </a:rPr>
              <a:t>4. Bukový vegetační stupeň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5" name="Rectangle 3">
            <a:extLst>
              <a:ext uri="{FF2B5EF4-FFF2-40B4-BE49-F238E27FC236}">
                <a16:creationId xmlns:a16="http://schemas.microsoft.com/office/drawing/2014/main" id="{05804330-66B6-4CEB-9CBB-FFFEF29C36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0962" y="773113"/>
            <a:ext cx="11988800" cy="50736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en-US" sz="2400" b="1" dirty="0">
                <a:solidFill>
                  <a:srgbClr val="FF0000"/>
                </a:solidFill>
              </a:rPr>
              <a:t>první horský stupeň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sz="2400" b="1" dirty="0"/>
              <a:t>asi 22 % území ČR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sz="2400" b="1" dirty="0"/>
              <a:t>(500) 600–800 (900) m n. m.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sz="2400" b="1" dirty="0"/>
              <a:t>kryptopodzoly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sz="2400" b="1" dirty="0"/>
              <a:t>průměrná roční teplota asi 6 °C, průměrný roční úhrn srážek asi 700–1000 mm, vegetační doba dlouhá do 140 dní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sz="2400" b="1" i="1" dirty="0"/>
              <a:t>Fagus sylvatica</a:t>
            </a:r>
            <a:r>
              <a:rPr lang="cs-CZ" altLang="en-US" sz="2400" b="1" dirty="0"/>
              <a:t>, </a:t>
            </a:r>
            <a:r>
              <a:rPr lang="cs-CZ" altLang="en-US" sz="2400" b="1" i="1" dirty="0"/>
              <a:t>Abies alba</a:t>
            </a:r>
            <a:r>
              <a:rPr lang="cs-CZ" altLang="en-US" sz="2400" b="1" dirty="0"/>
              <a:t>,</a:t>
            </a:r>
            <a:r>
              <a:rPr lang="cs-CZ" altLang="en-US" sz="2400" b="1" i="1" dirty="0"/>
              <a:t> Picea abies</a:t>
            </a:r>
            <a:r>
              <a:rPr lang="cs-CZ" altLang="en-US" sz="2400" b="1" dirty="0"/>
              <a:t>, </a:t>
            </a:r>
            <a:r>
              <a:rPr lang="cs-CZ" altLang="en-US" sz="2400" b="1" i="1" dirty="0"/>
              <a:t>Acer pseudoplatanus</a:t>
            </a:r>
            <a:r>
              <a:rPr lang="cs-CZ" altLang="en-US" sz="2400" b="1" dirty="0"/>
              <a:t>,</a:t>
            </a:r>
            <a:r>
              <a:rPr lang="cs-CZ" altLang="en-US" sz="2400" b="1" i="1" dirty="0"/>
              <a:t> Tilia platyphyllos</a:t>
            </a:r>
            <a:r>
              <a:rPr lang="cs-CZ" altLang="en-US" sz="2400" b="1" dirty="0"/>
              <a:t>, </a:t>
            </a:r>
            <a:r>
              <a:rPr lang="cs-CZ" altLang="en-US" sz="2400" b="1" i="1" dirty="0"/>
              <a:t>Ulmus glabra</a:t>
            </a:r>
            <a:r>
              <a:rPr lang="cs-CZ" altLang="en-US" sz="2400" b="1" dirty="0"/>
              <a:t>, </a:t>
            </a:r>
            <a:r>
              <a:rPr lang="cs-CZ" altLang="en-US" sz="2400" b="1" i="1" dirty="0">
                <a:solidFill>
                  <a:srgbClr val="FF0000"/>
                </a:solidFill>
              </a:rPr>
              <a:t>Sambucus racemosa</a:t>
            </a:r>
            <a:r>
              <a:rPr lang="cs-CZ" altLang="en-US" sz="2400" b="1" dirty="0"/>
              <a:t>,</a:t>
            </a:r>
            <a:r>
              <a:rPr lang="cs-CZ" altLang="en-US" sz="2400" b="1" i="1" dirty="0"/>
              <a:t> </a:t>
            </a:r>
            <a:r>
              <a:rPr lang="cs-CZ" altLang="en-US" sz="2400" b="1" i="1" dirty="0">
                <a:solidFill>
                  <a:srgbClr val="FF0000"/>
                </a:solidFill>
              </a:rPr>
              <a:t>Rosa pendulina</a:t>
            </a:r>
            <a:r>
              <a:rPr lang="cs-CZ" altLang="en-US" sz="2400" b="1" dirty="0"/>
              <a:t>,</a:t>
            </a:r>
            <a:r>
              <a:rPr lang="cs-CZ" altLang="en-US" sz="2400" b="1" i="1" dirty="0"/>
              <a:t> </a:t>
            </a:r>
            <a:r>
              <a:rPr lang="cs-CZ" altLang="en-US" sz="2400" b="1" i="1" dirty="0">
                <a:solidFill>
                  <a:srgbClr val="FF0000"/>
                </a:solidFill>
              </a:rPr>
              <a:t>Lonicera nigra</a:t>
            </a:r>
          </a:p>
          <a:p>
            <a:pPr>
              <a:lnSpc>
                <a:spcPct val="80000"/>
              </a:lnSpc>
            </a:pPr>
            <a:r>
              <a:rPr lang="cs-CZ" altLang="cs-CZ" sz="2400" b="1" dirty="0"/>
              <a:t>v hlavní úrovni dominuje buk (45 m), výrazně nadúrovňová je jedle (60 m); poprvé se objevuje smrk (5 %, až 60 m); duby a habr chybějí (ale mohou být vysazené); na hranici s 6. lvs končí lípa a javor mléč</a:t>
            </a:r>
          </a:p>
          <a:p>
            <a:pPr eaLnBrk="1" hangingPunct="1">
              <a:lnSpc>
                <a:spcPct val="80000"/>
              </a:lnSpc>
            </a:pPr>
            <a:endParaRPr lang="cs-CZ" altLang="en-US" sz="2400" b="1" i="1" dirty="0">
              <a:solidFill>
                <a:srgbClr val="FF0000"/>
              </a:solidFill>
            </a:endParaRPr>
          </a:p>
        </p:txBody>
      </p:sp>
      <p:pic>
        <p:nvPicPr>
          <p:cNvPr id="131076" name="Obrázek 2" descr="Obsah obrázku rostlina, tráva, květina, malé&#10;&#10;Popis byl vytvořen automaticky">
            <a:extLst>
              <a:ext uri="{FF2B5EF4-FFF2-40B4-BE49-F238E27FC236}">
                <a16:creationId xmlns:a16="http://schemas.microsoft.com/office/drawing/2014/main" id="{A666746F-900A-435B-B412-1BF8A7CFB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8950" y="4681426"/>
            <a:ext cx="3074988" cy="2049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77" name="Obrázek 4" descr="Obsah obrázku exteriér, tráva, zelená, malé&#10;&#10;Popis byl vytvořen automaticky">
            <a:extLst>
              <a:ext uri="{FF2B5EF4-FFF2-40B4-BE49-F238E27FC236}">
                <a16:creationId xmlns:a16="http://schemas.microsoft.com/office/drawing/2014/main" id="{0E70E391-D757-4C22-BC6D-8BFE2D541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60306" y="4568581"/>
            <a:ext cx="1520570" cy="2281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0DA0311D-BBC6-46D5-BB54-3745F36E8461}"/>
              </a:ext>
            </a:extLst>
          </p:cNvPr>
          <p:cNvSpPr txBox="1">
            <a:spLocks/>
          </p:cNvSpPr>
          <p:nvPr/>
        </p:nvSpPr>
        <p:spPr>
          <a:xfrm>
            <a:off x="0" y="147412"/>
            <a:ext cx="12192000" cy="5336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latin typeface="+mn-lt"/>
              </a:rPr>
              <a:t>5. Jedlobukový vegetační stupeň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3" name="Obrázek 6">
            <a:extLst>
              <a:ext uri="{FF2B5EF4-FFF2-40B4-BE49-F238E27FC236}">
                <a16:creationId xmlns:a16="http://schemas.microsoft.com/office/drawing/2014/main" id="{5E27BFF8-282A-462D-911D-8D597DF4A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57913"/>
            <a:ext cx="12192000" cy="4510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4" name="TextovéPole 3">
            <a:extLst>
              <a:ext uri="{FF2B5EF4-FFF2-40B4-BE49-F238E27FC236}">
                <a16:creationId xmlns:a16="http://schemas.microsoft.com/office/drawing/2014/main" id="{1A430468-D803-45FE-9940-6EA17E2BA9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92338" y="5668847"/>
            <a:ext cx="83026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000" dirty="0"/>
              <a:t>Igor Míchal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7" name="Rectangle 3">
            <a:extLst>
              <a:ext uri="{FF2B5EF4-FFF2-40B4-BE49-F238E27FC236}">
                <a16:creationId xmlns:a16="http://schemas.microsoft.com/office/drawing/2014/main" id="{DBB5272D-B327-4813-A960-E7C2FA2A4E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9700" y="706437"/>
            <a:ext cx="11950700" cy="5270501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en-US" sz="2000" b="1" i="1" dirty="0"/>
              <a:t>Festuca altissima</a:t>
            </a:r>
            <a:r>
              <a:rPr lang="cs-CZ" altLang="en-US" sz="2000" b="1" dirty="0"/>
              <a:t>,</a:t>
            </a:r>
            <a:r>
              <a:rPr lang="cs-CZ" altLang="en-US" sz="2000" b="1" i="1" dirty="0"/>
              <a:t> Prenanthes purpurea</a:t>
            </a:r>
            <a:r>
              <a:rPr lang="cs-CZ" altLang="en-US" sz="2000" b="1" dirty="0"/>
              <a:t>, </a:t>
            </a:r>
            <a:r>
              <a:rPr lang="cs-CZ" altLang="en-US" sz="2000" b="1" i="1" dirty="0"/>
              <a:t>Impatiens noli-tangere</a:t>
            </a:r>
            <a:r>
              <a:rPr lang="cs-CZ" altLang="en-US" sz="2000" b="1" dirty="0"/>
              <a:t>,</a:t>
            </a:r>
            <a:r>
              <a:rPr lang="cs-CZ" altLang="en-US" sz="2000" b="1" i="1" dirty="0"/>
              <a:t> </a:t>
            </a:r>
            <a:r>
              <a:rPr lang="cs-CZ" altLang="en-US" sz="2000" b="1" i="1" dirty="0">
                <a:solidFill>
                  <a:srgbClr val="FF0000"/>
                </a:solidFill>
              </a:rPr>
              <a:t>Stellaria nemorum</a:t>
            </a:r>
            <a:r>
              <a:rPr lang="cs-CZ" altLang="en-US" sz="2000" b="1" dirty="0"/>
              <a:t>,</a:t>
            </a:r>
            <a:r>
              <a:rPr lang="cs-CZ" altLang="en-US" sz="2000" b="1" i="1" dirty="0"/>
              <a:t> Polygonatum verticillatum</a:t>
            </a:r>
            <a:r>
              <a:rPr lang="cs-CZ" altLang="en-US" sz="2000" b="1" dirty="0"/>
              <a:t>, </a:t>
            </a:r>
            <a:r>
              <a:rPr lang="cs-CZ" altLang="en-US" sz="2000" b="1" i="1" dirty="0"/>
              <a:t>Senecio ovatus</a:t>
            </a:r>
            <a:r>
              <a:rPr lang="cs-CZ" altLang="en-US" sz="2000" b="1" dirty="0"/>
              <a:t>,</a:t>
            </a:r>
            <a:r>
              <a:rPr lang="cs-CZ" altLang="en-US" sz="2000" b="1" i="1" dirty="0"/>
              <a:t> </a:t>
            </a:r>
            <a:r>
              <a:rPr lang="cs-CZ" altLang="en-US" sz="2000" b="1" i="1" dirty="0">
                <a:solidFill>
                  <a:srgbClr val="FF0000"/>
                </a:solidFill>
              </a:rPr>
              <a:t>Calamagrostis villosa</a:t>
            </a:r>
            <a:r>
              <a:rPr lang="cs-CZ" altLang="en-US" sz="2000" b="1" dirty="0"/>
              <a:t>...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sz="2000" b="1" dirty="0">
                <a:solidFill>
                  <a:srgbClr val="FF0000"/>
                </a:solidFill>
              </a:rPr>
              <a:t>poprvé </a:t>
            </a:r>
            <a:r>
              <a:rPr lang="cs-CZ" altLang="en-US" sz="2000" b="1" dirty="0"/>
              <a:t>se objevuje </a:t>
            </a:r>
            <a:r>
              <a:rPr lang="cs-CZ" altLang="en-US" sz="2000" b="1" i="1" dirty="0">
                <a:solidFill>
                  <a:srgbClr val="FF0000"/>
                </a:solidFill>
              </a:rPr>
              <a:t>Blechnum spicant</a:t>
            </a:r>
            <a:r>
              <a:rPr lang="cs-CZ" altLang="en-US" sz="2000" b="1" dirty="0"/>
              <a:t>, </a:t>
            </a:r>
            <a:r>
              <a:rPr lang="cs-CZ" altLang="en-US" sz="2000" b="1" i="1" dirty="0">
                <a:solidFill>
                  <a:srgbClr val="FF0000"/>
                </a:solidFill>
              </a:rPr>
              <a:t>Cicerbita alpina</a:t>
            </a:r>
            <a:r>
              <a:rPr lang="cs-CZ" altLang="en-US" sz="2000" b="1" dirty="0"/>
              <a:t>,</a:t>
            </a:r>
            <a:r>
              <a:rPr lang="cs-CZ" altLang="en-US" sz="2000" b="1" i="1" dirty="0"/>
              <a:t> </a:t>
            </a:r>
            <a:r>
              <a:rPr lang="cs-CZ" altLang="en-US" sz="2000" b="1" i="1" dirty="0">
                <a:solidFill>
                  <a:srgbClr val="FF0000"/>
                </a:solidFill>
              </a:rPr>
              <a:t>Poa chaixii</a:t>
            </a:r>
            <a:r>
              <a:rPr lang="cs-CZ" altLang="en-US" sz="2000" b="1" dirty="0"/>
              <a:t>,</a:t>
            </a:r>
            <a:r>
              <a:rPr lang="cs-CZ" altLang="en-US" sz="2000" b="1" i="1" dirty="0"/>
              <a:t> </a:t>
            </a:r>
            <a:r>
              <a:rPr lang="cs-CZ" altLang="en-US" sz="2000" b="1" i="1" dirty="0">
                <a:solidFill>
                  <a:srgbClr val="FF0000"/>
                </a:solidFill>
              </a:rPr>
              <a:t>Soldanella montana</a:t>
            </a:r>
            <a:r>
              <a:rPr lang="cs-CZ" altLang="en-US" sz="2000" b="1" dirty="0"/>
              <a:t>...</a:t>
            </a:r>
          </a:p>
        </p:txBody>
      </p:sp>
      <p:pic>
        <p:nvPicPr>
          <p:cNvPr id="134148" name="Obrázek 2" descr="Obsah obrázku exteriér, tráva, rostlina, strom&#10;&#10;Popis byl vytvořen automaticky">
            <a:extLst>
              <a:ext uri="{FF2B5EF4-FFF2-40B4-BE49-F238E27FC236}">
                <a16:creationId xmlns:a16="http://schemas.microsoft.com/office/drawing/2014/main" id="{8AA1E3B0-7B40-4A0F-8711-59DAC65DD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7838" y="2376489"/>
            <a:ext cx="3211512" cy="214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49" name="Obrázek 4" descr="Obsah obrázku exteriér, rostlina, zelená, květina&#10;&#10;Popis byl vytvořen automaticky">
            <a:extLst>
              <a:ext uri="{FF2B5EF4-FFF2-40B4-BE49-F238E27FC236}">
                <a16:creationId xmlns:a16="http://schemas.microsoft.com/office/drawing/2014/main" id="{05E91C18-23E9-4C19-B97B-1753EDAA1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9989" y="1763713"/>
            <a:ext cx="1925637" cy="288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50" name="Obrázek 6" descr="Obsah obrázku tráva, exteriér, rostlina, zelená&#10;&#10;Popis byl vytvořen automaticky">
            <a:extLst>
              <a:ext uri="{FF2B5EF4-FFF2-40B4-BE49-F238E27FC236}">
                <a16:creationId xmlns:a16="http://schemas.microsoft.com/office/drawing/2014/main" id="{57EC2DCC-C129-4B30-9F6A-B57D1A401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7838" y="4527550"/>
            <a:ext cx="3211512" cy="214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51" name="Obrázek 8" descr="Obsah obrázku rostlina, list, kapradina&#10;&#10;Popis byl vytvořen automaticky">
            <a:extLst>
              <a:ext uri="{FF2B5EF4-FFF2-40B4-BE49-F238E27FC236}">
                <a16:creationId xmlns:a16="http://schemas.microsoft.com/office/drawing/2014/main" id="{5B9B8828-3796-4DA7-877B-3E3FC3430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4200" y="1763713"/>
            <a:ext cx="1924050" cy="288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52" name="Obrázek 10" descr="Obsah obrázku exteriér, tráva, rostlina, květina&#10;&#10;Popis byl vytvořen automaticky">
            <a:extLst>
              <a:ext uri="{FF2B5EF4-FFF2-40B4-BE49-F238E27FC236}">
                <a16:creationId xmlns:a16="http://schemas.microsoft.com/office/drawing/2014/main" id="{80CB0E5F-DAAD-49B3-84A6-8940225B9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89975" y="2860676"/>
            <a:ext cx="1925638" cy="288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53" name="Obrázek 12" descr="Obsah obrázku tráva, exteriér, rostlina, květina&#10;&#10;Popis byl vytvořen automaticky">
            <a:extLst>
              <a:ext uri="{FF2B5EF4-FFF2-40B4-BE49-F238E27FC236}">
                <a16:creationId xmlns:a16="http://schemas.microsoft.com/office/drawing/2014/main" id="{CDB731F4-FFE6-4695-8EAF-848E1C6D8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5588" y="4676775"/>
            <a:ext cx="3211512" cy="214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Nadpis 1">
            <a:extLst>
              <a:ext uri="{FF2B5EF4-FFF2-40B4-BE49-F238E27FC236}">
                <a16:creationId xmlns:a16="http://schemas.microsoft.com/office/drawing/2014/main" id="{60361B3D-660B-4E10-BD9A-DE5A6E4A6A3B}"/>
              </a:ext>
            </a:extLst>
          </p:cNvPr>
          <p:cNvSpPr txBox="1">
            <a:spLocks/>
          </p:cNvSpPr>
          <p:nvPr/>
        </p:nvSpPr>
        <p:spPr>
          <a:xfrm>
            <a:off x="0" y="147412"/>
            <a:ext cx="12192000" cy="5336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latin typeface="+mn-lt"/>
              </a:rPr>
              <a:t>5. Jedlobukový vegetační stupeň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5" name="Rectangle 3">
            <a:extLst>
              <a:ext uri="{FF2B5EF4-FFF2-40B4-BE49-F238E27FC236}">
                <a16:creationId xmlns:a16="http://schemas.microsoft.com/office/drawing/2014/main" id="{BCF00140-310A-4AA7-9C2D-B113DB11DE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900" y="744536"/>
            <a:ext cx="12001500" cy="5221289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en-US" sz="2000" b="1" dirty="0"/>
              <a:t>už typická </a:t>
            </a:r>
            <a:r>
              <a:rPr lang="cs-CZ" altLang="en-US" sz="2000" b="1" dirty="0">
                <a:solidFill>
                  <a:srgbClr val="FF0000"/>
                </a:solidFill>
              </a:rPr>
              <a:t>horská fauna</a:t>
            </a:r>
            <a:r>
              <a:rPr lang="cs-CZ" altLang="en-US" sz="2000" b="1" dirty="0"/>
              <a:t>: datlík tříprstý, ořešník kropenatý, kos horský, jeřábek lesní; typicky lipanové pásmo vod, tesařík smrkový, lýkožrout jedlový…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sz="2000" b="1" dirty="0"/>
              <a:t>mozaika lesů, luk, políček a pastvin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sz="2000" b="1" dirty="0"/>
              <a:t>osídlení až během středověké kolonizace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sz="2000" b="1" dirty="0"/>
              <a:t>naše ikonické pralesní rezervace (Boubínský, Žofínský prales, </a:t>
            </a:r>
            <a:r>
              <a:rPr lang="cs-CZ" altLang="en-US" sz="2000" b="1" dirty="0" err="1"/>
              <a:t>Mionší</a:t>
            </a:r>
            <a:r>
              <a:rPr lang="cs-CZ" altLang="en-US" sz="2000" b="1" dirty="0"/>
              <a:t>)</a:t>
            </a:r>
          </a:p>
        </p:txBody>
      </p:sp>
      <p:pic>
        <p:nvPicPr>
          <p:cNvPr id="136196" name="Obrázek 1">
            <a:extLst>
              <a:ext uri="{FF2B5EF4-FFF2-40B4-BE49-F238E27FC236}">
                <a16:creationId xmlns:a16="http://schemas.microsoft.com/office/drawing/2014/main" id="{F003E3DC-4975-4DCB-8D7F-60850E37A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8026" y="3263900"/>
            <a:ext cx="2925763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7" name="Obrázek 2">
            <a:extLst>
              <a:ext uri="{FF2B5EF4-FFF2-40B4-BE49-F238E27FC236}">
                <a16:creationId xmlns:a16="http://schemas.microsoft.com/office/drawing/2014/main" id="{13289688-2DDB-46B0-BA71-28E83C416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9188" y="2708276"/>
            <a:ext cx="2552700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8" name="Obrázek 3">
            <a:extLst>
              <a:ext uri="{FF2B5EF4-FFF2-40B4-BE49-F238E27FC236}">
                <a16:creationId xmlns:a16="http://schemas.microsoft.com/office/drawing/2014/main" id="{DC5DD3D1-4B9D-4B93-80C9-3582BA954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9188" y="4940300"/>
            <a:ext cx="28575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9" name="Obrázek 4">
            <a:extLst>
              <a:ext uri="{FF2B5EF4-FFF2-40B4-BE49-F238E27FC236}">
                <a16:creationId xmlns:a16="http://schemas.microsoft.com/office/drawing/2014/main" id="{EC70CBA7-1D91-471E-AB1D-6F786357C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6714" y="2706688"/>
            <a:ext cx="2224087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Nadpis 1">
            <a:extLst>
              <a:ext uri="{FF2B5EF4-FFF2-40B4-BE49-F238E27FC236}">
                <a16:creationId xmlns:a16="http://schemas.microsoft.com/office/drawing/2014/main" id="{525A402B-4C25-498C-8B9E-FD1399F33DE7}"/>
              </a:ext>
            </a:extLst>
          </p:cNvPr>
          <p:cNvSpPr txBox="1">
            <a:spLocks/>
          </p:cNvSpPr>
          <p:nvPr/>
        </p:nvSpPr>
        <p:spPr>
          <a:xfrm>
            <a:off x="0" y="147412"/>
            <a:ext cx="12192000" cy="5336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latin typeface="+mn-lt"/>
              </a:rPr>
              <a:t>5. Jedlobukový vegetační stupeň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1" name="Rectangle 3">
            <a:extLst>
              <a:ext uri="{FF2B5EF4-FFF2-40B4-BE49-F238E27FC236}">
                <a16:creationId xmlns:a16="http://schemas.microsoft.com/office/drawing/2014/main" id="{5356A20A-FDD5-497A-BF39-617859BA1C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9629" y="798023"/>
            <a:ext cx="11903826" cy="5328142"/>
          </a:xfrm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75000"/>
            </a:pPr>
            <a:r>
              <a:rPr lang="cs-CZ" altLang="cs-CZ" sz="2000" b="1" dirty="0"/>
              <a:t>společně se 7. vegetačním stupněm </a:t>
            </a:r>
            <a:r>
              <a:rPr lang="cs-CZ" altLang="cs-CZ" sz="2000" b="1" dirty="0" err="1"/>
              <a:t>bukosmrkovým</a:t>
            </a:r>
            <a:r>
              <a:rPr lang="cs-CZ" altLang="cs-CZ" sz="2000" b="1" dirty="0"/>
              <a:t> zahrnutý do Zlatníkova 6. vegetačního stupně smrkojedlobukového</a:t>
            </a:r>
          </a:p>
          <a:p>
            <a:pPr>
              <a:spcBef>
                <a:spcPct val="20000"/>
              </a:spcBef>
              <a:buSzPct val="75000"/>
            </a:pPr>
            <a:r>
              <a:rPr lang="cs-CZ" altLang="cs-CZ" sz="2000" b="1" dirty="0">
                <a:solidFill>
                  <a:srgbClr val="FF0000"/>
                </a:solidFill>
              </a:rPr>
              <a:t>700–900 m n. m., 4,5–5,5 °C, 900–1050 mm, vegetační doba 115–130 dní (Plíva 1991)</a:t>
            </a:r>
          </a:p>
          <a:p>
            <a:pPr>
              <a:spcBef>
                <a:spcPct val="20000"/>
              </a:spcBef>
              <a:buSzPct val="75000"/>
            </a:pPr>
            <a:r>
              <a:rPr lang="cs-CZ" altLang="cs-CZ" sz="2000" b="1" dirty="0"/>
              <a:t>v hlavní úrovni i v podúrovni dominuje </a:t>
            </a:r>
            <a:r>
              <a:rPr lang="cs-CZ" altLang="cs-CZ" sz="2000" b="1" dirty="0">
                <a:solidFill>
                  <a:srgbClr val="FF0000"/>
                </a:solidFill>
              </a:rPr>
              <a:t>buk</a:t>
            </a:r>
            <a:r>
              <a:rPr lang="cs-CZ" altLang="cs-CZ" sz="2000" b="1" dirty="0"/>
              <a:t> (do 35 m, 50 %), předrůstá ho jak </a:t>
            </a:r>
            <a:r>
              <a:rPr lang="cs-CZ" altLang="cs-CZ" sz="2000" b="1" dirty="0">
                <a:solidFill>
                  <a:srgbClr val="FF0000"/>
                </a:solidFill>
              </a:rPr>
              <a:t>jedle</a:t>
            </a:r>
            <a:r>
              <a:rPr lang="cs-CZ" altLang="cs-CZ" sz="2000" b="1" dirty="0"/>
              <a:t> (až 60 m, 20 %), tak </a:t>
            </a:r>
            <a:r>
              <a:rPr lang="cs-CZ" altLang="cs-CZ" sz="2000" b="1" dirty="0">
                <a:solidFill>
                  <a:srgbClr val="FF0000"/>
                </a:solidFill>
              </a:rPr>
              <a:t>smrk </a:t>
            </a:r>
            <a:r>
              <a:rPr lang="cs-CZ" altLang="cs-CZ" sz="2000" b="1" dirty="0"/>
              <a:t>(30 %); růstové optimum smrku (až 60 m); </a:t>
            </a:r>
            <a:r>
              <a:rPr lang="cs-CZ" altLang="cs-CZ" sz="2000" b="1" dirty="0">
                <a:solidFill>
                  <a:srgbClr val="FF0000"/>
                </a:solidFill>
              </a:rPr>
              <a:t>typická hercynská směs</a:t>
            </a:r>
            <a:r>
              <a:rPr lang="cs-CZ" altLang="cs-CZ" sz="2000" b="1" dirty="0"/>
              <a:t>; </a:t>
            </a:r>
            <a:r>
              <a:rPr lang="cs-CZ" altLang="en-US" sz="2000" b="1" i="1" dirty="0">
                <a:solidFill>
                  <a:srgbClr val="FF0000"/>
                </a:solidFill>
              </a:rPr>
              <a:t>Salix silesiaca</a:t>
            </a:r>
            <a:r>
              <a:rPr lang="cs-CZ" altLang="en-US" sz="2000" b="1" dirty="0"/>
              <a:t>, </a:t>
            </a:r>
            <a:r>
              <a:rPr lang="cs-CZ" altLang="cs-CZ" sz="2000" b="1" dirty="0"/>
              <a:t>končí jasan, jilm horský</a:t>
            </a:r>
          </a:p>
          <a:p>
            <a:pPr>
              <a:spcBef>
                <a:spcPct val="20000"/>
              </a:spcBef>
              <a:buSzPct val="75000"/>
            </a:pPr>
            <a:r>
              <a:rPr lang="cs-CZ" altLang="cs-CZ" sz="2000" b="1" i="1" dirty="0"/>
              <a:t>Prenanthes purpurea</a:t>
            </a:r>
            <a:r>
              <a:rPr lang="cs-CZ" altLang="cs-CZ" sz="2000" b="1" dirty="0"/>
              <a:t>,</a:t>
            </a:r>
            <a:r>
              <a:rPr lang="cs-CZ" altLang="cs-CZ" sz="2000" b="1" i="1" dirty="0"/>
              <a:t> Polygonatum verticillatum</a:t>
            </a:r>
            <a:r>
              <a:rPr lang="cs-CZ" altLang="cs-CZ" sz="2000" b="1" dirty="0"/>
              <a:t>, </a:t>
            </a:r>
            <a:r>
              <a:rPr lang="cs-CZ" altLang="cs-CZ" sz="2000" b="1" i="1" dirty="0"/>
              <a:t>Festuca altissima</a:t>
            </a:r>
            <a:r>
              <a:rPr lang="cs-CZ" altLang="cs-CZ" sz="2000" b="1" dirty="0"/>
              <a:t>, </a:t>
            </a:r>
            <a:r>
              <a:rPr lang="cs-CZ" altLang="cs-CZ" sz="2000" b="1" i="1" dirty="0"/>
              <a:t>Calamagrostis villosa</a:t>
            </a:r>
            <a:r>
              <a:rPr lang="cs-CZ" altLang="cs-CZ" sz="2000" b="1" dirty="0"/>
              <a:t>, spíše ojediněle pak smrkové druhy </a:t>
            </a:r>
            <a:r>
              <a:rPr lang="cs-CZ" altLang="cs-CZ" sz="2000" b="1" i="1" dirty="0"/>
              <a:t>Homogyne alpina</a:t>
            </a:r>
            <a:r>
              <a:rPr lang="cs-CZ" altLang="cs-CZ" sz="2000" b="1" dirty="0"/>
              <a:t>, </a:t>
            </a:r>
            <a:r>
              <a:rPr lang="cs-CZ" altLang="cs-CZ" sz="2000" b="1" i="1" dirty="0"/>
              <a:t>Luzula sylvatica</a:t>
            </a:r>
            <a:r>
              <a:rPr lang="cs-CZ" altLang="cs-CZ" sz="2000" b="1" dirty="0"/>
              <a:t>, </a:t>
            </a:r>
            <a:r>
              <a:rPr lang="cs-CZ" altLang="cs-CZ" sz="2000" b="1" i="1" dirty="0"/>
              <a:t>Cicerbita alpina</a:t>
            </a:r>
            <a:r>
              <a:rPr lang="cs-CZ" altLang="cs-CZ" sz="2000" b="1" dirty="0"/>
              <a:t>, </a:t>
            </a:r>
            <a:r>
              <a:rPr lang="cs-CZ" altLang="cs-CZ" sz="2000" b="1" i="1" dirty="0"/>
              <a:t>Soldanella montana </a:t>
            </a:r>
            <a:r>
              <a:rPr lang="cs-CZ" altLang="cs-CZ" sz="2000" b="1" dirty="0"/>
              <a:t> a dále pak </a:t>
            </a:r>
            <a:r>
              <a:rPr lang="cs-CZ" altLang="cs-CZ" sz="2000" b="1" i="1" dirty="0"/>
              <a:t>Doronicum austriacum</a:t>
            </a:r>
            <a:r>
              <a:rPr lang="cs-CZ" altLang="cs-CZ" sz="2000" b="1" dirty="0"/>
              <a:t>,</a:t>
            </a:r>
            <a:r>
              <a:rPr lang="cs-CZ" altLang="cs-CZ" sz="2000" b="1" i="1" dirty="0"/>
              <a:t> Adenostyles alliariae</a:t>
            </a:r>
            <a:r>
              <a:rPr lang="cs-CZ" altLang="cs-CZ" sz="2000" b="1" dirty="0"/>
              <a:t>,</a:t>
            </a:r>
            <a:r>
              <a:rPr lang="cs-CZ" altLang="cs-CZ" sz="2000" b="1" i="1" dirty="0"/>
              <a:t> Gentiana asclepiadea</a:t>
            </a:r>
            <a:r>
              <a:rPr lang="cs-CZ" altLang="cs-CZ" sz="2000" b="1" dirty="0"/>
              <a:t>,</a:t>
            </a:r>
            <a:r>
              <a:rPr lang="cs-CZ" altLang="cs-CZ" sz="2000" b="1" i="1" dirty="0"/>
              <a:t> Athyrium distentifolium</a:t>
            </a:r>
            <a:r>
              <a:rPr lang="cs-CZ" altLang="cs-CZ" sz="2000" b="1" dirty="0"/>
              <a:t>,</a:t>
            </a:r>
            <a:r>
              <a:rPr lang="cs-CZ" altLang="cs-CZ" sz="2000" b="1" i="1" dirty="0"/>
              <a:t> Impatiens noli-tangere</a:t>
            </a:r>
            <a:r>
              <a:rPr lang="cs-CZ" altLang="cs-CZ" sz="2000" b="1" dirty="0"/>
              <a:t>...</a:t>
            </a:r>
          </a:p>
          <a:p>
            <a:pPr>
              <a:spcBef>
                <a:spcPct val="20000"/>
              </a:spcBef>
              <a:buSzPct val="75000"/>
            </a:pPr>
            <a:r>
              <a:rPr lang="cs-CZ" altLang="en-US" sz="2000" b="1" dirty="0">
                <a:solidFill>
                  <a:srgbClr val="FF0000"/>
                </a:solidFill>
              </a:rPr>
              <a:t>končí řada průvodců buku</a:t>
            </a:r>
            <a:r>
              <a:rPr lang="cs-CZ" altLang="en-US" sz="2000" b="1" dirty="0"/>
              <a:t>: </a:t>
            </a:r>
            <a:r>
              <a:rPr lang="cs-CZ" altLang="en-US" sz="2000" b="1" i="1" dirty="0"/>
              <a:t>Lathyrus vernus</a:t>
            </a:r>
            <a:r>
              <a:rPr lang="cs-CZ" altLang="en-US" sz="2000" b="1" dirty="0"/>
              <a:t>, </a:t>
            </a:r>
            <a:r>
              <a:rPr lang="cs-CZ" altLang="en-US" sz="2000" b="1" i="1" dirty="0"/>
              <a:t>Anemone ranunculoides</a:t>
            </a:r>
            <a:r>
              <a:rPr lang="cs-CZ" altLang="en-US" sz="2000" b="1" dirty="0"/>
              <a:t>, </a:t>
            </a:r>
            <a:r>
              <a:rPr lang="cs-CZ" altLang="en-US" sz="2000" b="1" i="1" dirty="0"/>
              <a:t>Festuca gigantea</a:t>
            </a:r>
            <a:r>
              <a:rPr lang="cs-CZ" altLang="en-US" sz="2000" b="1" dirty="0"/>
              <a:t>, </a:t>
            </a:r>
            <a:r>
              <a:rPr lang="cs-CZ" altLang="en-US" sz="2000" b="1" i="1" dirty="0"/>
              <a:t>Carex sylvatica</a:t>
            </a:r>
            <a:r>
              <a:rPr lang="cs-CZ" altLang="en-US" sz="2000" b="1" dirty="0"/>
              <a:t>, </a:t>
            </a:r>
            <a:r>
              <a:rPr lang="cs-CZ" altLang="en-US" sz="2000" b="1" i="1" dirty="0"/>
              <a:t>Corydalis cava</a:t>
            </a:r>
            <a:r>
              <a:rPr lang="cs-CZ" altLang="en-US" sz="2000" b="1" dirty="0"/>
              <a:t>, </a:t>
            </a:r>
            <a:r>
              <a:rPr lang="cs-CZ" altLang="en-US" sz="2000" b="1" i="1" dirty="0"/>
              <a:t>Corydalis solida</a:t>
            </a:r>
            <a:r>
              <a:rPr lang="cs-CZ" altLang="en-US" sz="2000" b="1" dirty="0"/>
              <a:t>…</a:t>
            </a:r>
            <a:endParaRPr lang="cs-CZ" altLang="cs-CZ" sz="2000" b="1" dirty="0"/>
          </a:p>
          <a:p>
            <a:pPr>
              <a:spcBef>
                <a:spcPct val="20000"/>
              </a:spcBef>
              <a:buSzPct val="75000"/>
            </a:pPr>
            <a:r>
              <a:rPr lang="cs-CZ" altLang="cs-CZ" sz="2000" b="1" dirty="0"/>
              <a:t>rozlehlé lesní komplexy</a:t>
            </a:r>
          </a:p>
          <a:p>
            <a:pPr>
              <a:spcBef>
                <a:spcPct val="20000"/>
              </a:spcBef>
              <a:buSzPct val="75000"/>
            </a:pPr>
            <a:r>
              <a:rPr lang="cs-CZ" altLang="cs-CZ" sz="2000" b="1" dirty="0"/>
              <a:t>řídké osídlení až během středověké kolonizace</a:t>
            </a: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ED1D25A7-3122-4B29-9D28-777FA8F5C334}"/>
              </a:ext>
            </a:extLst>
          </p:cNvPr>
          <p:cNvSpPr txBox="1">
            <a:spLocks/>
          </p:cNvSpPr>
          <p:nvPr/>
        </p:nvSpPr>
        <p:spPr>
          <a:xfrm>
            <a:off x="0" y="147412"/>
            <a:ext cx="12192000" cy="5336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latin typeface="+mn-lt"/>
              </a:rPr>
              <a:t>6. Smrkobukový </a:t>
            </a:r>
            <a:r>
              <a:rPr lang="cs-CZ" sz="3600" b="1" dirty="0">
                <a:solidFill>
                  <a:srgbClr val="FF0000"/>
                </a:solidFill>
                <a:latin typeface="+mn-lt"/>
              </a:rPr>
              <a:t>lesní</a:t>
            </a:r>
            <a:r>
              <a:rPr lang="cs-CZ" sz="3600" b="1" dirty="0">
                <a:latin typeface="+mn-lt"/>
              </a:rPr>
              <a:t> vegetační stupeň</a:t>
            </a:r>
          </a:p>
        </p:txBody>
      </p:sp>
      <p:grpSp>
        <p:nvGrpSpPr>
          <p:cNvPr id="7" name="Skupina 12">
            <a:extLst>
              <a:ext uri="{FF2B5EF4-FFF2-40B4-BE49-F238E27FC236}">
                <a16:creationId xmlns:a16="http://schemas.microsoft.com/office/drawing/2014/main" id="{B04E6655-7005-4370-9E1A-B85BC59CB64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497081" y="4140200"/>
            <a:ext cx="6545290" cy="2367188"/>
            <a:chOff x="26496" y="2802518"/>
            <a:chExt cx="8990608" cy="3250280"/>
          </a:xfrm>
        </p:grpSpPr>
        <p:pic>
          <p:nvPicPr>
            <p:cNvPr id="8" name="Obrázek 4" descr="Obsah obrázku rostlina, květina, tráva, žlutá&#10;&#10;Popis byl vytvořen automaticky">
              <a:extLst>
                <a:ext uri="{FF2B5EF4-FFF2-40B4-BE49-F238E27FC236}">
                  <a16:creationId xmlns:a16="http://schemas.microsoft.com/office/drawing/2014/main" id="{B09D6683-8605-4E3E-83FF-60D0C88CD3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9259" y="2810094"/>
              <a:ext cx="2127845" cy="3191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Obrázek 6" descr="Obsah obrázku exteriér, tráva, vsedě, zelená&#10;&#10;Popis byl vytvořen automaticky">
              <a:extLst>
                <a:ext uri="{FF2B5EF4-FFF2-40B4-BE49-F238E27FC236}">
                  <a16:creationId xmlns:a16="http://schemas.microsoft.com/office/drawing/2014/main" id="{0E4F1046-1CF4-4FBB-AE1D-68B23A893F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3942" y="2810094"/>
              <a:ext cx="2127845" cy="3191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" name="Skupina 9">
              <a:extLst>
                <a:ext uri="{FF2B5EF4-FFF2-40B4-BE49-F238E27FC236}">
                  <a16:creationId xmlns:a16="http://schemas.microsoft.com/office/drawing/2014/main" id="{92C81E2C-6094-4CD7-B2E7-B73E6266BEA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6496" y="2810094"/>
              <a:ext cx="2241688" cy="3184191"/>
              <a:chOff x="141770" y="2593022"/>
              <a:chExt cx="2889292" cy="4104077"/>
            </a:xfrm>
          </p:grpSpPr>
          <p:pic>
            <p:nvPicPr>
              <p:cNvPr id="13" name="Obrázek 7">
                <a:extLst>
                  <a:ext uri="{FF2B5EF4-FFF2-40B4-BE49-F238E27FC236}">
                    <a16:creationId xmlns:a16="http://schemas.microsoft.com/office/drawing/2014/main" id="{43BAA1FF-F9E2-4876-A0A4-C8B881039B6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1770" y="2593022"/>
                <a:ext cx="2830398" cy="41040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TextovéPole 8">
                <a:extLst>
                  <a:ext uri="{FF2B5EF4-FFF2-40B4-BE49-F238E27FC236}">
                    <a16:creationId xmlns:a16="http://schemas.microsoft.com/office/drawing/2014/main" id="{74397F9B-C988-4C52-B81A-0B6A4C00F95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6786" y="6343998"/>
                <a:ext cx="2314276" cy="3531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cs-CZ" altLang="cs-CZ" sz="800" dirty="0">
                    <a:solidFill>
                      <a:schemeClr val="bg1"/>
                    </a:solidFill>
                  </a:rPr>
                  <a:t>Franz Xaver </a:t>
                </a:r>
              </a:p>
            </p:txBody>
          </p:sp>
        </p:grpSp>
        <p:pic>
          <p:nvPicPr>
            <p:cNvPr id="11" name="Obrázek 10">
              <a:extLst>
                <a:ext uri="{FF2B5EF4-FFF2-40B4-BE49-F238E27FC236}">
                  <a16:creationId xmlns:a16="http://schemas.microsoft.com/office/drawing/2014/main" id="{3F38D6FB-EF27-4CD2-B284-16CDF7BB70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8184" y="2802518"/>
              <a:ext cx="2393826" cy="3191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ovéPole 11">
              <a:extLst>
                <a:ext uri="{FF2B5EF4-FFF2-40B4-BE49-F238E27FC236}">
                  <a16:creationId xmlns:a16="http://schemas.microsoft.com/office/drawing/2014/main" id="{3D697C5F-DD2D-4554-BF2E-F71ED6F00D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14192" y="5778841"/>
              <a:ext cx="1647817" cy="273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800" dirty="0">
                  <a:solidFill>
                    <a:schemeClr val="bg1"/>
                  </a:solidFill>
                </a:rPr>
                <a:t>Ladislav Hoskovec</a:t>
              </a:r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5C8714F0-8615-4936-94E0-777390B43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7300" y="0"/>
            <a:ext cx="4597400" cy="689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1" name="Rectangle 3">
            <a:extLst>
              <a:ext uri="{FF2B5EF4-FFF2-40B4-BE49-F238E27FC236}">
                <a16:creationId xmlns:a16="http://schemas.microsoft.com/office/drawing/2014/main" id="{5356A20A-FDD5-497A-BF39-617859BA1C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9629" y="798023"/>
            <a:ext cx="11903826" cy="5328142"/>
          </a:xfrm>
        </p:spPr>
        <p:txBody>
          <a:bodyPr>
            <a:normAutofit/>
          </a:bodyPr>
          <a:lstStyle/>
          <a:p>
            <a:pPr>
              <a:spcBef>
                <a:spcPct val="20000"/>
              </a:spcBef>
              <a:buSzPct val="75000"/>
            </a:pPr>
            <a:r>
              <a:rPr lang="cs-CZ" altLang="cs-CZ" sz="2000" b="1" dirty="0"/>
              <a:t>společně se 6. vegetačním stupněm </a:t>
            </a:r>
            <a:r>
              <a:rPr lang="cs-CZ" altLang="cs-CZ" sz="2000" b="1" dirty="0" err="1"/>
              <a:t>smrkobukovým</a:t>
            </a:r>
            <a:r>
              <a:rPr lang="cs-CZ" altLang="cs-CZ" sz="2000" b="1" dirty="0"/>
              <a:t> zahrnutý do Zlatníkova 6. vegetačního stupně smrkojedlobukového</a:t>
            </a:r>
          </a:p>
          <a:p>
            <a:pPr>
              <a:spcBef>
                <a:spcPct val="20000"/>
              </a:spcBef>
              <a:buSzPct val="75000"/>
            </a:pPr>
            <a:r>
              <a:rPr lang="cs-CZ" altLang="cs-CZ" sz="2000" b="1" dirty="0"/>
              <a:t>typicky humusové podzoly</a:t>
            </a:r>
          </a:p>
          <a:p>
            <a:pPr>
              <a:spcBef>
                <a:spcPct val="20000"/>
              </a:spcBef>
              <a:buSzPct val="75000"/>
            </a:pPr>
            <a:r>
              <a:rPr lang="cs-CZ" altLang="cs-CZ" sz="2000" b="1" dirty="0">
                <a:solidFill>
                  <a:srgbClr val="FF0000"/>
                </a:solidFill>
              </a:rPr>
              <a:t>900–1050 m n. m., 4–4,5 °C, 1050–1200 mm, vegetační doba 100–115 dní (Plíva 1991)</a:t>
            </a:r>
          </a:p>
          <a:p>
            <a:pPr>
              <a:spcBef>
                <a:spcPct val="20000"/>
              </a:spcBef>
              <a:buSzPct val="75000"/>
            </a:pPr>
            <a:r>
              <a:rPr lang="cs-CZ" altLang="cs-CZ" sz="2000" b="1" dirty="0"/>
              <a:t>v hlavní úrovni dominuje smrk (maximálně 40 m, 70 %); jedle roste v podúrovni (10 %); buk ve výrazné podúrovni (20 %), cca polovina výšky hlavní úrovně (maximální výška 27 m), </a:t>
            </a:r>
            <a:r>
              <a:rPr lang="cs-CZ" altLang="en-US" sz="2000" b="1" i="1" dirty="0">
                <a:solidFill>
                  <a:srgbClr val="FF0000"/>
                </a:solidFill>
              </a:rPr>
              <a:t>Salix silesiaca</a:t>
            </a:r>
            <a:endParaRPr lang="cs-CZ" altLang="cs-CZ" sz="2000" b="1" dirty="0"/>
          </a:p>
          <a:p>
            <a:pPr>
              <a:spcBef>
                <a:spcPct val="20000"/>
              </a:spcBef>
              <a:buSzPct val="75000"/>
            </a:pPr>
            <a:r>
              <a:rPr lang="cs-CZ" altLang="cs-CZ" sz="2000" b="1" dirty="0"/>
              <a:t>význačná účast „smrkových druhů“:</a:t>
            </a:r>
            <a:r>
              <a:rPr lang="cs-CZ" altLang="cs-CZ" sz="2000" b="1" i="1" dirty="0"/>
              <a:t> </a:t>
            </a:r>
            <a:r>
              <a:rPr lang="cs-CZ" altLang="cs-CZ" sz="2000" b="1" i="1" dirty="0">
                <a:solidFill>
                  <a:srgbClr val="FF0000"/>
                </a:solidFill>
              </a:rPr>
              <a:t>Homogyne alpina</a:t>
            </a:r>
            <a:r>
              <a:rPr lang="cs-CZ" altLang="cs-CZ" sz="2000" b="1" dirty="0"/>
              <a:t>, </a:t>
            </a:r>
            <a:r>
              <a:rPr lang="cs-CZ" altLang="cs-CZ" sz="2000" b="1" i="1" dirty="0">
                <a:solidFill>
                  <a:srgbClr val="FF0000"/>
                </a:solidFill>
              </a:rPr>
              <a:t>Luzula sylvatica</a:t>
            </a:r>
            <a:r>
              <a:rPr lang="cs-CZ" altLang="cs-CZ" sz="2000" b="1" dirty="0"/>
              <a:t>, </a:t>
            </a:r>
            <a:r>
              <a:rPr lang="cs-CZ" altLang="cs-CZ" sz="2000" b="1" i="1" dirty="0">
                <a:solidFill>
                  <a:srgbClr val="FF0000"/>
                </a:solidFill>
              </a:rPr>
              <a:t>Doronicum austriacum</a:t>
            </a:r>
            <a:r>
              <a:rPr lang="cs-CZ" altLang="cs-CZ" sz="2000" b="1" dirty="0"/>
              <a:t>,</a:t>
            </a:r>
            <a:r>
              <a:rPr lang="cs-CZ" altLang="cs-CZ" sz="2000" b="1" i="1" dirty="0"/>
              <a:t> Poa chaixii</a:t>
            </a:r>
            <a:r>
              <a:rPr lang="cs-CZ" altLang="cs-CZ" sz="2000" b="1" dirty="0"/>
              <a:t>, </a:t>
            </a:r>
            <a:r>
              <a:rPr lang="cs-CZ" altLang="cs-CZ" sz="2000" b="1" i="1" dirty="0"/>
              <a:t>Soldanella montana</a:t>
            </a:r>
            <a:r>
              <a:rPr lang="cs-CZ" altLang="cs-CZ" sz="2000" b="1" dirty="0"/>
              <a:t> dále pak</a:t>
            </a:r>
            <a:r>
              <a:rPr lang="cs-CZ" altLang="cs-CZ" sz="2000" b="1" i="1" dirty="0"/>
              <a:t> </a:t>
            </a:r>
            <a:r>
              <a:rPr lang="cs-CZ" altLang="cs-CZ" sz="2000" b="1" i="1" dirty="0">
                <a:solidFill>
                  <a:srgbClr val="FF0000"/>
                </a:solidFill>
              </a:rPr>
              <a:t>Adenostyles alliariae</a:t>
            </a:r>
            <a:r>
              <a:rPr lang="cs-CZ" altLang="cs-CZ" sz="2000" b="1" dirty="0"/>
              <a:t>,</a:t>
            </a:r>
            <a:r>
              <a:rPr lang="cs-CZ" altLang="cs-CZ" sz="2000" b="1" i="1" dirty="0"/>
              <a:t> Gentiana asclepiadea</a:t>
            </a:r>
            <a:r>
              <a:rPr lang="cs-CZ" altLang="cs-CZ" sz="2000" b="1" dirty="0"/>
              <a:t>,</a:t>
            </a:r>
            <a:r>
              <a:rPr lang="cs-CZ" altLang="cs-CZ" sz="2000" b="1" i="1" dirty="0"/>
              <a:t> </a:t>
            </a:r>
            <a:r>
              <a:rPr lang="cs-CZ" altLang="cs-CZ" sz="2000" b="1" i="1" dirty="0">
                <a:solidFill>
                  <a:srgbClr val="FF0000"/>
                </a:solidFill>
              </a:rPr>
              <a:t>Athyrium distentifolium</a:t>
            </a:r>
            <a:r>
              <a:rPr lang="cs-CZ" altLang="cs-CZ" sz="2000" b="1" dirty="0"/>
              <a:t>,</a:t>
            </a:r>
            <a:r>
              <a:rPr lang="cs-CZ" altLang="cs-CZ" sz="2000" b="1" i="1" dirty="0"/>
              <a:t> Festuca altissima</a:t>
            </a:r>
            <a:r>
              <a:rPr lang="cs-CZ" altLang="cs-CZ" sz="2000" b="1" dirty="0"/>
              <a:t>, </a:t>
            </a:r>
            <a:r>
              <a:rPr lang="cs-CZ" altLang="cs-CZ" sz="2000" b="1" i="1" dirty="0"/>
              <a:t>Prenanthes purpurea</a:t>
            </a:r>
            <a:r>
              <a:rPr lang="cs-CZ" altLang="cs-CZ" sz="2000" b="1" dirty="0"/>
              <a:t>,</a:t>
            </a:r>
            <a:r>
              <a:rPr lang="cs-CZ" altLang="cs-CZ" sz="2000" b="1" i="1" dirty="0"/>
              <a:t> Impatiens noli-tangere</a:t>
            </a:r>
            <a:r>
              <a:rPr lang="cs-CZ" altLang="cs-CZ" sz="2000" b="1" dirty="0"/>
              <a:t>,</a:t>
            </a:r>
            <a:r>
              <a:rPr lang="cs-CZ" altLang="cs-CZ" sz="2000" b="1" i="1" dirty="0"/>
              <a:t> Calamagrostis villosa</a:t>
            </a:r>
            <a:r>
              <a:rPr lang="cs-CZ" altLang="cs-CZ" sz="2000" b="1" dirty="0"/>
              <a:t>, </a:t>
            </a:r>
            <a:r>
              <a:rPr lang="cs-CZ" altLang="cs-CZ" sz="2000" b="1" i="1" dirty="0"/>
              <a:t>Avenella flexuosa</a:t>
            </a:r>
            <a:r>
              <a:rPr lang="cs-CZ" altLang="cs-CZ" sz="2000" b="1" dirty="0"/>
              <a:t>...</a:t>
            </a:r>
          </a:p>
          <a:p>
            <a:pPr>
              <a:spcBef>
                <a:spcPct val="20000"/>
              </a:spcBef>
              <a:buSzPct val="75000"/>
            </a:pPr>
            <a:r>
              <a:rPr lang="cs-CZ" altLang="cs-CZ" sz="2000" b="1" dirty="0"/>
              <a:t>rozlehlé lesní komplexy</a:t>
            </a:r>
          </a:p>
          <a:p>
            <a:pPr>
              <a:spcBef>
                <a:spcPct val="20000"/>
              </a:spcBef>
              <a:buSzPct val="75000"/>
            </a:pPr>
            <a:r>
              <a:rPr lang="cs-CZ" altLang="cs-CZ" sz="2000" b="1" dirty="0"/>
              <a:t>řídké osídlení až během středověké kolonizace</a:t>
            </a: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ED1D25A7-3122-4B29-9D28-777FA8F5C334}"/>
              </a:ext>
            </a:extLst>
          </p:cNvPr>
          <p:cNvSpPr txBox="1">
            <a:spLocks/>
          </p:cNvSpPr>
          <p:nvPr/>
        </p:nvSpPr>
        <p:spPr>
          <a:xfrm>
            <a:off x="0" y="147412"/>
            <a:ext cx="12192000" cy="5336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latin typeface="+mn-lt"/>
              </a:rPr>
              <a:t>7. Bukosmrkový </a:t>
            </a:r>
            <a:r>
              <a:rPr lang="cs-CZ" sz="3600" b="1" dirty="0">
                <a:solidFill>
                  <a:srgbClr val="FF0000"/>
                </a:solidFill>
                <a:latin typeface="+mn-lt"/>
              </a:rPr>
              <a:t>lesní</a:t>
            </a:r>
            <a:r>
              <a:rPr lang="cs-CZ" sz="3600" b="1" dirty="0">
                <a:latin typeface="+mn-lt"/>
              </a:rPr>
              <a:t> vegetační stupeň</a:t>
            </a:r>
          </a:p>
        </p:txBody>
      </p:sp>
    </p:spTree>
    <p:extLst>
      <p:ext uri="{BB962C8B-B14F-4D97-AF65-F5344CB8AC3E}">
        <p14:creationId xmlns:p14="http://schemas.microsoft.com/office/powerpoint/2010/main" val="1186806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4553A8-BB5E-C55A-1627-8E1D00E967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CB30C5-4455-FD2B-D8CB-AD02A9530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7412"/>
            <a:ext cx="12192000" cy="533625"/>
          </a:xfrm>
          <a:solidFill>
            <a:schemeClr val="bg1">
              <a:lumMod val="75000"/>
            </a:schemeClr>
          </a:solidFill>
        </p:spPr>
        <p:txBody>
          <a:bodyPr anchor="ctr" anchorCtr="1">
            <a:noAutofit/>
          </a:bodyPr>
          <a:lstStyle/>
          <a:p>
            <a:pPr algn="ctr"/>
            <a:r>
              <a:rPr lang="cs-CZ" sz="3600" b="1" dirty="0">
                <a:latin typeface="+mn-lt"/>
              </a:rPr>
              <a:t>Co je to geobiocenologie?</a:t>
            </a:r>
          </a:p>
        </p:txBody>
      </p:sp>
      <p:pic>
        <p:nvPicPr>
          <p:cNvPr id="8" name="Obrázek 7" descr="Obsah obrázku venku, zalesněná oblast, Přírodní rezervace, rostlina&#10;&#10;Obsah vygenerovaný umělou inteligencí může být nesprávný.">
            <a:extLst>
              <a:ext uri="{FF2B5EF4-FFF2-40B4-BE49-F238E27FC236}">
                <a16:creationId xmlns:a16="http://schemas.microsoft.com/office/drawing/2014/main" id="{1EED5080-2EAE-EC7E-35D3-4251947BE0A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7278" y="833038"/>
            <a:ext cx="9037444" cy="602496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0" name="Rukopis 9">
                <a:extLst>
                  <a:ext uri="{FF2B5EF4-FFF2-40B4-BE49-F238E27FC236}">
                    <a16:creationId xmlns:a16="http://schemas.microsoft.com/office/drawing/2014/main" id="{904E4311-1042-428B-F2A0-96C2B525036D}"/>
                  </a:ext>
                </a:extLst>
              </p14:cNvPr>
              <p14:cNvContentPartPr/>
              <p14:nvPr/>
            </p14:nvContentPartPr>
            <p14:xfrm>
              <a:off x="1588538" y="3223068"/>
              <a:ext cx="9009720" cy="2387520"/>
            </p14:xfrm>
          </p:contentPart>
        </mc:Choice>
        <mc:Fallback>
          <p:pic>
            <p:nvPicPr>
              <p:cNvPr id="10" name="Rukopis 9">
                <a:extLst>
                  <a:ext uri="{FF2B5EF4-FFF2-40B4-BE49-F238E27FC236}">
                    <a16:creationId xmlns:a16="http://schemas.microsoft.com/office/drawing/2014/main" id="{904E4311-1042-428B-F2A0-96C2B525036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50738" y="3184908"/>
                <a:ext cx="9085680" cy="2463480"/>
              </a:xfrm>
              <a:prstGeom prst="rect">
                <a:avLst/>
              </a:prstGeom>
            </p:spPr>
          </p:pic>
        </mc:Fallback>
      </mc:AlternateContent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43C549D2-A2B1-3589-85EF-DE81F8DDFDC8}"/>
              </a:ext>
            </a:extLst>
          </p:cNvPr>
          <p:cNvCxnSpPr/>
          <p:nvPr/>
        </p:nvCxnSpPr>
        <p:spPr>
          <a:xfrm flipV="1">
            <a:off x="1079292" y="5381469"/>
            <a:ext cx="3942413" cy="1329119"/>
          </a:xfrm>
          <a:prstGeom prst="straightConnector1">
            <a:avLst/>
          </a:prstGeom>
          <a:ln w="1016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98A6408A-A5F8-7E36-5163-49D078498AF8}"/>
              </a:ext>
            </a:extLst>
          </p:cNvPr>
          <p:cNvCxnSpPr/>
          <p:nvPr/>
        </p:nvCxnSpPr>
        <p:spPr>
          <a:xfrm flipH="1">
            <a:off x="7270230" y="2482508"/>
            <a:ext cx="464695" cy="2809020"/>
          </a:xfrm>
          <a:prstGeom prst="straightConnector1">
            <a:avLst/>
          </a:prstGeom>
          <a:ln w="1016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8399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366F795E-4E31-4C04-8F70-4BE9615A8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793" y="0"/>
            <a:ext cx="4570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75731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3" name="Rectangle 3">
            <a:extLst>
              <a:ext uri="{FF2B5EF4-FFF2-40B4-BE49-F238E27FC236}">
                <a16:creationId xmlns:a16="http://schemas.microsoft.com/office/drawing/2014/main" id="{EB39631A-A2CC-4925-B998-B97D165B57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900" y="787400"/>
            <a:ext cx="11988799" cy="5178425"/>
          </a:xfrm>
        </p:spPr>
        <p:txBody>
          <a:bodyPr/>
          <a:lstStyle/>
          <a:p>
            <a:pPr marL="176213" indent="-176213">
              <a:lnSpc>
                <a:spcPct val="80000"/>
              </a:lnSpc>
            </a:pPr>
            <a:r>
              <a:rPr lang="cs-CZ" altLang="en-US" sz="2000" b="1" dirty="0"/>
              <a:t>horský stupeň (horská smrková tajga)</a:t>
            </a:r>
          </a:p>
          <a:p>
            <a:pPr marL="176213" indent="-176213">
              <a:lnSpc>
                <a:spcPct val="80000"/>
              </a:lnSpc>
            </a:pPr>
            <a:r>
              <a:rPr lang="cs-CZ" altLang="en-US" sz="2000" b="1" dirty="0"/>
              <a:t>asi 1 % území ČR</a:t>
            </a:r>
          </a:p>
          <a:p>
            <a:pPr marL="176213" indent="-176213">
              <a:lnSpc>
                <a:spcPct val="80000"/>
              </a:lnSpc>
            </a:pPr>
            <a:r>
              <a:rPr lang="cs-CZ" altLang="en-US" sz="2000" b="1" dirty="0"/>
              <a:t>(1000) 1100–1350 m n. m. </a:t>
            </a:r>
          </a:p>
          <a:p>
            <a:pPr marL="176213" indent="-176213">
              <a:lnSpc>
                <a:spcPct val="80000"/>
              </a:lnSpc>
            </a:pPr>
            <a:r>
              <a:rPr lang="cs-CZ" altLang="en-US" sz="2000" b="1" dirty="0"/>
              <a:t>podzoly, rankery</a:t>
            </a:r>
          </a:p>
          <a:p>
            <a:pPr marL="176213" indent="-176213">
              <a:lnSpc>
                <a:spcPct val="80000"/>
              </a:lnSpc>
            </a:pPr>
            <a:r>
              <a:rPr lang="cs-CZ" altLang="en-US" sz="2000" b="1" dirty="0"/>
              <a:t>průměrná roční teplota asi do 3,5 °C, průměrný roční úhrn srážek přes 1200 mm, vegetační doba dlouhá do 100 dní</a:t>
            </a:r>
          </a:p>
          <a:p>
            <a:pPr marL="176213" indent="-176213">
              <a:lnSpc>
                <a:spcPct val="80000"/>
              </a:lnSpc>
            </a:pPr>
            <a:r>
              <a:rPr lang="cs-CZ" altLang="en-US" sz="2000" b="1" i="1" dirty="0">
                <a:solidFill>
                  <a:srgbClr val="FF0000"/>
                </a:solidFill>
              </a:rPr>
              <a:t>Picea abies</a:t>
            </a:r>
            <a:r>
              <a:rPr lang="cs-CZ" altLang="en-US" sz="2000" b="1" dirty="0"/>
              <a:t>,</a:t>
            </a:r>
            <a:r>
              <a:rPr lang="cs-CZ" altLang="en-US" sz="2000" b="1" i="1" dirty="0"/>
              <a:t> Acer pseudoplatanus</a:t>
            </a:r>
            <a:r>
              <a:rPr lang="cs-CZ" altLang="en-US" sz="2000" b="1" dirty="0"/>
              <a:t>,</a:t>
            </a:r>
            <a:r>
              <a:rPr lang="cs-CZ" altLang="en-US" sz="2000" b="1" i="1" dirty="0"/>
              <a:t> </a:t>
            </a:r>
            <a:r>
              <a:rPr lang="cs-CZ" altLang="en-US" sz="2000" b="1" dirty="0"/>
              <a:t>(</a:t>
            </a:r>
            <a:r>
              <a:rPr lang="cs-CZ" altLang="en-US" sz="2000" b="1" i="1" dirty="0"/>
              <a:t>Fagus sylvatica</a:t>
            </a:r>
            <a:r>
              <a:rPr lang="cs-CZ" altLang="en-US" sz="2000" b="1" dirty="0"/>
              <a:t>),</a:t>
            </a:r>
            <a:r>
              <a:rPr lang="cs-CZ" altLang="en-US" sz="2000" b="1" i="1" dirty="0"/>
              <a:t> Sorbus aucuparia</a:t>
            </a:r>
            <a:r>
              <a:rPr lang="cs-CZ" altLang="en-US" sz="2000" b="1" dirty="0"/>
              <a:t>,</a:t>
            </a:r>
            <a:r>
              <a:rPr lang="cs-CZ" altLang="en-US" sz="2000" b="1" i="1" dirty="0"/>
              <a:t> Lonicera nigra</a:t>
            </a:r>
            <a:r>
              <a:rPr lang="cs-CZ" altLang="en-US" sz="2000" b="1" dirty="0"/>
              <a:t>…</a:t>
            </a:r>
          </a:p>
          <a:p>
            <a:pPr marL="176213" indent="-176213">
              <a:lnSpc>
                <a:spcPct val="80000"/>
              </a:lnSpc>
            </a:pPr>
            <a:r>
              <a:rPr lang="cs-CZ" altLang="cs-CZ" sz="2000" b="1" dirty="0"/>
              <a:t>dominuje smrk (maximální výška 25 m), typické rozvolnění, plynulé snižování výšky smrku, hřížení smrku, zmlazování smrku na mrtvém dřevě; buk a jedle se nevyskytují a pokud ano, jen jako zakrslé, či v keřovité formě (8–12 m); ojedinělý výskyt javoru klenu </a:t>
            </a:r>
            <a:endParaRPr lang="cs-CZ" altLang="en-US" sz="2000" b="1" dirty="0"/>
          </a:p>
          <a:p>
            <a:pPr marL="176213" indent="-176213">
              <a:lnSpc>
                <a:spcPct val="80000"/>
              </a:lnSpc>
            </a:pPr>
            <a:r>
              <a:rPr lang="cs-CZ" altLang="en-US" sz="2000" b="1" dirty="0"/>
              <a:t>typicky horské druhy: </a:t>
            </a:r>
            <a:r>
              <a:rPr lang="cs-CZ" altLang="en-US" sz="2000" b="1" i="1" dirty="0">
                <a:solidFill>
                  <a:srgbClr val="FF0000"/>
                </a:solidFill>
              </a:rPr>
              <a:t>Homogyne alpina</a:t>
            </a:r>
            <a:r>
              <a:rPr lang="cs-CZ" altLang="en-US" sz="2000" b="1" dirty="0"/>
              <a:t>,</a:t>
            </a:r>
            <a:r>
              <a:rPr lang="cs-CZ" altLang="en-US" sz="2000" b="1" i="1" dirty="0"/>
              <a:t> </a:t>
            </a:r>
            <a:r>
              <a:rPr lang="cs-CZ" altLang="en-US" sz="2000" b="1" i="1" dirty="0">
                <a:solidFill>
                  <a:srgbClr val="FF0000"/>
                </a:solidFill>
              </a:rPr>
              <a:t>Streptopus amplexifolius</a:t>
            </a:r>
            <a:r>
              <a:rPr lang="cs-CZ" altLang="en-US" sz="2000" b="1" dirty="0"/>
              <a:t>,</a:t>
            </a:r>
            <a:r>
              <a:rPr lang="cs-CZ" altLang="en-US" sz="2000" b="1" i="1" dirty="0"/>
              <a:t> Soldanella montana</a:t>
            </a:r>
            <a:r>
              <a:rPr lang="cs-CZ" altLang="en-US" sz="2000" b="1" dirty="0"/>
              <a:t>, </a:t>
            </a:r>
            <a:r>
              <a:rPr lang="cs-CZ" altLang="en-US" sz="2000" b="1" i="1" dirty="0"/>
              <a:t>Doronicum austriacum</a:t>
            </a:r>
            <a:r>
              <a:rPr lang="cs-CZ" altLang="en-US" sz="2000" b="1" dirty="0"/>
              <a:t>, </a:t>
            </a:r>
            <a:r>
              <a:rPr lang="cs-CZ" altLang="en-US" sz="2000" b="1" i="1" dirty="0"/>
              <a:t>Adenostyles alliariae</a:t>
            </a:r>
            <a:r>
              <a:rPr lang="cs-CZ" altLang="en-US" sz="2000" b="1" dirty="0"/>
              <a:t>, </a:t>
            </a:r>
            <a:r>
              <a:rPr lang="cs-CZ" altLang="en-US" sz="2000" b="1" i="1" dirty="0"/>
              <a:t>Gentiana asclepiadea</a:t>
            </a:r>
            <a:r>
              <a:rPr lang="cs-CZ" altLang="en-US" sz="2000" b="1" dirty="0"/>
              <a:t>,</a:t>
            </a:r>
            <a:r>
              <a:rPr lang="cs-CZ" altLang="en-US" sz="2000" b="1" i="1" dirty="0"/>
              <a:t> </a:t>
            </a:r>
            <a:r>
              <a:rPr lang="cs-CZ" altLang="en-US" sz="2000" b="1" i="1" dirty="0">
                <a:solidFill>
                  <a:srgbClr val="FF0000"/>
                </a:solidFill>
              </a:rPr>
              <a:t>Luzula sylvatica</a:t>
            </a:r>
            <a:r>
              <a:rPr lang="cs-CZ" altLang="en-US" sz="2000" b="1" dirty="0"/>
              <a:t>, </a:t>
            </a:r>
            <a:r>
              <a:rPr lang="cs-CZ" altLang="en-US" sz="2000" b="1" i="1" dirty="0">
                <a:solidFill>
                  <a:srgbClr val="FF0000"/>
                </a:solidFill>
              </a:rPr>
              <a:t>Athyrium distentifolium</a:t>
            </a:r>
            <a:r>
              <a:rPr lang="cs-CZ" altLang="en-US" sz="2000" b="1" dirty="0"/>
              <a:t>,</a:t>
            </a:r>
            <a:r>
              <a:rPr lang="cs-CZ" altLang="en-US" sz="2000" b="1" i="1" dirty="0"/>
              <a:t> Calamagrostis villosa</a:t>
            </a:r>
            <a:r>
              <a:rPr lang="cs-CZ" altLang="en-US" sz="2000" b="1" dirty="0"/>
              <a:t>,</a:t>
            </a:r>
            <a:r>
              <a:rPr lang="cs-CZ" altLang="en-US" sz="2000" b="1" i="1" dirty="0"/>
              <a:t> Avenella flexuosa</a:t>
            </a:r>
            <a:r>
              <a:rPr lang="cs-CZ" altLang="en-US" sz="2000" b="1" dirty="0"/>
              <a:t>,</a:t>
            </a:r>
            <a:r>
              <a:rPr lang="cs-CZ" altLang="en-US" sz="2000" b="1" i="1" dirty="0"/>
              <a:t> Vaccinium myrtillus</a:t>
            </a:r>
            <a:r>
              <a:rPr lang="cs-CZ" altLang="en-US" sz="2000" b="1" dirty="0"/>
              <a:t>...</a:t>
            </a:r>
          </a:p>
        </p:txBody>
      </p:sp>
      <p:pic>
        <p:nvPicPr>
          <p:cNvPr id="148484" name="Obrázek 2" descr="Obsah obrázku tráva, exteriér, rostlina, kopec&#10;&#10;Popis byl vytvořen automaticky">
            <a:extLst>
              <a:ext uri="{FF2B5EF4-FFF2-40B4-BE49-F238E27FC236}">
                <a16:creationId xmlns:a16="http://schemas.microsoft.com/office/drawing/2014/main" id="{30EB313F-2A2A-45E3-8A6A-4FA9B8798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1400" y="4746371"/>
            <a:ext cx="4711700" cy="2111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43C0EC69-F8D9-4143-ACE9-109846360CDB}"/>
              </a:ext>
            </a:extLst>
          </p:cNvPr>
          <p:cNvSpPr txBox="1">
            <a:spLocks/>
          </p:cNvSpPr>
          <p:nvPr/>
        </p:nvSpPr>
        <p:spPr>
          <a:xfrm>
            <a:off x="0" y="147412"/>
            <a:ext cx="12192000" cy="5336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latin typeface="+mn-lt"/>
              </a:rPr>
              <a:t>7, (</a:t>
            </a:r>
            <a:r>
              <a:rPr lang="cs-CZ" sz="3600" b="1" dirty="0">
                <a:solidFill>
                  <a:srgbClr val="FF0000"/>
                </a:solidFill>
                <a:latin typeface="+mn-lt"/>
              </a:rPr>
              <a:t>8</a:t>
            </a:r>
            <a:r>
              <a:rPr lang="cs-CZ" sz="3600" b="1" dirty="0">
                <a:latin typeface="+mn-lt"/>
              </a:rPr>
              <a:t>). Smrkový (</a:t>
            </a:r>
            <a:r>
              <a:rPr lang="cs-CZ" sz="3600" b="1" dirty="0">
                <a:solidFill>
                  <a:srgbClr val="FF0000"/>
                </a:solidFill>
                <a:latin typeface="+mn-lt"/>
              </a:rPr>
              <a:t>lesní</a:t>
            </a:r>
            <a:r>
              <a:rPr lang="cs-CZ" sz="3600" b="1" dirty="0">
                <a:latin typeface="+mn-lt"/>
              </a:rPr>
              <a:t>) vegetační stupeň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02C6C639-CD5F-4567-9A76-6BD4EAEE12B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8423123"/>
              </p:ext>
            </p:extLst>
          </p:nvPr>
        </p:nvGraphicFramePr>
        <p:xfrm>
          <a:off x="1512915" y="-8313"/>
          <a:ext cx="9177251" cy="688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" r:id="rId3" imgW="4572095" imgH="3429123" progId="PowerPoint.Slide.12">
                  <p:embed/>
                </p:oleObj>
              </mc:Choice>
              <mc:Fallback>
                <p:oleObj name="Slide" r:id="rId3" imgW="4572095" imgH="3429123" progId="PowerPoint.Slid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12915" y="-8313"/>
                        <a:ext cx="9177251" cy="6882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5" name="Rectangle 3">
            <a:extLst>
              <a:ext uri="{FF2B5EF4-FFF2-40B4-BE49-F238E27FC236}">
                <a16:creationId xmlns:a16="http://schemas.microsoft.com/office/drawing/2014/main" id="{66278661-0922-4216-B929-B72FB97283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7000" y="787400"/>
            <a:ext cx="11976099" cy="53387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en-US" sz="2400" b="1" dirty="0"/>
              <a:t>křivka obecná, linduška horská, poprvé </a:t>
            </a:r>
            <a:r>
              <a:rPr lang="cs-CZ" altLang="en-US" sz="2400" b="1" dirty="0">
                <a:solidFill>
                  <a:srgbClr val="FF0000"/>
                </a:solidFill>
              </a:rPr>
              <a:t>pěvuška podhorní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sz="2400" b="1" dirty="0"/>
              <a:t>rozlehlé lesní komplexy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sz="2400" b="1" dirty="0"/>
              <a:t>pastva dobytka, těžba dřeva, rekreace, imise</a:t>
            </a:r>
          </a:p>
          <a:p>
            <a:pPr eaLnBrk="1" hangingPunct="1">
              <a:lnSpc>
                <a:spcPct val="80000"/>
              </a:lnSpc>
            </a:pPr>
            <a:endParaRPr lang="cs-CZ" altLang="en-US" sz="2400" b="1" dirty="0"/>
          </a:p>
        </p:txBody>
      </p:sp>
      <p:pic>
        <p:nvPicPr>
          <p:cNvPr id="151556" name="Obrázek 1">
            <a:extLst>
              <a:ext uri="{FF2B5EF4-FFF2-40B4-BE49-F238E27FC236}">
                <a16:creationId xmlns:a16="http://schemas.microsoft.com/office/drawing/2014/main" id="{1F23C253-0087-40B7-A7B9-DB34ECA10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6250" y="2286000"/>
            <a:ext cx="3200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57" name="TextovéPole 2">
            <a:extLst>
              <a:ext uri="{FF2B5EF4-FFF2-40B4-BE49-F238E27FC236}">
                <a16:creationId xmlns:a16="http://schemas.microsoft.com/office/drawing/2014/main" id="{35979BA7-4277-4494-8872-891973F6F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0114" y="4356100"/>
            <a:ext cx="157638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800" b="1">
                <a:solidFill>
                  <a:schemeClr val="bg1"/>
                </a:solidFill>
              </a:rPr>
              <a:t>Pavel VOJTA Vojtěchovský</a:t>
            </a:r>
            <a:endParaRPr lang="cs-CZ" altLang="cs-CZ" sz="800">
              <a:solidFill>
                <a:schemeClr val="bg1"/>
              </a:solidFill>
            </a:endParaRPr>
          </a:p>
        </p:txBody>
      </p:sp>
      <p:pic>
        <p:nvPicPr>
          <p:cNvPr id="151558" name="Obrázek 3">
            <a:extLst>
              <a:ext uri="{FF2B5EF4-FFF2-40B4-BE49-F238E27FC236}">
                <a16:creationId xmlns:a16="http://schemas.microsoft.com/office/drawing/2014/main" id="{44901260-441A-47EF-AA10-36E2AFA43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5864" y="2286000"/>
            <a:ext cx="3430587" cy="228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59" name="TextovéPole 4">
            <a:extLst>
              <a:ext uri="{FF2B5EF4-FFF2-40B4-BE49-F238E27FC236}">
                <a16:creationId xmlns:a16="http://schemas.microsoft.com/office/drawing/2014/main" id="{AF44E13B-F6A3-4DF8-89C2-C426F27905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9500" y="4329113"/>
            <a:ext cx="9969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800" b="1">
                <a:solidFill>
                  <a:schemeClr val="bg1"/>
                </a:solidFill>
              </a:rPr>
              <a:t>Elaine R. Wilson</a:t>
            </a:r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id="{9B746BB2-7A2C-4706-957B-27D3211528B6}"/>
              </a:ext>
            </a:extLst>
          </p:cNvPr>
          <p:cNvSpPr txBox="1">
            <a:spLocks/>
          </p:cNvSpPr>
          <p:nvPr/>
        </p:nvSpPr>
        <p:spPr>
          <a:xfrm>
            <a:off x="0" y="147412"/>
            <a:ext cx="12192000" cy="5336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latin typeface="+mn-lt"/>
              </a:rPr>
              <a:t>7, (</a:t>
            </a:r>
            <a:r>
              <a:rPr lang="cs-CZ" sz="3600" b="1" dirty="0">
                <a:solidFill>
                  <a:srgbClr val="FF0000"/>
                </a:solidFill>
                <a:latin typeface="+mn-lt"/>
              </a:rPr>
              <a:t>8</a:t>
            </a:r>
            <a:r>
              <a:rPr lang="cs-CZ" sz="3600" b="1" dirty="0">
                <a:latin typeface="+mn-lt"/>
              </a:rPr>
              <a:t>). Smrkový (</a:t>
            </a:r>
            <a:r>
              <a:rPr lang="cs-CZ" sz="3600" b="1" dirty="0">
                <a:solidFill>
                  <a:srgbClr val="FF0000"/>
                </a:solidFill>
                <a:latin typeface="+mn-lt"/>
              </a:rPr>
              <a:t>lesní</a:t>
            </a:r>
            <a:r>
              <a:rPr lang="cs-CZ" sz="3600" b="1" dirty="0">
                <a:latin typeface="+mn-lt"/>
              </a:rPr>
              <a:t>) vegetační stupeň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3" name="Rectangle 3">
            <a:extLst>
              <a:ext uri="{FF2B5EF4-FFF2-40B4-BE49-F238E27FC236}">
                <a16:creationId xmlns:a16="http://schemas.microsoft.com/office/drawing/2014/main" id="{778AC20B-9259-44B0-8BB4-F145675F21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7000" y="825499"/>
            <a:ext cx="11950700" cy="53006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en-US" sz="2400" b="1" dirty="0"/>
              <a:t>horský stupeň nad stromovou hranicí lesa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sz="2400" b="1" dirty="0"/>
              <a:t>jen nejvyšší polohy Krkonoš, Hrubého Jeseníku a Kralického Sněžníku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sz="2400" b="1" dirty="0"/>
              <a:t>nad 1300 m n. m.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sz="2400" b="1" dirty="0"/>
              <a:t>podzoly, rankery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sz="2400" b="1" dirty="0"/>
              <a:t>průměrná roční teplota asi do 1,5 °C, průměrný roční úhrn srážek přes 1500 mm, vegetační doba dlouhá do 60 dní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sz="2400" b="1" i="1" dirty="0">
                <a:solidFill>
                  <a:srgbClr val="FF0000"/>
                </a:solidFill>
              </a:rPr>
              <a:t>Pinus mugo</a:t>
            </a:r>
            <a:r>
              <a:rPr lang="cs-CZ" altLang="en-US" sz="2400" b="1" dirty="0"/>
              <a:t>, </a:t>
            </a:r>
            <a:r>
              <a:rPr lang="cs-CZ" altLang="en-US" sz="2400" b="1" i="1" dirty="0"/>
              <a:t>Picea abies</a:t>
            </a:r>
            <a:r>
              <a:rPr lang="cs-CZ" altLang="en-US" sz="2400" b="1" dirty="0"/>
              <a:t>,</a:t>
            </a:r>
            <a:r>
              <a:rPr lang="cs-CZ" altLang="en-US" sz="2400" b="1" i="1" dirty="0"/>
              <a:t> Sorbus sudetica</a:t>
            </a:r>
            <a:r>
              <a:rPr lang="cs-CZ" altLang="en-US" sz="2400" b="1" dirty="0"/>
              <a:t>,</a:t>
            </a:r>
            <a:r>
              <a:rPr lang="cs-CZ" altLang="en-US" sz="2400" b="1" i="1" dirty="0"/>
              <a:t> </a:t>
            </a:r>
            <a:r>
              <a:rPr lang="cs-CZ" altLang="en-US" sz="2400" b="1" i="1" dirty="0">
                <a:solidFill>
                  <a:srgbClr val="FF0000"/>
                </a:solidFill>
              </a:rPr>
              <a:t>Salix lapponum</a:t>
            </a:r>
            <a:r>
              <a:rPr lang="cs-CZ" altLang="en-US" sz="2400" b="1" dirty="0"/>
              <a:t>,</a:t>
            </a:r>
            <a:r>
              <a:rPr lang="cs-CZ" altLang="en-US" sz="2400" b="1" i="1" dirty="0"/>
              <a:t> </a:t>
            </a:r>
            <a:r>
              <a:rPr lang="cs-CZ" altLang="en-US" sz="2400" b="1" i="1" dirty="0">
                <a:solidFill>
                  <a:srgbClr val="FF0000"/>
                </a:solidFill>
              </a:rPr>
              <a:t>Salix herbacea</a:t>
            </a:r>
            <a:r>
              <a:rPr lang="cs-CZ" altLang="en-US" sz="2400" b="1" dirty="0"/>
              <a:t>…</a:t>
            </a:r>
          </a:p>
          <a:p>
            <a:pPr>
              <a:lnSpc>
                <a:spcPct val="80000"/>
              </a:lnSpc>
            </a:pPr>
            <a:r>
              <a:rPr lang="cs-CZ" altLang="cs-CZ" sz="2400" b="1" dirty="0"/>
              <a:t>smrk jen do výšky kleče, nebo do výšky sněhové pokrývky</a:t>
            </a: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3290E20F-882F-40A1-B11B-AD7AAF990254}"/>
              </a:ext>
            </a:extLst>
          </p:cNvPr>
          <p:cNvSpPr txBox="1">
            <a:spLocks/>
          </p:cNvSpPr>
          <p:nvPr/>
        </p:nvSpPr>
        <p:spPr>
          <a:xfrm>
            <a:off x="0" y="147412"/>
            <a:ext cx="12192000" cy="5336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latin typeface="+mn-lt"/>
              </a:rPr>
              <a:t>8, (</a:t>
            </a:r>
            <a:r>
              <a:rPr lang="cs-CZ" sz="3600" b="1" dirty="0">
                <a:solidFill>
                  <a:srgbClr val="FF0000"/>
                </a:solidFill>
                <a:latin typeface="+mn-lt"/>
              </a:rPr>
              <a:t>9</a:t>
            </a:r>
            <a:r>
              <a:rPr lang="cs-CZ" sz="3600" b="1" dirty="0">
                <a:latin typeface="+mn-lt"/>
              </a:rPr>
              <a:t>). Klečový (</a:t>
            </a:r>
            <a:r>
              <a:rPr lang="cs-CZ" sz="3600" b="1" dirty="0">
                <a:solidFill>
                  <a:srgbClr val="FF0000"/>
                </a:solidFill>
                <a:latin typeface="+mn-lt"/>
              </a:rPr>
              <a:t>lesní</a:t>
            </a:r>
            <a:r>
              <a:rPr lang="cs-CZ" sz="3600" b="1" dirty="0">
                <a:latin typeface="+mn-lt"/>
              </a:rPr>
              <a:t>) vegetační stupeň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DE29F699-2306-4EB4-82F1-4F175041785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7757990"/>
              </p:ext>
            </p:extLst>
          </p:nvPr>
        </p:nvGraphicFramePr>
        <p:xfrm>
          <a:off x="152400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" r:id="rId3" imgW="4572095" imgH="3429123" progId="PowerPoint.Slide.12">
                  <p:embed/>
                </p:oleObj>
              </mc:Choice>
              <mc:Fallback>
                <p:oleObj name="Slide" r:id="rId3" imgW="4572095" imgH="3429123" progId="PowerPoint.Slid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24000" y="0"/>
                        <a:ext cx="9144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5" name="Rectangle 3">
            <a:extLst>
              <a:ext uri="{FF2B5EF4-FFF2-40B4-BE49-F238E27FC236}">
                <a16:creationId xmlns:a16="http://schemas.microsoft.com/office/drawing/2014/main" id="{348092D3-0516-4DC4-9CD6-B127AA2DCD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7000" y="784225"/>
            <a:ext cx="11887200" cy="534193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en-US" sz="2400" b="1" dirty="0"/>
              <a:t>druhy arkto-alpinské: </a:t>
            </a:r>
            <a:r>
              <a:rPr lang="cs-CZ" altLang="en-US" sz="2400" b="1" i="1" dirty="0">
                <a:solidFill>
                  <a:srgbClr val="FF0000"/>
                </a:solidFill>
              </a:rPr>
              <a:t>Juncus trifidus</a:t>
            </a:r>
            <a:r>
              <a:rPr lang="cs-CZ" altLang="en-US" sz="2400" b="1" dirty="0"/>
              <a:t>,</a:t>
            </a:r>
            <a:r>
              <a:rPr lang="cs-CZ" altLang="en-US" sz="2400" b="1" i="1" dirty="0"/>
              <a:t> </a:t>
            </a:r>
            <a:r>
              <a:rPr lang="cs-CZ" altLang="en-US" sz="2400" b="1" i="1" dirty="0">
                <a:solidFill>
                  <a:srgbClr val="FF0000"/>
                </a:solidFill>
              </a:rPr>
              <a:t>Hieracium alpinum</a:t>
            </a:r>
            <a:r>
              <a:rPr lang="cs-CZ" altLang="en-US" sz="2400" b="1" dirty="0"/>
              <a:t>,</a:t>
            </a:r>
            <a:r>
              <a:rPr lang="cs-CZ" altLang="en-US" sz="2400" b="1" i="1" dirty="0"/>
              <a:t> </a:t>
            </a:r>
            <a:r>
              <a:rPr lang="cs-CZ" altLang="en-US" sz="2400" b="1" i="1" dirty="0">
                <a:solidFill>
                  <a:srgbClr val="FF0000"/>
                </a:solidFill>
              </a:rPr>
              <a:t>Anemone narcissiflora</a:t>
            </a:r>
            <a:r>
              <a:rPr lang="cs-CZ" altLang="en-US" sz="2400" b="1" dirty="0"/>
              <a:t>, </a:t>
            </a:r>
            <a:r>
              <a:rPr lang="cs-CZ" altLang="en-US" sz="2400" b="1" i="1" dirty="0">
                <a:solidFill>
                  <a:srgbClr val="FF0000"/>
                </a:solidFill>
              </a:rPr>
              <a:t>Pulsatilla alpina</a:t>
            </a:r>
            <a:r>
              <a:rPr lang="cs-CZ" altLang="en-US" sz="2400" b="1" dirty="0"/>
              <a:t>, </a:t>
            </a:r>
            <a:r>
              <a:rPr lang="cs-CZ" altLang="en-US" sz="2400" b="1" i="1" dirty="0">
                <a:solidFill>
                  <a:srgbClr val="FF0000"/>
                </a:solidFill>
              </a:rPr>
              <a:t>Primula minima</a:t>
            </a:r>
            <a:r>
              <a:rPr lang="cs-CZ" altLang="en-US" sz="2400" b="1" dirty="0"/>
              <a:t>, </a:t>
            </a:r>
            <a:r>
              <a:rPr lang="cs-CZ" altLang="en-US" sz="2400" b="1" i="1" dirty="0">
                <a:solidFill>
                  <a:srgbClr val="FF0000"/>
                </a:solidFill>
              </a:rPr>
              <a:t>Rubus chamaemorus</a:t>
            </a:r>
            <a:r>
              <a:rPr lang="cs-CZ" altLang="en-US" sz="2400" b="1" dirty="0"/>
              <a:t>…, + druhy z nižších (typicky (5)6–7) vegetačních stupňů: </a:t>
            </a:r>
            <a:r>
              <a:rPr lang="cs-CZ" altLang="en-US" sz="2400" b="1" i="1" dirty="0"/>
              <a:t>Homogyne alpina</a:t>
            </a:r>
            <a:r>
              <a:rPr lang="cs-CZ" altLang="en-US" sz="2400" b="1" dirty="0"/>
              <a:t>, </a:t>
            </a:r>
            <a:r>
              <a:rPr lang="cs-CZ" altLang="en-US" sz="2400" b="1" i="1" dirty="0"/>
              <a:t>Athyrium distentifolium</a:t>
            </a:r>
            <a:r>
              <a:rPr lang="cs-CZ" altLang="en-US" sz="2400" b="1" dirty="0"/>
              <a:t>,</a:t>
            </a:r>
            <a:r>
              <a:rPr lang="cs-CZ" altLang="en-US" sz="2400" b="1" i="1" dirty="0"/>
              <a:t> Luzula </a:t>
            </a:r>
            <a:r>
              <a:rPr lang="cs-CZ" altLang="en-US" sz="2400" b="1" dirty="0"/>
              <a:t>l</a:t>
            </a:r>
            <a:r>
              <a:rPr lang="cs-CZ" altLang="en-US" sz="2400" b="1" i="1" dirty="0"/>
              <a:t>uzuloides</a:t>
            </a:r>
            <a:r>
              <a:rPr lang="cs-CZ" altLang="en-US" sz="2400" b="1" dirty="0"/>
              <a:t>, </a:t>
            </a:r>
            <a:r>
              <a:rPr lang="cs-CZ" altLang="en-US" sz="2400" b="1" i="1" dirty="0"/>
              <a:t>Luzula sylvatica</a:t>
            </a:r>
            <a:r>
              <a:rPr lang="cs-CZ" altLang="en-US" sz="2400" b="1" dirty="0"/>
              <a:t>, </a:t>
            </a:r>
            <a:r>
              <a:rPr lang="cs-CZ" altLang="en-US" sz="2400" b="1" i="1" dirty="0"/>
              <a:t>Calamagrostis villosa</a:t>
            </a:r>
            <a:r>
              <a:rPr lang="cs-CZ" altLang="en-US" sz="2400" b="1" dirty="0"/>
              <a:t>,</a:t>
            </a:r>
            <a:r>
              <a:rPr lang="cs-CZ" altLang="en-US" sz="2400" b="1" i="1" dirty="0"/>
              <a:t> Avenella flexuosa</a:t>
            </a:r>
            <a:r>
              <a:rPr lang="cs-CZ" altLang="en-US" sz="2400" b="1" dirty="0"/>
              <a:t>,</a:t>
            </a:r>
            <a:r>
              <a:rPr lang="cs-CZ" altLang="en-US" sz="2400" b="1" i="1" dirty="0"/>
              <a:t> Vaccinium myrtillus</a:t>
            </a:r>
            <a:r>
              <a:rPr lang="cs-CZ" altLang="en-US" sz="2400" b="1" dirty="0"/>
              <a:t>, </a:t>
            </a:r>
            <a:r>
              <a:rPr lang="cs-CZ" altLang="en-US" sz="2400" b="1" i="1" dirty="0"/>
              <a:t>Vaccinium vitis-idaea</a:t>
            </a:r>
            <a:r>
              <a:rPr lang="cs-CZ" altLang="en-US" sz="2400" b="1" dirty="0"/>
              <a:t>...</a:t>
            </a:r>
          </a:p>
        </p:txBody>
      </p:sp>
      <p:grpSp>
        <p:nvGrpSpPr>
          <p:cNvPr id="156676" name="Skupina 1">
            <a:extLst>
              <a:ext uri="{FF2B5EF4-FFF2-40B4-BE49-F238E27FC236}">
                <a16:creationId xmlns:a16="http://schemas.microsoft.com/office/drawing/2014/main" id="{9E2AB854-02B1-4442-A183-1B6C573B79D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03645" y="2492374"/>
            <a:ext cx="11810555" cy="3797301"/>
            <a:chOff x="115888" y="3182938"/>
            <a:chExt cx="8912225" cy="2865437"/>
          </a:xfrm>
        </p:grpSpPr>
        <p:grpSp>
          <p:nvGrpSpPr>
            <p:cNvPr id="156678" name="Skupina 3">
              <a:extLst>
                <a:ext uri="{FF2B5EF4-FFF2-40B4-BE49-F238E27FC236}">
                  <a16:creationId xmlns:a16="http://schemas.microsoft.com/office/drawing/2014/main" id="{1F6386C1-DF34-4A94-919B-68643BEA9F8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592388" y="3187700"/>
              <a:ext cx="2138362" cy="2851150"/>
              <a:chOff x="116505" y="3187423"/>
              <a:chExt cx="2301353" cy="3068470"/>
            </a:xfrm>
          </p:grpSpPr>
          <p:pic>
            <p:nvPicPr>
              <p:cNvPr id="156684" name="Obrázek 1">
                <a:extLst>
                  <a:ext uri="{FF2B5EF4-FFF2-40B4-BE49-F238E27FC236}">
                    <a16:creationId xmlns:a16="http://schemas.microsoft.com/office/drawing/2014/main" id="{7DE0280A-13FA-46BB-B862-B56DF38C4E7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6505" y="3187423"/>
                <a:ext cx="2301353" cy="30684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6685" name="TextovéPole 2">
                <a:extLst>
                  <a:ext uri="{FF2B5EF4-FFF2-40B4-BE49-F238E27FC236}">
                    <a16:creationId xmlns:a16="http://schemas.microsoft.com/office/drawing/2014/main" id="{AB4E8261-F0E8-4768-9DEA-F147A134425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75671" y="6008161"/>
                <a:ext cx="1042187" cy="1749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cs-CZ" altLang="cs-CZ" sz="800" i="1" dirty="0" err="1">
                    <a:solidFill>
                      <a:schemeClr val="bg1"/>
                    </a:solidFill>
                    <a:hlinkClick r:id="rId4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Stefan.lefnaer</a:t>
                </a:r>
                <a:endParaRPr lang="cs-CZ" altLang="cs-CZ" sz="800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56679" name="Obrázek 5" descr="Obsah obrázku tráva, exteriér, pták, vsedě&#10;&#10;Popis byl vytvořen automaticky">
              <a:extLst>
                <a:ext uri="{FF2B5EF4-FFF2-40B4-BE49-F238E27FC236}">
                  <a16:creationId xmlns:a16="http://schemas.microsoft.com/office/drawing/2014/main" id="{66F35A83-ABE2-43B6-946F-582CFD5592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2500" y="3182938"/>
              <a:ext cx="2209800" cy="2852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56680" name="Skupina 10">
              <a:extLst>
                <a:ext uri="{FF2B5EF4-FFF2-40B4-BE49-F238E27FC236}">
                  <a16:creationId xmlns:a16="http://schemas.microsoft.com/office/drawing/2014/main" id="{1BE5B6C0-06B5-4CDE-A85C-9A85F08216B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888" y="3182938"/>
              <a:ext cx="2413000" cy="2865437"/>
              <a:chOff x="6505193" y="3183078"/>
              <a:chExt cx="2413042" cy="2864761"/>
            </a:xfrm>
          </p:grpSpPr>
          <p:pic>
            <p:nvPicPr>
              <p:cNvPr id="156682" name="Obrázek 6">
                <a:extLst>
                  <a:ext uri="{FF2B5EF4-FFF2-40B4-BE49-F238E27FC236}">
                    <a16:creationId xmlns:a16="http://schemas.microsoft.com/office/drawing/2014/main" id="{D0776DD4-309E-4064-A290-D1B1796DC91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05193" y="3183078"/>
                <a:ext cx="2413042" cy="28647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6683" name="TextovéPole 7">
                <a:extLst>
                  <a:ext uri="{FF2B5EF4-FFF2-40B4-BE49-F238E27FC236}">
                    <a16:creationId xmlns:a16="http://schemas.microsoft.com/office/drawing/2014/main" id="{65D338E1-2888-4482-974D-98FB5F0AE41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18106" y="5819293"/>
                <a:ext cx="900129" cy="1625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cs-CZ" altLang="cs-CZ" sz="800" dirty="0" err="1">
                    <a:solidFill>
                      <a:schemeClr val="bg1"/>
                    </a:solidFill>
                    <a:hlinkClick r:id="rId7" tooltip="Go to Erling Ólafsson's photostream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Erling</a:t>
                </a:r>
                <a:r>
                  <a:rPr lang="cs-CZ" altLang="cs-CZ" sz="800" dirty="0">
                    <a:solidFill>
                      <a:schemeClr val="bg1"/>
                    </a:solidFill>
                    <a:hlinkClick r:id="rId7" tooltip="Go to Erling Ólafsson's photostream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 </a:t>
                </a:r>
                <a:r>
                  <a:rPr lang="cs-CZ" altLang="cs-CZ" sz="800" dirty="0" err="1">
                    <a:solidFill>
                      <a:schemeClr val="bg1"/>
                    </a:solidFill>
                    <a:hlinkClick r:id="rId7" tooltip="Go to Erling Ólafsson's photostream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Ólafsson</a:t>
                </a:r>
                <a:r>
                  <a:rPr lang="cs-CZ" altLang="cs-CZ" sz="800" dirty="0">
                    <a:solidFill>
                      <a:schemeClr val="bg1"/>
                    </a:solidFill>
                  </a:rPr>
                  <a:t> </a:t>
                </a:r>
              </a:p>
            </p:txBody>
          </p:sp>
        </p:grpSp>
        <p:pic>
          <p:nvPicPr>
            <p:cNvPr id="156681" name="Obrázek 8">
              <a:extLst>
                <a:ext uri="{FF2B5EF4-FFF2-40B4-BE49-F238E27FC236}">
                  <a16:creationId xmlns:a16="http://schemas.microsoft.com/office/drawing/2014/main" id="{6E071815-6699-4718-A686-9F36CFC299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97700" y="3182938"/>
              <a:ext cx="2030413" cy="2865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6677" name="TextovéPole 9">
            <a:extLst>
              <a:ext uri="{FF2B5EF4-FFF2-40B4-BE49-F238E27FC236}">
                <a16:creationId xmlns:a16="http://schemas.microsoft.com/office/drawing/2014/main" id="{A103A1BE-A1E9-4893-8ECC-43F3479C6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8475" y="5859463"/>
            <a:ext cx="118745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800" dirty="0">
                <a:solidFill>
                  <a:schemeClr val="bg1"/>
                </a:solidFill>
              </a:rPr>
              <a:t>www.pladias.cz</a:t>
            </a:r>
          </a:p>
        </p:txBody>
      </p:sp>
      <p:sp>
        <p:nvSpPr>
          <p:cNvPr id="16" name="Nadpis 1">
            <a:extLst>
              <a:ext uri="{FF2B5EF4-FFF2-40B4-BE49-F238E27FC236}">
                <a16:creationId xmlns:a16="http://schemas.microsoft.com/office/drawing/2014/main" id="{A2DF170A-210C-435D-918F-ABE79CEB61CF}"/>
              </a:ext>
            </a:extLst>
          </p:cNvPr>
          <p:cNvSpPr txBox="1">
            <a:spLocks/>
          </p:cNvSpPr>
          <p:nvPr/>
        </p:nvSpPr>
        <p:spPr>
          <a:xfrm>
            <a:off x="0" y="147412"/>
            <a:ext cx="12192000" cy="5336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latin typeface="+mn-lt"/>
              </a:rPr>
              <a:t>8, (</a:t>
            </a:r>
            <a:r>
              <a:rPr lang="cs-CZ" sz="3600" b="1" dirty="0">
                <a:solidFill>
                  <a:srgbClr val="FF0000"/>
                </a:solidFill>
                <a:latin typeface="+mn-lt"/>
              </a:rPr>
              <a:t>9</a:t>
            </a:r>
            <a:r>
              <a:rPr lang="cs-CZ" sz="3600" b="1" dirty="0">
                <a:latin typeface="+mn-lt"/>
              </a:rPr>
              <a:t>). Klečový (</a:t>
            </a:r>
            <a:r>
              <a:rPr lang="cs-CZ" sz="3600" b="1" dirty="0">
                <a:solidFill>
                  <a:srgbClr val="FF0000"/>
                </a:solidFill>
                <a:latin typeface="+mn-lt"/>
              </a:rPr>
              <a:t>lesní</a:t>
            </a:r>
            <a:r>
              <a:rPr lang="cs-CZ" sz="3600" b="1" dirty="0">
                <a:latin typeface="+mn-lt"/>
              </a:rPr>
              <a:t>) vegetační stupeň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3" name="Rectangle 3">
            <a:extLst>
              <a:ext uri="{FF2B5EF4-FFF2-40B4-BE49-F238E27FC236}">
                <a16:creationId xmlns:a16="http://schemas.microsoft.com/office/drawing/2014/main" id="{BF161A73-FEF0-4EF3-BBFE-678FB9FD9C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5250" y="856456"/>
            <a:ext cx="11963400" cy="514508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b="1" dirty="0"/>
              <a:t>střevlík lesní, vrkoč severní, </a:t>
            </a:r>
            <a:r>
              <a:rPr lang="cs-CZ" altLang="cs-CZ" sz="2400" b="1" dirty="0">
                <a:solidFill>
                  <a:srgbClr val="FF0000"/>
                </a:solidFill>
              </a:rPr>
              <a:t>slavík modráček tundrový</a:t>
            </a:r>
            <a:endParaRPr lang="cs-CZ" altLang="en-US" sz="2400" b="1" dirty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en-US" sz="2400" b="1" dirty="0"/>
              <a:t>pastva dobytka, rekreace</a:t>
            </a:r>
          </a:p>
        </p:txBody>
      </p:sp>
      <p:grpSp>
        <p:nvGrpSpPr>
          <p:cNvPr id="158724" name="Skupina 13">
            <a:extLst>
              <a:ext uri="{FF2B5EF4-FFF2-40B4-BE49-F238E27FC236}">
                <a16:creationId xmlns:a16="http://schemas.microsoft.com/office/drawing/2014/main" id="{BF6443BB-C1B8-4B83-B7BE-C6924D9F95C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135689" y="2041526"/>
            <a:ext cx="4529137" cy="3217763"/>
            <a:chOff x="2664813" y="2066723"/>
            <a:chExt cx="3836021" cy="2724553"/>
          </a:xfrm>
        </p:grpSpPr>
        <p:pic>
          <p:nvPicPr>
            <p:cNvPr id="158726" name="Obrázek 4">
              <a:extLst>
                <a:ext uri="{FF2B5EF4-FFF2-40B4-BE49-F238E27FC236}">
                  <a16:creationId xmlns:a16="http://schemas.microsoft.com/office/drawing/2014/main" id="{DB14DB17-1DAE-4B88-9748-3C104F7BC1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4813" y="2066723"/>
              <a:ext cx="3814374" cy="2724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8727" name="TextovéPole 12">
              <a:extLst>
                <a:ext uri="{FF2B5EF4-FFF2-40B4-BE49-F238E27FC236}">
                  <a16:creationId xmlns:a16="http://schemas.microsoft.com/office/drawing/2014/main" id="{D45982C2-182C-4E25-8191-2F125AC26E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57976" y="4575832"/>
              <a:ext cx="1742858" cy="182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800" b="1" i="1">
                  <a:latin typeface="+mn-lt"/>
                </a:rPr>
                <a:t>Pavel VOJTA Vojtěchovský</a:t>
              </a:r>
              <a:endParaRPr lang="cs-CZ" altLang="cs-CZ" sz="800">
                <a:latin typeface="+mn-lt"/>
              </a:endParaRPr>
            </a:p>
          </p:txBody>
        </p:sp>
      </p:grpSp>
      <p:pic>
        <p:nvPicPr>
          <p:cNvPr id="158725" name="Obrázek 17">
            <a:extLst>
              <a:ext uri="{FF2B5EF4-FFF2-40B4-BE49-F238E27FC236}">
                <a16:creationId xmlns:a16="http://schemas.microsoft.com/office/drawing/2014/main" id="{FB80AF96-6C99-44C2-8965-FE3D5A100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2100" y="2041525"/>
            <a:ext cx="4514850" cy="324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Nadpis 1">
            <a:extLst>
              <a:ext uri="{FF2B5EF4-FFF2-40B4-BE49-F238E27FC236}">
                <a16:creationId xmlns:a16="http://schemas.microsoft.com/office/drawing/2014/main" id="{DCD60520-BA21-48B5-9D71-F870463A9E8E}"/>
              </a:ext>
            </a:extLst>
          </p:cNvPr>
          <p:cNvSpPr txBox="1">
            <a:spLocks/>
          </p:cNvSpPr>
          <p:nvPr/>
        </p:nvSpPr>
        <p:spPr>
          <a:xfrm>
            <a:off x="0" y="147412"/>
            <a:ext cx="12192000" cy="5336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latin typeface="+mn-lt"/>
              </a:rPr>
              <a:t>8, (</a:t>
            </a:r>
            <a:r>
              <a:rPr lang="cs-CZ" sz="3600" b="1" dirty="0">
                <a:solidFill>
                  <a:srgbClr val="FF0000"/>
                </a:solidFill>
                <a:latin typeface="+mn-lt"/>
              </a:rPr>
              <a:t>9</a:t>
            </a:r>
            <a:r>
              <a:rPr lang="cs-CZ" sz="3600" b="1" dirty="0">
                <a:latin typeface="+mn-lt"/>
              </a:rPr>
              <a:t>). Klečový (</a:t>
            </a:r>
            <a:r>
              <a:rPr lang="cs-CZ" sz="3600" b="1" dirty="0">
                <a:solidFill>
                  <a:srgbClr val="FF0000"/>
                </a:solidFill>
                <a:latin typeface="+mn-lt"/>
              </a:rPr>
              <a:t>lesní</a:t>
            </a:r>
            <a:r>
              <a:rPr lang="cs-CZ" sz="3600" b="1" dirty="0">
                <a:latin typeface="+mn-lt"/>
              </a:rPr>
              <a:t>) vegetační stupeň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1" name="Rectangle 3">
            <a:extLst>
              <a:ext uri="{FF2B5EF4-FFF2-40B4-BE49-F238E27FC236}">
                <a16:creationId xmlns:a16="http://schemas.microsoft.com/office/drawing/2014/main" id="{00DABFE0-867A-4490-B04A-FD2548DE61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0500" y="1409700"/>
            <a:ext cx="11912599" cy="4708525"/>
          </a:xfrm>
        </p:spPr>
        <p:txBody>
          <a:bodyPr/>
          <a:lstStyle/>
          <a:p>
            <a:pPr eaLnBrk="1" hangingPunct="1"/>
            <a:r>
              <a:rPr lang="cs-CZ" altLang="en-US" b="1" dirty="0"/>
              <a:t>nad horní hranicí lesa – alpinské louky</a:t>
            </a:r>
          </a:p>
          <a:p>
            <a:pPr eaLnBrk="1" hangingPunct="1"/>
            <a:r>
              <a:rPr lang="cs-CZ" altLang="en-US" b="1" dirty="0" err="1"/>
              <a:t>subnivální</a:t>
            </a:r>
            <a:r>
              <a:rPr lang="cs-CZ" altLang="en-US" b="1" dirty="0"/>
              <a:t> vegetační stupeň – v ČR se nevyskytuje</a:t>
            </a:r>
          </a:p>
        </p:txBody>
      </p:sp>
      <p:grpSp>
        <p:nvGrpSpPr>
          <p:cNvPr id="160772" name="Skupina 3">
            <a:extLst>
              <a:ext uri="{FF2B5EF4-FFF2-40B4-BE49-F238E27FC236}">
                <a16:creationId xmlns:a16="http://schemas.microsoft.com/office/drawing/2014/main" id="{E63671D3-8A60-4403-98BB-8D0B8F321CB2}"/>
              </a:ext>
            </a:extLst>
          </p:cNvPr>
          <p:cNvGrpSpPr>
            <a:grpSpLocks/>
          </p:cNvGrpSpPr>
          <p:nvPr/>
        </p:nvGrpSpPr>
        <p:grpSpPr bwMode="auto">
          <a:xfrm>
            <a:off x="511637" y="2571434"/>
            <a:ext cx="2889250" cy="3963987"/>
            <a:chOff x="6859181" y="2527322"/>
            <a:chExt cx="2272371" cy="3407812"/>
          </a:xfrm>
        </p:grpSpPr>
        <p:pic>
          <p:nvPicPr>
            <p:cNvPr id="160773" name="Obrázek 4">
              <a:extLst>
                <a:ext uri="{FF2B5EF4-FFF2-40B4-BE49-F238E27FC236}">
                  <a16:creationId xmlns:a16="http://schemas.microsoft.com/office/drawing/2014/main" id="{F6D8B23D-227A-4353-BEB1-1916B76FCA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9181" y="2527322"/>
              <a:ext cx="2271874" cy="340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0774" name="TextovéPole 5">
              <a:extLst>
                <a:ext uri="{FF2B5EF4-FFF2-40B4-BE49-F238E27FC236}">
                  <a16:creationId xmlns:a16="http://schemas.microsoft.com/office/drawing/2014/main" id="{A269A7CA-3422-46D3-B30B-557A7D2FAF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42048" y="5661481"/>
              <a:ext cx="889504" cy="185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cs-CZ" altLang="cs-CZ" sz="800" b="1" i="1">
                  <a:solidFill>
                    <a:schemeClr val="bg1"/>
                  </a:solidFill>
                </a:rPr>
                <a:t>Michal Jirouš</a:t>
              </a:r>
            </a:p>
          </p:txBody>
        </p:sp>
      </p:grpSp>
      <p:sp>
        <p:nvSpPr>
          <p:cNvPr id="9" name="Nadpis 1">
            <a:extLst>
              <a:ext uri="{FF2B5EF4-FFF2-40B4-BE49-F238E27FC236}">
                <a16:creationId xmlns:a16="http://schemas.microsoft.com/office/drawing/2014/main" id="{5468E794-46F3-4AA1-91D0-75AD29AF4B22}"/>
              </a:ext>
            </a:extLst>
          </p:cNvPr>
          <p:cNvSpPr txBox="1">
            <a:spLocks/>
          </p:cNvSpPr>
          <p:nvPr/>
        </p:nvSpPr>
        <p:spPr>
          <a:xfrm>
            <a:off x="0" y="147412"/>
            <a:ext cx="12192000" cy="116309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200" b="1" dirty="0">
                <a:latin typeface="+mn-lt"/>
              </a:rPr>
              <a:t>9, (</a:t>
            </a:r>
            <a:r>
              <a:rPr lang="cs-CZ" sz="3200" b="1" dirty="0">
                <a:solidFill>
                  <a:srgbClr val="FF0000"/>
                </a:solidFill>
                <a:latin typeface="+mn-lt"/>
              </a:rPr>
              <a:t>10</a:t>
            </a:r>
            <a:r>
              <a:rPr lang="cs-CZ" sz="3200" b="1" dirty="0">
                <a:latin typeface="+mn-lt"/>
              </a:rPr>
              <a:t>). Alpinský vegetační stupeň (v LTKS také „vegetační stupeň“!)</a:t>
            </a:r>
          </a:p>
          <a:p>
            <a:pPr algn="ctr"/>
            <a:r>
              <a:rPr lang="cs-CZ" sz="3200" b="1" dirty="0">
                <a:latin typeface="+mn-lt"/>
              </a:rPr>
              <a:t>10. Subnivální vegetační stupeň (LTKS nemá!)</a:t>
            </a:r>
          </a:p>
        </p:txBody>
      </p:sp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1134AD7B-CB50-4721-90AB-87FC10FE17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9135929"/>
              </p:ext>
            </p:extLst>
          </p:nvPr>
        </p:nvGraphicFramePr>
        <p:xfrm>
          <a:off x="3721391" y="2571434"/>
          <a:ext cx="5285315" cy="39639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" r:id="rId4" imgW="4572095" imgH="3429123" progId="PowerPoint.Slide.12">
                  <p:embed/>
                </p:oleObj>
              </mc:Choice>
              <mc:Fallback>
                <p:oleObj name="Slide" r:id="rId4" imgW="4572095" imgH="3429123" progId="PowerPoint.Slid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721391" y="2571434"/>
                        <a:ext cx="5285315" cy="39639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3" name="Rectangle 3">
            <a:extLst>
              <a:ext uri="{FF2B5EF4-FFF2-40B4-BE49-F238E27FC236}">
                <a16:creationId xmlns:a16="http://schemas.microsoft.com/office/drawing/2014/main" id="{BF161A73-FEF0-4EF3-BBFE-678FB9FD9C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5250" y="856456"/>
            <a:ext cx="11963400" cy="5145087"/>
          </a:xfrm>
        </p:spPr>
        <p:txBody>
          <a:bodyPr/>
          <a:lstStyle/>
          <a:p>
            <a:pPr>
              <a:spcBef>
                <a:spcPct val="20000"/>
              </a:spcBef>
              <a:buSzPct val="75000"/>
            </a:pPr>
            <a:r>
              <a:rPr lang="cs-CZ" altLang="cs-CZ" sz="2400" b="1" dirty="0">
                <a:solidFill>
                  <a:srgbClr val="FF0000"/>
                </a:solidFill>
              </a:rPr>
              <a:t>nejedná se o vegetační stupeň!</a:t>
            </a:r>
          </a:p>
          <a:p>
            <a:pPr>
              <a:spcBef>
                <a:spcPct val="20000"/>
              </a:spcBef>
              <a:buSzPct val="75000"/>
            </a:pPr>
            <a:r>
              <a:rPr lang="cs-CZ" altLang="cs-CZ" sz="2400" b="1" dirty="0"/>
              <a:t>jde o „azonální“ společenstvo, mimo klimatickou stupňovitost (převážně však 3.–4. lesní vegetační stupeň)</a:t>
            </a:r>
          </a:p>
          <a:p>
            <a:pPr>
              <a:spcBef>
                <a:spcPct val="20000"/>
              </a:spcBef>
              <a:buSzPct val="75000"/>
            </a:pPr>
            <a:r>
              <a:rPr lang="cs-CZ" altLang="cs-CZ" sz="2400" b="1" dirty="0"/>
              <a:t>i v tabulce jsou bory postaveny mimo rámce vegetační stupňovitosti</a:t>
            </a:r>
          </a:p>
          <a:p>
            <a:pPr>
              <a:spcBef>
                <a:spcPct val="20000"/>
              </a:spcBef>
              <a:buSzPct val="75000"/>
            </a:pPr>
            <a:r>
              <a:rPr lang="cs-CZ" altLang="cs-CZ" sz="2400" b="1" dirty="0"/>
              <a:t>přirozená stanoviště borovice podmíněná půdně – písky, hadce, rašeliny, skalní výchozy</a:t>
            </a:r>
          </a:p>
          <a:p>
            <a:pPr>
              <a:spcBef>
                <a:spcPct val="20000"/>
              </a:spcBef>
              <a:buSzPct val="75000"/>
            </a:pPr>
            <a:r>
              <a:rPr lang="cs-CZ" altLang="cs-CZ" sz="2400" b="1" dirty="0"/>
              <a:t>k borovici přistupují vtroušeně další dřeviny dle stanoviště (vodou ovlivněná stanoviště – smrk, jedle bříza apod.)</a:t>
            </a:r>
          </a:p>
          <a:p>
            <a:pPr>
              <a:spcBef>
                <a:spcPct val="20000"/>
              </a:spcBef>
              <a:buSzPct val="75000"/>
            </a:pPr>
            <a:r>
              <a:rPr lang="cs-CZ" altLang="cs-CZ" sz="2400" b="1" dirty="0"/>
              <a:t>geobiocenologický klasifikační systém má bory členěné dle vegetační stupňovitosti</a:t>
            </a:r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id="{DCD60520-BA21-48B5-9D71-F870463A9E8E}"/>
              </a:ext>
            </a:extLst>
          </p:cNvPr>
          <p:cNvSpPr txBox="1">
            <a:spLocks/>
          </p:cNvSpPr>
          <p:nvPr/>
        </p:nvSpPr>
        <p:spPr>
          <a:xfrm>
            <a:off x="0" y="147412"/>
            <a:ext cx="12192000" cy="5336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solidFill>
                  <a:srgbClr val="FF0000"/>
                </a:solidFill>
                <a:latin typeface="+mn-lt"/>
              </a:rPr>
              <a:t>0. bory</a:t>
            </a:r>
          </a:p>
        </p:txBody>
      </p:sp>
    </p:spTree>
    <p:extLst>
      <p:ext uri="{BB962C8B-B14F-4D97-AF65-F5344CB8AC3E}">
        <p14:creationId xmlns:p14="http://schemas.microsoft.com/office/powerpoint/2010/main" val="21736333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84BBD5-C0A3-475A-831F-880671B24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7412"/>
            <a:ext cx="12192000" cy="533625"/>
          </a:xfrm>
          <a:solidFill>
            <a:schemeClr val="bg1">
              <a:lumMod val="75000"/>
            </a:schemeClr>
          </a:solidFill>
        </p:spPr>
        <p:txBody>
          <a:bodyPr anchor="ctr" anchorCtr="1">
            <a:noAutofit/>
          </a:bodyPr>
          <a:lstStyle/>
          <a:p>
            <a:pPr algn="ctr"/>
            <a:r>
              <a:rPr lang="cs-CZ" sz="3600" b="1" dirty="0">
                <a:latin typeface="+mn-lt"/>
              </a:rPr>
              <a:t>Teorie typů geobiocénů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1B69837-CC79-4A3D-8A2B-53163330CF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58778"/>
            <a:ext cx="12192000" cy="3106671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784D9C00-8B7B-4F52-838E-E77330521DC2}"/>
              </a:ext>
            </a:extLst>
          </p:cNvPr>
          <p:cNvSpPr txBox="1"/>
          <p:nvPr/>
        </p:nvSpPr>
        <p:spPr>
          <a:xfrm>
            <a:off x="8775165" y="5161547"/>
            <a:ext cx="33787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= Skupina typů geobiocénů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51EFFD7E-CB7B-49E8-9D51-E8498048B53E}"/>
              </a:ext>
            </a:extLst>
          </p:cNvPr>
          <p:cNvSpPr txBox="1"/>
          <p:nvPr/>
        </p:nvSpPr>
        <p:spPr>
          <a:xfrm>
            <a:off x="38101" y="5161547"/>
            <a:ext cx="36816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Geobiocenologická formule =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BF067F5A-A356-449E-B6A7-6712518820BB}"/>
              </a:ext>
            </a:extLst>
          </p:cNvPr>
          <p:cNvSpPr txBox="1"/>
          <p:nvPr/>
        </p:nvSpPr>
        <p:spPr>
          <a:xfrm>
            <a:off x="3525253" y="5161547"/>
            <a:ext cx="22158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Vegetační stupeň +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27E5C204-3AF1-44C4-8760-8030AC672512}"/>
              </a:ext>
            </a:extLst>
          </p:cNvPr>
          <p:cNvSpPr txBox="1"/>
          <p:nvPr/>
        </p:nvSpPr>
        <p:spPr>
          <a:xfrm>
            <a:off x="5600696" y="5161547"/>
            <a:ext cx="1891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Trofická řada +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673E479B-9039-4164-BB70-5E5B3858F176}"/>
              </a:ext>
            </a:extLst>
          </p:cNvPr>
          <p:cNvSpPr txBox="1"/>
          <p:nvPr/>
        </p:nvSpPr>
        <p:spPr>
          <a:xfrm>
            <a:off x="7224605" y="5161547"/>
            <a:ext cx="20213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Hydrická řada</a:t>
            </a:r>
          </a:p>
        </p:txBody>
      </p:sp>
      <p:sp>
        <p:nvSpPr>
          <p:cNvPr id="22" name="Pravá složená závorka 21">
            <a:extLst>
              <a:ext uri="{FF2B5EF4-FFF2-40B4-BE49-F238E27FC236}">
                <a16:creationId xmlns:a16="http://schemas.microsoft.com/office/drawing/2014/main" id="{284FA6C7-46D5-41B2-A1D6-4D5B8466488A}"/>
              </a:ext>
            </a:extLst>
          </p:cNvPr>
          <p:cNvSpPr/>
          <p:nvPr/>
        </p:nvSpPr>
        <p:spPr>
          <a:xfrm rot="5400000">
            <a:off x="5829187" y="-1405536"/>
            <a:ext cx="533625" cy="12192001"/>
          </a:xfrm>
          <a:prstGeom prst="rightBrace">
            <a:avLst>
              <a:gd name="adj1" fmla="val 8333"/>
              <a:gd name="adj2" fmla="val 49583"/>
            </a:avLst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20" name="Skupina 19">
            <a:extLst>
              <a:ext uri="{FF2B5EF4-FFF2-40B4-BE49-F238E27FC236}">
                <a16:creationId xmlns:a16="http://schemas.microsoft.com/office/drawing/2014/main" id="{E40C2034-1D6F-4542-9983-64371F483160}"/>
              </a:ext>
            </a:extLst>
          </p:cNvPr>
          <p:cNvGrpSpPr/>
          <p:nvPr/>
        </p:nvGrpSpPr>
        <p:grpSpPr>
          <a:xfrm>
            <a:off x="3828049" y="5559134"/>
            <a:ext cx="8325849" cy="400110"/>
            <a:chOff x="2949741" y="5559134"/>
            <a:chExt cx="8323850" cy="400110"/>
          </a:xfrm>
        </p:grpSpPr>
        <p:sp>
          <p:nvSpPr>
            <p:cNvPr id="16" name="TextovéPole 15">
              <a:extLst>
                <a:ext uri="{FF2B5EF4-FFF2-40B4-BE49-F238E27FC236}">
                  <a16:creationId xmlns:a16="http://schemas.microsoft.com/office/drawing/2014/main" id="{6F715B29-BB5D-445D-AC79-A589A79B2A96}"/>
                </a:ext>
              </a:extLst>
            </p:cNvPr>
            <p:cNvSpPr txBox="1"/>
            <p:nvPr/>
          </p:nvSpPr>
          <p:spPr>
            <a:xfrm>
              <a:off x="7770389" y="5559134"/>
              <a:ext cx="350320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b="1" dirty="0"/>
                <a:t>= Typická bučina, </a:t>
              </a:r>
              <a:r>
                <a:rPr lang="cs-CZ" sz="2000" b="1" i="1" dirty="0"/>
                <a:t>Fageta typica</a:t>
              </a:r>
              <a:endParaRPr lang="cs-CZ" sz="2000" b="1" dirty="0"/>
            </a:p>
          </p:txBody>
        </p:sp>
        <p:sp>
          <p:nvSpPr>
            <p:cNvPr id="17" name="TextovéPole 16">
              <a:extLst>
                <a:ext uri="{FF2B5EF4-FFF2-40B4-BE49-F238E27FC236}">
                  <a16:creationId xmlns:a16="http://schemas.microsoft.com/office/drawing/2014/main" id="{288BD52A-7B47-418E-AD90-20C08CD37788}"/>
                </a:ext>
              </a:extLst>
            </p:cNvPr>
            <p:cNvSpPr txBox="1"/>
            <p:nvPr/>
          </p:nvSpPr>
          <p:spPr>
            <a:xfrm>
              <a:off x="2949741" y="5559134"/>
              <a:ext cx="20213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000" b="1" dirty="0"/>
                <a:t>4</a:t>
              </a:r>
            </a:p>
          </p:txBody>
        </p:sp>
        <p:sp>
          <p:nvSpPr>
            <p:cNvPr id="18" name="TextovéPole 17">
              <a:extLst>
                <a:ext uri="{FF2B5EF4-FFF2-40B4-BE49-F238E27FC236}">
                  <a16:creationId xmlns:a16="http://schemas.microsoft.com/office/drawing/2014/main" id="{5A05A13D-6868-4E48-812B-1D788147BE96}"/>
                </a:ext>
              </a:extLst>
            </p:cNvPr>
            <p:cNvSpPr txBox="1"/>
            <p:nvPr/>
          </p:nvSpPr>
          <p:spPr>
            <a:xfrm>
              <a:off x="4830675" y="5559134"/>
              <a:ext cx="167239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000" b="1" dirty="0"/>
                <a:t>B</a:t>
              </a:r>
            </a:p>
          </p:txBody>
        </p:sp>
        <p:sp>
          <p:nvSpPr>
            <p:cNvPr id="19" name="TextovéPole 18">
              <a:extLst>
                <a:ext uri="{FF2B5EF4-FFF2-40B4-BE49-F238E27FC236}">
                  <a16:creationId xmlns:a16="http://schemas.microsoft.com/office/drawing/2014/main" id="{2775D8D6-D58B-44E4-89C5-62974C692E9E}"/>
                </a:ext>
              </a:extLst>
            </p:cNvPr>
            <p:cNvSpPr txBox="1"/>
            <p:nvPr/>
          </p:nvSpPr>
          <p:spPr>
            <a:xfrm>
              <a:off x="6316568" y="5559134"/>
              <a:ext cx="20213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000" b="1" dirty="0"/>
                <a:t>3</a:t>
              </a:r>
            </a:p>
          </p:txBody>
        </p:sp>
      </p:grpSp>
      <p:cxnSp>
        <p:nvCxnSpPr>
          <p:cNvPr id="67" name="Přímá spojnice se šipkou 66">
            <a:extLst>
              <a:ext uri="{FF2B5EF4-FFF2-40B4-BE49-F238E27FC236}">
                <a16:creationId xmlns:a16="http://schemas.microsoft.com/office/drawing/2014/main" id="{1B090728-7434-418C-BDFD-FAD5720B6AA1}"/>
              </a:ext>
            </a:extLst>
          </p:cNvPr>
          <p:cNvCxnSpPr>
            <a:cxnSpLocks/>
          </p:cNvCxnSpPr>
          <p:nvPr/>
        </p:nvCxnSpPr>
        <p:spPr>
          <a:xfrm flipH="1" flipV="1">
            <a:off x="1536032" y="3733800"/>
            <a:ext cx="9608218" cy="1825334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527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  <p:bldP spid="15" grpId="0"/>
      <p:bldP spid="2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>
            <a:extLst>
              <a:ext uri="{FF2B5EF4-FFF2-40B4-BE49-F238E27FC236}">
                <a16:creationId xmlns:a16="http://schemas.microsoft.com/office/drawing/2014/main" id="{DCD60520-BA21-48B5-9D71-F870463A9E8E}"/>
              </a:ext>
            </a:extLst>
          </p:cNvPr>
          <p:cNvSpPr txBox="1">
            <a:spLocks/>
          </p:cNvSpPr>
          <p:nvPr/>
        </p:nvSpPr>
        <p:spPr>
          <a:xfrm>
            <a:off x="0" y="147412"/>
            <a:ext cx="12192000" cy="5336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solidFill>
                  <a:srgbClr val="FF0000"/>
                </a:solidFill>
                <a:latin typeface="+mn-lt"/>
              </a:rPr>
              <a:t>0. bory</a:t>
            </a:r>
          </a:p>
        </p:txBody>
      </p:sp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CDB06D15-0FD6-481E-A910-6355FE4721A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7471935"/>
              </p:ext>
            </p:extLst>
          </p:nvPr>
        </p:nvGraphicFramePr>
        <p:xfrm>
          <a:off x="2000250" y="714375"/>
          <a:ext cx="8191500" cy="6143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" r:id="rId3" imgW="4572095" imgH="3429123" progId="PowerPoint.Slide.12">
                  <p:embed/>
                </p:oleObj>
              </mc:Choice>
              <mc:Fallback>
                <p:oleObj name="Slide" r:id="rId3" imgW="4572095" imgH="3429123" progId="PowerPoint.Slid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00250" y="714375"/>
                        <a:ext cx="8191500" cy="6143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370995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84BBD5-C0A3-475A-831F-880671B24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7412"/>
            <a:ext cx="12192000" cy="533625"/>
          </a:xfrm>
          <a:solidFill>
            <a:schemeClr val="bg1">
              <a:lumMod val="75000"/>
            </a:schemeClr>
          </a:solidFill>
        </p:spPr>
        <p:txBody>
          <a:bodyPr anchor="ctr" anchorCtr="1">
            <a:noAutofit/>
          </a:bodyPr>
          <a:lstStyle/>
          <a:p>
            <a:pPr algn="ctr"/>
            <a:r>
              <a:rPr lang="cs-CZ" sz="3600" b="1" dirty="0">
                <a:latin typeface="+mn-lt"/>
              </a:rPr>
              <a:t>Vegetační stupně</a:t>
            </a:r>
          </a:p>
        </p:txBody>
      </p:sp>
      <p:graphicFrame>
        <p:nvGraphicFramePr>
          <p:cNvPr id="10" name="Group 275">
            <a:extLst>
              <a:ext uri="{FF2B5EF4-FFF2-40B4-BE49-F238E27FC236}">
                <a16:creationId xmlns:a16="http://schemas.microsoft.com/office/drawing/2014/main" id="{5676EC03-F28C-4C8A-A549-B93065AE61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3509295"/>
              </p:ext>
            </p:extLst>
          </p:nvPr>
        </p:nvGraphicFramePr>
        <p:xfrm>
          <a:off x="0" y="842688"/>
          <a:ext cx="12192003" cy="6015312"/>
        </p:xfrm>
        <a:graphic>
          <a:graphicData uri="http://schemas.openxmlformats.org/drawingml/2006/table">
            <a:tbl>
              <a:tblPr/>
              <a:tblGrid>
                <a:gridCol w="6837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04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04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52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5218">
                  <a:extLst>
                    <a:ext uri="{9D8B030D-6E8A-4147-A177-3AD203B41FA5}">
                      <a16:colId xmlns:a16="http://schemas.microsoft.com/office/drawing/2014/main" val="50001804"/>
                    </a:ext>
                  </a:extLst>
                </a:gridCol>
                <a:gridCol w="18186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18635">
                  <a:extLst>
                    <a:ext uri="{9D8B030D-6E8A-4147-A177-3AD203B41FA5}">
                      <a16:colId xmlns:a16="http://schemas.microsoft.com/office/drawing/2014/main" val="956385561"/>
                    </a:ext>
                  </a:extLst>
                </a:gridCol>
                <a:gridCol w="119979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99796">
                  <a:extLst>
                    <a:ext uri="{9D8B030D-6E8A-4147-A177-3AD203B41FA5}">
                      <a16:colId xmlns:a16="http://schemas.microsoft.com/office/drawing/2014/main" val="1234676059"/>
                    </a:ext>
                  </a:extLst>
                </a:gridCol>
              </a:tblGrid>
              <a:tr h="40005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(L)</a:t>
                      </a: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VS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Nadmořská výška (m n. m.)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cs-CZ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Průměrná teplota (°C)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cs-CZ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Roční úhrn srážek (mm)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cs-CZ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Vegetační období (dny)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cs-CZ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5205314"/>
                  </a:ext>
                </a:extLst>
              </a:tr>
              <a:tr h="698121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L</a:t>
                      </a: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)VS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LTKS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(Plíva 1991)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GBC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(Buček, Lacina 2007)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LTKS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(Plíva 1991)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GBC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(Buček, Lacina 2007)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LTKS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(Plíva 1991)</a:t>
                      </a:r>
                      <a:endParaRPr kumimoji="0" lang="cs-CZ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GBC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(Buček, Lacina 2007)</a:t>
                      </a:r>
                      <a:endParaRPr lang="cs-CZ" dirty="0">
                        <a:solidFill>
                          <a:srgbClr val="FF0000"/>
                        </a:solidFill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LTKS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(Plíva 1991)</a:t>
                      </a:r>
                      <a:endParaRPr kumimoji="0" lang="cs-CZ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GBC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(Buček, Lacina 2007)</a:t>
                      </a:r>
                      <a:endParaRPr lang="cs-CZ" dirty="0">
                        <a:solidFill>
                          <a:srgbClr val="FF0000"/>
                        </a:solidFill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63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1.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do 350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do 300 (500)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&gt;</a:t>
                      </a: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8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&lt;</a:t>
                      </a: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600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500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&gt;</a:t>
                      </a: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165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&gt;</a:t>
                      </a: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170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44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2.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350–400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200–400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7,5–8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600–650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550–600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160–165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165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44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3.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400–550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300–500 (600)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6,5–7,5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7,5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650–700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600–650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150–160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150–160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44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4.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550–600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400–700 (800)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6–6,5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700–800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700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140–150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140–150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44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5.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600–700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(500) 600–800 (900)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5,5–6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800–900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700–1000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130–140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&lt;</a:t>
                      </a: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140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63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6.</a:t>
                      </a: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6.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700–900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900–1200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4,5–5,5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900–1050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900–1100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115–130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120–130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44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6.</a:t>
                      </a: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</a:t>
                      </a: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7.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900–1050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4–4,5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cs-CZ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1050–1200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cs-CZ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100–115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cs-CZ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44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7.</a:t>
                      </a: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</a:t>
                      </a: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8.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1050–1350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(1000) 1100–1350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2,5–4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3,5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1200–1500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&gt;</a:t>
                      </a: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1200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60–100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&lt;</a:t>
                      </a: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100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44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8.</a:t>
                      </a: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</a:t>
                      </a: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9.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nad 1350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nad 1300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&lt;</a:t>
                      </a: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2,5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&lt;</a:t>
                      </a: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1,5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&gt;</a:t>
                      </a: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1500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&gt;</a:t>
                      </a: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1500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&lt;</a:t>
                      </a: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60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&lt;</a:t>
                      </a: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60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644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10.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cs-CZ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cs-CZ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cs-CZ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cs-CZ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cs-CZ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cs-CZ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cs-CZ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cs-CZ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13746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84BBD5-C0A3-475A-831F-880671B24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7412"/>
            <a:ext cx="12192000" cy="533625"/>
          </a:xfrm>
          <a:solidFill>
            <a:schemeClr val="bg1">
              <a:lumMod val="75000"/>
            </a:schemeClr>
          </a:solidFill>
        </p:spPr>
        <p:txBody>
          <a:bodyPr anchor="ctr" anchorCtr="1">
            <a:noAutofit/>
          </a:bodyPr>
          <a:lstStyle/>
          <a:p>
            <a:pPr algn="ctr"/>
            <a:r>
              <a:rPr lang="cs-CZ" sz="3600" b="1" dirty="0">
                <a:latin typeface="+mn-lt"/>
              </a:rPr>
              <a:t>Vegetační stupně</a:t>
            </a:r>
          </a:p>
        </p:txBody>
      </p:sp>
      <p:graphicFrame>
        <p:nvGraphicFramePr>
          <p:cNvPr id="3" name="Tabulka 3">
            <a:extLst>
              <a:ext uri="{FF2B5EF4-FFF2-40B4-BE49-F238E27FC236}">
                <a16:creationId xmlns:a16="http://schemas.microsoft.com/office/drawing/2014/main" id="{103F8F92-7571-48CD-BC98-ED70C7C4EF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7050448"/>
              </p:ext>
            </p:extLst>
          </p:nvPr>
        </p:nvGraphicFramePr>
        <p:xfrm>
          <a:off x="87226" y="729931"/>
          <a:ext cx="11827046" cy="57791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8010">
                  <a:extLst>
                    <a:ext uri="{9D8B030D-6E8A-4147-A177-3AD203B41FA5}">
                      <a16:colId xmlns:a16="http://schemas.microsoft.com/office/drawing/2014/main" val="3524122341"/>
                    </a:ext>
                  </a:extLst>
                </a:gridCol>
                <a:gridCol w="1716506">
                  <a:extLst>
                    <a:ext uri="{9D8B030D-6E8A-4147-A177-3AD203B41FA5}">
                      <a16:colId xmlns:a16="http://schemas.microsoft.com/office/drawing/2014/main" val="603205244"/>
                    </a:ext>
                  </a:extLst>
                </a:gridCol>
                <a:gridCol w="1716506">
                  <a:extLst>
                    <a:ext uri="{9D8B030D-6E8A-4147-A177-3AD203B41FA5}">
                      <a16:colId xmlns:a16="http://schemas.microsoft.com/office/drawing/2014/main" val="1202105809"/>
                    </a:ext>
                  </a:extLst>
                </a:gridCol>
                <a:gridCol w="1716506">
                  <a:extLst>
                    <a:ext uri="{9D8B030D-6E8A-4147-A177-3AD203B41FA5}">
                      <a16:colId xmlns:a16="http://schemas.microsoft.com/office/drawing/2014/main" val="1073297648"/>
                    </a:ext>
                  </a:extLst>
                </a:gridCol>
                <a:gridCol w="1716506">
                  <a:extLst>
                    <a:ext uri="{9D8B030D-6E8A-4147-A177-3AD203B41FA5}">
                      <a16:colId xmlns:a16="http://schemas.microsoft.com/office/drawing/2014/main" val="1063717580"/>
                    </a:ext>
                  </a:extLst>
                </a:gridCol>
                <a:gridCol w="1716506">
                  <a:extLst>
                    <a:ext uri="{9D8B030D-6E8A-4147-A177-3AD203B41FA5}">
                      <a16:colId xmlns:a16="http://schemas.microsoft.com/office/drawing/2014/main" val="2741342268"/>
                    </a:ext>
                  </a:extLst>
                </a:gridCol>
                <a:gridCol w="1716506">
                  <a:extLst>
                    <a:ext uri="{9D8B030D-6E8A-4147-A177-3AD203B41FA5}">
                      <a16:colId xmlns:a16="http://schemas.microsoft.com/office/drawing/2014/main" val="3198887355"/>
                    </a:ext>
                  </a:extLst>
                </a:gridCol>
              </a:tblGrid>
              <a:tr h="503078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cs-CZ" sz="2000" dirty="0">
                          <a:solidFill>
                            <a:srgbClr val="FF0000"/>
                          </a:solidFill>
                        </a:rPr>
                        <a:t>L</a:t>
                      </a:r>
                      <a:r>
                        <a:rPr lang="cs-CZ" sz="2000" dirty="0">
                          <a:solidFill>
                            <a:schemeClr val="tx1"/>
                          </a:solidFill>
                        </a:rPr>
                        <a:t>)VS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chemeClr val="tx1"/>
                          </a:solidFill>
                        </a:rPr>
                        <a:t>Plíva (1991)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>
                          <a:solidFill>
                            <a:schemeClr val="tx1"/>
                          </a:solidFill>
                        </a:rPr>
                        <a:t>LTKS (2001)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>
                          <a:solidFill>
                            <a:schemeClr val="tx1"/>
                          </a:solidFill>
                        </a:rPr>
                        <a:t>LTKS (2014)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>
                          <a:solidFill>
                            <a:schemeClr val="tx1"/>
                          </a:solidFill>
                        </a:rPr>
                        <a:t>LTKS (2017)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>
                          <a:solidFill>
                            <a:schemeClr val="tx1"/>
                          </a:solidFill>
                        </a:rPr>
                        <a:t>Buček , Lacina (2007)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>
                          <a:solidFill>
                            <a:schemeClr val="tx1"/>
                          </a:solidFill>
                        </a:rPr>
                        <a:t>Culek (2005)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3330216"/>
                  </a:ext>
                </a:extLst>
              </a:tr>
              <a:tr h="564233">
                <a:tc>
                  <a:txBody>
                    <a:bodyPr/>
                    <a:lstStyle/>
                    <a:p>
                      <a:r>
                        <a:rPr lang="cs-CZ" sz="2000" b="1" dirty="0">
                          <a:solidFill>
                            <a:schemeClr val="tx1"/>
                          </a:solidFill>
                        </a:rPr>
                        <a:t>1.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>
                          <a:solidFill>
                            <a:schemeClr val="tx1"/>
                          </a:solidFill>
                        </a:rPr>
                        <a:t>8,31 %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2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>
                          <a:solidFill>
                            <a:schemeClr val="tx1"/>
                          </a:solidFill>
                        </a:rPr>
                        <a:t>3,67 %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>
                          <a:solidFill>
                            <a:schemeClr val="tx1"/>
                          </a:solidFill>
                        </a:rPr>
                        <a:t>3 %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>
                          <a:solidFill>
                            <a:schemeClr val="tx1"/>
                          </a:solidFill>
                        </a:rPr>
                        <a:t>3,4 %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4463251"/>
                  </a:ext>
                </a:extLst>
              </a:tr>
              <a:tr h="564233">
                <a:tc>
                  <a:txBody>
                    <a:bodyPr/>
                    <a:lstStyle/>
                    <a:p>
                      <a:r>
                        <a:rPr lang="cs-CZ" sz="2000" b="1" dirty="0">
                          <a:solidFill>
                            <a:schemeClr val="tx1"/>
                          </a:solidFill>
                        </a:rPr>
                        <a:t>2.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>
                          <a:solidFill>
                            <a:schemeClr val="tx1"/>
                          </a:solidFill>
                        </a:rPr>
                        <a:t>14,89 %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2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>
                          <a:solidFill>
                            <a:schemeClr val="tx1"/>
                          </a:solidFill>
                        </a:rPr>
                        <a:t>9,91 %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>
                          <a:solidFill>
                            <a:schemeClr val="tx1"/>
                          </a:solidFill>
                        </a:rPr>
                        <a:t>12 %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>
                          <a:solidFill>
                            <a:schemeClr val="tx1"/>
                          </a:solidFill>
                        </a:rPr>
                        <a:t>14 %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3790353"/>
                  </a:ext>
                </a:extLst>
              </a:tr>
              <a:tr h="564233">
                <a:tc>
                  <a:txBody>
                    <a:bodyPr/>
                    <a:lstStyle/>
                    <a:p>
                      <a:r>
                        <a:rPr lang="cs-CZ" sz="2000" b="1" dirty="0">
                          <a:solidFill>
                            <a:schemeClr val="tx1"/>
                          </a:solidFill>
                        </a:rPr>
                        <a:t>3.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>
                          <a:solidFill>
                            <a:schemeClr val="tx1"/>
                          </a:solidFill>
                        </a:rPr>
                        <a:t>18,41 %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22 %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>
                          <a:solidFill>
                            <a:schemeClr val="tx1"/>
                          </a:solidFill>
                        </a:rPr>
                        <a:t>21 %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>
                          <a:solidFill>
                            <a:schemeClr val="tx1"/>
                          </a:solidFill>
                        </a:rPr>
                        <a:t>23,5 %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>
                          <a:solidFill>
                            <a:schemeClr val="tx1"/>
                          </a:solidFill>
                        </a:rPr>
                        <a:t>18 % 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>
                          <a:solidFill>
                            <a:schemeClr val="tx1"/>
                          </a:solidFill>
                        </a:rPr>
                        <a:t>24,5 %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7904498"/>
                  </a:ext>
                </a:extLst>
              </a:tr>
              <a:tr h="564233">
                <a:tc>
                  <a:txBody>
                    <a:bodyPr/>
                    <a:lstStyle/>
                    <a:p>
                      <a:r>
                        <a:rPr lang="cs-CZ" sz="2000" b="1" dirty="0">
                          <a:solidFill>
                            <a:schemeClr val="tx1"/>
                          </a:solidFill>
                        </a:rPr>
                        <a:t>4.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>
                          <a:solidFill>
                            <a:schemeClr val="tx1"/>
                          </a:solidFill>
                        </a:rPr>
                        <a:t>5,69 %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17 %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>
                          <a:solidFill>
                            <a:schemeClr val="tx1"/>
                          </a:solidFill>
                        </a:rPr>
                        <a:t>20 %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>
                          <a:solidFill>
                            <a:schemeClr val="tx1"/>
                          </a:solidFill>
                        </a:rPr>
                        <a:t>19,69 %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>
                          <a:solidFill>
                            <a:schemeClr val="tx1"/>
                          </a:solidFill>
                        </a:rPr>
                        <a:t>41 %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>
                          <a:solidFill>
                            <a:schemeClr val="tx1"/>
                          </a:solidFill>
                        </a:rPr>
                        <a:t>42,6 %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8745593"/>
                  </a:ext>
                </a:extLst>
              </a:tr>
              <a:tr h="564233">
                <a:tc>
                  <a:txBody>
                    <a:bodyPr/>
                    <a:lstStyle/>
                    <a:p>
                      <a:r>
                        <a:rPr lang="cs-CZ" sz="2000" b="1" dirty="0">
                          <a:solidFill>
                            <a:schemeClr val="tx1"/>
                          </a:solidFill>
                        </a:rPr>
                        <a:t>5.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>
                          <a:solidFill>
                            <a:schemeClr val="tx1"/>
                          </a:solidFill>
                        </a:rPr>
                        <a:t>30,04 %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/>
                        <a:t>22 %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>
                          <a:solidFill>
                            <a:schemeClr val="tx1"/>
                          </a:solidFill>
                        </a:rPr>
                        <a:t>23 %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>
                          <a:solidFill>
                            <a:schemeClr val="tx1"/>
                          </a:solidFill>
                        </a:rPr>
                        <a:t>20,72 %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>
                          <a:solidFill>
                            <a:schemeClr val="tx1"/>
                          </a:solidFill>
                        </a:rPr>
                        <a:t>22 %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>
                          <a:solidFill>
                            <a:schemeClr val="tx1"/>
                          </a:solidFill>
                        </a:rPr>
                        <a:t>12,9 %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4280471"/>
                  </a:ext>
                </a:extLst>
              </a:tr>
              <a:tr h="564233">
                <a:tc>
                  <a:txBody>
                    <a:bodyPr/>
                    <a:lstStyle/>
                    <a:p>
                      <a:r>
                        <a:rPr lang="cs-CZ" sz="2000" b="1" dirty="0">
                          <a:solidFill>
                            <a:schemeClr val="tx1"/>
                          </a:solidFill>
                        </a:rPr>
                        <a:t>6. (</a:t>
                      </a:r>
                      <a:r>
                        <a:rPr lang="cs-CZ" sz="2000" b="1" dirty="0">
                          <a:solidFill>
                            <a:srgbClr val="FF0000"/>
                          </a:solidFill>
                        </a:rPr>
                        <a:t>6. + 7.</a:t>
                      </a:r>
                      <a:r>
                        <a:rPr lang="cs-CZ" sz="2000" b="1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>
                          <a:solidFill>
                            <a:schemeClr val="tx1"/>
                          </a:solidFill>
                        </a:rPr>
                        <a:t>16,95 %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2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>
                          <a:solidFill>
                            <a:schemeClr val="tx1"/>
                          </a:solidFill>
                        </a:rPr>
                        <a:t>15,35 %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>
                          <a:solidFill>
                            <a:schemeClr val="tx1"/>
                          </a:solidFill>
                        </a:rPr>
                        <a:t>3 %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>
                          <a:solidFill>
                            <a:schemeClr val="tx1"/>
                          </a:solidFill>
                        </a:rPr>
                        <a:t>2,1 %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523571"/>
                  </a:ext>
                </a:extLst>
              </a:tr>
              <a:tr h="564233">
                <a:tc>
                  <a:txBody>
                    <a:bodyPr/>
                    <a:lstStyle/>
                    <a:p>
                      <a:r>
                        <a:rPr lang="cs-CZ" sz="2000" b="1" dirty="0">
                          <a:solidFill>
                            <a:schemeClr val="tx1"/>
                          </a:solidFill>
                        </a:rPr>
                        <a:t>7. (= </a:t>
                      </a:r>
                      <a:r>
                        <a:rPr lang="cs-CZ" sz="2000" b="1" dirty="0">
                          <a:solidFill>
                            <a:srgbClr val="FF0000"/>
                          </a:solidFill>
                        </a:rPr>
                        <a:t>8.</a:t>
                      </a:r>
                      <a:r>
                        <a:rPr lang="cs-CZ" sz="2000" b="1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>
                          <a:solidFill>
                            <a:schemeClr val="tx1"/>
                          </a:solidFill>
                        </a:rPr>
                        <a:t>1,69 %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20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>
                          <a:solidFill>
                            <a:schemeClr val="tx1"/>
                          </a:solidFill>
                        </a:rPr>
                        <a:t>1 %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>
                          <a:solidFill>
                            <a:schemeClr val="tx1"/>
                          </a:solidFill>
                        </a:rPr>
                        <a:t>1 %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>
                          <a:solidFill>
                            <a:schemeClr val="tx1"/>
                          </a:solidFill>
                        </a:rPr>
                        <a:t>0,4 %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3758043"/>
                  </a:ext>
                </a:extLst>
              </a:tr>
              <a:tr h="564233">
                <a:tc>
                  <a:txBody>
                    <a:bodyPr/>
                    <a:lstStyle/>
                    <a:p>
                      <a:r>
                        <a:rPr lang="cs-CZ" sz="2000" b="1" dirty="0">
                          <a:solidFill>
                            <a:schemeClr val="tx1"/>
                          </a:solidFill>
                        </a:rPr>
                        <a:t>8. (= </a:t>
                      </a:r>
                      <a:r>
                        <a:rPr lang="cs-CZ" sz="2000" b="1" dirty="0">
                          <a:solidFill>
                            <a:srgbClr val="FF0000"/>
                          </a:solidFill>
                        </a:rPr>
                        <a:t>9.</a:t>
                      </a:r>
                      <a:r>
                        <a:rPr lang="cs-CZ" sz="2000" b="1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>
                          <a:solidFill>
                            <a:schemeClr val="tx1"/>
                          </a:solidFill>
                        </a:rPr>
                        <a:t>0,29 %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>
                          <a:solidFill>
                            <a:schemeClr val="tx1"/>
                          </a:solidFill>
                        </a:rPr>
                        <a:t>0,17 %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>
                          <a:solidFill>
                            <a:schemeClr val="tx1"/>
                          </a:solidFill>
                        </a:rPr>
                        <a:t>nepatrně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dirty="0">
                          <a:solidFill>
                            <a:schemeClr val="tx1"/>
                          </a:solidFill>
                        </a:rPr>
                        <a:t>nepatrně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8935544"/>
                  </a:ext>
                </a:extLst>
              </a:tr>
              <a:tr h="564233">
                <a:tc>
                  <a:txBody>
                    <a:bodyPr/>
                    <a:lstStyle/>
                    <a:p>
                      <a:r>
                        <a:rPr lang="cs-CZ" sz="2000" b="1" dirty="0">
                          <a:solidFill>
                            <a:srgbClr val="FF0000"/>
                          </a:solidFill>
                        </a:rPr>
                        <a:t>0.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>
                          <a:solidFill>
                            <a:schemeClr val="tx1"/>
                          </a:solidFill>
                        </a:rPr>
                        <a:t>3,73 %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>
                          <a:solidFill>
                            <a:schemeClr val="tx1"/>
                          </a:solidFill>
                        </a:rPr>
                        <a:t>3,39 %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5304005"/>
                  </a:ext>
                </a:extLst>
              </a:tr>
            </a:tbl>
          </a:graphicData>
        </a:graphic>
      </p:graphicFrame>
      <p:sp>
        <p:nvSpPr>
          <p:cNvPr id="4" name="TextovéPole 3">
            <a:extLst>
              <a:ext uri="{FF2B5EF4-FFF2-40B4-BE49-F238E27FC236}">
                <a16:creationId xmlns:a16="http://schemas.microsoft.com/office/drawing/2014/main" id="{F1F80B8B-01E5-EADC-628A-95E2828A6AC4}"/>
              </a:ext>
            </a:extLst>
          </p:cNvPr>
          <p:cNvSpPr txBox="1"/>
          <p:nvPr/>
        </p:nvSpPr>
        <p:spPr>
          <a:xfrm>
            <a:off x="6698580" y="6448425"/>
            <a:ext cx="17335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dirty="0"/>
              <a:t>Dopočet do 100 % (2,6 %) = luhy</a:t>
            </a:r>
          </a:p>
        </p:txBody>
      </p: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4379B064-AB64-968C-755C-AFBE6D7B7462}"/>
              </a:ext>
            </a:extLst>
          </p:cNvPr>
          <p:cNvCxnSpPr/>
          <p:nvPr/>
        </p:nvCxnSpPr>
        <p:spPr>
          <a:xfrm>
            <a:off x="8340887" y="1525508"/>
            <a:ext cx="0" cy="4381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4DFF09DC-A0A9-1850-2609-E1CEAA504062}"/>
              </a:ext>
            </a:extLst>
          </p:cNvPr>
          <p:cNvCxnSpPr/>
          <p:nvPr/>
        </p:nvCxnSpPr>
        <p:spPr>
          <a:xfrm>
            <a:off x="8341892" y="2063420"/>
            <a:ext cx="0" cy="4381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C8CBB7FA-E62B-8E5D-1048-8AE4C8470ADA}"/>
              </a:ext>
            </a:extLst>
          </p:cNvPr>
          <p:cNvCxnSpPr/>
          <p:nvPr/>
        </p:nvCxnSpPr>
        <p:spPr>
          <a:xfrm>
            <a:off x="8347905" y="3739820"/>
            <a:ext cx="0" cy="4381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E220F9B9-4ED1-D23D-09A2-B848EC9F260D}"/>
              </a:ext>
            </a:extLst>
          </p:cNvPr>
          <p:cNvCxnSpPr/>
          <p:nvPr/>
        </p:nvCxnSpPr>
        <p:spPr>
          <a:xfrm>
            <a:off x="8351417" y="4301795"/>
            <a:ext cx="0" cy="4381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1B48E84C-3210-FEF2-B118-B9D9C3050555}"/>
              </a:ext>
            </a:extLst>
          </p:cNvPr>
          <p:cNvCxnSpPr/>
          <p:nvPr/>
        </p:nvCxnSpPr>
        <p:spPr>
          <a:xfrm>
            <a:off x="8347905" y="4861263"/>
            <a:ext cx="0" cy="4381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83079928-C020-C7BD-4BE5-168D129E5F5D}"/>
              </a:ext>
            </a:extLst>
          </p:cNvPr>
          <p:cNvCxnSpPr/>
          <p:nvPr/>
        </p:nvCxnSpPr>
        <p:spPr>
          <a:xfrm>
            <a:off x="8347905" y="5408701"/>
            <a:ext cx="0" cy="4381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346A4D72-A5EE-934C-4CCF-95D9CE3FE9B5}"/>
              </a:ext>
            </a:extLst>
          </p:cNvPr>
          <p:cNvCxnSpPr/>
          <p:nvPr/>
        </p:nvCxnSpPr>
        <p:spPr>
          <a:xfrm>
            <a:off x="8360942" y="6006770"/>
            <a:ext cx="0" cy="4381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2306ED7E-A04A-36D0-383F-BEB8179D7359}"/>
              </a:ext>
            </a:extLst>
          </p:cNvPr>
          <p:cNvCxnSpPr>
            <a:cxnSpLocks/>
          </p:cNvCxnSpPr>
          <p:nvPr/>
        </p:nvCxnSpPr>
        <p:spPr>
          <a:xfrm flipV="1">
            <a:off x="8341892" y="2577770"/>
            <a:ext cx="0" cy="47625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>
            <a:extLst>
              <a:ext uri="{FF2B5EF4-FFF2-40B4-BE49-F238E27FC236}">
                <a16:creationId xmlns:a16="http://schemas.microsoft.com/office/drawing/2014/main" id="{B4DC2A26-702E-7FB6-843D-FD205183102C}"/>
              </a:ext>
            </a:extLst>
          </p:cNvPr>
          <p:cNvCxnSpPr>
            <a:cxnSpLocks/>
          </p:cNvCxnSpPr>
          <p:nvPr/>
        </p:nvCxnSpPr>
        <p:spPr>
          <a:xfrm flipV="1">
            <a:off x="8351417" y="3168320"/>
            <a:ext cx="0" cy="47625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>
            <a:extLst>
              <a:ext uri="{FF2B5EF4-FFF2-40B4-BE49-F238E27FC236}">
                <a16:creationId xmlns:a16="http://schemas.microsoft.com/office/drawing/2014/main" id="{95BD5299-16BF-75F8-3DF2-E31329C6B4C0}"/>
              </a:ext>
            </a:extLst>
          </p:cNvPr>
          <p:cNvCxnSpPr>
            <a:cxnSpLocks/>
          </p:cNvCxnSpPr>
          <p:nvPr/>
        </p:nvCxnSpPr>
        <p:spPr>
          <a:xfrm flipV="1">
            <a:off x="11754849" y="1487408"/>
            <a:ext cx="0" cy="47625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>
            <a:extLst>
              <a:ext uri="{FF2B5EF4-FFF2-40B4-BE49-F238E27FC236}">
                <a16:creationId xmlns:a16="http://schemas.microsoft.com/office/drawing/2014/main" id="{67062B30-0582-47DA-8FED-E02523ABC2F6}"/>
              </a:ext>
            </a:extLst>
          </p:cNvPr>
          <p:cNvCxnSpPr>
            <a:cxnSpLocks/>
          </p:cNvCxnSpPr>
          <p:nvPr/>
        </p:nvCxnSpPr>
        <p:spPr>
          <a:xfrm flipV="1">
            <a:off x="11750835" y="2025320"/>
            <a:ext cx="0" cy="47625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>
            <a:extLst>
              <a:ext uri="{FF2B5EF4-FFF2-40B4-BE49-F238E27FC236}">
                <a16:creationId xmlns:a16="http://schemas.microsoft.com/office/drawing/2014/main" id="{C7F3131E-64AF-F0B3-D414-5E2FD8FE3D64}"/>
              </a:ext>
            </a:extLst>
          </p:cNvPr>
          <p:cNvCxnSpPr>
            <a:cxnSpLocks/>
          </p:cNvCxnSpPr>
          <p:nvPr/>
        </p:nvCxnSpPr>
        <p:spPr>
          <a:xfrm flipV="1">
            <a:off x="11742807" y="2577770"/>
            <a:ext cx="0" cy="47625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se šipkou 19">
            <a:extLst>
              <a:ext uri="{FF2B5EF4-FFF2-40B4-BE49-F238E27FC236}">
                <a16:creationId xmlns:a16="http://schemas.microsoft.com/office/drawing/2014/main" id="{E0749EC5-CA84-3FA1-8AC2-484BF6296093}"/>
              </a:ext>
            </a:extLst>
          </p:cNvPr>
          <p:cNvCxnSpPr>
            <a:cxnSpLocks/>
          </p:cNvCxnSpPr>
          <p:nvPr/>
        </p:nvCxnSpPr>
        <p:spPr>
          <a:xfrm flipV="1">
            <a:off x="11738782" y="3143249"/>
            <a:ext cx="0" cy="47625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se šipkou 20">
            <a:extLst>
              <a:ext uri="{FF2B5EF4-FFF2-40B4-BE49-F238E27FC236}">
                <a16:creationId xmlns:a16="http://schemas.microsoft.com/office/drawing/2014/main" id="{28A407E9-6324-6329-99FF-2B3F3C115E4C}"/>
              </a:ext>
            </a:extLst>
          </p:cNvPr>
          <p:cNvCxnSpPr/>
          <p:nvPr/>
        </p:nvCxnSpPr>
        <p:spPr>
          <a:xfrm>
            <a:off x="11738782" y="3739820"/>
            <a:ext cx="0" cy="4381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se šipkou 21">
            <a:extLst>
              <a:ext uri="{FF2B5EF4-FFF2-40B4-BE49-F238E27FC236}">
                <a16:creationId xmlns:a16="http://schemas.microsoft.com/office/drawing/2014/main" id="{F9F0CB78-BD63-ACE8-D77A-2C0D2379FEBD}"/>
              </a:ext>
            </a:extLst>
          </p:cNvPr>
          <p:cNvCxnSpPr/>
          <p:nvPr/>
        </p:nvCxnSpPr>
        <p:spPr>
          <a:xfrm>
            <a:off x="11750835" y="4301795"/>
            <a:ext cx="0" cy="4381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se šipkou 22">
            <a:extLst>
              <a:ext uri="{FF2B5EF4-FFF2-40B4-BE49-F238E27FC236}">
                <a16:creationId xmlns:a16="http://schemas.microsoft.com/office/drawing/2014/main" id="{AABCC1DE-6F30-47C6-F24F-25AED359C1B1}"/>
              </a:ext>
            </a:extLst>
          </p:cNvPr>
          <p:cNvCxnSpPr/>
          <p:nvPr/>
        </p:nvCxnSpPr>
        <p:spPr>
          <a:xfrm>
            <a:off x="11750835" y="4861263"/>
            <a:ext cx="0" cy="4381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8887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E92FEF-78E2-104C-DBD1-53B5211631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A64985-6E73-5468-EAA4-4F42EF4F3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7412"/>
            <a:ext cx="12192000" cy="533625"/>
          </a:xfrm>
          <a:solidFill>
            <a:schemeClr val="bg1">
              <a:lumMod val="75000"/>
            </a:schemeClr>
          </a:solidFill>
        </p:spPr>
        <p:txBody>
          <a:bodyPr anchor="ctr" anchorCtr="1">
            <a:noAutofit/>
          </a:bodyPr>
          <a:lstStyle/>
          <a:p>
            <a:pPr algn="ctr"/>
            <a:r>
              <a:rPr lang="cs-CZ" sz="3600" b="1" dirty="0">
                <a:latin typeface="+mn-lt"/>
              </a:rPr>
              <a:t>Vegetační stupně</a:t>
            </a:r>
          </a:p>
        </p:txBody>
      </p:sp>
      <p:graphicFrame>
        <p:nvGraphicFramePr>
          <p:cNvPr id="5" name="Graf 4">
            <a:extLst>
              <a:ext uri="{FF2B5EF4-FFF2-40B4-BE49-F238E27FC236}">
                <a16:creationId xmlns:a16="http://schemas.microsoft.com/office/drawing/2014/main" id="{97D7A000-5F3D-92F5-8D35-CB2F17868A6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3123074"/>
              </p:ext>
            </p:extLst>
          </p:nvPr>
        </p:nvGraphicFramePr>
        <p:xfrm>
          <a:off x="65673" y="811504"/>
          <a:ext cx="6311063" cy="58990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Graf 13">
            <a:extLst>
              <a:ext uri="{FF2B5EF4-FFF2-40B4-BE49-F238E27FC236}">
                <a16:creationId xmlns:a16="http://schemas.microsoft.com/office/drawing/2014/main" id="{E292D494-2C05-5E51-943E-6E7A07A22B4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2306592"/>
              </p:ext>
            </p:extLst>
          </p:nvPr>
        </p:nvGraphicFramePr>
        <p:xfrm>
          <a:off x="6472989" y="811504"/>
          <a:ext cx="5537034" cy="57697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7723277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84BBD5-C0A3-475A-831F-880671B24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7412"/>
            <a:ext cx="12192000" cy="533625"/>
          </a:xfrm>
          <a:solidFill>
            <a:schemeClr val="bg1">
              <a:lumMod val="75000"/>
            </a:schemeClr>
          </a:solidFill>
        </p:spPr>
        <p:txBody>
          <a:bodyPr anchor="ctr" anchorCtr="1">
            <a:noAutofit/>
          </a:bodyPr>
          <a:lstStyle/>
          <a:p>
            <a:pPr algn="ctr"/>
            <a:r>
              <a:rPr lang="cs-CZ" sz="3600" b="1" dirty="0">
                <a:latin typeface="+mn-lt"/>
              </a:rPr>
              <a:t>Vegetační stupně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934826D-319B-4DB6-B63C-D7F809895F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653" y="770021"/>
            <a:ext cx="11250693" cy="6087979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1D473618-2766-0FF6-6554-062CA592446D}"/>
              </a:ext>
            </a:extLst>
          </p:cNvPr>
          <p:cNvSpPr txBox="1"/>
          <p:nvPr/>
        </p:nvSpPr>
        <p:spPr>
          <a:xfrm>
            <a:off x="9016679" y="2870522"/>
            <a:ext cx="844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CC0000"/>
                </a:solidFill>
              </a:rPr>
              <a:t>7A3</a:t>
            </a:r>
          </a:p>
        </p:txBody>
      </p:sp>
    </p:spTree>
    <p:extLst>
      <p:ext uri="{BB962C8B-B14F-4D97-AF65-F5344CB8AC3E}">
        <p14:creationId xmlns:p14="http://schemas.microsoft.com/office/powerpoint/2010/main" val="413765847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84BBD5-C0A3-475A-831F-880671B24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7412"/>
            <a:ext cx="12192000" cy="533625"/>
          </a:xfrm>
          <a:solidFill>
            <a:schemeClr val="bg1">
              <a:lumMod val="75000"/>
            </a:schemeClr>
          </a:solidFill>
        </p:spPr>
        <p:txBody>
          <a:bodyPr anchor="ctr" anchorCtr="1">
            <a:noAutofit/>
          </a:bodyPr>
          <a:lstStyle/>
          <a:p>
            <a:pPr algn="ctr"/>
            <a:r>
              <a:rPr lang="cs-CZ" sz="3600" b="1" dirty="0">
                <a:latin typeface="+mn-lt"/>
              </a:rPr>
              <a:t>Vegetační stupně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941FB74-3B86-42A4-EF0A-9C61F41822C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97083"/>
            <a:ext cx="6010065" cy="400671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02952BF-8FB5-F191-75A4-2A346A9EDC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7129" y="1354207"/>
            <a:ext cx="6204871" cy="385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56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84BBD5-C0A3-475A-831F-880671B24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7412"/>
            <a:ext cx="12192000" cy="533625"/>
          </a:xfrm>
          <a:solidFill>
            <a:schemeClr val="bg1">
              <a:lumMod val="75000"/>
            </a:schemeClr>
          </a:solidFill>
        </p:spPr>
        <p:txBody>
          <a:bodyPr anchor="ctr" anchorCtr="1">
            <a:noAutofit/>
          </a:bodyPr>
          <a:lstStyle/>
          <a:p>
            <a:pPr algn="ctr"/>
            <a:r>
              <a:rPr lang="cs-CZ" sz="3600" b="1" dirty="0">
                <a:latin typeface="+mn-lt"/>
              </a:rPr>
              <a:t>Vegetační stupně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D18C1A9-8F24-9B6A-4261-473BC93ED1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796833"/>
            <a:ext cx="5998516" cy="591375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2444CF5A-3CD0-E340-7A1E-368CE8EFFC7E}"/>
              </a:ext>
            </a:extLst>
          </p:cNvPr>
          <p:cNvSpPr txBox="1"/>
          <p:nvPr/>
        </p:nvSpPr>
        <p:spPr>
          <a:xfrm>
            <a:off x="1875099" y="6180881"/>
            <a:ext cx="2176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rgbClr val="FF0000"/>
                </a:solidFill>
              </a:rPr>
              <a:t>1946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C0CC888-2B14-1E32-1A42-D189398984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3485" y="796832"/>
            <a:ext cx="5998516" cy="591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1035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84BBD5-C0A3-475A-831F-880671B24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7412"/>
            <a:ext cx="12192000" cy="533625"/>
          </a:xfrm>
          <a:solidFill>
            <a:schemeClr val="bg1">
              <a:lumMod val="75000"/>
            </a:schemeClr>
          </a:solidFill>
        </p:spPr>
        <p:txBody>
          <a:bodyPr anchor="ctr" anchorCtr="1">
            <a:noAutofit/>
          </a:bodyPr>
          <a:lstStyle/>
          <a:p>
            <a:pPr algn="ctr"/>
            <a:r>
              <a:rPr lang="cs-CZ" sz="3600" b="1" dirty="0">
                <a:latin typeface="+mn-lt"/>
              </a:rPr>
              <a:t>Aplikace lesnické typologie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9EEB02D5-3DA0-4690-954F-8C05A3C33F22}"/>
              </a:ext>
            </a:extLst>
          </p:cNvPr>
          <p:cNvSpPr txBox="1">
            <a:spLocks noChangeArrowheads="1"/>
          </p:cNvSpPr>
          <p:nvPr/>
        </p:nvSpPr>
        <p:spPr>
          <a:xfrm>
            <a:off x="95250" y="856456"/>
            <a:ext cx="11963400" cy="5145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20000"/>
              </a:spcBef>
              <a:buSzPct val="75000"/>
            </a:pPr>
            <a:r>
              <a:rPr lang="cs-CZ" altLang="cs-CZ" sz="2400" b="1" dirty="0"/>
              <a:t>hospodářský soubor </a:t>
            </a:r>
          </a:p>
          <a:p>
            <a:pPr lvl="1" eaLnBrk="1" hangingPunct="1">
              <a:spcBef>
                <a:spcPct val="20000"/>
              </a:spcBef>
              <a:buSzPct val="75000"/>
            </a:pPr>
            <a:r>
              <a:rPr lang="cs-CZ" altLang="cs-CZ" b="1" dirty="0"/>
              <a:t>= jednotka diferenciace hospodaření</a:t>
            </a:r>
          </a:p>
          <a:p>
            <a:pPr lvl="1" eaLnBrk="1" hangingPunct="1">
              <a:spcBef>
                <a:spcPct val="20000"/>
              </a:spcBef>
              <a:buSzPct val="75000"/>
            </a:pPr>
            <a:r>
              <a:rPr lang="cs-CZ" altLang="cs-CZ" b="1" dirty="0"/>
              <a:t>charakterizované:</a:t>
            </a:r>
          </a:p>
          <a:p>
            <a:pPr lvl="2" eaLnBrk="1" hangingPunct="1">
              <a:spcBef>
                <a:spcPct val="20000"/>
              </a:spcBef>
              <a:buSzPct val="75000"/>
            </a:pPr>
            <a:r>
              <a:rPr lang="cs-CZ" altLang="cs-CZ" sz="2400" b="1" dirty="0"/>
              <a:t>funkčním zaměřením (lesy hospodářské, zvláštního určení, lesy ochranné)</a:t>
            </a:r>
          </a:p>
          <a:p>
            <a:pPr lvl="2" eaLnBrk="1" hangingPunct="1">
              <a:spcBef>
                <a:spcPct val="20000"/>
              </a:spcBef>
              <a:buSzPct val="75000"/>
            </a:pPr>
            <a:r>
              <a:rPr lang="cs-CZ" altLang="cs-CZ" sz="2400" b="1" dirty="0">
                <a:solidFill>
                  <a:srgbClr val="FF0000"/>
                </a:solidFill>
              </a:rPr>
              <a:t>přírodními podmínkami</a:t>
            </a:r>
          </a:p>
          <a:p>
            <a:pPr lvl="2" eaLnBrk="1" hangingPunct="1">
              <a:spcBef>
                <a:spcPct val="20000"/>
              </a:spcBef>
              <a:buSzPct val="75000"/>
            </a:pPr>
            <a:r>
              <a:rPr lang="cs-CZ" altLang="cs-CZ" sz="2400" b="1" dirty="0"/>
              <a:t>stavem lesních porostů (porostní skladba a poškození)</a:t>
            </a:r>
          </a:p>
          <a:p>
            <a:pPr eaLnBrk="1" hangingPunct="1">
              <a:spcBef>
                <a:spcPct val="20000"/>
              </a:spcBef>
              <a:buSzPct val="75000"/>
            </a:pPr>
            <a:r>
              <a:rPr lang="cs-CZ" altLang="en-US" sz="2400" b="1" dirty="0"/>
              <a:t>Vyhláška MZE č. 298/2018 Sb. o zpracování oblastních plánů rozvoje lesů a o vymezení hospodářských souborů</a:t>
            </a:r>
            <a:endParaRPr lang="cs-CZ" alt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223966396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84BBD5-C0A3-475A-831F-880671B24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7412"/>
            <a:ext cx="12192000" cy="533625"/>
          </a:xfrm>
          <a:solidFill>
            <a:schemeClr val="bg1">
              <a:lumMod val="75000"/>
            </a:schemeClr>
          </a:solidFill>
        </p:spPr>
        <p:txBody>
          <a:bodyPr anchor="ctr" anchorCtr="1">
            <a:noAutofit/>
          </a:bodyPr>
          <a:lstStyle/>
          <a:p>
            <a:pPr algn="ctr"/>
            <a:r>
              <a:rPr lang="cs-CZ" sz="3600" b="1" dirty="0">
                <a:latin typeface="+mn-lt"/>
              </a:rPr>
              <a:t>Aplikace lesnické typologie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9EEB02D5-3DA0-4690-954F-8C05A3C33F22}"/>
              </a:ext>
            </a:extLst>
          </p:cNvPr>
          <p:cNvSpPr txBox="1">
            <a:spLocks noChangeArrowheads="1"/>
          </p:cNvSpPr>
          <p:nvPr/>
        </p:nvSpPr>
        <p:spPr>
          <a:xfrm>
            <a:off x="95250" y="856456"/>
            <a:ext cx="11963400" cy="5145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20000"/>
              </a:spcBef>
              <a:buSzPct val="75000"/>
            </a:pPr>
            <a:r>
              <a:rPr lang="cs-CZ" altLang="cs-CZ" sz="2400" b="1" dirty="0"/>
              <a:t>cílový hospodářský soubor – označení dvěma číslicemi</a:t>
            </a:r>
          </a:p>
          <a:p>
            <a:pPr eaLnBrk="1" hangingPunct="1">
              <a:spcBef>
                <a:spcPct val="20000"/>
              </a:spcBef>
              <a:buSzPct val="75000"/>
            </a:pPr>
            <a:r>
              <a:rPr lang="cs-CZ" altLang="cs-CZ" sz="2400" b="1" dirty="0"/>
              <a:t>porostní typ hospodářského souboru (hospodářský soubor) – tři číslice</a:t>
            </a:r>
          </a:p>
        </p:txBody>
      </p:sp>
      <p:graphicFrame>
        <p:nvGraphicFramePr>
          <p:cNvPr id="3" name="Group 550">
            <a:extLst>
              <a:ext uri="{FF2B5EF4-FFF2-40B4-BE49-F238E27FC236}">
                <a16:creationId xmlns:a16="http://schemas.microsoft.com/office/drawing/2014/main" id="{B0A9E049-BB11-5067-4FB4-321A9016DE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2011939"/>
              </p:ext>
            </p:extLst>
          </p:nvPr>
        </p:nvGraphicFramePr>
        <p:xfrm>
          <a:off x="66675" y="1670881"/>
          <a:ext cx="12058650" cy="5187119"/>
        </p:xfrm>
        <a:graphic>
          <a:graphicData uri="http://schemas.openxmlformats.org/drawingml/2006/table">
            <a:tbl>
              <a:tblPr/>
              <a:tblGrid>
                <a:gridCol w="429172">
                  <a:extLst>
                    <a:ext uri="{9D8B030D-6E8A-4147-A177-3AD203B41FA5}">
                      <a16:colId xmlns:a16="http://schemas.microsoft.com/office/drawing/2014/main" val="988894007"/>
                    </a:ext>
                  </a:extLst>
                </a:gridCol>
                <a:gridCol w="3345438">
                  <a:extLst>
                    <a:ext uri="{9D8B030D-6E8A-4147-A177-3AD203B41FA5}">
                      <a16:colId xmlns:a16="http://schemas.microsoft.com/office/drawing/2014/main" val="1559881680"/>
                    </a:ext>
                  </a:extLst>
                </a:gridCol>
                <a:gridCol w="1046757">
                  <a:extLst>
                    <a:ext uri="{9D8B030D-6E8A-4147-A177-3AD203B41FA5}">
                      <a16:colId xmlns:a16="http://schemas.microsoft.com/office/drawing/2014/main" val="4073226282"/>
                    </a:ext>
                  </a:extLst>
                </a:gridCol>
                <a:gridCol w="3355905">
                  <a:extLst>
                    <a:ext uri="{9D8B030D-6E8A-4147-A177-3AD203B41FA5}">
                      <a16:colId xmlns:a16="http://schemas.microsoft.com/office/drawing/2014/main" val="3216436892"/>
                    </a:ext>
                  </a:extLst>
                </a:gridCol>
                <a:gridCol w="611306">
                  <a:extLst>
                    <a:ext uri="{9D8B030D-6E8A-4147-A177-3AD203B41FA5}">
                      <a16:colId xmlns:a16="http://schemas.microsoft.com/office/drawing/2014/main" val="1836236317"/>
                    </a:ext>
                  </a:extLst>
                </a:gridCol>
                <a:gridCol w="3270072">
                  <a:extLst>
                    <a:ext uri="{9D8B030D-6E8A-4147-A177-3AD203B41FA5}">
                      <a16:colId xmlns:a16="http://schemas.microsoft.com/office/drawing/2014/main" val="3100287043"/>
                    </a:ext>
                  </a:extLst>
                </a:gridCol>
              </a:tblGrid>
              <a:tr h="39083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I.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Výšková poloha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II.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Ekologická řada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III.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Porostní typ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2007191"/>
                  </a:ext>
                </a:extLst>
              </a:tr>
              <a:tr h="390834"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68580" marR="68580" marT="34290" marB="34290"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ochranný les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mimořádně nepříznivá stanoviště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68580" marR="68580" marT="34290" marB="34290"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smrkový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9577986"/>
                  </a:ext>
                </a:extLst>
              </a:tr>
              <a:tr h="945567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vysokohorské lesy pod hranicí stromové vegetace, lesy na exponovaných hřebenech (= 8. LVS)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68580" marR="68580" marT="34290" marB="34290"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jedlový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6148577"/>
                  </a:ext>
                </a:extLst>
              </a:tr>
              <a:tr h="390834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 a 10. (L)VS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68580" marR="68580" marT="34290" marB="34290"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borový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6986077"/>
                  </a:ext>
                </a:extLst>
              </a:tr>
              <a:tr h="39083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68580" marR="68580" marT="34290" marB="34290"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bory, luhy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1(0)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exponovaná stanoviště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68580" marR="68580" marT="34290" marB="34290"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ostatní jehličnany (modřín, douglaska)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1392644"/>
                  </a:ext>
                </a:extLst>
              </a:tr>
              <a:tr h="39083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68580" marR="68580" marT="34290" marB="34290"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nižší, střední polohy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3(2)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kyselá stanoviště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68580" marR="68580" marT="34290" marB="34290"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dubový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7918956"/>
                  </a:ext>
                </a:extLst>
              </a:tr>
              <a:tr h="39083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68580" marR="68580" marT="34290" marB="34290"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nižší, střední polohy (pouze 39)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5(4)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živná stanoviště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68580" marR="68580" marT="34290" marB="34290"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bukový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2205641"/>
                  </a:ext>
                </a:extLst>
              </a:tr>
              <a:tr h="66820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68580" marR="68580" marT="34290" marB="34290"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střední polohy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7(6)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oglejená stanoviště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68580" marR="68580" marT="34290" marB="34290"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ostatní listnáče (cenné listnáče, bříza, habr, akát)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3009936"/>
                  </a:ext>
                </a:extLst>
              </a:tr>
              <a:tr h="39083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68580" marR="68580" marT="34290" marB="34290"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vyšší polohy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9(8)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podmáčená stanoviště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68580" marR="68580" marT="34290" marB="34290"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dřeviny základní přípravné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609232"/>
                  </a:ext>
                </a:extLst>
              </a:tr>
              <a:tr h="39083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68580" marR="68580" marT="34290" marB="34290"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horské polohy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68580" marR="68580" marT="34290" marB="34290" anchor="ctr"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výmladkový les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34112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397395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84BBD5-C0A3-475A-831F-880671B24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7412"/>
            <a:ext cx="12192000" cy="533625"/>
          </a:xfrm>
          <a:solidFill>
            <a:schemeClr val="bg1">
              <a:lumMod val="75000"/>
            </a:schemeClr>
          </a:solidFill>
        </p:spPr>
        <p:txBody>
          <a:bodyPr anchor="ctr" anchorCtr="1">
            <a:noAutofit/>
          </a:bodyPr>
          <a:lstStyle/>
          <a:p>
            <a:pPr algn="ctr"/>
            <a:r>
              <a:rPr lang="cs-CZ" sz="3600" b="1" dirty="0">
                <a:latin typeface="+mn-lt"/>
              </a:rPr>
              <a:t>Aplikace lesnické typologie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9EEB02D5-3DA0-4690-954F-8C05A3C33F22}"/>
              </a:ext>
            </a:extLst>
          </p:cNvPr>
          <p:cNvSpPr txBox="1">
            <a:spLocks noChangeArrowheads="1"/>
          </p:cNvSpPr>
          <p:nvPr/>
        </p:nvSpPr>
        <p:spPr>
          <a:xfrm>
            <a:off x="95250" y="856456"/>
            <a:ext cx="11963400" cy="5145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ct val="20000"/>
              </a:spcBef>
              <a:buSzPct val="75000"/>
              <a:buNone/>
            </a:pPr>
            <a:endParaRPr lang="cs-CZ" altLang="cs-CZ" sz="4000" b="1" dirty="0"/>
          </a:p>
          <a:p>
            <a:pPr marL="0" indent="0" algn="ctr" eaLnBrk="1" hangingPunct="1">
              <a:spcBef>
                <a:spcPct val="20000"/>
              </a:spcBef>
              <a:buSzPct val="75000"/>
              <a:buNone/>
            </a:pPr>
            <a:r>
              <a:rPr lang="cs-CZ" altLang="cs-CZ" sz="4000" b="1" dirty="0"/>
              <a:t>LT 		=</a:t>
            </a:r>
            <a:r>
              <a:rPr lang="en-GB" altLang="cs-CZ" sz="4000" b="1" dirty="0"/>
              <a:t>&gt;</a:t>
            </a:r>
            <a:r>
              <a:rPr lang="cs-CZ" altLang="cs-CZ" sz="4000" b="1" dirty="0"/>
              <a:t>		SLT 		 =</a:t>
            </a:r>
            <a:r>
              <a:rPr lang="en-GB" altLang="cs-CZ" sz="4000" b="1" dirty="0"/>
              <a:t>&gt; </a:t>
            </a:r>
            <a:r>
              <a:rPr lang="cs-CZ" altLang="cs-CZ" sz="4000" b="1" dirty="0"/>
              <a:t>		CHS</a:t>
            </a:r>
            <a:endParaRPr lang="en-GB" altLang="cs-CZ" sz="4000" b="1" dirty="0"/>
          </a:p>
        </p:txBody>
      </p:sp>
      <p:graphicFrame>
        <p:nvGraphicFramePr>
          <p:cNvPr id="3" name="Tabulka 3">
            <a:extLst>
              <a:ext uri="{FF2B5EF4-FFF2-40B4-BE49-F238E27FC236}">
                <a16:creationId xmlns:a16="http://schemas.microsoft.com/office/drawing/2014/main" id="{C18972E4-2C84-4BF3-A01F-41C877D6AA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0599549"/>
              </p:ext>
            </p:extLst>
          </p:nvPr>
        </p:nvGraphicFramePr>
        <p:xfrm>
          <a:off x="640080" y="2519362"/>
          <a:ext cx="10700729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0643">
                  <a:extLst>
                    <a:ext uri="{9D8B030D-6E8A-4147-A177-3AD203B41FA5}">
                      <a16:colId xmlns:a16="http://schemas.microsoft.com/office/drawing/2014/main" val="783626846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2953012087"/>
                    </a:ext>
                  </a:extLst>
                </a:gridCol>
                <a:gridCol w="930043">
                  <a:extLst>
                    <a:ext uri="{9D8B030D-6E8A-4147-A177-3AD203B41FA5}">
                      <a16:colId xmlns:a16="http://schemas.microsoft.com/office/drawing/2014/main" val="1493453549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3981666217"/>
                    </a:ext>
                  </a:extLst>
                </a:gridCol>
                <a:gridCol w="930043">
                  <a:extLst>
                    <a:ext uri="{9D8B030D-6E8A-4147-A177-3AD203B41FA5}">
                      <a16:colId xmlns:a16="http://schemas.microsoft.com/office/drawing/2014/main" val="2408548465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2832236536"/>
                    </a:ext>
                  </a:extLst>
                </a:gridCol>
              </a:tblGrid>
              <a:tr h="444441">
                <a:tc>
                  <a:txBody>
                    <a:bodyPr/>
                    <a:lstStyle/>
                    <a:p>
                      <a:endParaRPr lang="cs-CZ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LT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altLang="cs-CZ" sz="2400" b="1" dirty="0">
                          <a:solidFill>
                            <a:schemeClr val="tx1"/>
                          </a:solidFill>
                        </a:rPr>
                        <a:t>=</a:t>
                      </a:r>
                      <a:r>
                        <a:rPr lang="en-GB" altLang="cs-CZ" sz="2400" b="1" dirty="0">
                          <a:solidFill>
                            <a:schemeClr val="tx1"/>
                          </a:solidFill>
                        </a:rPr>
                        <a:t>&gt;</a:t>
                      </a:r>
                      <a:endParaRPr lang="cs-CZ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altLang="cs-CZ" sz="2400" b="1" dirty="0">
                          <a:solidFill>
                            <a:schemeClr val="tx1"/>
                          </a:solidFill>
                        </a:rPr>
                        <a:t>SLT</a:t>
                      </a:r>
                      <a:endParaRPr lang="cs-CZ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altLang="cs-CZ" sz="2400" b="1" dirty="0">
                          <a:solidFill>
                            <a:schemeClr val="tx1"/>
                          </a:solidFill>
                        </a:rPr>
                        <a:t>=</a:t>
                      </a:r>
                      <a:r>
                        <a:rPr lang="en-GB" altLang="cs-CZ" sz="2400" b="1" dirty="0">
                          <a:solidFill>
                            <a:schemeClr val="tx1"/>
                          </a:solidFill>
                        </a:rPr>
                        <a:t>&gt;</a:t>
                      </a:r>
                      <a:endParaRPr lang="cs-CZ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altLang="cs-CZ" sz="2400" b="1" dirty="0">
                          <a:solidFill>
                            <a:schemeClr val="tx1"/>
                          </a:solidFill>
                        </a:rPr>
                        <a:t>CHS</a:t>
                      </a:r>
                      <a:endParaRPr lang="cs-CZ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8510253"/>
                  </a:ext>
                </a:extLst>
              </a:tr>
              <a:tr h="444441">
                <a:tc>
                  <a:txBody>
                    <a:bodyPr/>
                    <a:lstStyle/>
                    <a:p>
                      <a:r>
                        <a:rPr lang="cs-CZ" sz="2400" b="1" dirty="0">
                          <a:solidFill>
                            <a:schemeClr val="tx1"/>
                          </a:solidFill>
                        </a:rPr>
                        <a:t>Plíva (1971)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651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8748789"/>
                  </a:ext>
                </a:extLst>
              </a:tr>
              <a:tr h="444441">
                <a:tc>
                  <a:txBody>
                    <a:bodyPr/>
                    <a:lstStyle/>
                    <a:p>
                      <a:r>
                        <a:rPr lang="cs-CZ" sz="2400" b="1" dirty="0">
                          <a:solidFill>
                            <a:schemeClr val="tx1"/>
                          </a:solidFill>
                        </a:rPr>
                        <a:t>± 2001 (OPRL 1)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1032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4893036"/>
                  </a:ext>
                </a:extLst>
              </a:tr>
              <a:tr h="444441">
                <a:tc>
                  <a:txBody>
                    <a:bodyPr/>
                    <a:lstStyle/>
                    <a:p>
                      <a:r>
                        <a:rPr lang="cs-CZ" sz="2400" b="1" dirty="0">
                          <a:solidFill>
                            <a:schemeClr val="tx1"/>
                          </a:solidFill>
                        </a:rPr>
                        <a:t>1. 1. 2019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804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>
                          <a:solidFill>
                            <a:schemeClr val="tx1"/>
                          </a:solidFill>
                        </a:rPr>
                        <a:t>182</a:t>
                      </a:r>
                      <a:endParaRPr lang="cs-CZ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cs-CZ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>
                          <a:solidFill>
                            <a:schemeClr val="tx1"/>
                          </a:solidFill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73060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15081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84BBD5-C0A3-475A-831F-880671B24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7412"/>
            <a:ext cx="12192000" cy="533625"/>
          </a:xfrm>
          <a:solidFill>
            <a:schemeClr val="bg1">
              <a:lumMod val="75000"/>
            </a:schemeClr>
          </a:solidFill>
        </p:spPr>
        <p:txBody>
          <a:bodyPr anchor="ctr" anchorCtr="1">
            <a:noAutofit/>
          </a:bodyPr>
          <a:lstStyle/>
          <a:p>
            <a:pPr algn="ctr"/>
            <a:r>
              <a:rPr lang="cs-CZ" sz="3600" b="1" dirty="0">
                <a:latin typeface="+mn-lt"/>
              </a:rPr>
              <a:t>Teorie typů geobiocénů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B13E115-6ECA-4848-B248-B7E379D2AD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918" y="797718"/>
            <a:ext cx="11872163" cy="5033963"/>
          </a:xfrm>
        </p:spPr>
        <p:txBody>
          <a:bodyPr/>
          <a:lstStyle/>
          <a:p>
            <a:pPr marL="0" lvl="1" indent="0">
              <a:buNone/>
            </a:pPr>
            <a:r>
              <a:rPr lang="cs-CZ" altLang="en-US" sz="2800" dirty="0"/>
              <a:t>Typ geobiocénu je soubor geobiocenózy přírodní a všech od ní vývojově pocházejících a do různého stupně změněných geobiocenóz až geobiocenoidů včetně vývojových stádií, které se mohou vystřídat v segmentu určitých trvalých ekologických podmínek</a:t>
            </a:r>
          </a:p>
          <a:p>
            <a:pPr marL="0" lvl="1" indent="0">
              <a:buNone/>
            </a:pPr>
            <a:endParaRPr lang="cs-CZ" altLang="en-US" sz="2800" dirty="0"/>
          </a:p>
          <a:p>
            <a:pPr marL="457200" lvl="1" indent="0">
              <a:buNone/>
            </a:pPr>
            <a:r>
              <a:rPr lang="cs-CZ" altLang="en-US" sz="2800" dirty="0"/>
              <a:t>= jednota geobiocenózy přírodní a geobiocenóz změněných, které ovšem vznikly na plochách původně téhož typu přírodní geobiocenózy</a:t>
            </a:r>
          </a:p>
        </p:txBody>
      </p:sp>
    </p:spTree>
    <p:extLst>
      <p:ext uri="{BB962C8B-B14F-4D97-AF65-F5344CB8AC3E}">
        <p14:creationId xmlns:p14="http://schemas.microsoft.com/office/powerpoint/2010/main" val="272632276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84BBD5-C0A3-475A-831F-880671B24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7412"/>
            <a:ext cx="12192000" cy="533625"/>
          </a:xfrm>
          <a:solidFill>
            <a:schemeClr val="bg1">
              <a:lumMod val="75000"/>
            </a:schemeClr>
          </a:solidFill>
        </p:spPr>
        <p:txBody>
          <a:bodyPr anchor="ctr" anchorCtr="1">
            <a:noAutofit/>
          </a:bodyPr>
          <a:lstStyle/>
          <a:p>
            <a:pPr algn="ctr"/>
            <a:r>
              <a:rPr lang="cs-CZ" sz="3600" b="1" dirty="0">
                <a:latin typeface="+mn-lt"/>
              </a:rPr>
              <a:t>Cílové hospodářské soubory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FA12DDD3-35EB-45EE-AD2C-AFB3BE39E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3864" y="715465"/>
            <a:ext cx="8644271" cy="6142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FA063092-2847-404B-BB7D-704F7B4729FA}"/>
              </a:ext>
            </a:extLst>
          </p:cNvPr>
          <p:cNvCxnSpPr>
            <a:cxnSpLocks/>
          </p:cNvCxnSpPr>
          <p:nvPr/>
        </p:nvCxnSpPr>
        <p:spPr>
          <a:xfrm>
            <a:off x="1084521" y="5497033"/>
            <a:ext cx="97287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E21ED214-8812-4370-B0EF-9271507702E0}"/>
              </a:ext>
            </a:extLst>
          </p:cNvPr>
          <p:cNvCxnSpPr>
            <a:cxnSpLocks/>
          </p:cNvCxnSpPr>
          <p:nvPr/>
        </p:nvCxnSpPr>
        <p:spPr>
          <a:xfrm>
            <a:off x="1084521" y="3086987"/>
            <a:ext cx="97287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0BB9822B-2F6C-47CA-A76C-6FA863958DF3}"/>
              </a:ext>
            </a:extLst>
          </p:cNvPr>
          <p:cNvCxnSpPr>
            <a:cxnSpLocks/>
          </p:cNvCxnSpPr>
          <p:nvPr/>
        </p:nvCxnSpPr>
        <p:spPr>
          <a:xfrm>
            <a:off x="1084521" y="2044996"/>
            <a:ext cx="97287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2690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84BBD5-C0A3-475A-831F-880671B24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7412"/>
            <a:ext cx="12192000" cy="533625"/>
          </a:xfrm>
          <a:solidFill>
            <a:schemeClr val="bg1">
              <a:lumMod val="75000"/>
            </a:schemeClr>
          </a:solidFill>
        </p:spPr>
        <p:txBody>
          <a:bodyPr anchor="ctr" anchorCtr="1">
            <a:noAutofit/>
          </a:bodyPr>
          <a:lstStyle/>
          <a:p>
            <a:pPr algn="ctr"/>
            <a:r>
              <a:rPr lang="cs-CZ" sz="3600" b="1" dirty="0">
                <a:latin typeface="+mn-lt"/>
              </a:rPr>
              <a:t>Důsledky</a:t>
            </a:r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41711FCF-1F93-1302-A77E-7687D8426AA6}"/>
              </a:ext>
            </a:extLst>
          </p:cNvPr>
          <p:cNvGrpSpPr/>
          <p:nvPr/>
        </p:nvGrpSpPr>
        <p:grpSpPr>
          <a:xfrm>
            <a:off x="28827" y="1388796"/>
            <a:ext cx="12163173" cy="4444357"/>
            <a:chOff x="-2" y="2175875"/>
            <a:chExt cx="12163173" cy="4444357"/>
          </a:xfrm>
        </p:grpSpPr>
        <p:pic>
          <p:nvPicPr>
            <p:cNvPr id="7" name="Obrázek 5">
              <a:extLst>
                <a:ext uri="{FF2B5EF4-FFF2-40B4-BE49-F238E27FC236}">
                  <a16:creationId xmlns:a16="http://schemas.microsoft.com/office/drawing/2014/main" id="{E5504651-8459-4224-B729-C9F7D2D1AF0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2" y="2175875"/>
              <a:ext cx="12163173" cy="16140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Obrázek 3">
              <a:extLst>
                <a:ext uri="{FF2B5EF4-FFF2-40B4-BE49-F238E27FC236}">
                  <a16:creationId xmlns:a16="http://schemas.microsoft.com/office/drawing/2014/main" id="{5EE4F346-1D9D-3762-0F6C-FEA7D1DE01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829" y="3789946"/>
              <a:ext cx="12019504" cy="2830286"/>
            </a:xfrm>
            <a:prstGeom prst="rect">
              <a:avLst/>
            </a:prstGeom>
          </p:spPr>
        </p:pic>
      </p:grp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3C35810F-F14C-9B16-FE2E-13DB65C41A41}"/>
              </a:ext>
            </a:extLst>
          </p:cNvPr>
          <p:cNvCxnSpPr/>
          <p:nvPr/>
        </p:nvCxnSpPr>
        <p:spPr>
          <a:xfrm flipV="1">
            <a:off x="0" y="3194613"/>
            <a:ext cx="2870522" cy="23496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FF226804-506B-5D9D-AFC4-31E59DE8219B}"/>
              </a:ext>
            </a:extLst>
          </p:cNvPr>
          <p:cNvCxnSpPr/>
          <p:nvPr/>
        </p:nvCxnSpPr>
        <p:spPr>
          <a:xfrm flipV="1">
            <a:off x="5580927" y="3194613"/>
            <a:ext cx="2870522" cy="23496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268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84BBD5-C0A3-475A-831F-880671B24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7412"/>
            <a:ext cx="12192000" cy="533625"/>
          </a:xfrm>
          <a:solidFill>
            <a:schemeClr val="bg1">
              <a:lumMod val="75000"/>
            </a:schemeClr>
          </a:solidFill>
        </p:spPr>
        <p:txBody>
          <a:bodyPr anchor="ctr" anchorCtr="1">
            <a:noAutofit/>
          </a:bodyPr>
          <a:lstStyle/>
          <a:p>
            <a:pPr algn="ctr"/>
            <a:r>
              <a:rPr lang="cs-CZ" sz="3600" b="1" dirty="0">
                <a:latin typeface="+mn-lt"/>
              </a:rPr>
              <a:t>Důsledky</a:t>
            </a:r>
          </a:p>
        </p:txBody>
      </p:sp>
      <p:pic>
        <p:nvPicPr>
          <p:cNvPr id="7" name="Obrázek 5">
            <a:extLst>
              <a:ext uri="{FF2B5EF4-FFF2-40B4-BE49-F238E27FC236}">
                <a16:creationId xmlns:a16="http://schemas.microsoft.com/office/drawing/2014/main" id="{E5504651-8459-4224-B729-C9F7D2D1AF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804275"/>
            <a:ext cx="12163173" cy="1614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DE061C47-14B4-4F83-AA19-424E572081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28" y="2418346"/>
            <a:ext cx="12077466" cy="264290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E266274-8E7B-4ED1-9D9B-58CB59C19F3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28" y="5177619"/>
            <a:ext cx="12153567" cy="1102865"/>
          </a:xfrm>
          <a:prstGeom prst="rect">
            <a:avLst/>
          </a:prstGeom>
        </p:spPr>
      </p:pic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85108975-5390-267E-4920-8D2E24F969C5}"/>
              </a:ext>
            </a:extLst>
          </p:cNvPr>
          <p:cNvCxnSpPr/>
          <p:nvPr/>
        </p:nvCxnSpPr>
        <p:spPr>
          <a:xfrm flipV="1">
            <a:off x="0" y="2581154"/>
            <a:ext cx="2870522" cy="248009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5616788C-CFE9-EACD-5F04-6E10308B9612}"/>
              </a:ext>
            </a:extLst>
          </p:cNvPr>
          <p:cNvCxnSpPr>
            <a:cxnSpLocks/>
          </p:cNvCxnSpPr>
          <p:nvPr/>
        </p:nvCxnSpPr>
        <p:spPr>
          <a:xfrm flipV="1">
            <a:off x="9605" y="4459312"/>
            <a:ext cx="2860917" cy="221601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Skupina 14">
            <a:extLst>
              <a:ext uri="{FF2B5EF4-FFF2-40B4-BE49-F238E27FC236}">
                <a16:creationId xmlns:a16="http://schemas.microsoft.com/office/drawing/2014/main" id="{C67CE451-B694-0679-FC1A-75DFFCF650FA}"/>
              </a:ext>
            </a:extLst>
          </p:cNvPr>
          <p:cNvGrpSpPr/>
          <p:nvPr/>
        </p:nvGrpSpPr>
        <p:grpSpPr>
          <a:xfrm>
            <a:off x="-74350" y="2268638"/>
            <a:ext cx="12248879" cy="3785087"/>
            <a:chOff x="-74350" y="2268638"/>
            <a:chExt cx="12248879" cy="3785087"/>
          </a:xfrm>
        </p:grpSpPr>
        <p:sp>
          <p:nvSpPr>
            <p:cNvPr id="12" name="Ovál 11">
              <a:extLst>
                <a:ext uri="{FF2B5EF4-FFF2-40B4-BE49-F238E27FC236}">
                  <a16:creationId xmlns:a16="http://schemas.microsoft.com/office/drawing/2014/main" id="{B458D342-513E-F3DC-4569-2150262BF7CE}"/>
                </a:ext>
              </a:extLst>
            </p:cNvPr>
            <p:cNvSpPr/>
            <p:nvPr/>
          </p:nvSpPr>
          <p:spPr>
            <a:xfrm>
              <a:off x="5972537" y="2268638"/>
              <a:ext cx="451412" cy="474562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Ovál 12">
              <a:extLst>
                <a:ext uri="{FF2B5EF4-FFF2-40B4-BE49-F238E27FC236}">
                  <a16:creationId xmlns:a16="http://schemas.microsoft.com/office/drawing/2014/main" id="{D1B554ED-E61E-B7A8-B759-CCBA1EA5BF37}"/>
                </a:ext>
              </a:extLst>
            </p:cNvPr>
            <p:cNvSpPr/>
            <p:nvPr/>
          </p:nvSpPr>
          <p:spPr>
            <a:xfrm>
              <a:off x="5598678" y="4119990"/>
              <a:ext cx="451412" cy="474562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Ovál 13">
              <a:extLst>
                <a:ext uri="{FF2B5EF4-FFF2-40B4-BE49-F238E27FC236}">
                  <a16:creationId xmlns:a16="http://schemas.microsoft.com/office/drawing/2014/main" id="{7221C94F-AB9F-7BE2-B7ED-E6245D7C981E}"/>
                </a:ext>
              </a:extLst>
            </p:cNvPr>
            <p:cNvSpPr/>
            <p:nvPr/>
          </p:nvSpPr>
          <p:spPr>
            <a:xfrm>
              <a:off x="-74350" y="5258087"/>
              <a:ext cx="12248879" cy="795638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4242135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296560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3" name="Rectangle 3">
            <a:extLst>
              <a:ext uri="{FF2B5EF4-FFF2-40B4-BE49-F238E27FC236}">
                <a16:creationId xmlns:a16="http://schemas.microsoft.com/office/drawing/2014/main" id="{BF161A73-FEF0-4EF3-BBFE-678FB9FD9C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5250" y="856456"/>
            <a:ext cx="11963400" cy="5145087"/>
          </a:xfrm>
        </p:spPr>
        <p:txBody>
          <a:bodyPr/>
          <a:lstStyle/>
          <a:p>
            <a:pPr>
              <a:spcBef>
                <a:spcPct val="20000"/>
              </a:spcBef>
              <a:buSzPct val="75000"/>
            </a:pPr>
            <a:r>
              <a:rPr lang="cs-CZ" altLang="cs-CZ" sz="2400" b="1" dirty="0"/>
              <a:t>VS se diferencují v důsledku změn výškového a expozičního klimatu</a:t>
            </a:r>
          </a:p>
          <a:p>
            <a:pPr>
              <a:spcBef>
                <a:spcPct val="20000"/>
              </a:spcBef>
              <a:buSzPct val="75000"/>
            </a:pPr>
            <a:r>
              <a:rPr lang="cs-CZ" altLang="cs-CZ" sz="2400" b="1" dirty="0"/>
              <a:t>VS na našem území se ustálily až v </a:t>
            </a:r>
            <a:r>
              <a:rPr lang="cs-CZ" altLang="cs-CZ" sz="2400" b="1" dirty="0" err="1"/>
              <a:t>subatlantiku</a:t>
            </a:r>
            <a:endParaRPr lang="cs-CZ" altLang="cs-CZ" sz="2400" b="1" dirty="0"/>
          </a:p>
          <a:p>
            <a:pPr>
              <a:spcBef>
                <a:spcPct val="20000"/>
              </a:spcBef>
              <a:buSzPct val="75000"/>
            </a:pPr>
            <a:r>
              <a:rPr lang="cs-CZ" altLang="cs-CZ" sz="2400" b="1" dirty="0"/>
              <a:t>Nárůst globálních teplot souvisí s nárůstem CO</a:t>
            </a:r>
            <a:r>
              <a:rPr lang="cs-CZ" altLang="cs-CZ" sz="2400" b="1" baseline="-25000" dirty="0"/>
              <a:t>2</a:t>
            </a:r>
            <a:r>
              <a:rPr lang="cs-CZ" altLang="cs-CZ" sz="2400" b="1" dirty="0"/>
              <a:t> v atmosféře</a:t>
            </a:r>
          </a:p>
          <a:p>
            <a:pPr>
              <a:spcBef>
                <a:spcPct val="20000"/>
              </a:spcBef>
              <a:buSzPct val="75000"/>
            </a:pPr>
            <a:r>
              <a:rPr lang="cs-CZ" altLang="cs-CZ" sz="2400" b="1" dirty="0"/>
              <a:t>Nárůst teplot od roku 1960 je cca 2,2 °C, v posledních letech výrazně zrychluje</a:t>
            </a:r>
          </a:p>
          <a:p>
            <a:pPr>
              <a:spcBef>
                <a:spcPct val="20000"/>
              </a:spcBef>
              <a:buSzPct val="75000"/>
            </a:pPr>
            <a:r>
              <a:rPr lang="cs-CZ" altLang="cs-CZ" sz="2400" b="1" dirty="0"/>
              <a:t>Od 90. let Buček, Kopecká (Vlčková): Buček (2001): „Dnes je u nás asi 55% zastoupení smrku, je možné očekávat horší kalamitu, než byla ta imisní“</a:t>
            </a:r>
          </a:p>
          <a:p>
            <a:pPr lvl="1">
              <a:spcBef>
                <a:spcPct val="20000"/>
              </a:spcBef>
              <a:buSzPct val="75000"/>
            </a:pPr>
            <a:r>
              <a:rPr lang="cs-CZ" altLang="cs-CZ" sz="2000" b="1" dirty="0"/>
              <a:t>Základem je vztah VS a klimatických podmínek, a to, že tento vztah </a:t>
            </a:r>
            <a:r>
              <a:rPr lang="cs-CZ" altLang="cs-CZ" sz="2000" b="1" dirty="0">
                <a:solidFill>
                  <a:srgbClr val="FF0000"/>
                </a:solidFill>
              </a:rPr>
              <a:t>bude do budoucna zachován</a:t>
            </a:r>
          </a:p>
          <a:p>
            <a:pPr>
              <a:spcBef>
                <a:spcPct val="20000"/>
              </a:spcBef>
              <a:buSzPct val="75000"/>
            </a:pPr>
            <a:endParaRPr lang="cs-CZ" altLang="cs-CZ" sz="2400" b="1" dirty="0"/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id="{DCD60520-BA21-48B5-9D71-F870463A9E8E}"/>
              </a:ext>
            </a:extLst>
          </p:cNvPr>
          <p:cNvSpPr txBox="1">
            <a:spLocks/>
          </p:cNvSpPr>
          <p:nvPr/>
        </p:nvSpPr>
        <p:spPr>
          <a:xfrm>
            <a:off x="0" y="147412"/>
            <a:ext cx="12192000" cy="5336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latin typeface="+mn-lt"/>
              </a:rPr>
              <a:t>Modelování posunů vegetačních stupňů – východiska</a:t>
            </a: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7DA4FA56-4CF8-45A6-BEAE-7E72338CCD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6669375"/>
              </p:ext>
            </p:extLst>
          </p:nvPr>
        </p:nvGraphicFramePr>
        <p:xfrm>
          <a:off x="95249" y="3505200"/>
          <a:ext cx="11963401" cy="3352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429">
                  <a:extLst>
                    <a:ext uri="{9D8B030D-6E8A-4147-A177-3AD203B41FA5}">
                      <a16:colId xmlns:a16="http://schemas.microsoft.com/office/drawing/2014/main" val="3524122341"/>
                    </a:ext>
                  </a:extLst>
                </a:gridCol>
                <a:gridCol w="2851743">
                  <a:extLst>
                    <a:ext uri="{9D8B030D-6E8A-4147-A177-3AD203B41FA5}">
                      <a16:colId xmlns:a16="http://schemas.microsoft.com/office/drawing/2014/main" val="2741342268"/>
                    </a:ext>
                  </a:extLst>
                </a:gridCol>
                <a:gridCol w="2851743">
                  <a:extLst>
                    <a:ext uri="{9D8B030D-6E8A-4147-A177-3AD203B41FA5}">
                      <a16:colId xmlns:a16="http://schemas.microsoft.com/office/drawing/2014/main" val="2683720549"/>
                    </a:ext>
                  </a:extLst>
                </a:gridCol>
                <a:gridCol w="2851743">
                  <a:extLst>
                    <a:ext uri="{9D8B030D-6E8A-4147-A177-3AD203B41FA5}">
                      <a16:colId xmlns:a16="http://schemas.microsoft.com/office/drawing/2014/main" val="4046052938"/>
                    </a:ext>
                  </a:extLst>
                </a:gridCol>
                <a:gridCol w="2851743">
                  <a:extLst>
                    <a:ext uri="{9D8B030D-6E8A-4147-A177-3AD203B41FA5}">
                      <a16:colId xmlns:a16="http://schemas.microsoft.com/office/drawing/2014/main" val="2313809605"/>
                    </a:ext>
                  </a:extLst>
                </a:gridCol>
              </a:tblGrid>
              <a:tr h="289560">
                <a:tc rowSpan="2"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tx1"/>
                          </a:solidFill>
                        </a:rPr>
                        <a:t>VS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</a:rPr>
                        <a:t>Buček , Lacina (2007)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Buček, </a:t>
                      </a:r>
                      <a:r>
                        <a:rPr lang="cs-CZ" sz="16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Machar</a:t>
                      </a:r>
                      <a:r>
                        <a:rPr lang="cs-CZ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Vlčková (2018)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3330216"/>
                  </a:ext>
                </a:extLst>
              </a:tr>
              <a:tr h="28956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prognóza 2030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prognóza 2050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prognóza 2090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9444232"/>
                  </a:ext>
                </a:extLst>
              </a:tr>
              <a:tr h="313716">
                <a:tc>
                  <a:txBody>
                    <a:bodyPr/>
                    <a:lstStyle/>
                    <a:p>
                      <a:r>
                        <a:rPr lang="cs-CZ" sz="1600" b="1" dirty="0">
                          <a:solidFill>
                            <a:schemeClr val="tx1"/>
                          </a:solidFill>
                        </a:rPr>
                        <a:t>1.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>
                          <a:solidFill>
                            <a:schemeClr val="tx1"/>
                          </a:solidFill>
                        </a:rPr>
                        <a:t>3 %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>
                          <a:solidFill>
                            <a:schemeClr val="tx1"/>
                          </a:solidFill>
                        </a:rPr>
                        <a:t>3,98 %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>
                          <a:solidFill>
                            <a:schemeClr val="tx1"/>
                          </a:solidFill>
                        </a:rPr>
                        <a:t>12,78 %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>
                          <a:solidFill>
                            <a:schemeClr val="tx1"/>
                          </a:solidFill>
                        </a:rPr>
                        <a:t>38,41 %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4463251"/>
                  </a:ext>
                </a:extLst>
              </a:tr>
              <a:tr h="313716">
                <a:tc>
                  <a:txBody>
                    <a:bodyPr/>
                    <a:lstStyle/>
                    <a:p>
                      <a:r>
                        <a:rPr lang="cs-CZ" sz="1600" b="1" dirty="0">
                          <a:solidFill>
                            <a:schemeClr val="tx1"/>
                          </a:solidFill>
                        </a:rPr>
                        <a:t>2.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>
                          <a:solidFill>
                            <a:schemeClr val="tx1"/>
                          </a:solidFill>
                        </a:rPr>
                        <a:t>12 %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>
                          <a:solidFill>
                            <a:schemeClr val="tx1"/>
                          </a:solidFill>
                        </a:rPr>
                        <a:t>14,29 %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>
                          <a:solidFill>
                            <a:schemeClr val="tx1"/>
                          </a:solidFill>
                        </a:rPr>
                        <a:t>5,49 %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>
                          <a:solidFill>
                            <a:schemeClr val="tx1"/>
                          </a:solidFill>
                        </a:rPr>
                        <a:t>38,51 %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3790353"/>
                  </a:ext>
                </a:extLst>
              </a:tr>
              <a:tr h="313716">
                <a:tc>
                  <a:txBody>
                    <a:bodyPr/>
                    <a:lstStyle/>
                    <a:p>
                      <a:r>
                        <a:rPr lang="cs-CZ" sz="1600" b="1" dirty="0">
                          <a:solidFill>
                            <a:schemeClr val="tx1"/>
                          </a:solidFill>
                        </a:rPr>
                        <a:t>3.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>
                          <a:solidFill>
                            <a:schemeClr val="tx1"/>
                          </a:solidFill>
                        </a:rPr>
                        <a:t>18 %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>
                          <a:solidFill>
                            <a:schemeClr val="tx1"/>
                          </a:solidFill>
                        </a:rPr>
                        <a:t>20,14 %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>
                          <a:solidFill>
                            <a:schemeClr val="tx1"/>
                          </a:solidFill>
                        </a:rPr>
                        <a:t>20,14 %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>
                          <a:solidFill>
                            <a:schemeClr val="tx1"/>
                          </a:solidFill>
                        </a:rPr>
                        <a:t>16,41 %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7904498"/>
                  </a:ext>
                </a:extLst>
              </a:tr>
              <a:tr h="313716">
                <a:tc>
                  <a:txBody>
                    <a:bodyPr/>
                    <a:lstStyle/>
                    <a:p>
                      <a:r>
                        <a:rPr lang="cs-CZ" sz="1600" b="1" dirty="0">
                          <a:solidFill>
                            <a:schemeClr val="tx1"/>
                          </a:solidFill>
                        </a:rPr>
                        <a:t>4.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>
                          <a:solidFill>
                            <a:schemeClr val="tx1"/>
                          </a:solidFill>
                        </a:rPr>
                        <a:t>41 %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>
                          <a:solidFill>
                            <a:schemeClr val="tx1"/>
                          </a:solidFill>
                        </a:rPr>
                        <a:t>54,92 %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>
                          <a:solidFill>
                            <a:schemeClr val="tx1"/>
                          </a:solidFill>
                        </a:rPr>
                        <a:t>54,91 %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>
                          <a:solidFill>
                            <a:schemeClr val="tx1"/>
                          </a:solidFill>
                        </a:rPr>
                        <a:t>6,39 %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8745593"/>
                  </a:ext>
                </a:extLst>
              </a:tr>
              <a:tr h="313716">
                <a:tc>
                  <a:txBody>
                    <a:bodyPr/>
                    <a:lstStyle/>
                    <a:p>
                      <a:r>
                        <a:rPr lang="cs-CZ" sz="1600" b="1" dirty="0">
                          <a:solidFill>
                            <a:schemeClr val="tx1"/>
                          </a:solidFill>
                        </a:rPr>
                        <a:t>5.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>
                          <a:solidFill>
                            <a:schemeClr val="tx1"/>
                          </a:solidFill>
                        </a:rPr>
                        <a:t>22 %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>
                          <a:solidFill>
                            <a:schemeClr val="tx1"/>
                          </a:solidFill>
                        </a:rPr>
                        <a:t>5,6 %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>
                          <a:solidFill>
                            <a:schemeClr val="tx1"/>
                          </a:solidFill>
                        </a:rPr>
                        <a:t>5,6 %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>
                          <a:solidFill>
                            <a:schemeClr val="tx1"/>
                          </a:solidFill>
                        </a:rPr>
                        <a:t>0,28 %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4280471"/>
                  </a:ext>
                </a:extLst>
              </a:tr>
              <a:tr h="313716">
                <a:tc>
                  <a:txBody>
                    <a:bodyPr/>
                    <a:lstStyle/>
                    <a:p>
                      <a:r>
                        <a:rPr lang="cs-CZ" sz="1600" b="1" dirty="0">
                          <a:solidFill>
                            <a:schemeClr val="tx1"/>
                          </a:solidFill>
                        </a:rPr>
                        <a:t>6.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>
                          <a:solidFill>
                            <a:schemeClr val="tx1"/>
                          </a:solidFill>
                        </a:rPr>
                        <a:t>3 %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>
                          <a:solidFill>
                            <a:schemeClr val="tx1"/>
                          </a:solidFill>
                        </a:rPr>
                        <a:t>0,8 %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>
                          <a:solidFill>
                            <a:schemeClr val="tx1"/>
                          </a:solidFill>
                        </a:rPr>
                        <a:t>0,8 %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>
                          <a:solidFill>
                            <a:schemeClr val="tx1"/>
                          </a:solidFill>
                        </a:rPr>
                        <a:t>0,0 %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52357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cs-CZ" sz="1600" b="1" dirty="0">
                          <a:solidFill>
                            <a:schemeClr val="tx1"/>
                          </a:solidFill>
                        </a:rPr>
                        <a:t>7.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>
                          <a:solidFill>
                            <a:schemeClr val="tx1"/>
                          </a:solidFill>
                        </a:rPr>
                        <a:t>1 %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>
                          <a:solidFill>
                            <a:schemeClr val="tx1"/>
                          </a:solidFill>
                        </a:rPr>
                        <a:t>0,28 % (6.–7. VS smrkový)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>
                          <a:solidFill>
                            <a:schemeClr val="tx1"/>
                          </a:solidFill>
                        </a:rPr>
                        <a:t>0,28 % (6.–7. VS smrkový)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>
                          <a:solidFill>
                            <a:schemeClr val="tx1"/>
                          </a:solidFill>
                        </a:rPr>
                        <a:t>0,0 % (6.–7. VS smrkový)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3758043"/>
                  </a:ext>
                </a:extLst>
              </a:tr>
              <a:tr h="191796">
                <a:tc>
                  <a:txBody>
                    <a:bodyPr/>
                    <a:lstStyle/>
                    <a:p>
                      <a:r>
                        <a:rPr lang="cs-CZ" sz="1600" b="1" dirty="0">
                          <a:solidFill>
                            <a:schemeClr val="tx1"/>
                          </a:solidFill>
                        </a:rPr>
                        <a:t>8.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>
                          <a:solidFill>
                            <a:schemeClr val="tx1"/>
                          </a:solidFill>
                        </a:rPr>
                        <a:t>nepatrně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dirty="0">
                          <a:solidFill>
                            <a:schemeClr val="tx1"/>
                          </a:solidFill>
                        </a:rPr>
                        <a:t>0,00 % (6.–8. VS klečový)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dirty="0">
                          <a:solidFill>
                            <a:schemeClr val="tx1"/>
                          </a:solidFill>
                        </a:rPr>
                        <a:t>0,00 % (6.–8. VS klečový)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dirty="0">
                          <a:solidFill>
                            <a:schemeClr val="tx1"/>
                          </a:solidFill>
                        </a:rPr>
                        <a:t>0,0 % (6.–8. VS klečový)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89355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236261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>
            <a:extLst>
              <a:ext uri="{FF2B5EF4-FFF2-40B4-BE49-F238E27FC236}">
                <a16:creationId xmlns:a16="http://schemas.microsoft.com/office/drawing/2014/main" id="{DCD60520-BA21-48B5-9D71-F870463A9E8E}"/>
              </a:ext>
            </a:extLst>
          </p:cNvPr>
          <p:cNvSpPr txBox="1">
            <a:spLocks/>
          </p:cNvSpPr>
          <p:nvPr/>
        </p:nvSpPr>
        <p:spPr>
          <a:xfrm>
            <a:off x="0" y="147412"/>
            <a:ext cx="12192000" cy="5336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latin typeface="+mn-lt"/>
              </a:rPr>
              <a:t>Modelování posunů vegetačních stupňů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D2679A2-FDF4-15B6-F3B4-4F934750D1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5252" y="668447"/>
            <a:ext cx="9005055" cy="6192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7B11B51-0427-03D1-641C-8E9CD343356D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595252" y="681037"/>
            <a:ext cx="9001496" cy="6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55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>
            <a:extLst>
              <a:ext uri="{FF2B5EF4-FFF2-40B4-BE49-F238E27FC236}">
                <a16:creationId xmlns:a16="http://schemas.microsoft.com/office/drawing/2014/main" id="{DCD60520-BA21-48B5-9D71-F870463A9E8E}"/>
              </a:ext>
            </a:extLst>
          </p:cNvPr>
          <p:cNvSpPr txBox="1">
            <a:spLocks/>
          </p:cNvSpPr>
          <p:nvPr/>
        </p:nvSpPr>
        <p:spPr>
          <a:xfrm>
            <a:off x="0" y="147412"/>
            <a:ext cx="12192000" cy="5336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latin typeface="+mn-lt"/>
              </a:rPr>
              <a:t>Modelování posunů vegetačních stupňů – Macků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E612B1E-E678-41B5-9EA9-DB29D17CAEAC}"/>
              </a:ext>
            </a:extLst>
          </p:cNvPr>
          <p:cNvSpPr txBox="1">
            <a:spLocks noChangeArrowheads="1"/>
          </p:cNvSpPr>
          <p:nvPr/>
        </p:nvSpPr>
        <p:spPr>
          <a:xfrm>
            <a:off x="95250" y="856456"/>
            <a:ext cx="11963400" cy="5145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0000"/>
              </a:spcBef>
              <a:buSzPct val="75000"/>
            </a:pPr>
            <a:r>
              <a:rPr lang="cs-CZ" altLang="cs-CZ" sz="2400" b="1" dirty="0"/>
              <a:t>Pro LVS byly odvozeny klimatické charakteristiky</a:t>
            </a:r>
          </a:p>
          <a:p>
            <a:pPr>
              <a:spcBef>
                <a:spcPct val="20000"/>
              </a:spcBef>
              <a:buSzPct val="75000"/>
            </a:pPr>
            <a:r>
              <a:rPr lang="cs-CZ" altLang="cs-CZ" sz="2400" b="1" dirty="0"/>
              <a:t>Scénář HADGEM, varianty RCP 4,5 a RCP 8,5</a:t>
            </a:r>
          </a:p>
        </p:txBody>
      </p:sp>
    </p:spTree>
    <p:extLst>
      <p:ext uri="{BB962C8B-B14F-4D97-AF65-F5344CB8AC3E}">
        <p14:creationId xmlns:p14="http://schemas.microsoft.com/office/powerpoint/2010/main" val="205904803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70FB4D9-6914-41F3-A23E-12A3FCE0FF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1205" y="0"/>
            <a:ext cx="8829590" cy="6853087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51515028-162F-4869-A50C-DD5235C10E87}"/>
              </a:ext>
            </a:extLst>
          </p:cNvPr>
          <p:cNvSpPr txBox="1"/>
          <p:nvPr/>
        </p:nvSpPr>
        <p:spPr>
          <a:xfrm>
            <a:off x="5650302" y="6254151"/>
            <a:ext cx="642667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dirty="0"/>
              <a:t>Štěpánek a kol. (http://www.cmes.cz/</a:t>
            </a:r>
            <a:r>
              <a:rPr lang="cs-CZ" sz="1100" b="1" dirty="0" err="1"/>
              <a:t>sites</a:t>
            </a:r>
            <a:r>
              <a:rPr lang="cs-CZ" sz="1100" b="1" dirty="0"/>
              <a:t>/default/</a:t>
            </a:r>
            <a:r>
              <a:rPr lang="cs-CZ" sz="1100" b="1" dirty="0" err="1"/>
              <a:t>files</a:t>
            </a:r>
            <a:r>
              <a:rPr lang="cs-CZ" sz="1100" b="1" dirty="0"/>
              <a:t>/%C5%A0t%C4%9Bp%C3%A1nek%20a%20kol._Zm%C4%9Bna%20klimatu%20pro%20%C4%8Ceskou%20republiku%20podle%20Euro-CORDEX%20simulac%C3%AD.pdf)</a:t>
            </a:r>
          </a:p>
        </p:txBody>
      </p:sp>
    </p:spTree>
    <p:extLst>
      <p:ext uri="{BB962C8B-B14F-4D97-AF65-F5344CB8AC3E}">
        <p14:creationId xmlns:p14="http://schemas.microsoft.com/office/powerpoint/2010/main" val="239970502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E3D9E1D8-5381-47F3-882C-D30635DED97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6602" y="0"/>
            <a:ext cx="96987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87105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7FCB2F56-F293-40CD-A095-77E60F85229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6602" y="0"/>
            <a:ext cx="96987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1788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8FB3EBD7-B1C0-4E30-AB78-5BA04D010559}"/>
              </a:ext>
            </a:extLst>
          </p:cNvPr>
          <p:cNvSpPr txBox="1">
            <a:spLocks noChangeArrowheads="1"/>
          </p:cNvSpPr>
          <p:nvPr/>
        </p:nvSpPr>
        <p:spPr>
          <a:xfrm>
            <a:off x="250824" y="1042988"/>
            <a:ext cx="11750675" cy="2835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cs-CZ" altLang="en-US" dirty="0"/>
              <a:t>Jinými slovy:</a:t>
            </a:r>
          </a:p>
          <a:p>
            <a:pPr>
              <a:buFontTx/>
              <a:buNone/>
            </a:pPr>
            <a:r>
              <a:rPr lang="cs-CZ" altLang="en-US" dirty="0"/>
              <a:t>Geobiocenologický systém klasifikuje podobné trvalé ekologické podmínky, kterým odpovídají podobná potenciální společenstva. Tyto ekologické podmínky pojmenovává podle tohoto potenciálního společenstva, o němž předpokládáme, že je k těmto podmínkám nejlépe adaptované, tudíž by           v daných podmínkách bylo původní (nejvyspělejší).</a:t>
            </a:r>
          </a:p>
        </p:txBody>
      </p:sp>
      <p:sp>
        <p:nvSpPr>
          <p:cNvPr id="3" name="AutoShape 8">
            <a:extLst>
              <a:ext uri="{FF2B5EF4-FFF2-40B4-BE49-F238E27FC236}">
                <a16:creationId xmlns:a16="http://schemas.microsoft.com/office/drawing/2014/main" id="{8E9370D3-850A-49E6-B713-C84D753789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5013" y="3878263"/>
            <a:ext cx="585787" cy="539750"/>
          </a:xfrm>
          <a:prstGeom prst="downArrow">
            <a:avLst>
              <a:gd name="adj1" fmla="val 50000"/>
              <a:gd name="adj2" fmla="val 25000"/>
            </a:avLst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" name="Text Box 9">
            <a:extLst>
              <a:ext uri="{FF2B5EF4-FFF2-40B4-BE49-F238E27FC236}">
                <a16:creationId xmlns:a16="http://schemas.microsoft.com/office/drawing/2014/main" id="{3C23B257-3782-4339-9F83-9255EC6EA4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5038" y="4554538"/>
            <a:ext cx="52657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en-US" sz="2800" b="1" dirty="0">
                <a:solidFill>
                  <a:srgbClr val="FF0000"/>
                </a:solidFill>
                <a:latin typeface="+mn-lt"/>
              </a:rPr>
              <a:t>Podstata systému je ekologická</a:t>
            </a: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393883C5-708A-4645-8E74-31E06ED8F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7412"/>
            <a:ext cx="12192000" cy="533625"/>
          </a:xfrm>
          <a:solidFill>
            <a:schemeClr val="bg1">
              <a:lumMod val="75000"/>
            </a:schemeClr>
          </a:solidFill>
        </p:spPr>
        <p:txBody>
          <a:bodyPr anchor="ctr" anchorCtr="1">
            <a:noAutofit/>
          </a:bodyPr>
          <a:lstStyle/>
          <a:p>
            <a:pPr algn="ctr"/>
            <a:r>
              <a:rPr lang="cs-CZ" sz="3200" b="1" dirty="0">
                <a:latin typeface="+mn-lt"/>
              </a:rPr>
              <a:t>Teorie typů geobiocénů a geobiocenologický klasifikační systém</a:t>
            </a:r>
          </a:p>
        </p:txBody>
      </p:sp>
    </p:spTree>
    <p:extLst>
      <p:ext uri="{BB962C8B-B14F-4D97-AF65-F5344CB8AC3E}">
        <p14:creationId xmlns:p14="http://schemas.microsoft.com/office/powerpoint/2010/main" val="248963135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>
            <a:extLst>
              <a:ext uri="{FF2B5EF4-FFF2-40B4-BE49-F238E27FC236}">
                <a16:creationId xmlns:a16="http://schemas.microsoft.com/office/drawing/2014/main" id="{DCD60520-BA21-48B5-9D71-F870463A9E8E}"/>
              </a:ext>
            </a:extLst>
          </p:cNvPr>
          <p:cNvSpPr txBox="1">
            <a:spLocks/>
          </p:cNvSpPr>
          <p:nvPr/>
        </p:nvSpPr>
        <p:spPr>
          <a:xfrm>
            <a:off x="0" y="147412"/>
            <a:ext cx="12192000" cy="5336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latin typeface="+mn-lt"/>
              </a:rPr>
              <a:t>A co další změny prostředí?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03E7D66-A1F7-1D88-0EA9-00C269BE769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6366" y="3429000"/>
            <a:ext cx="4579633" cy="342900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FCFCF3ED-2D20-1F2A-F349-17D16F8A4E8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02997"/>
            <a:ext cx="4569246" cy="3219631"/>
          </a:xfrm>
          <a:prstGeom prst="rect">
            <a:avLst/>
          </a:prstGeom>
        </p:spPr>
      </p:pic>
      <p:grpSp>
        <p:nvGrpSpPr>
          <p:cNvPr id="11" name="Skupina 10">
            <a:extLst>
              <a:ext uri="{FF2B5EF4-FFF2-40B4-BE49-F238E27FC236}">
                <a16:creationId xmlns:a16="http://schemas.microsoft.com/office/drawing/2014/main" id="{F288D98C-B5A6-6E79-4D93-D81109BCCA18}"/>
              </a:ext>
            </a:extLst>
          </p:cNvPr>
          <p:cNvGrpSpPr/>
          <p:nvPr/>
        </p:nvGrpSpPr>
        <p:grpSpPr>
          <a:xfrm>
            <a:off x="5689439" y="1489337"/>
            <a:ext cx="6502561" cy="4022202"/>
            <a:chOff x="5689439" y="1489337"/>
            <a:chExt cx="6502561" cy="4022202"/>
          </a:xfrm>
        </p:grpSpPr>
        <p:pic>
          <p:nvPicPr>
            <p:cNvPr id="8" name="Obrázek 7" descr="Obsah obrázku strom, tráva, rostlina, les&#10;&#10;Popis byl vytvořen automaticky">
              <a:extLst>
                <a:ext uri="{FF2B5EF4-FFF2-40B4-BE49-F238E27FC236}">
                  <a16:creationId xmlns:a16="http://schemas.microsoft.com/office/drawing/2014/main" id="{A0E9B32D-66E2-729F-7A32-39F0E569B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8697" y="1489337"/>
              <a:ext cx="6033303" cy="4022202"/>
            </a:xfrm>
            <a:prstGeom prst="rect">
              <a:avLst/>
            </a:prstGeom>
          </p:spPr>
        </p:pic>
        <p:sp>
          <p:nvSpPr>
            <p:cNvPr id="9" name="TextovéPole 8">
              <a:extLst>
                <a:ext uri="{FF2B5EF4-FFF2-40B4-BE49-F238E27FC236}">
                  <a16:creationId xmlns:a16="http://schemas.microsoft.com/office/drawing/2014/main" id="{29161E65-59A6-D121-137A-CA4746458AB0}"/>
                </a:ext>
              </a:extLst>
            </p:cNvPr>
            <p:cNvSpPr txBox="1"/>
            <p:nvPr/>
          </p:nvSpPr>
          <p:spPr>
            <a:xfrm>
              <a:off x="5689439" y="2644170"/>
              <a:ext cx="93851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9600" b="1" dirty="0">
                  <a:solidFill>
                    <a:srgbClr val="FF0000"/>
                  </a:solidFill>
                </a:rPr>
                <a:t>×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1547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326516-06F4-93CC-FDFC-BC56A2D8EE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>
            <a:extLst>
              <a:ext uri="{FF2B5EF4-FFF2-40B4-BE49-F238E27FC236}">
                <a16:creationId xmlns:a16="http://schemas.microsoft.com/office/drawing/2014/main" id="{AAF1CF3E-683E-ED06-028D-D16385DB0D4B}"/>
              </a:ext>
            </a:extLst>
          </p:cNvPr>
          <p:cNvSpPr txBox="1">
            <a:spLocks/>
          </p:cNvSpPr>
          <p:nvPr/>
        </p:nvSpPr>
        <p:spPr>
          <a:xfrm>
            <a:off x="0" y="147412"/>
            <a:ext cx="12192000" cy="5336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latin typeface="+mn-lt"/>
              </a:rPr>
              <a:t>A co další změny prostředí?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813FCE4-4BA8-C714-4A59-1DC3785C36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2" y="998621"/>
            <a:ext cx="5993696" cy="535405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C3F9902-3B98-E338-B254-FC7293362D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6598" y="998621"/>
            <a:ext cx="6055402" cy="5354053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3ADF7327-9126-793B-123D-38F1CEFE4B78}"/>
              </a:ext>
            </a:extLst>
          </p:cNvPr>
          <p:cNvSpPr txBox="1"/>
          <p:nvPr/>
        </p:nvSpPr>
        <p:spPr>
          <a:xfrm>
            <a:off x="276727" y="6392961"/>
            <a:ext cx="1744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2017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6B9A494D-0B77-4D3B-4549-58BF1A741E65}"/>
              </a:ext>
            </a:extLst>
          </p:cNvPr>
          <p:cNvSpPr txBox="1"/>
          <p:nvPr/>
        </p:nvSpPr>
        <p:spPr>
          <a:xfrm>
            <a:off x="6136598" y="6392961"/>
            <a:ext cx="1744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42419246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5BD5B8-A915-0D25-7E59-050AF1BCA1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>
            <a:extLst>
              <a:ext uri="{FF2B5EF4-FFF2-40B4-BE49-F238E27FC236}">
                <a16:creationId xmlns:a16="http://schemas.microsoft.com/office/drawing/2014/main" id="{DC2938D4-2CA3-814B-B87D-26863C25BE89}"/>
              </a:ext>
            </a:extLst>
          </p:cNvPr>
          <p:cNvSpPr txBox="1">
            <a:spLocks/>
          </p:cNvSpPr>
          <p:nvPr/>
        </p:nvSpPr>
        <p:spPr>
          <a:xfrm>
            <a:off x="0" y="147412"/>
            <a:ext cx="12192000" cy="5336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latin typeface="+mn-lt"/>
              </a:rPr>
              <a:t>A co další změny prostředí?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2862B26-548F-01FE-5322-18AB26121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00428"/>
            <a:ext cx="5942857" cy="445714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3259D53-6EE0-9A2C-130A-13BB4320812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4256" y="1293951"/>
            <a:ext cx="6277744" cy="44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3824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7C3C4E-47BF-F155-DBA0-291C67664D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>
            <a:extLst>
              <a:ext uri="{FF2B5EF4-FFF2-40B4-BE49-F238E27FC236}">
                <a16:creationId xmlns:a16="http://schemas.microsoft.com/office/drawing/2014/main" id="{F5ABE07F-57EF-0FE7-5E56-43A10FC728B4}"/>
              </a:ext>
            </a:extLst>
          </p:cNvPr>
          <p:cNvSpPr txBox="1">
            <a:spLocks/>
          </p:cNvSpPr>
          <p:nvPr/>
        </p:nvSpPr>
        <p:spPr>
          <a:xfrm>
            <a:off x="0" y="147412"/>
            <a:ext cx="12192000" cy="5336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latin typeface="+mn-lt"/>
              </a:rPr>
              <a:t>A co další změny prostředí?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A2EA6F9-F203-9D5F-2F81-608048385CBD}"/>
              </a:ext>
            </a:extLst>
          </p:cNvPr>
          <p:cNvSpPr txBox="1"/>
          <p:nvPr/>
        </p:nvSpPr>
        <p:spPr>
          <a:xfrm>
            <a:off x="0" y="5396509"/>
            <a:ext cx="576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effectLst/>
              </a:rPr>
              <a:t>Záplavy pod Pálavou u Mušova (Z cyklu </a:t>
            </a:r>
            <a:r>
              <a:rPr lang="cs-CZ" dirty="0"/>
              <a:t>S</a:t>
            </a:r>
            <a:r>
              <a:rPr lang="cs-CZ" dirty="0">
                <a:effectLst/>
              </a:rPr>
              <a:t>bohem, staré řeky) - Miloš Spurný - 1969 - Moravská galerie v Brně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45E2AE6-6337-3994-5605-271389726A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17044"/>
            <a:ext cx="7315200" cy="3566788"/>
          </a:xfrm>
          <a:prstGeom prst="rect">
            <a:avLst/>
          </a:prstGeom>
        </p:spPr>
      </p:pic>
      <p:grpSp>
        <p:nvGrpSpPr>
          <p:cNvPr id="9" name="Skupina 8">
            <a:extLst>
              <a:ext uri="{FF2B5EF4-FFF2-40B4-BE49-F238E27FC236}">
                <a16:creationId xmlns:a16="http://schemas.microsoft.com/office/drawing/2014/main" id="{C3B9D126-7105-F77A-DD92-4DF0336D1F2A}"/>
              </a:ext>
            </a:extLst>
          </p:cNvPr>
          <p:cNvGrpSpPr/>
          <p:nvPr/>
        </p:nvGrpSpPr>
        <p:grpSpPr>
          <a:xfrm>
            <a:off x="6250098" y="1402088"/>
            <a:ext cx="5941902" cy="4987405"/>
            <a:chOff x="6250098" y="1402088"/>
            <a:chExt cx="5941902" cy="4987405"/>
          </a:xfrm>
        </p:grpSpPr>
        <p:pic>
          <p:nvPicPr>
            <p:cNvPr id="4" name="Obrázek 3">
              <a:extLst>
                <a:ext uri="{FF2B5EF4-FFF2-40B4-BE49-F238E27FC236}">
                  <a16:creationId xmlns:a16="http://schemas.microsoft.com/office/drawing/2014/main" id="{150F8D0E-C108-9C04-2347-4A5CD9647C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50098" y="1402088"/>
              <a:ext cx="5941902" cy="4196700"/>
            </a:xfrm>
            <a:prstGeom prst="rect">
              <a:avLst/>
            </a:prstGeom>
          </p:spPr>
        </p:pic>
        <p:sp>
          <p:nvSpPr>
            <p:cNvPr id="8" name="TextovéPole 7">
              <a:extLst>
                <a:ext uri="{FF2B5EF4-FFF2-40B4-BE49-F238E27FC236}">
                  <a16:creationId xmlns:a16="http://schemas.microsoft.com/office/drawing/2014/main" id="{ECED63D0-4381-C4FA-79BE-128031B47C94}"/>
                </a:ext>
              </a:extLst>
            </p:cNvPr>
            <p:cNvSpPr txBox="1"/>
            <p:nvPr/>
          </p:nvSpPr>
          <p:spPr>
            <a:xfrm>
              <a:off x="6250098" y="5743162"/>
              <a:ext cx="5765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>
                  <a:effectLst/>
                </a:rPr>
                <a:t>Regulace řeky Moravy (z cyklu Sbohem, staré řeky) - Miloš Spurný - 1970- Moravská galerie v Brně</a:t>
              </a:r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1538857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E0345A-871E-A90A-C16D-7712D84A5B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>
            <a:extLst>
              <a:ext uri="{FF2B5EF4-FFF2-40B4-BE49-F238E27FC236}">
                <a16:creationId xmlns:a16="http://schemas.microsoft.com/office/drawing/2014/main" id="{CA7A0A84-29FF-E0B3-974F-0BECA9E5727E}"/>
              </a:ext>
            </a:extLst>
          </p:cNvPr>
          <p:cNvSpPr txBox="1">
            <a:spLocks/>
          </p:cNvSpPr>
          <p:nvPr/>
        </p:nvSpPr>
        <p:spPr>
          <a:xfrm>
            <a:off x="0" y="147412"/>
            <a:ext cx="12192000" cy="5336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latin typeface="+mn-lt"/>
              </a:rPr>
              <a:t>A co další změny prostředí?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1FB814F-67DC-398B-95BD-4B7EF8A418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3307" y="681037"/>
            <a:ext cx="7445385" cy="556308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679EBB7E-4DBF-040D-4813-C0319CA43246}"/>
              </a:ext>
            </a:extLst>
          </p:cNvPr>
          <p:cNvSpPr txBox="1"/>
          <p:nvPr/>
        </p:nvSpPr>
        <p:spPr>
          <a:xfrm>
            <a:off x="203200" y="6064257"/>
            <a:ext cx="1178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cap="all" dirty="0" err="1">
                <a:effectLst/>
              </a:rPr>
              <a:t>Unar</a:t>
            </a:r>
            <a:r>
              <a:rPr lang="en-US" cap="all" dirty="0">
                <a:effectLst/>
              </a:rPr>
              <a:t> P., </a:t>
            </a:r>
            <a:r>
              <a:rPr lang="en-US" cap="all" dirty="0" err="1">
                <a:effectLst/>
              </a:rPr>
              <a:t>Šamonil</a:t>
            </a:r>
            <a:r>
              <a:rPr lang="en-US" cap="all" dirty="0">
                <a:effectLst/>
              </a:rPr>
              <a:t> P. </a:t>
            </a:r>
            <a:r>
              <a:rPr lang="en-US" dirty="0"/>
              <a:t>(</a:t>
            </a:r>
            <a:r>
              <a:rPr lang="en-US" b="1" dirty="0"/>
              <a:t>2008</a:t>
            </a:r>
            <a:r>
              <a:rPr lang="en-US" dirty="0"/>
              <a:t>): The evolution of natural floodplain forests in South Moravia between 1973 and 2005. Journal of Forest Science 54: 340–354. </a:t>
            </a:r>
          </a:p>
        </p:txBody>
      </p:sp>
    </p:spTree>
    <p:extLst>
      <p:ext uri="{BB962C8B-B14F-4D97-AF65-F5344CB8AC3E}">
        <p14:creationId xmlns:p14="http://schemas.microsoft.com/office/powerpoint/2010/main" val="373762056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>
            <a:extLst>
              <a:ext uri="{FF2B5EF4-FFF2-40B4-BE49-F238E27FC236}">
                <a16:creationId xmlns:a16="http://schemas.microsoft.com/office/drawing/2014/main" id="{DCD60520-BA21-48B5-9D71-F870463A9E8E}"/>
              </a:ext>
            </a:extLst>
          </p:cNvPr>
          <p:cNvSpPr txBox="1">
            <a:spLocks/>
          </p:cNvSpPr>
          <p:nvPr/>
        </p:nvSpPr>
        <p:spPr>
          <a:xfrm>
            <a:off x="0" y="147412"/>
            <a:ext cx="12192000" cy="5336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latin typeface="+mn-lt"/>
              </a:rPr>
              <a:t>Modelování posunů vegetačních stupňů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E612B1E-E678-41B5-9EA9-DB29D17CAEAC}"/>
              </a:ext>
            </a:extLst>
          </p:cNvPr>
          <p:cNvSpPr txBox="1">
            <a:spLocks noChangeArrowheads="1"/>
          </p:cNvSpPr>
          <p:nvPr/>
        </p:nvSpPr>
        <p:spPr>
          <a:xfrm>
            <a:off x="95250" y="2804161"/>
            <a:ext cx="11963400" cy="6248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20000"/>
              </a:spcBef>
              <a:buSzPct val="75000"/>
              <a:buNone/>
            </a:pPr>
            <a:r>
              <a:rPr lang="pl-PL" sz="4000" b="1" i="1" dirty="0">
                <a:solidFill>
                  <a:srgbClr val="FF0000"/>
                </a:solidFill>
              </a:rPr>
              <a:t>Marnost nad marnost, všechno je marnost</a:t>
            </a:r>
            <a:endParaRPr lang="cs-CZ" altLang="cs-CZ" sz="5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78824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>
            <a:extLst>
              <a:ext uri="{FF2B5EF4-FFF2-40B4-BE49-F238E27FC236}">
                <a16:creationId xmlns:a16="http://schemas.microsoft.com/office/drawing/2014/main" id="{DCD60520-BA21-48B5-9D71-F870463A9E8E}"/>
              </a:ext>
            </a:extLst>
          </p:cNvPr>
          <p:cNvSpPr txBox="1">
            <a:spLocks/>
          </p:cNvSpPr>
          <p:nvPr/>
        </p:nvSpPr>
        <p:spPr>
          <a:xfrm>
            <a:off x="0" y="147412"/>
            <a:ext cx="12192000" cy="5336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latin typeface="+mn-lt"/>
              </a:rPr>
              <a:t>Závěry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A06A63A-7E55-48ED-B609-E69A2055B0FB}"/>
              </a:ext>
            </a:extLst>
          </p:cNvPr>
          <p:cNvSpPr txBox="1">
            <a:spLocks noChangeArrowheads="1"/>
          </p:cNvSpPr>
          <p:nvPr/>
        </p:nvSpPr>
        <p:spPr>
          <a:xfrm>
            <a:off x="95250" y="856456"/>
            <a:ext cx="11963400" cy="5145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0000"/>
              </a:spcBef>
              <a:buSzPct val="75000"/>
            </a:pPr>
            <a:endParaRPr lang="cs-CZ" altLang="cs-CZ" sz="2400" b="1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F0FBC2C-2DCB-4CE8-81DF-7B13C4F38E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76831"/>
            <a:ext cx="4981303" cy="299139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ED4F4BC-1ADD-411D-AB79-501A09BFE17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6553" y="776831"/>
            <a:ext cx="4120610" cy="6087045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8A6C18C7-746C-4048-A345-96C2B4E0BEA4}"/>
              </a:ext>
            </a:extLst>
          </p:cNvPr>
          <p:cNvSpPr/>
          <p:nvPr/>
        </p:nvSpPr>
        <p:spPr>
          <a:xfrm>
            <a:off x="5076553" y="2521974"/>
            <a:ext cx="4120610" cy="3687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99827E1A-2F22-4001-A4AB-F6E46D8EB204}"/>
              </a:ext>
            </a:extLst>
          </p:cNvPr>
          <p:cNvSpPr/>
          <p:nvPr/>
        </p:nvSpPr>
        <p:spPr>
          <a:xfrm>
            <a:off x="5076553" y="3635997"/>
            <a:ext cx="4120610" cy="5304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87DC5F75-65C3-4376-9ECC-6107ABD78E25}"/>
              </a:ext>
            </a:extLst>
          </p:cNvPr>
          <p:cNvSpPr/>
          <p:nvPr/>
        </p:nvSpPr>
        <p:spPr>
          <a:xfrm>
            <a:off x="5076553" y="4717546"/>
            <a:ext cx="4120610" cy="5304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815940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21E59B-8905-B787-225E-1DFD199ED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D42998A0-935D-41F2-A4A4-2464A9626D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4839436"/>
              </p:ext>
            </p:extLst>
          </p:nvPr>
        </p:nvGraphicFramePr>
        <p:xfrm>
          <a:off x="2031999" y="719665"/>
          <a:ext cx="8217468" cy="56128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3052">
                  <a:extLst>
                    <a:ext uri="{9D8B030D-6E8A-4147-A177-3AD203B41FA5}">
                      <a16:colId xmlns:a16="http://schemas.microsoft.com/office/drawing/2014/main" val="3091113867"/>
                    </a:ext>
                  </a:extLst>
                </a:gridCol>
                <a:gridCol w="913052">
                  <a:extLst>
                    <a:ext uri="{9D8B030D-6E8A-4147-A177-3AD203B41FA5}">
                      <a16:colId xmlns:a16="http://schemas.microsoft.com/office/drawing/2014/main" val="3652971215"/>
                    </a:ext>
                  </a:extLst>
                </a:gridCol>
                <a:gridCol w="913052">
                  <a:extLst>
                    <a:ext uri="{9D8B030D-6E8A-4147-A177-3AD203B41FA5}">
                      <a16:colId xmlns:a16="http://schemas.microsoft.com/office/drawing/2014/main" val="2855719061"/>
                    </a:ext>
                  </a:extLst>
                </a:gridCol>
                <a:gridCol w="913052">
                  <a:extLst>
                    <a:ext uri="{9D8B030D-6E8A-4147-A177-3AD203B41FA5}">
                      <a16:colId xmlns:a16="http://schemas.microsoft.com/office/drawing/2014/main" val="2190401504"/>
                    </a:ext>
                  </a:extLst>
                </a:gridCol>
                <a:gridCol w="913052">
                  <a:extLst>
                    <a:ext uri="{9D8B030D-6E8A-4147-A177-3AD203B41FA5}">
                      <a16:colId xmlns:a16="http://schemas.microsoft.com/office/drawing/2014/main" val="2971832896"/>
                    </a:ext>
                  </a:extLst>
                </a:gridCol>
                <a:gridCol w="913052">
                  <a:extLst>
                    <a:ext uri="{9D8B030D-6E8A-4147-A177-3AD203B41FA5}">
                      <a16:colId xmlns:a16="http://schemas.microsoft.com/office/drawing/2014/main" val="895133134"/>
                    </a:ext>
                  </a:extLst>
                </a:gridCol>
                <a:gridCol w="913052">
                  <a:extLst>
                    <a:ext uri="{9D8B030D-6E8A-4147-A177-3AD203B41FA5}">
                      <a16:colId xmlns:a16="http://schemas.microsoft.com/office/drawing/2014/main" val="1355017404"/>
                    </a:ext>
                  </a:extLst>
                </a:gridCol>
                <a:gridCol w="913052">
                  <a:extLst>
                    <a:ext uri="{9D8B030D-6E8A-4147-A177-3AD203B41FA5}">
                      <a16:colId xmlns:a16="http://schemas.microsoft.com/office/drawing/2014/main" val="2024720096"/>
                    </a:ext>
                  </a:extLst>
                </a:gridCol>
                <a:gridCol w="913052">
                  <a:extLst>
                    <a:ext uri="{9D8B030D-6E8A-4147-A177-3AD203B41FA5}">
                      <a16:colId xmlns:a16="http://schemas.microsoft.com/office/drawing/2014/main" val="1710285797"/>
                    </a:ext>
                  </a:extLst>
                </a:gridCol>
              </a:tblGrid>
              <a:tr h="701612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7548134"/>
                  </a:ext>
                </a:extLst>
              </a:tr>
              <a:tr h="701612">
                <a:tc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7563709"/>
                  </a:ext>
                </a:extLst>
              </a:tr>
              <a:tr h="701612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0908448"/>
                  </a:ext>
                </a:extLst>
              </a:tr>
              <a:tr h="701612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6548560"/>
                  </a:ext>
                </a:extLst>
              </a:tr>
              <a:tr h="701612">
                <a:tc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008438"/>
                  </a:ext>
                </a:extLst>
              </a:tr>
              <a:tr h="701612">
                <a:tc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1917778"/>
                  </a:ext>
                </a:extLst>
              </a:tr>
              <a:tr h="701612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727929"/>
                  </a:ext>
                </a:extLst>
              </a:tr>
              <a:tr h="701612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3017062"/>
                  </a:ext>
                </a:extLst>
              </a:tr>
            </a:tbl>
          </a:graphicData>
        </a:graphic>
      </p:graphicFrame>
      <p:sp>
        <p:nvSpPr>
          <p:cNvPr id="10" name="Nadpis 1">
            <a:extLst>
              <a:ext uri="{FF2B5EF4-FFF2-40B4-BE49-F238E27FC236}">
                <a16:creationId xmlns:a16="http://schemas.microsoft.com/office/drawing/2014/main" id="{69CE6BFE-5A18-6A74-672E-0F431AE26BBC}"/>
              </a:ext>
            </a:extLst>
          </p:cNvPr>
          <p:cNvSpPr txBox="1">
            <a:spLocks/>
          </p:cNvSpPr>
          <p:nvPr/>
        </p:nvSpPr>
        <p:spPr>
          <a:xfrm>
            <a:off x="0" y="147412"/>
            <a:ext cx="12192000" cy="5336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latin typeface="+mn-lt"/>
              </a:rPr>
              <a:t>Opravdu „posuny“?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06AC732-DDD3-70E1-A697-1368BAC8A261}"/>
              </a:ext>
            </a:extLst>
          </p:cNvPr>
          <p:cNvSpPr txBox="1">
            <a:spLocks noChangeArrowheads="1"/>
          </p:cNvSpPr>
          <p:nvPr/>
        </p:nvSpPr>
        <p:spPr>
          <a:xfrm>
            <a:off x="95250" y="856456"/>
            <a:ext cx="11963400" cy="5145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20000"/>
              </a:spcBef>
              <a:buSzPct val="75000"/>
              <a:buNone/>
            </a:pPr>
            <a:endParaRPr lang="cs-CZ" altLang="cs-CZ" sz="2400" b="1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0110A786-9972-C40A-F021-88A250DA821E}"/>
              </a:ext>
            </a:extLst>
          </p:cNvPr>
          <p:cNvSpPr txBox="1"/>
          <p:nvPr/>
        </p:nvSpPr>
        <p:spPr>
          <a:xfrm>
            <a:off x="2361063" y="6371189"/>
            <a:ext cx="327546" cy="378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1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20857F2-2E32-ED44-FBC3-A7C89BFAEB60}"/>
              </a:ext>
            </a:extLst>
          </p:cNvPr>
          <p:cNvSpPr txBox="1"/>
          <p:nvPr/>
        </p:nvSpPr>
        <p:spPr>
          <a:xfrm>
            <a:off x="3224662" y="6371189"/>
            <a:ext cx="327546" cy="378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2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36CD48D-5982-1270-B242-4EB5ABD88155}"/>
              </a:ext>
            </a:extLst>
          </p:cNvPr>
          <p:cNvSpPr txBox="1"/>
          <p:nvPr/>
        </p:nvSpPr>
        <p:spPr>
          <a:xfrm>
            <a:off x="4088261" y="6353224"/>
            <a:ext cx="327546" cy="378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3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678C5DC-87A7-B295-763B-EE93E3099C03}"/>
              </a:ext>
            </a:extLst>
          </p:cNvPr>
          <p:cNvSpPr txBox="1"/>
          <p:nvPr/>
        </p:nvSpPr>
        <p:spPr>
          <a:xfrm>
            <a:off x="4951860" y="6371189"/>
            <a:ext cx="327546" cy="378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4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97F648FF-BE48-AD3D-D545-EF30218CC5C9}"/>
              </a:ext>
            </a:extLst>
          </p:cNvPr>
          <p:cNvSpPr txBox="1"/>
          <p:nvPr/>
        </p:nvSpPr>
        <p:spPr>
          <a:xfrm>
            <a:off x="5960280" y="6371189"/>
            <a:ext cx="327546" cy="378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5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0899080-FCD2-626F-EA4F-C41757866FD3}"/>
              </a:ext>
            </a:extLst>
          </p:cNvPr>
          <p:cNvSpPr txBox="1"/>
          <p:nvPr/>
        </p:nvSpPr>
        <p:spPr>
          <a:xfrm>
            <a:off x="6804927" y="6371189"/>
            <a:ext cx="327546" cy="378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6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75FABA71-50D9-DD9E-6510-3197A9AF1AA2}"/>
              </a:ext>
            </a:extLst>
          </p:cNvPr>
          <p:cNvSpPr txBox="1"/>
          <p:nvPr/>
        </p:nvSpPr>
        <p:spPr>
          <a:xfrm>
            <a:off x="7776195" y="6355226"/>
            <a:ext cx="327546" cy="378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7</a:t>
            </a:r>
          </a:p>
        </p:txBody>
      </p: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8D1A046B-6DE5-F227-3461-A6ECCE084D31}"/>
              </a:ext>
            </a:extLst>
          </p:cNvPr>
          <p:cNvCxnSpPr/>
          <p:nvPr/>
        </p:nvCxnSpPr>
        <p:spPr>
          <a:xfrm>
            <a:off x="2108579" y="6001543"/>
            <a:ext cx="832513" cy="0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9217A61B-B4BC-3985-2880-F58B10EE2102}"/>
              </a:ext>
            </a:extLst>
          </p:cNvPr>
          <p:cNvCxnSpPr>
            <a:cxnSpLocks/>
          </p:cNvCxnSpPr>
          <p:nvPr/>
        </p:nvCxnSpPr>
        <p:spPr>
          <a:xfrm>
            <a:off x="2951707" y="6001543"/>
            <a:ext cx="4527266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96CCF746-C00A-87E2-6EAA-EEBAB16D8A77}"/>
              </a:ext>
            </a:extLst>
          </p:cNvPr>
          <p:cNvSpPr txBox="1"/>
          <p:nvPr/>
        </p:nvSpPr>
        <p:spPr>
          <a:xfrm>
            <a:off x="8639794" y="6371188"/>
            <a:ext cx="327546" cy="378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8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EC1799EC-08BA-E494-D534-D03B4A62B518}"/>
              </a:ext>
            </a:extLst>
          </p:cNvPr>
          <p:cNvSpPr txBox="1"/>
          <p:nvPr/>
        </p:nvSpPr>
        <p:spPr>
          <a:xfrm>
            <a:off x="9592110" y="6371188"/>
            <a:ext cx="327546" cy="378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9</a:t>
            </a:r>
          </a:p>
        </p:txBody>
      </p: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753F0370-7900-0D34-0F9F-C8FC91DBB03F}"/>
              </a:ext>
            </a:extLst>
          </p:cNvPr>
          <p:cNvCxnSpPr/>
          <p:nvPr/>
        </p:nvCxnSpPr>
        <p:spPr>
          <a:xfrm>
            <a:off x="7519916" y="6001543"/>
            <a:ext cx="1815153" cy="0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>
            <a:extLst>
              <a:ext uri="{FF2B5EF4-FFF2-40B4-BE49-F238E27FC236}">
                <a16:creationId xmlns:a16="http://schemas.microsoft.com/office/drawing/2014/main" id="{9771CF12-E842-655A-3D2D-D7549ADC0D9A}"/>
              </a:ext>
            </a:extLst>
          </p:cNvPr>
          <p:cNvCxnSpPr>
            <a:cxnSpLocks/>
          </p:cNvCxnSpPr>
          <p:nvPr/>
        </p:nvCxnSpPr>
        <p:spPr>
          <a:xfrm>
            <a:off x="3860420" y="5567090"/>
            <a:ext cx="547464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id="{17C9D936-F9A1-41EE-6A1F-CDBEDABF6A23}"/>
              </a:ext>
            </a:extLst>
          </p:cNvPr>
          <p:cNvCxnSpPr/>
          <p:nvPr/>
        </p:nvCxnSpPr>
        <p:spPr>
          <a:xfrm>
            <a:off x="2972178" y="5579540"/>
            <a:ext cx="832513" cy="0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49C71179-C67D-F27E-B755-CCDF03CF313C}"/>
              </a:ext>
            </a:extLst>
          </p:cNvPr>
          <p:cNvSpPr txBox="1"/>
          <p:nvPr/>
        </p:nvSpPr>
        <p:spPr>
          <a:xfrm>
            <a:off x="10372299" y="5868537"/>
            <a:ext cx="136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Gal </a:t>
            </a:r>
            <a:r>
              <a:rPr lang="cs-CZ" i="1" dirty="0" err="1"/>
              <a:t>odo</a:t>
            </a:r>
            <a:endParaRPr lang="cs-CZ" i="1" dirty="0"/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103B2063-31ED-5F01-02AD-EC6D67A38C69}"/>
              </a:ext>
            </a:extLst>
          </p:cNvPr>
          <p:cNvSpPr txBox="1"/>
          <p:nvPr/>
        </p:nvSpPr>
        <p:spPr>
          <a:xfrm>
            <a:off x="10372309" y="5394874"/>
            <a:ext cx="136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/>
              <a:t>Oxa</a:t>
            </a:r>
            <a:r>
              <a:rPr lang="cs-CZ" i="1" dirty="0"/>
              <a:t> </a:t>
            </a:r>
            <a:r>
              <a:rPr lang="cs-CZ" i="1" dirty="0" err="1"/>
              <a:t>ace</a:t>
            </a:r>
            <a:endParaRPr lang="cs-CZ" i="1" dirty="0"/>
          </a:p>
        </p:txBody>
      </p:sp>
      <p:cxnSp>
        <p:nvCxnSpPr>
          <p:cNvPr id="28" name="Přímá spojnice 27">
            <a:extLst>
              <a:ext uri="{FF2B5EF4-FFF2-40B4-BE49-F238E27FC236}">
                <a16:creationId xmlns:a16="http://schemas.microsoft.com/office/drawing/2014/main" id="{8927F8E7-2C15-C775-9A08-41537690B1C2}"/>
              </a:ext>
            </a:extLst>
          </p:cNvPr>
          <p:cNvCxnSpPr>
            <a:cxnSpLocks/>
          </p:cNvCxnSpPr>
          <p:nvPr/>
        </p:nvCxnSpPr>
        <p:spPr>
          <a:xfrm>
            <a:off x="2951707" y="5146284"/>
            <a:ext cx="547464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28">
            <a:extLst>
              <a:ext uri="{FF2B5EF4-FFF2-40B4-BE49-F238E27FC236}">
                <a16:creationId xmlns:a16="http://schemas.microsoft.com/office/drawing/2014/main" id="{D8261106-3FA7-2D5A-EE52-3453E0D51D35}"/>
              </a:ext>
            </a:extLst>
          </p:cNvPr>
          <p:cNvCxnSpPr/>
          <p:nvPr/>
        </p:nvCxnSpPr>
        <p:spPr>
          <a:xfrm>
            <a:off x="8430528" y="5145087"/>
            <a:ext cx="832513" cy="0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3181B1E4-9AC3-3587-A430-4D6DE4E89DFB}"/>
              </a:ext>
            </a:extLst>
          </p:cNvPr>
          <p:cNvSpPr txBox="1"/>
          <p:nvPr/>
        </p:nvSpPr>
        <p:spPr>
          <a:xfrm>
            <a:off x="10382156" y="4987465"/>
            <a:ext cx="136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Den bul</a:t>
            </a:r>
          </a:p>
        </p:txBody>
      </p:sp>
      <p:cxnSp>
        <p:nvCxnSpPr>
          <p:cNvPr id="31" name="Přímá spojnice 30">
            <a:extLst>
              <a:ext uri="{FF2B5EF4-FFF2-40B4-BE49-F238E27FC236}">
                <a16:creationId xmlns:a16="http://schemas.microsoft.com/office/drawing/2014/main" id="{54FE2A91-74F0-DEF3-7AE7-4BAA604170E4}"/>
              </a:ext>
            </a:extLst>
          </p:cNvPr>
          <p:cNvCxnSpPr>
            <a:cxnSpLocks/>
          </p:cNvCxnSpPr>
          <p:nvPr/>
        </p:nvCxnSpPr>
        <p:spPr>
          <a:xfrm>
            <a:off x="5681542" y="4734577"/>
            <a:ext cx="1797431" cy="0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nice 33">
            <a:extLst>
              <a:ext uri="{FF2B5EF4-FFF2-40B4-BE49-F238E27FC236}">
                <a16:creationId xmlns:a16="http://schemas.microsoft.com/office/drawing/2014/main" id="{E481BF2D-4A8B-573B-1FB4-A99424DE9374}"/>
              </a:ext>
            </a:extLst>
          </p:cNvPr>
          <p:cNvCxnSpPr>
            <a:cxnSpLocks/>
          </p:cNvCxnSpPr>
          <p:nvPr/>
        </p:nvCxnSpPr>
        <p:spPr>
          <a:xfrm>
            <a:off x="2031999" y="4734577"/>
            <a:ext cx="3657032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2E9F128F-6312-A697-3BB3-301BF406FA93}"/>
              </a:ext>
            </a:extLst>
          </p:cNvPr>
          <p:cNvSpPr txBox="1"/>
          <p:nvPr/>
        </p:nvSpPr>
        <p:spPr>
          <a:xfrm>
            <a:off x="10372299" y="4580056"/>
            <a:ext cx="136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Car </a:t>
            </a:r>
            <a:r>
              <a:rPr lang="cs-CZ" i="1" dirty="0" err="1"/>
              <a:t>mon</a:t>
            </a:r>
            <a:endParaRPr lang="cs-CZ" i="1" dirty="0"/>
          </a:p>
        </p:txBody>
      </p:sp>
      <p:cxnSp>
        <p:nvCxnSpPr>
          <p:cNvPr id="37" name="Přímá spojnice 36">
            <a:extLst>
              <a:ext uri="{FF2B5EF4-FFF2-40B4-BE49-F238E27FC236}">
                <a16:creationId xmlns:a16="http://schemas.microsoft.com/office/drawing/2014/main" id="{CFAD44E5-609B-9E46-6A17-D433B9929304}"/>
              </a:ext>
            </a:extLst>
          </p:cNvPr>
          <p:cNvCxnSpPr>
            <a:cxnSpLocks/>
          </p:cNvCxnSpPr>
          <p:nvPr/>
        </p:nvCxnSpPr>
        <p:spPr>
          <a:xfrm>
            <a:off x="2941092" y="3167359"/>
            <a:ext cx="453788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4AB0051D-51A8-1A10-27C7-F00477B736C1}"/>
              </a:ext>
            </a:extLst>
          </p:cNvPr>
          <p:cNvSpPr txBox="1"/>
          <p:nvPr/>
        </p:nvSpPr>
        <p:spPr>
          <a:xfrm>
            <a:off x="10322400" y="2926155"/>
            <a:ext cx="136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BK</a:t>
            </a:r>
          </a:p>
        </p:txBody>
      </p:sp>
      <p:cxnSp>
        <p:nvCxnSpPr>
          <p:cNvPr id="40" name="Přímá spojnice 39">
            <a:extLst>
              <a:ext uri="{FF2B5EF4-FFF2-40B4-BE49-F238E27FC236}">
                <a16:creationId xmlns:a16="http://schemas.microsoft.com/office/drawing/2014/main" id="{AD93CB73-B7F9-EF86-F5BD-437A40E91EA2}"/>
              </a:ext>
            </a:extLst>
          </p:cNvPr>
          <p:cNvCxnSpPr>
            <a:cxnSpLocks/>
          </p:cNvCxnSpPr>
          <p:nvPr/>
        </p:nvCxnSpPr>
        <p:spPr>
          <a:xfrm>
            <a:off x="4770649" y="2703335"/>
            <a:ext cx="918382" cy="0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Přímá spojnice 40">
            <a:extLst>
              <a:ext uri="{FF2B5EF4-FFF2-40B4-BE49-F238E27FC236}">
                <a16:creationId xmlns:a16="http://schemas.microsoft.com/office/drawing/2014/main" id="{B140606F-8A11-F739-9FBA-4670E9310DCC}"/>
              </a:ext>
            </a:extLst>
          </p:cNvPr>
          <p:cNvCxnSpPr>
            <a:cxnSpLocks/>
          </p:cNvCxnSpPr>
          <p:nvPr/>
        </p:nvCxnSpPr>
        <p:spPr>
          <a:xfrm>
            <a:off x="2031999" y="2703335"/>
            <a:ext cx="27386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ovéPole 41">
            <a:extLst>
              <a:ext uri="{FF2B5EF4-FFF2-40B4-BE49-F238E27FC236}">
                <a16:creationId xmlns:a16="http://schemas.microsoft.com/office/drawing/2014/main" id="{E4B5FDC6-BBB0-F572-9E83-F713CC66CA76}"/>
              </a:ext>
            </a:extLst>
          </p:cNvPr>
          <p:cNvSpPr txBox="1"/>
          <p:nvPr/>
        </p:nvSpPr>
        <p:spPr>
          <a:xfrm>
            <a:off x="10322400" y="2483958"/>
            <a:ext cx="136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DB</a:t>
            </a:r>
          </a:p>
        </p:txBody>
      </p:sp>
      <p:sp>
        <p:nvSpPr>
          <p:cNvPr id="43" name="Ovál 42">
            <a:extLst>
              <a:ext uri="{FF2B5EF4-FFF2-40B4-BE49-F238E27FC236}">
                <a16:creationId xmlns:a16="http://schemas.microsoft.com/office/drawing/2014/main" id="{2AC6FD2C-7676-C66A-CB02-647FF1564ED2}"/>
              </a:ext>
            </a:extLst>
          </p:cNvPr>
          <p:cNvSpPr/>
          <p:nvPr/>
        </p:nvSpPr>
        <p:spPr>
          <a:xfrm>
            <a:off x="3748678" y="681036"/>
            <a:ext cx="2050389" cy="6130433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35" name="Skupina 34">
            <a:extLst>
              <a:ext uri="{FF2B5EF4-FFF2-40B4-BE49-F238E27FC236}">
                <a16:creationId xmlns:a16="http://schemas.microsoft.com/office/drawing/2014/main" id="{3DEF20AA-1385-759D-8B24-0272D78DB589}"/>
              </a:ext>
            </a:extLst>
          </p:cNvPr>
          <p:cNvGrpSpPr/>
          <p:nvPr/>
        </p:nvGrpSpPr>
        <p:grpSpPr>
          <a:xfrm>
            <a:off x="4770649" y="833791"/>
            <a:ext cx="3655707" cy="1205481"/>
            <a:chOff x="4770649" y="833791"/>
            <a:chExt cx="3655707" cy="1205481"/>
          </a:xfrm>
        </p:grpSpPr>
        <p:pic>
          <p:nvPicPr>
            <p:cNvPr id="21" name="Obrázek 20">
              <a:extLst>
                <a:ext uri="{FF2B5EF4-FFF2-40B4-BE49-F238E27FC236}">
                  <a16:creationId xmlns:a16="http://schemas.microsoft.com/office/drawing/2014/main" id="{FBFB51E3-4DDF-55DF-6478-678078E6C4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biLevel thresh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73795" y="833791"/>
              <a:ext cx="3132799" cy="120548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5" name="Přímá spojnice 44">
              <a:extLst>
                <a:ext uri="{FF2B5EF4-FFF2-40B4-BE49-F238E27FC236}">
                  <a16:creationId xmlns:a16="http://schemas.microsoft.com/office/drawing/2014/main" id="{39AA8351-6242-361A-3958-F0AF62CC00AB}"/>
                </a:ext>
              </a:extLst>
            </p:cNvPr>
            <p:cNvCxnSpPr/>
            <p:nvPr/>
          </p:nvCxnSpPr>
          <p:spPr>
            <a:xfrm>
              <a:off x="5689031" y="1992573"/>
              <a:ext cx="2737325" cy="0"/>
            </a:xfrm>
            <a:prstGeom prst="line">
              <a:avLst/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Přímá spojnice 45">
              <a:extLst>
                <a:ext uri="{FF2B5EF4-FFF2-40B4-BE49-F238E27FC236}">
                  <a16:creationId xmlns:a16="http://schemas.microsoft.com/office/drawing/2014/main" id="{79454DF5-AEC1-F1EE-4456-FF0E547A5041}"/>
                </a:ext>
              </a:extLst>
            </p:cNvPr>
            <p:cNvCxnSpPr>
              <a:cxnSpLocks/>
            </p:cNvCxnSpPr>
            <p:nvPr/>
          </p:nvCxnSpPr>
          <p:spPr>
            <a:xfrm>
              <a:off x="4770649" y="1992573"/>
              <a:ext cx="918382" cy="0"/>
            </a:xfrm>
            <a:prstGeom prst="line">
              <a:avLst/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TextovéPole 46">
            <a:extLst>
              <a:ext uri="{FF2B5EF4-FFF2-40B4-BE49-F238E27FC236}">
                <a16:creationId xmlns:a16="http://schemas.microsoft.com/office/drawing/2014/main" id="{153147DD-5D85-28BE-8B8A-D026AC100700}"/>
              </a:ext>
            </a:extLst>
          </p:cNvPr>
          <p:cNvSpPr txBox="1"/>
          <p:nvPr/>
        </p:nvSpPr>
        <p:spPr>
          <a:xfrm>
            <a:off x="10322400" y="1807907"/>
            <a:ext cx="136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SM</a:t>
            </a:r>
          </a:p>
        </p:txBody>
      </p:sp>
      <p:sp>
        <p:nvSpPr>
          <p:cNvPr id="50" name="Ovál 49">
            <a:extLst>
              <a:ext uri="{FF2B5EF4-FFF2-40B4-BE49-F238E27FC236}">
                <a16:creationId xmlns:a16="http://schemas.microsoft.com/office/drawing/2014/main" id="{2AC40DBA-FE02-32C0-BD1E-DC9FA18FFC08}"/>
              </a:ext>
            </a:extLst>
          </p:cNvPr>
          <p:cNvSpPr/>
          <p:nvPr/>
        </p:nvSpPr>
        <p:spPr>
          <a:xfrm>
            <a:off x="2835223" y="681037"/>
            <a:ext cx="2050389" cy="6130433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4" name="Obrázek 23">
            <a:extLst>
              <a:ext uri="{FF2B5EF4-FFF2-40B4-BE49-F238E27FC236}">
                <a16:creationId xmlns:a16="http://schemas.microsoft.com/office/drawing/2014/main" id="{B99D6905-C760-43F2-F319-6C39E6D7BCC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9099" y="1524647"/>
            <a:ext cx="2978227" cy="1205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Obrázek 31">
            <a:extLst>
              <a:ext uri="{FF2B5EF4-FFF2-40B4-BE49-F238E27FC236}">
                <a16:creationId xmlns:a16="http://schemas.microsoft.com/office/drawing/2014/main" id="{A12687A4-6EBF-43BB-BBEE-7276C5BC376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1707" y="2077900"/>
            <a:ext cx="4527266" cy="1140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Obrázek 32">
            <a:extLst>
              <a:ext uri="{FF2B5EF4-FFF2-40B4-BE49-F238E27FC236}">
                <a16:creationId xmlns:a16="http://schemas.microsoft.com/office/drawing/2014/main" id="{CD936F82-FD9B-4670-4265-47BE6375C87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9135" y="3600615"/>
            <a:ext cx="4537881" cy="11894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1162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3" grpId="1" animBg="1"/>
      <p:bldP spid="47" grpId="0"/>
      <p:bldP spid="50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>
            <a:extLst>
              <a:ext uri="{FF2B5EF4-FFF2-40B4-BE49-F238E27FC236}">
                <a16:creationId xmlns:a16="http://schemas.microsoft.com/office/drawing/2014/main" id="{DCD60520-BA21-48B5-9D71-F870463A9E8E}"/>
              </a:ext>
            </a:extLst>
          </p:cNvPr>
          <p:cNvSpPr txBox="1">
            <a:spLocks/>
          </p:cNvSpPr>
          <p:nvPr/>
        </p:nvSpPr>
        <p:spPr>
          <a:xfrm>
            <a:off x="0" y="147412"/>
            <a:ext cx="12192000" cy="5336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latin typeface="+mn-lt"/>
              </a:rPr>
              <a:t>Závěry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E612B1E-E678-41B5-9EA9-DB29D17CAEAC}"/>
              </a:ext>
            </a:extLst>
          </p:cNvPr>
          <p:cNvSpPr txBox="1">
            <a:spLocks noChangeArrowheads="1"/>
          </p:cNvSpPr>
          <p:nvPr/>
        </p:nvSpPr>
        <p:spPr>
          <a:xfrm>
            <a:off x="95250" y="856456"/>
            <a:ext cx="11963400" cy="5145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0000"/>
              </a:spcBef>
              <a:buSzPct val="75000"/>
            </a:pPr>
            <a:r>
              <a:rPr lang="cs-CZ" altLang="cs-CZ" sz="2400" b="1" dirty="0"/>
              <a:t>Jednoduché korelace × komplexnost přírody:</a:t>
            </a:r>
          </a:p>
          <a:p>
            <a:pPr lvl="1">
              <a:spcBef>
                <a:spcPct val="20000"/>
              </a:spcBef>
              <a:buSzPct val="75000"/>
            </a:pPr>
            <a:r>
              <a:rPr lang="cs-CZ" altLang="cs-CZ" sz="2000" b="1" dirty="0"/>
              <a:t>Zastupitelnost ekologických faktorů (srážky × teploty)</a:t>
            </a:r>
          </a:p>
          <a:p>
            <a:pPr marL="457200" lvl="1" indent="0">
              <a:spcBef>
                <a:spcPct val="20000"/>
              </a:spcBef>
              <a:buSzPct val="75000"/>
              <a:buNone/>
            </a:pPr>
            <a:endParaRPr lang="cs-CZ" altLang="cs-CZ" sz="2000" b="1" dirty="0"/>
          </a:p>
          <a:p>
            <a:pPr>
              <a:spcBef>
                <a:spcPct val="20000"/>
              </a:spcBef>
              <a:buSzPct val="75000"/>
            </a:pPr>
            <a:endParaRPr lang="cs-CZ" altLang="cs-CZ" sz="2400" b="1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4445F9B-4ADE-1D79-9201-9C45BCEDD8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6223" y="762128"/>
            <a:ext cx="4700527" cy="601058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684940D5-4194-8F2F-77F9-B35461A3431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78329"/>
            <a:ext cx="7228158" cy="5094384"/>
          </a:xfrm>
          <a:prstGeom prst="rect">
            <a:avLst/>
          </a:prstGeom>
        </p:spPr>
      </p:pic>
      <p:grpSp>
        <p:nvGrpSpPr>
          <p:cNvPr id="22" name="Skupina 21">
            <a:extLst>
              <a:ext uri="{FF2B5EF4-FFF2-40B4-BE49-F238E27FC236}">
                <a16:creationId xmlns:a16="http://schemas.microsoft.com/office/drawing/2014/main" id="{46D0033B-E5B1-629C-CE79-52064955F382}"/>
              </a:ext>
            </a:extLst>
          </p:cNvPr>
          <p:cNvGrpSpPr/>
          <p:nvPr/>
        </p:nvGrpSpPr>
        <p:grpSpPr>
          <a:xfrm>
            <a:off x="2280213" y="5179671"/>
            <a:ext cx="2313611" cy="1484456"/>
            <a:chOff x="2280213" y="5179671"/>
            <a:chExt cx="2313611" cy="1484456"/>
          </a:xfrm>
        </p:grpSpPr>
        <p:sp>
          <p:nvSpPr>
            <p:cNvPr id="18" name="Volný tvar: obrazec 17">
              <a:extLst>
                <a:ext uri="{FF2B5EF4-FFF2-40B4-BE49-F238E27FC236}">
                  <a16:creationId xmlns:a16="http://schemas.microsoft.com/office/drawing/2014/main" id="{9328790C-6060-201E-06A1-CFF44832ABAA}"/>
                </a:ext>
              </a:extLst>
            </p:cNvPr>
            <p:cNvSpPr/>
            <p:nvPr/>
          </p:nvSpPr>
          <p:spPr>
            <a:xfrm>
              <a:off x="2540643" y="5179671"/>
              <a:ext cx="1643605" cy="451438"/>
            </a:xfrm>
            <a:custGeom>
              <a:avLst/>
              <a:gdLst>
                <a:gd name="connsiteX0" fmla="*/ 1643605 w 1643605"/>
                <a:gd name="connsiteY0" fmla="*/ 0 h 451438"/>
                <a:gd name="connsiteX1" fmla="*/ 393539 w 1643605"/>
                <a:gd name="connsiteY1" fmla="*/ 451413 h 451438"/>
                <a:gd name="connsiteX2" fmla="*/ 0 w 1643605"/>
                <a:gd name="connsiteY2" fmla="*/ 23150 h 451438"/>
                <a:gd name="connsiteX3" fmla="*/ 0 w 1643605"/>
                <a:gd name="connsiteY3" fmla="*/ 23150 h 451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43605" h="451438">
                  <a:moveTo>
                    <a:pt x="1643605" y="0"/>
                  </a:moveTo>
                  <a:cubicBezTo>
                    <a:pt x="1155539" y="223777"/>
                    <a:pt x="667473" y="447555"/>
                    <a:pt x="393539" y="451413"/>
                  </a:cubicBezTo>
                  <a:cubicBezTo>
                    <a:pt x="119605" y="455271"/>
                    <a:pt x="0" y="23150"/>
                    <a:pt x="0" y="23150"/>
                  </a:cubicBezTo>
                  <a:lnTo>
                    <a:pt x="0" y="23150"/>
                  </a:lnTo>
                </a:path>
              </a:pathLst>
            </a:custGeom>
            <a:noFill/>
            <a:ln w="7620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20" name="Přímá spojnice se šipkou 19">
              <a:extLst>
                <a:ext uri="{FF2B5EF4-FFF2-40B4-BE49-F238E27FC236}">
                  <a16:creationId xmlns:a16="http://schemas.microsoft.com/office/drawing/2014/main" id="{859B4CCB-04C4-CBBB-8F56-1E695414204D}"/>
                </a:ext>
              </a:extLst>
            </p:cNvPr>
            <p:cNvCxnSpPr/>
            <p:nvPr/>
          </p:nvCxnSpPr>
          <p:spPr>
            <a:xfrm flipH="1" flipV="1">
              <a:off x="2280213" y="5179671"/>
              <a:ext cx="520860" cy="1221129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ovéPole 20">
              <a:extLst>
                <a:ext uri="{FF2B5EF4-FFF2-40B4-BE49-F238E27FC236}">
                  <a16:creationId xmlns:a16="http://schemas.microsoft.com/office/drawing/2014/main" id="{FFF86C3A-6133-AAD6-AE5C-DE2ADACBC357}"/>
                </a:ext>
              </a:extLst>
            </p:cNvPr>
            <p:cNvSpPr txBox="1"/>
            <p:nvPr/>
          </p:nvSpPr>
          <p:spPr>
            <a:xfrm>
              <a:off x="3019667" y="5556131"/>
              <a:ext cx="157415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6600" b="1" dirty="0">
                  <a:solidFill>
                    <a:srgbClr val="FF0000"/>
                  </a:solidFill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87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>
            <a:extLst>
              <a:ext uri="{FF2B5EF4-FFF2-40B4-BE49-F238E27FC236}">
                <a16:creationId xmlns:a16="http://schemas.microsoft.com/office/drawing/2014/main" id="{DCD60520-BA21-48B5-9D71-F870463A9E8E}"/>
              </a:ext>
            </a:extLst>
          </p:cNvPr>
          <p:cNvSpPr txBox="1">
            <a:spLocks/>
          </p:cNvSpPr>
          <p:nvPr/>
        </p:nvSpPr>
        <p:spPr>
          <a:xfrm>
            <a:off x="0" y="147412"/>
            <a:ext cx="12192000" cy="5336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latin typeface="+mn-lt"/>
              </a:rPr>
              <a:t>Závěry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E612B1E-E678-41B5-9EA9-DB29D17CAEAC}"/>
              </a:ext>
            </a:extLst>
          </p:cNvPr>
          <p:cNvSpPr txBox="1">
            <a:spLocks noChangeArrowheads="1"/>
          </p:cNvSpPr>
          <p:nvPr/>
        </p:nvSpPr>
        <p:spPr>
          <a:xfrm>
            <a:off x="95250" y="856456"/>
            <a:ext cx="11963400" cy="5145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0000"/>
              </a:spcBef>
              <a:buSzPct val="75000"/>
            </a:pPr>
            <a:r>
              <a:rPr lang="cs-CZ" altLang="cs-CZ" sz="2400" b="1" dirty="0"/>
              <a:t>Jednoduché korelace × komplexnost přírody:</a:t>
            </a:r>
          </a:p>
          <a:p>
            <a:pPr lvl="1">
              <a:spcBef>
                <a:spcPct val="20000"/>
              </a:spcBef>
              <a:buSzPct val="75000"/>
            </a:pPr>
            <a:r>
              <a:rPr lang="cs-CZ" altLang="cs-CZ" sz="2000" b="1" dirty="0"/>
              <a:t>Návětrné, závětrné strany</a:t>
            </a:r>
          </a:p>
          <a:p>
            <a:pPr lvl="1">
              <a:spcBef>
                <a:spcPct val="20000"/>
              </a:spcBef>
              <a:buSzPct val="75000"/>
            </a:pPr>
            <a:r>
              <a:rPr lang="cs-CZ" altLang="cs-CZ" sz="2000" b="1" dirty="0"/>
              <a:t>Projevy kontinentality a </a:t>
            </a:r>
            <a:r>
              <a:rPr lang="cs-CZ" altLang="cs-CZ" sz="2000" b="1" dirty="0" err="1"/>
              <a:t>oceanity</a:t>
            </a:r>
            <a:endParaRPr lang="cs-CZ" altLang="cs-CZ" sz="2000" b="1" dirty="0"/>
          </a:p>
          <a:p>
            <a:pPr lvl="1">
              <a:spcBef>
                <a:spcPct val="20000"/>
              </a:spcBef>
              <a:buSzPct val="75000"/>
            </a:pPr>
            <a:r>
              <a:rPr lang="cs-CZ" altLang="cs-CZ" sz="2000" b="1" dirty="0"/>
              <a:t>Vliv expozičního klimatu</a:t>
            </a:r>
          </a:p>
          <a:p>
            <a:pPr lvl="1">
              <a:spcBef>
                <a:spcPct val="20000"/>
              </a:spcBef>
              <a:buSzPct val="75000"/>
            </a:pPr>
            <a:r>
              <a:rPr lang="cs-CZ" altLang="cs-CZ" sz="2000" b="1" dirty="0"/>
              <a:t>Extrémy… </a:t>
            </a:r>
          </a:p>
          <a:p>
            <a:pPr marL="457200" lvl="1" indent="0">
              <a:spcBef>
                <a:spcPct val="20000"/>
              </a:spcBef>
              <a:buSzPct val="75000"/>
              <a:buNone/>
            </a:pPr>
            <a:r>
              <a:rPr lang="cs-CZ" altLang="cs-CZ" sz="2000" b="1" dirty="0"/>
              <a:t>+ dynamika společenstev (časová, prostorová, evoluční) </a:t>
            </a:r>
          </a:p>
          <a:p>
            <a:pPr marL="457200" lvl="1" indent="0">
              <a:spcBef>
                <a:spcPct val="20000"/>
              </a:spcBef>
              <a:buSzPct val="75000"/>
              <a:buNone/>
            </a:pPr>
            <a:r>
              <a:rPr lang="cs-CZ" altLang="cs-CZ" sz="2000" b="1" dirty="0"/>
              <a:t>+ zastupitelnost ekologických faktorů</a:t>
            </a:r>
          </a:p>
          <a:p>
            <a:pPr marL="457200" lvl="1" indent="0">
              <a:spcBef>
                <a:spcPct val="20000"/>
              </a:spcBef>
              <a:buSzPct val="75000"/>
              <a:buNone/>
            </a:pPr>
            <a:r>
              <a:rPr lang="cs-CZ" altLang="cs-CZ" sz="2000" b="1" dirty="0"/>
              <a:t>+ toto vše (a ještě mnohem víc) se kombinuje, mísí, vzájemně posiluje, kompenzuje…</a:t>
            </a:r>
          </a:p>
          <a:p>
            <a:pPr marL="457200" lvl="1" indent="0">
              <a:spcBef>
                <a:spcPct val="20000"/>
              </a:spcBef>
              <a:buSzPct val="75000"/>
              <a:buNone/>
            </a:pPr>
            <a:endParaRPr lang="cs-CZ" altLang="cs-CZ" sz="2000" b="1" dirty="0"/>
          </a:p>
          <a:p>
            <a:pPr marL="457200" lvl="1" indent="0">
              <a:spcBef>
                <a:spcPct val="20000"/>
              </a:spcBef>
              <a:buSzPct val="75000"/>
              <a:buNone/>
            </a:pPr>
            <a:r>
              <a:rPr lang="cs-CZ" altLang="cs-CZ" sz="2000" b="1" dirty="0"/>
              <a:t>=</a:t>
            </a:r>
            <a:r>
              <a:rPr lang="en-GB" altLang="cs-CZ" sz="2000" b="1" dirty="0"/>
              <a:t>&gt;</a:t>
            </a:r>
            <a:r>
              <a:rPr lang="cs-CZ" altLang="cs-CZ" sz="2000" b="1" dirty="0"/>
              <a:t> lze to modelovat?</a:t>
            </a:r>
          </a:p>
          <a:p>
            <a:pPr marL="457200" lvl="1" indent="0">
              <a:spcBef>
                <a:spcPct val="20000"/>
              </a:spcBef>
              <a:buSzPct val="75000"/>
              <a:buNone/>
            </a:pPr>
            <a:endParaRPr lang="cs-CZ" altLang="cs-CZ" sz="2000" b="1" dirty="0"/>
          </a:p>
          <a:p>
            <a:pPr>
              <a:spcBef>
                <a:spcPct val="20000"/>
              </a:spcBef>
              <a:buSzPct val="75000"/>
            </a:pPr>
            <a:endParaRPr lang="cs-CZ" altLang="cs-CZ" sz="2400" b="1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DE60A45-8F3D-C19C-BDF0-44929C47AC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3379" y="3669060"/>
            <a:ext cx="5669226" cy="318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530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84BBD5-C0A3-475A-831F-880671B24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7412"/>
            <a:ext cx="12192000" cy="533625"/>
          </a:xfrm>
          <a:solidFill>
            <a:schemeClr val="bg1">
              <a:lumMod val="75000"/>
            </a:schemeClr>
          </a:solidFill>
        </p:spPr>
        <p:txBody>
          <a:bodyPr anchor="ctr" anchorCtr="1">
            <a:noAutofit/>
          </a:bodyPr>
          <a:lstStyle/>
          <a:p>
            <a:pPr algn="ctr"/>
            <a:r>
              <a:rPr lang="cs-CZ" sz="3600" b="1" dirty="0">
                <a:latin typeface="+mn-lt"/>
              </a:rPr>
              <a:t>Geobiocenologický klasifikační systém</a:t>
            </a:r>
          </a:p>
        </p:txBody>
      </p:sp>
      <p:grpSp>
        <p:nvGrpSpPr>
          <p:cNvPr id="10" name="Group 6">
            <a:extLst>
              <a:ext uri="{FF2B5EF4-FFF2-40B4-BE49-F238E27FC236}">
                <a16:creationId xmlns:a16="http://schemas.microsoft.com/office/drawing/2014/main" id="{E6A512E6-5F02-4500-BC5E-EE7469D4AFD1}"/>
              </a:ext>
            </a:extLst>
          </p:cNvPr>
          <p:cNvGrpSpPr>
            <a:grpSpLocks/>
          </p:cNvGrpSpPr>
          <p:nvPr/>
        </p:nvGrpSpPr>
        <p:grpSpPr bwMode="auto">
          <a:xfrm>
            <a:off x="4099049" y="858280"/>
            <a:ext cx="5411828" cy="5332722"/>
            <a:chOff x="13" y="0"/>
            <a:chExt cx="4664" cy="4320"/>
          </a:xfrm>
        </p:grpSpPr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C2B49C15-7B84-4728-8AFA-FB7EFC99E4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" y="0"/>
              <a:ext cx="2459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5">
              <a:extLst>
                <a:ext uri="{FF2B5EF4-FFF2-40B4-BE49-F238E27FC236}">
                  <a16:creationId xmlns:a16="http://schemas.microsoft.com/office/drawing/2014/main" id="{93B5BA9E-7127-49C2-A5DC-D8B78B9DF8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6" y="18"/>
              <a:ext cx="2251" cy="4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Line 8">
            <a:extLst>
              <a:ext uri="{FF2B5EF4-FFF2-40B4-BE49-F238E27FC236}">
                <a16:creationId xmlns:a16="http://schemas.microsoft.com/office/drawing/2014/main" id="{64CDA912-2BF1-4C85-9E35-8C2BC73D02E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81231" y="1180383"/>
            <a:ext cx="6305550" cy="618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dirty="0"/>
          </a:p>
        </p:txBody>
      </p:sp>
      <p:sp>
        <p:nvSpPr>
          <p:cNvPr id="14" name="Line 9">
            <a:extLst>
              <a:ext uri="{FF2B5EF4-FFF2-40B4-BE49-F238E27FC236}">
                <a16:creationId xmlns:a16="http://schemas.microsoft.com/office/drawing/2014/main" id="{B132C30D-8CF2-41D2-8FC4-3155991CE5F3}"/>
              </a:ext>
            </a:extLst>
          </p:cNvPr>
          <p:cNvSpPr>
            <a:spLocks noChangeShapeType="1"/>
          </p:cNvSpPr>
          <p:nvPr/>
        </p:nvSpPr>
        <p:spPr bwMode="auto">
          <a:xfrm>
            <a:off x="4590838" y="858280"/>
            <a:ext cx="0" cy="556160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id="{DAEA6BFE-2F94-4F87-8928-52AD27EABA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8439" y="2296315"/>
            <a:ext cx="1284834" cy="11586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pSp>
        <p:nvGrpSpPr>
          <p:cNvPr id="16" name="Group 22">
            <a:extLst>
              <a:ext uri="{FF2B5EF4-FFF2-40B4-BE49-F238E27FC236}">
                <a16:creationId xmlns:a16="http://schemas.microsoft.com/office/drawing/2014/main" id="{374C3B66-13F0-479A-B744-8003159324A6}"/>
              </a:ext>
            </a:extLst>
          </p:cNvPr>
          <p:cNvGrpSpPr>
            <a:grpSpLocks/>
          </p:cNvGrpSpPr>
          <p:nvPr/>
        </p:nvGrpSpPr>
        <p:grpSpPr bwMode="auto">
          <a:xfrm>
            <a:off x="4001202" y="3418520"/>
            <a:ext cx="4757125" cy="903759"/>
            <a:chOff x="476" y="2047"/>
            <a:chExt cx="4808" cy="702"/>
          </a:xfrm>
        </p:grpSpPr>
        <p:sp>
          <p:nvSpPr>
            <p:cNvPr id="17" name="Line 12">
              <a:extLst>
                <a:ext uri="{FF2B5EF4-FFF2-40B4-BE49-F238E27FC236}">
                  <a16:creationId xmlns:a16="http://schemas.microsoft.com/office/drawing/2014/main" id="{4D3E0743-06D5-4BCC-8A49-73463B73C7F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6" y="2047"/>
              <a:ext cx="4808" cy="2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8" name="Line 16">
              <a:extLst>
                <a:ext uri="{FF2B5EF4-FFF2-40B4-BE49-F238E27FC236}">
                  <a16:creationId xmlns:a16="http://schemas.microsoft.com/office/drawing/2014/main" id="{BFCB2096-0F62-45AB-A8C9-2F3DF12EDE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6" y="2092"/>
              <a:ext cx="4808" cy="2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9" name="Line 17">
              <a:extLst>
                <a:ext uri="{FF2B5EF4-FFF2-40B4-BE49-F238E27FC236}">
                  <a16:creationId xmlns:a16="http://schemas.microsoft.com/office/drawing/2014/main" id="{7309EC1F-CBCE-41EE-8890-43631F5CDF5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6" y="2228"/>
              <a:ext cx="4808" cy="2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0" name="Line 18">
              <a:extLst>
                <a:ext uri="{FF2B5EF4-FFF2-40B4-BE49-F238E27FC236}">
                  <a16:creationId xmlns:a16="http://schemas.microsoft.com/office/drawing/2014/main" id="{ABDCBB11-71D7-4772-8D98-0A5CF345B0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6" y="2387"/>
              <a:ext cx="4808" cy="2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1" name="Line 19">
              <a:extLst>
                <a:ext uri="{FF2B5EF4-FFF2-40B4-BE49-F238E27FC236}">
                  <a16:creationId xmlns:a16="http://schemas.microsoft.com/office/drawing/2014/main" id="{9DD37874-036A-470A-9DB1-DFF4E4C9167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6" y="2478"/>
              <a:ext cx="4808" cy="2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2" name="Line 20">
              <a:extLst>
                <a:ext uri="{FF2B5EF4-FFF2-40B4-BE49-F238E27FC236}">
                  <a16:creationId xmlns:a16="http://schemas.microsoft.com/office/drawing/2014/main" id="{D67CFBFE-33FF-4B98-88E5-5E66E311107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6" y="2614"/>
              <a:ext cx="4808" cy="2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3" name="Line 21">
              <a:extLst>
                <a:ext uri="{FF2B5EF4-FFF2-40B4-BE49-F238E27FC236}">
                  <a16:creationId xmlns:a16="http://schemas.microsoft.com/office/drawing/2014/main" id="{A384E78F-7D4F-4214-81F9-7BE4ED80E2F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76" y="2727"/>
              <a:ext cx="4808" cy="2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4" name="Text Box 23">
            <a:extLst>
              <a:ext uri="{FF2B5EF4-FFF2-40B4-BE49-F238E27FC236}">
                <a16:creationId xmlns:a16="http://schemas.microsoft.com/office/drawing/2014/main" id="{9A7D4415-4208-4AE0-925A-B44662415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4817" y="703792"/>
            <a:ext cx="3562259" cy="370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 r o f i c k é  ř a d y</a:t>
            </a:r>
          </a:p>
        </p:txBody>
      </p:sp>
      <p:sp>
        <p:nvSpPr>
          <p:cNvPr id="25" name="Text Box 24">
            <a:extLst>
              <a:ext uri="{FF2B5EF4-FFF2-40B4-BE49-F238E27FC236}">
                <a16:creationId xmlns:a16="http://schemas.microsoft.com/office/drawing/2014/main" id="{47379353-93E1-4B06-9F7D-FFD0D0D1D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4113" y="858280"/>
            <a:ext cx="467329" cy="5852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lnSpc>
                <a:spcPct val="70000"/>
              </a:lnSpc>
              <a:spcBef>
                <a:spcPct val="50000"/>
              </a:spcBef>
              <a:defRPr/>
            </a:pPr>
            <a:r>
              <a:rPr lang="cs-CZ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V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defRPr/>
            </a:pPr>
            <a:r>
              <a:rPr lang="cs-CZ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defRPr/>
            </a:pPr>
            <a:r>
              <a:rPr lang="cs-CZ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g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defRPr/>
            </a:pPr>
            <a:r>
              <a:rPr lang="cs-CZ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defRPr/>
            </a:pPr>
            <a:r>
              <a:rPr lang="cs-CZ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defRPr/>
            </a:pPr>
            <a:r>
              <a:rPr lang="cs-CZ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defRPr/>
            </a:pPr>
            <a:r>
              <a:rPr lang="cs-CZ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č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defRPr/>
            </a:pPr>
            <a:r>
              <a:rPr lang="cs-CZ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defRPr/>
            </a:pPr>
            <a:r>
              <a:rPr lang="cs-CZ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í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defRPr/>
            </a:pPr>
            <a:endParaRPr lang="cs-CZ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defRPr/>
            </a:pPr>
            <a:r>
              <a:rPr lang="cs-CZ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defRPr/>
            </a:pPr>
            <a:r>
              <a:rPr lang="cs-CZ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defRPr/>
            </a:pPr>
            <a:r>
              <a:rPr lang="cs-CZ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u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defRPr/>
            </a:pPr>
            <a:r>
              <a:rPr lang="cs-CZ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defRPr/>
            </a:pPr>
            <a:r>
              <a:rPr lang="cs-CZ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  <a:defRPr/>
            </a:pPr>
            <a:r>
              <a:rPr lang="cs-CZ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ě</a:t>
            </a:r>
          </a:p>
        </p:txBody>
      </p:sp>
      <p:sp>
        <p:nvSpPr>
          <p:cNvPr id="26" name="Text Box 25">
            <a:extLst>
              <a:ext uri="{FF2B5EF4-FFF2-40B4-BE49-F238E27FC236}">
                <a16:creationId xmlns:a16="http://schemas.microsoft.com/office/drawing/2014/main" id="{1D341A3A-CBD3-405E-AE6B-B893F15778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5315" y="3642422"/>
            <a:ext cx="32872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H y d r i c k é  ř a d y</a:t>
            </a:r>
          </a:p>
        </p:txBody>
      </p:sp>
      <p:sp>
        <p:nvSpPr>
          <p:cNvPr id="27" name="Text Box 26">
            <a:extLst>
              <a:ext uri="{FF2B5EF4-FFF2-40B4-BE49-F238E27FC236}">
                <a16:creationId xmlns:a16="http://schemas.microsoft.com/office/drawing/2014/main" id="{2599A9BE-65C2-4438-A0DE-FB8B204560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3641" y="1817921"/>
            <a:ext cx="41465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Skupiny typů </a:t>
            </a:r>
            <a:r>
              <a:rPr lang="cs-CZ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geobiocénů</a:t>
            </a:r>
            <a:endParaRPr lang="cs-CZ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77B388C4-024D-3E33-9C53-F7034674D36D}"/>
              </a:ext>
            </a:extLst>
          </p:cNvPr>
          <p:cNvCxnSpPr>
            <a:cxnSpLocks/>
          </p:cNvCxnSpPr>
          <p:nvPr/>
        </p:nvCxnSpPr>
        <p:spPr>
          <a:xfrm>
            <a:off x="3115701" y="1125353"/>
            <a:ext cx="0" cy="5585235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id="{8E8B53E6-AB26-CBA6-42CB-1962F39B82D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4265643"/>
              </p:ext>
            </p:extLst>
          </p:nvPr>
        </p:nvGraphicFramePr>
        <p:xfrm>
          <a:off x="491919" y="858280"/>
          <a:ext cx="2367104" cy="1775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" r:id="rId5" imgW="4572095" imgH="3429123" progId="PowerPoint.Slide.12">
                  <p:embed/>
                </p:oleObj>
              </mc:Choice>
              <mc:Fallback>
                <p:oleObj name="Slide" r:id="rId5" imgW="4572095" imgH="3429123" progId="PowerPoint.Slide.12">
                  <p:embed/>
                  <p:pic>
                    <p:nvPicPr>
                      <p:cNvPr id="2" name="Objekt 1">
                        <a:extLst>
                          <a:ext uri="{FF2B5EF4-FFF2-40B4-BE49-F238E27FC236}">
                            <a16:creationId xmlns:a16="http://schemas.microsoft.com/office/drawing/2014/main" id="{3C97B41A-F16B-4776-92D3-C8CA3707B97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1919" y="858280"/>
                        <a:ext cx="2367104" cy="17753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kt 7">
            <a:extLst>
              <a:ext uri="{FF2B5EF4-FFF2-40B4-BE49-F238E27FC236}">
                <a16:creationId xmlns:a16="http://schemas.microsoft.com/office/drawing/2014/main" id="{B4029EDD-02D9-24C7-FA80-91093A7EE6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5858287"/>
              </p:ext>
            </p:extLst>
          </p:nvPr>
        </p:nvGraphicFramePr>
        <p:xfrm>
          <a:off x="515811" y="4806986"/>
          <a:ext cx="2367104" cy="1775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" r:id="rId7" imgW="4572095" imgH="3429123" progId="PowerPoint.Slide.12">
                  <p:embed/>
                </p:oleObj>
              </mc:Choice>
              <mc:Fallback>
                <p:oleObj name="Slide" r:id="rId7" imgW="4572095" imgH="3429123" progId="PowerPoint.Slide.12">
                  <p:embed/>
                  <p:pic>
                    <p:nvPicPr>
                      <p:cNvPr id="2" name="Objekt 1">
                        <a:extLst>
                          <a:ext uri="{FF2B5EF4-FFF2-40B4-BE49-F238E27FC236}">
                            <a16:creationId xmlns:a16="http://schemas.microsoft.com/office/drawing/2014/main" id="{02C6C639-CD5F-4567-9A76-6BD4EAEE12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15811" y="4806986"/>
                        <a:ext cx="2367104" cy="17753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14EC0E8E-B15F-F0AE-A1C7-FC542FC4F15F}"/>
              </a:ext>
            </a:extLst>
          </p:cNvPr>
          <p:cNvCxnSpPr>
            <a:cxnSpLocks/>
          </p:cNvCxnSpPr>
          <p:nvPr/>
        </p:nvCxnSpPr>
        <p:spPr>
          <a:xfrm>
            <a:off x="4312205" y="6582314"/>
            <a:ext cx="5608012" cy="0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" name="Obrázek 4" descr="Obsah obrázku tráva, strom, exteriér, rostlina&#10;&#10;Popis byl vytvořen automaticky">
            <a:extLst>
              <a:ext uri="{FF2B5EF4-FFF2-40B4-BE49-F238E27FC236}">
                <a16:creationId xmlns:a16="http://schemas.microsoft.com/office/drawing/2014/main" id="{05B61021-3161-3F13-E6DE-964D3B224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8776" y="3981839"/>
            <a:ext cx="1803047" cy="240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Obrázek 2" descr="Obsah obrázku exteriér, tráva, lišejník&#10;&#10;Popis byl vytvořen automaticky">
            <a:extLst>
              <a:ext uri="{FF2B5EF4-FFF2-40B4-BE49-F238E27FC236}">
                <a16:creationId xmlns:a16="http://schemas.microsoft.com/office/drawing/2014/main" id="{FC6777C5-4188-EB8F-3560-4C0E875C5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68724" y="4651572"/>
            <a:ext cx="2569301" cy="1712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1" name="Přímá spojnice se šipkou 80">
            <a:extLst>
              <a:ext uri="{FF2B5EF4-FFF2-40B4-BE49-F238E27FC236}">
                <a16:creationId xmlns:a16="http://schemas.microsoft.com/office/drawing/2014/main" id="{E5484A45-0199-8BCC-11E1-158E4AFEAAD6}"/>
              </a:ext>
            </a:extLst>
          </p:cNvPr>
          <p:cNvCxnSpPr>
            <a:cxnSpLocks/>
          </p:cNvCxnSpPr>
          <p:nvPr/>
        </p:nvCxnSpPr>
        <p:spPr>
          <a:xfrm>
            <a:off x="9975886" y="3446843"/>
            <a:ext cx="0" cy="1101094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4" name="Obrázek 2" descr="Obsah obrázku exteriér, tráva, strom, obloha&#10;&#10;Popis byl vytvořen automaticky">
            <a:extLst>
              <a:ext uri="{FF2B5EF4-FFF2-40B4-BE49-F238E27FC236}">
                <a16:creationId xmlns:a16="http://schemas.microsoft.com/office/drawing/2014/main" id="{5F987B4A-2751-099B-CBFF-AD9880CC8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78481" y="1260211"/>
            <a:ext cx="2560020" cy="170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Obrázek 2">
            <a:extLst>
              <a:ext uri="{FF2B5EF4-FFF2-40B4-BE49-F238E27FC236}">
                <a16:creationId xmlns:a16="http://schemas.microsoft.com/office/drawing/2014/main" id="{908F3B61-3BC0-EBAC-C3D1-6543865E1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20583" y="4683083"/>
            <a:ext cx="2522032" cy="1681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39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24" grpId="0"/>
      <p:bldP spid="25" grpId="0"/>
      <p:bldP spid="26" grpId="0"/>
      <p:bldP spid="27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>
            <a:extLst>
              <a:ext uri="{FF2B5EF4-FFF2-40B4-BE49-F238E27FC236}">
                <a16:creationId xmlns:a16="http://schemas.microsoft.com/office/drawing/2014/main" id="{DCD60520-BA21-48B5-9D71-F870463A9E8E}"/>
              </a:ext>
            </a:extLst>
          </p:cNvPr>
          <p:cNvSpPr txBox="1">
            <a:spLocks/>
          </p:cNvSpPr>
          <p:nvPr/>
        </p:nvSpPr>
        <p:spPr>
          <a:xfrm>
            <a:off x="0" y="147412"/>
            <a:ext cx="12192000" cy="5336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latin typeface="+mn-lt"/>
              </a:rPr>
              <a:t>Závěry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E612B1E-E678-41B5-9EA9-DB29D17CAEAC}"/>
              </a:ext>
            </a:extLst>
          </p:cNvPr>
          <p:cNvSpPr txBox="1">
            <a:spLocks noChangeArrowheads="1"/>
          </p:cNvSpPr>
          <p:nvPr/>
        </p:nvSpPr>
        <p:spPr>
          <a:xfrm>
            <a:off x="95250" y="856456"/>
            <a:ext cx="11963400" cy="5145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0000"/>
              </a:spcBef>
              <a:buSzPct val="75000"/>
            </a:pPr>
            <a:r>
              <a:rPr lang="cs-CZ" altLang="cs-CZ" sz="2400" b="1" dirty="0"/>
              <a:t>Princip předběžné opatrnosti!</a:t>
            </a:r>
          </a:p>
          <a:p>
            <a:pPr>
              <a:spcBef>
                <a:spcPct val="20000"/>
              </a:spcBef>
              <a:buSzPct val="75000"/>
            </a:pPr>
            <a:r>
              <a:rPr lang="cs-CZ" altLang="cs-CZ" sz="2400" b="1" dirty="0"/>
              <a:t>Stávající vyhláška 298/2018 přinesla kvalitativní změnu, ale pokud mají modely pravdu…</a:t>
            </a:r>
          </a:p>
          <a:p>
            <a:pPr>
              <a:spcBef>
                <a:spcPct val="20000"/>
              </a:spcBef>
              <a:buSzPct val="75000"/>
            </a:pPr>
            <a:r>
              <a:rPr lang="cs-CZ" altLang="cs-CZ" sz="2400" b="1" dirty="0"/>
              <a:t>Přírodní společenstva = nejvyšší ekologická stabilita = nejvyšší schopnost adaptace, agregace trvalých ekologických podmínek vede ke snižování rozpětí adaptace</a:t>
            </a:r>
          </a:p>
          <a:p>
            <a:pPr>
              <a:spcBef>
                <a:spcPct val="20000"/>
              </a:spcBef>
              <a:buSzPct val="75000"/>
            </a:pPr>
            <a:r>
              <a:rPr lang="cs-CZ" altLang="cs-CZ" sz="2400" b="1" dirty="0"/>
              <a:t>Rámcové směrnice hospodaření × dynamika společenstev, evoluce, šíření druhů, vývoj nových vazeb, společenstev… =</a:t>
            </a:r>
            <a:r>
              <a:rPr lang="en-GB" altLang="cs-CZ" sz="2400" b="1" dirty="0"/>
              <a:t>&gt;</a:t>
            </a:r>
            <a:r>
              <a:rPr lang="cs-CZ" altLang="cs-CZ" sz="2400" b="1" dirty="0"/>
              <a:t> je reálná představa „posunu“?</a:t>
            </a:r>
          </a:p>
          <a:p>
            <a:pPr>
              <a:spcBef>
                <a:spcPct val="20000"/>
              </a:spcBef>
              <a:buSzPct val="75000"/>
            </a:pPr>
            <a:r>
              <a:rPr lang="cs-CZ" altLang="cs-CZ" sz="2400" b="1" dirty="0"/>
              <a:t>„Trvalé ekologické podmínky“ = </a:t>
            </a:r>
            <a:r>
              <a:rPr lang="cs-CZ" altLang="cs-CZ" sz="2400" b="1" dirty="0" err="1"/>
              <a:t>fytoindikovány</a:t>
            </a:r>
            <a:r>
              <a:rPr lang="cs-CZ" altLang="cs-CZ" sz="2400" b="1" dirty="0"/>
              <a:t> přes aktuální stav, geobiocenologická klasifikace a lesnická typologie se ohlíží zpět! </a:t>
            </a:r>
          </a:p>
          <a:p>
            <a:pPr>
              <a:spcBef>
                <a:spcPct val="20000"/>
              </a:spcBef>
              <a:buSzPct val="75000"/>
            </a:pPr>
            <a:r>
              <a:rPr lang="cs-CZ" altLang="cs-CZ" sz="2400" b="1" dirty="0"/>
              <a:t>Reakce společenstev se zpožděním</a:t>
            </a:r>
          </a:p>
          <a:p>
            <a:pPr>
              <a:spcBef>
                <a:spcPct val="20000"/>
              </a:spcBef>
              <a:buSzPct val="75000"/>
            </a:pPr>
            <a:endParaRPr lang="cs-CZ" alt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412392978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>
            <a:extLst>
              <a:ext uri="{FF2B5EF4-FFF2-40B4-BE49-F238E27FC236}">
                <a16:creationId xmlns:a16="http://schemas.microsoft.com/office/drawing/2014/main" id="{DCD60520-BA21-48B5-9D71-F870463A9E8E}"/>
              </a:ext>
            </a:extLst>
          </p:cNvPr>
          <p:cNvSpPr txBox="1">
            <a:spLocks/>
          </p:cNvSpPr>
          <p:nvPr/>
        </p:nvSpPr>
        <p:spPr>
          <a:xfrm>
            <a:off x="0" y="147412"/>
            <a:ext cx="12192000" cy="5336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latin typeface="+mn-lt"/>
              </a:rPr>
              <a:t>Závěry</a:t>
            </a:r>
          </a:p>
        </p:txBody>
      </p:sp>
      <p:pic>
        <p:nvPicPr>
          <p:cNvPr id="3" name="Obrázek 2" descr="Obsah obrázku strom, exteriér, tráva, obloha&#10;&#10;Popis byl vytvořen automaticky">
            <a:extLst>
              <a:ext uri="{FF2B5EF4-FFF2-40B4-BE49-F238E27FC236}">
                <a16:creationId xmlns:a16="http://schemas.microsoft.com/office/drawing/2014/main" id="{0119CCD8-790B-4C6C-B3BB-92BD6287FA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4977" y="2352619"/>
            <a:ext cx="6622046" cy="4414697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4A7F528F-F9F6-4DF8-A8FD-3FAF9C351B07}"/>
              </a:ext>
            </a:extLst>
          </p:cNvPr>
          <p:cNvSpPr txBox="1">
            <a:spLocks noChangeArrowheads="1"/>
          </p:cNvSpPr>
          <p:nvPr/>
        </p:nvSpPr>
        <p:spPr>
          <a:xfrm>
            <a:off x="114300" y="856457"/>
            <a:ext cx="11963400" cy="1441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20000"/>
              </a:spcBef>
              <a:buSzPct val="75000"/>
              <a:buNone/>
            </a:pPr>
            <a:r>
              <a:rPr lang="cs-CZ" altLang="cs-CZ" sz="2400" b="1" dirty="0"/>
              <a:t>Příklad:</a:t>
            </a:r>
          </a:p>
          <a:p>
            <a:pPr marL="457200" lvl="1" indent="0">
              <a:spcBef>
                <a:spcPct val="20000"/>
              </a:spcBef>
              <a:buSzPct val="75000"/>
              <a:buNone/>
            </a:pPr>
            <a:r>
              <a:rPr lang="cs-CZ" altLang="cs-CZ" sz="2000" b="1" dirty="0"/>
              <a:t>Křivoklátsko </a:t>
            </a:r>
          </a:p>
          <a:p>
            <a:pPr marL="457200" lvl="1" indent="0">
              <a:spcBef>
                <a:spcPct val="20000"/>
              </a:spcBef>
              <a:buSzPct val="75000"/>
              <a:buNone/>
            </a:pPr>
            <a:r>
              <a:rPr lang="cs-CZ" altLang="cs-CZ" sz="2000" b="1" dirty="0"/>
              <a:t>STG: 2B1(2) – </a:t>
            </a:r>
            <a:r>
              <a:rPr lang="cs-CZ" altLang="cs-CZ" sz="2000" b="1" i="1" dirty="0"/>
              <a:t>Fagi-querceta humilia</a:t>
            </a:r>
          </a:p>
          <a:p>
            <a:pPr marL="457200" lvl="1" indent="0">
              <a:spcBef>
                <a:spcPct val="20000"/>
              </a:spcBef>
              <a:buSzPct val="75000"/>
              <a:buNone/>
            </a:pPr>
            <a:r>
              <a:rPr lang="cs-CZ" altLang="cs-CZ" sz="2000" b="1" dirty="0"/>
              <a:t>SLT: 2Z -&gt; (2C) – zakrslá buková doubrava přecházející do vysýchavé bukové doubravy</a:t>
            </a:r>
          </a:p>
        </p:txBody>
      </p:sp>
    </p:spTree>
    <p:extLst>
      <p:ext uri="{BB962C8B-B14F-4D97-AF65-F5344CB8AC3E}">
        <p14:creationId xmlns:p14="http://schemas.microsoft.com/office/powerpoint/2010/main" val="360816220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>
            <a:extLst>
              <a:ext uri="{FF2B5EF4-FFF2-40B4-BE49-F238E27FC236}">
                <a16:creationId xmlns:a16="http://schemas.microsoft.com/office/drawing/2014/main" id="{DCD60520-BA21-48B5-9D71-F870463A9E8E}"/>
              </a:ext>
            </a:extLst>
          </p:cNvPr>
          <p:cNvSpPr txBox="1">
            <a:spLocks/>
          </p:cNvSpPr>
          <p:nvPr/>
        </p:nvSpPr>
        <p:spPr>
          <a:xfrm>
            <a:off x="0" y="147412"/>
            <a:ext cx="12192000" cy="5336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latin typeface="+mn-lt"/>
              </a:rPr>
              <a:t>Závěry</a:t>
            </a:r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C480B485-10AA-4EC4-A5DB-F0E268E3CB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0196072"/>
              </p:ext>
            </p:extLst>
          </p:nvPr>
        </p:nvGraphicFramePr>
        <p:xfrm>
          <a:off x="-1" y="786857"/>
          <a:ext cx="3056023" cy="2228850"/>
        </p:xfrm>
        <a:graphic>
          <a:graphicData uri="http://schemas.openxmlformats.org/drawingml/2006/table">
            <a:tbl>
              <a:tblPr/>
              <a:tblGrid>
                <a:gridCol w="1810005">
                  <a:extLst>
                    <a:ext uri="{9D8B030D-6E8A-4147-A177-3AD203B41FA5}">
                      <a16:colId xmlns:a16="http://schemas.microsoft.com/office/drawing/2014/main" val="3035768114"/>
                    </a:ext>
                  </a:extLst>
                </a:gridCol>
                <a:gridCol w="288552">
                  <a:extLst>
                    <a:ext uri="{9D8B030D-6E8A-4147-A177-3AD203B41FA5}">
                      <a16:colId xmlns:a16="http://schemas.microsoft.com/office/drawing/2014/main" val="2685392446"/>
                    </a:ext>
                  </a:extLst>
                </a:gridCol>
                <a:gridCol w="553840">
                  <a:extLst>
                    <a:ext uri="{9D8B030D-6E8A-4147-A177-3AD203B41FA5}">
                      <a16:colId xmlns:a16="http://schemas.microsoft.com/office/drawing/2014/main" val="3271388948"/>
                    </a:ext>
                  </a:extLst>
                </a:gridCol>
                <a:gridCol w="403626">
                  <a:extLst>
                    <a:ext uri="{9D8B030D-6E8A-4147-A177-3AD203B41FA5}">
                      <a16:colId xmlns:a16="http://schemas.microsoft.com/office/drawing/2014/main" val="2191334989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Year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85935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615077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Carpinus betulus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054746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Quercus petraea </a:t>
                      </a: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agg.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934878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Sorbus torminalis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563847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Carpinus betulus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039625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Quercus petraea </a:t>
                      </a: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agg.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022667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Carpinus betulus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12616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Quercus petraea </a:t>
                      </a: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agg.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883108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Sorbus torminalis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6958540"/>
                  </a:ext>
                </a:extLst>
              </a:tr>
            </a:tbl>
          </a:graphicData>
        </a:graphic>
      </p:graphicFrame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8915FCE3-381E-4EDF-A8CF-7E860706E2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0848827"/>
              </p:ext>
            </p:extLst>
          </p:nvPr>
        </p:nvGraphicFramePr>
        <p:xfrm>
          <a:off x="3359956" y="786858"/>
          <a:ext cx="4087598" cy="5978286"/>
        </p:xfrm>
        <a:graphic>
          <a:graphicData uri="http://schemas.openxmlformats.org/drawingml/2006/table">
            <a:tbl>
              <a:tblPr/>
              <a:tblGrid>
                <a:gridCol w="2699358">
                  <a:extLst>
                    <a:ext uri="{9D8B030D-6E8A-4147-A177-3AD203B41FA5}">
                      <a16:colId xmlns:a16="http://schemas.microsoft.com/office/drawing/2014/main" val="3586345852"/>
                    </a:ext>
                  </a:extLst>
                </a:gridCol>
                <a:gridCol w="308498">
                  <a:extLst>
                    <a:ext uri="{9D8B030D-6E8A-4147-A177-3AD203B41FA5}">
                      <a16:colId xmlns:a16="http://schemas.microsoft.com/office/drawing/2014/main" val="3052943496"/>
                    </a:ext>
                  </a:extLst>
                </a:gridCol>
                <a:gridCol w="539871">
                  <a:extLst>
                    <a:ext uri="{9D8B030D-6E8A-4147-A177-3AD203B41FA5}">
                      <a16:colId xmlns:a16="http://schemas.microsoft.com/office/drawing/2014/main" val="2088233121"/>
                    </a:ext>
                  </a:extLst>
                </a:gridCol>
                <a:gridCol w="539871">
                  <a:extLst>
                    <a:ext uri="{9D8B030D-6E8A-4147-A177-3AD203B41FA5}">
                      <a16:colId xmlns:a16="http://schemas.microsoft.com/office/drawing/2014/main" val="1107314245"/>
                    </a:ext>
                  </a:extLst>
                </a:gridCol>
              </a:tblGrid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Achillea collina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8058" marR="8058" marT="80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58906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Achillea species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8058" marR="8058" marT="80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2676014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Alliaria petiolata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058" marR="8058" marT="80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772209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Avenella flexuosa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8058" marR="8058" marT="80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058" marR="8058" marT="80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8147122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Brachypodium pinnatum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058" marR="8058" marT="80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058" marR="8058" marT="80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6357102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Brachypodium sylvaticum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8058" marR="8058" marT="80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8058" marR="8058" marT="80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7793517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Calamagrostis arundinacea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058" marR="8058" marT="80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058" marR="8058" marT="80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1806285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Calamagrostis epigejos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058" marR="8058" marT="80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058" marR="8058" marT="80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9859354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Campanula persicifolia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8058" marR="8058" marT="80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058" marR="8058" marT="80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5780495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Campanula rotundifolia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8058" marR="8058" marT="80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9777197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Cardamine impatiens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058" marR="8058" marT="80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8058" marR="8058" marT="80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6612151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Carex digitata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8058" marR="8058" marT="80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6305777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Carex muricata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8058" marR="8058" marT="80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8058" marR="8058" marT="80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6143478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Cirsium vulgare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058" marR="8058" marT="80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3421346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Dactylis glomerata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058" marR="8058" marT="80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8138655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Dactylis polygama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058" marR="8058" marT="80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9581170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Dryopteris carthusiana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8058" marR="8058" marT="80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488818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Dryopteris filix-mas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8058" marR="8058" marT="80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8058" marR="8058" marT="80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5981365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Elymus caninus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8058" marR="8058" marT="80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8936744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Festuca ovina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058" marR="8058" marT="80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058" marR="8058" marT="80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6724806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Festuca rubra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8058" marR="8058" marT="80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8058" marR="8058" marT="80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4496243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Fragaria moschata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8058" marR="8058" marT="80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6068681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Fragaria vesca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8058" marR="8058" marT="80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8058" marR="8058" marT="80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9472206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Galeopsis bifida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8058" marR="8058" marT="80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5699469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Galeopsis species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8058" marR="8058" marT="80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7351075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Galium album </a:t>
                      </a:r>
                      <a:r>
                        <a:rPr lang="cs-CZ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s.str</a:t>
                      </a: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058" marR="8058" marT="80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8058" marR="8058" marT="80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5862561"/>
                  </a:ext>
                </a:extLst>
              </a:tr>
              <a:tr h="161161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Galium aparine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8058" marR="8058" marT="805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8058" marR="8058" marT="80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8058" marR="8058" marT="805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3117936"/>
                  </a:ext>
                </a:extLst>
              </a:tr>
            </a:tbl>
          </a:graphicData>
        </a:graphic>
      </p:graphicFrame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2717CB6E-FB7F-4E61-A356-366F451AA1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0733939"/>
              </p:ext>
            </p:extLst>
          </p:nvPr>
        </p:nvGraphicFramePr>
        <p:xfrm>
          <a:off x="7751488" y="786857"/>
          <a:ext cx="4087599" cy="6034365"/>
        </p:xfrm>
        <a:graphic>
          <a:graphicData uri="http://schemas.openxmlformats.org/drawingml/2006/table">
            <a:tbl>
              <a:tblPr/>
              <a:tblGrid>
                <a:gridCol w="2699359">
                  <a:extLst>
                    <a:ext uri="{9D8B030D-6E8A-4147-A177-3AD203B41FA5}">
                      <a16:colId xmlns:a16="http://schemas.microsoft.com/office/drawing/2014/main" val="1510654813"/>
                    </a:ext>
                  </a:extLst>
                </a:gridCol>
                <a:gridCol w="308498">
                  <a:extLst>
                    <a:ext uri="{9D8B030D-6E8A-4147-A177-3AD203B41FA5}">
                      <a16:colId xmlns:a16="http://schemas.microsoft.com/office/drawing/2014/main" val="322181476"/>
                    </a:ext>
                  </a:extLst>
                </a:gridCol>
                <a:gridCol w="539871">
                  <a:extLst>
                    <a:ext uri="{9D8B030D-6E8A-4147-A177-3AD203B41FA5}">
                      <a16:colId xmlns:a16="http://schemas.microsoft.com/office/drawing/2014/main" val="1041048619"/>
                    </a:ext>
                  </a:extLst>
                </a:gridCol>
                <a:gridCol w="539871">
                  <a:extLst>
                    <a:ext uri="{9D8B030D-6E8A-4147-A177-3AD203B41FA5}">
                      <a16:colId xmlns:a16="http://schemas.microsoft.com/office/drawing/2014/main" val="1990262910"/>
                    </a:ext>
                  </a:extLst>
                </a:gridCol>
              </a:tblGrid>
              <a:tr h="199276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Hieracium lachenalii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2842615"/>
                  </a:ext>
                </a:extLst>
              </a:tr>
              <a:tr h="199276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Hieracium murorum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6234860"/>
                  </a:ext>
                </a:extLst>
              </a:tr>
              <a:tr h="199276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Hieracium pilosella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3608371"/>
                  </a:ext>
                </a:extLst>
              </a:tr>
              <a:tr h="199276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Hypericum perforatum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6360772"/>
                  </a:ext>
                </a:extLst>
              </a:tr>
              <a:tr h="199276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Lactuca serriola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3232290"/>
                  </a:ext>
                </a:extLst>
              </a:tr>
              <a:tr h="199276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Maianthemum bifolium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5029939"/>
                  </a:ext>
                </a:extLst>
              </a:tr>
              <a:tr h="255361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Melampyrum pratense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7276153"/>
                  </a:ext>
                </a:extLst>
              </a:tr>
              <a:tr h="199276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Melica nutans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914290"/>
                  </a:ext>
                </a:extLst>
              </a:tr>
              <a:tr h="199276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Milium effusum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9939139"/>
                  </a:ext>
                </a:extLst>
              </a:tr>
              <a:tr h="199276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Moehringia trinervia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4674912"/>
                  </a:ext>
                </a:extLst>
              </a:tr>
              <a:tr h="199276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Mycelis muralis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9472475"/>
                  </a:ext>
                </a:extLst>
              </a:tr>
              <a:tr h="199276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Poa angustifolia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9381979"/>
                  </a:ext>
                </a:extLst>
              </a:tr>
              <a:tr h="199276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Poa nemoralis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9252875"/>
                  </a:ext>
                </a:extLst>
              </a:tr>
              <a:tr h="199276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Poa trivialis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1202725"/>
                  </a:ext>
                </a:extLst>
              </a:tr>
              <a:tr h="199276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Polygonatum odoratum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613160"/>
                  </a:ext>
                </a:extLst>
              </a:tr>
              <a:tr h="199276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Polygonum aviculare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7353397"/>
                  </a:ext>
                </a:extLst>
              </a:tr>
              <a:tr h="199276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Rubus idaeus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4142753"/>
                  </a:ext>
                </a:extLst>
              </a:tr>
              <a:tr h="199276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Rubus sect. Rubus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3373919"/>
                  </a:ext>
                </a:extLst>
              </a:tr>
              <a:tr h="199276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Senecio sylvaticus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686388"/>
                  </a:ext>
                </a:extLst>
              </a:tr>
              <a:tr h="199276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Senecio viscosus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9697542"/>
                  </a:ext>
                </a:extLst>
              </a:tr>
              <a:tr h="199276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Tanacetum corymbosum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5655268"/>
                  </a:ext>
                </a:extLst>
              </a:tr>
              <a:tr h="199276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Tanacetum vulgare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7764255"/>
                  </a:ext>
                </a:extLst>
              </a:tr>
              <a:tr h="199276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Taraxacum </a:t>
                      </a:r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sect.</a:t>
                      </a:r>
                      <a:r>
                        <a:rPr lang="cs-CZ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Ruderalia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9390184"/>
                  </a:ext>
                </a:extLst>
              </a:tr>
              <a:tr h="199276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Torilis japonica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1821162"/>
                  </a:ext>
                </a:extLst>
              </a:tr>
              <a:tr h="199276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Veronica officinalis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1912306"/>
                  </a:ext>
                </a:extLst>
              </a:tr>
              <a:tr h="199276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Vicia hirsuta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1300968"/>
                  </a:ext>
                </a:extLst>
              </a:tr>
              <a:tr h="199276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Vicia sepium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6554043"/>
                  </a:ext>
                </a:extLst>
              </a:tr>
              <a:tr h="199276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Vicia tetrasperma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4835558"/>
                  </a:ext>
                </a:extLst>
              </a:tr>
              <a:tr h="199276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Viola reichenbachiana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5294151"/>
                  </a:ext>
                </a:extLst>
              </a:tr>
              <a:tr h="199276"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Viola riviniana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hl</a:t>
                      </a:r>
                    </a:p>
                  </a:txBody>
                  <a:tcPr marL="7252" marR="7252" marT="725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252" marR="7252" marT="725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03914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716558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>
            <a:extLst>
              <a:ext uri="{FF2B5EF4-FFF2-40B4-BE49-F238E27FC236}">
                <a16:creationId xmlns:a16="http://schemas.microsoft.com/office/drawing/2014/main" id="{DCD60520-BA21-48B5-9D71-F870463A9E8E}"/>
              </a:ext>
            </a:extLst>
          </p:cNvPr>
          <p:cNvSpPr txBox="1">
            <a:spLocks/>
          </p:cNvSpPr>
          <p:nvPr/>
        </p:nvSpPr>
        <p:spPr>
          <a:xfrm>
            <a:off x="0" y="147412"/>
            <a:ext cx="12192000" cy="5336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latin typeface="+mn-lt"/>
              </a:rPr>
              <a:t>Závěry</a:t>
            </a:r>
          </a:p>
        </p:txBody>
      </p:sp>
      <p:pic>
        <p:nvPicPr>
          <p:cNvPr id="3" name="Obrázek 2" descr="Obsah obrázku strom, exteriér, tráva, obloha&#10;&#10;Popis byl vytvořen automaticky">
            <a:extLst>
              <a:ext uri="{FF2B5EF4-FFF2-40B4-BE49-F238E27FC236}">
                <a16:creationId xmlns:a16="http://schemas.microsoft.com/office/drawing/2014/main" id="{0119CCD8-790B-4C6C-B3BB-92BD6287FA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765" y="2298032"/>
            <a:ext cx="6622046" cy="4414697"/>
          </a:xfrm>
          <a:prstGeom prst="rect">
            <a:avLst/>
          </a:prstGeom>
        </p:spPr>
      </p:pic>
      <p:pic>
        <p:nvPicPr>
          <p:cNvPr id="6" name="Obrázek 5" descr="Obsah obrázku tráva, exteriér, rostlina, strom&#10;&#10;Popis byl vytvořen automaticky">
            <a:extLst>
              <a:ext uri="{FF2B5EF4-FFF2-40B4-BE49-F238E27FC236}">
                <a16:creationId xmlns:a16="http://schemas.microsoft.com/office/drawing/2014/main" id="{8A5D6EDB-5B66-4933-9FC6-095E3BC57E6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345323" y="3026612"/>
            <a:ext cx="4600070" cy="3066713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4A7F528F-F9F6-4DF8-A8FD-3FAF9C351B07}"/>
              </a:ext>
            </a:extLst>
          </p:cNvPr>
          <p:cNvSpPr txBox="1">
            <a:spLocks noChangeArrowheads="1"/>
          </p:cNvSpPr>
          <p:nvPr/>
        </p:nvSpPr>
        <p:spPr>
          <a:xfrm>
            <a:off x="114300" y="856457"/>
            <a:ext cx="11963400" cy="1441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20000"/>
              </a:spcBef>
              <a:buSzPct val="75000"/>
              <a:buNone/>
            </a:pPr>
            <a:r>
              <a:rPr lang="cs-CZ" altLang="cs-CZ" sz="2400" b="1" dirty="0"/>
              <a:t>Příklad:</a:t>
            </a:r>
          </a:p>
          <a:p>
            <a:pPr marL="457200" lvl="1" indent="0">
              <a:spcBef>
                <a:spcPct val="20000"/>
              </a:spcBef>
              <a:buSzPct val="75000"/>
              <a:buNone/>
            </a:pPr>
            <a:r>
              <a:rPr lang="cs-CZ" altLang="cs-CZ" sz="2000" b="1" dirty="0"/>
              <a:t>Křivoklátsko </a:t>
            </a:r>
          </a:p>
          <a:p>
            <a:pPr marL="457200" lvl="1" indent="0">
              <a:spcBef>
                <a:spcPct val="20000"/>
              </a:spcBef>
              <a:buSzPct val="75000"/>
              <a:buNone/>
            </a:pPr>
            <a:r>
              <a:rPr lang="cs-CZ" altLang="cs-CZ" sz="2000" b="1" dirty="0"/>
              <a:t>STG: 2B1(2) – </a:t>
            </a:r>
            <a:r>
              <a:rPr lang="cs-CZ" altLang="cs-CZ" sz="2000" b="1" i="1" dirty="0"/>
              <a:t>Fagi-querceta humilia</a:t>
            </a:r>
          </a:p>
          <a:p>
            <a:pPr marL="457200" lvl="1" indent="0">
              <a:spcBef>
                <a:spcPct val="20000"/>
              </a:spcBef>
              <a:buSzPct val="75000"/>
              <a:buNone/>
            </a:pPr>
            <a:r>
              <a:rPr lang="cs-CZ" altLang="cs-CZ" sz="2000" b="1" dirty="0"/>
              <a:t>SLT: 2Z -&gt; (2C) – zakrslá buková doubrava přecházející do vysýchavé bukové doubravy</a:t>
            </a:r>
          </a:p>
        </p:txBody>
      </p:sp>
    </p:spTree>
    <p:extLst>
      <p:ext uri="{BB962C8B-B14F-4D97-AF65-F5344CB8AC3E}">
        <p14:creationId xmlns:p14="http://schemas.microsoft.com/office/powerpoint/2010/main" val="1793427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>
            <a:extLst>
              <a:ext uri="{FF2B5EF4-FFF2-40B4-BE49-F238E27FC236}">
                <a16:creationId xmlns:a16="http://schemas.microsoft.com/office/drawing/2014/main" id="{DCD60520-BA21-48B5-9D71-F870463A9E8E}"/>
              </a:ext>
            </a:extLst>
          </p:cNvPr>
          <p:cNvSpPr txBox="1">
            <a:spLocks/>
          </p:cNvSpPr>
          <p:nvPr/>
        </p:nvSpPr>
        <p:spPr>
          <a:xfrm>
            <a:off x="0" y="147412"/>
            <a:ext cx="12192000" cy="5336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latin typeface="+mn-lt"/>
              </a:rPr>
              <a:t>Závěry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E612B1E-E678-41B5-9EA9-DB29D17CAEAC}"/>
              </a:ext>
            </a:extLst>
          </p:cNvPr>
          <p:cNvSpPr txBox="1">
            <a:spLocks noChangeArrowheads="1"/>
          </p:cNvSpPr>
          <p:nvPr/>
        </p:nvSpPr>
        <p:spPr>
          <a:xfrm>
            <a:off x="95250" y="856456"/>
            <a:ext cx="11963400" cy="5145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0000"/>
              </a:spcBef>
              <a:buSzPct val="75000"/>
            </a:pPr>
            <a:r>
              <a:rPr lang="cs-CZ" altLang="cs-CZ" sz="2400" b="1" dirty="0"/>
              <a:t>Geobiocenologická klasifikace a lesnická typologie samy o sobě nejsou spásou pro vyřešení dopadů GKZ, ale nabízí možnosti, jak jí čelit a jak se na ni připravit</a:t>
            </a:r>
          </a:p>
          <a:p>
            <a:pPr lvl="1">
              <a:spcBef>
                <a:spcPct val="20000"/>
              </a:spcBef>
              <a:buSzPct val="75000"/>
            </a:pPr>
            <a:r>
              <a:rPr lang="cs-CZ" altLang="cs-CZ" sz="2000" b="1" dirty="0"/>
              <a:t>Ekologická mřížka ukazuje, kam se může společenstvo „posouvat“, skupiny „blízkých“ společenstev, druhů dřevin…</a:t>
            </a:r>
          </a:p>
          <a:p>
            <a:pPr>
              <a:spcBef>
                <a:spcPct val="20000"/>
              </a:spcBef>
              <a:buSzPct val="75000"/>
            </a:pPr>
            <a:r>
              <a:rPr lang="cs-CZ" altLang="cs-CZ" sz="2400" b="1" dirty="0"/>
              <a:t>Nenahraditelnost pro určení přirozenosti společenstev, vhodnosti dřevinné skladby</a:t>
            </a:r>
          </a:p>
          <a:p>
            <a:pPr>
              <a:spcBef>
                <a:spcPct val="20000"/>
              </a:spcBef>
              <a:buSzPct val="75000"/>
            </a:pPr>
            <a:r>
              <a:rPr lang="cs-CZ" altLang="cs-CZ" sz="2400" b="1" dirty="0"/>
              <a:t>Častá námitka o „špatně udělané lesnicko-typologické mapě“ </a:t>
            </a:r>
          </a:p>
          <a:p>
            <a:pPr>
              <a:spcBef>
                <a:spcPct val="20000"/>
              </a:spcBef>
              <a:buSzPct val="75000"/>
            </a:pPr>
            <a:r>
              <a:rPr lang="cs-CZ" altLang="cs-CZ" sz="2400" b="1" dirty="0"/>
              <a:t>Geobiocenologická klasifikace a lesnická typologie má své limity dané výchozími premisami, historií a konstrukcí systému (např. dynamika systému, antropogenní vlivy…) </a:t>
            </a:r>
          </a:p>
          <a:p>
            <a:pPr>
              <a:spcBef>
                <a:spcPct val="20000"/>
              </a:spcBef>
              <a:buSzPct val="75000"/>
            </a:pPr>
            <a:endParaRPr lang="cs-CZ" altLang="cs-CZ" sz="2400" b="1" dirty="0"/>
          </a:p>
          <a:p>
            <a:pPr>
              <a:spcBef>
                <a:spcPct val="20000"/>
              </a:spcBef>
              <a:buSzPct val="75000"/>
            </a:pPr>
            <a:endParaRPr lang="cs-CZ" altLang="cs-CZ" sz="2400" b="1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4732DA5-C190-8525-D026-619578EDF9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1075" y="3708421"/>
            <a:ext cx="4609849" cy="3149579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48B106FF-B53C-C2A7-2159-4025C8FB3A45}"/>
              </a:ext>
            </a:extLst>
          </p:cNvPr>
          <p:cNvSpPr/>
          <p:nvPr/>
        </p:nvSpPr>
        <p:spPr>
          <a:xfrm>
            <a:off x="4708186" y="5416952"/>
            <a:ext cx="277792" cy="28936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73767B60-7AD8-9505-FD74-DF548E20BFC8}"/>
              </a:ext>
            </a:extLst>
          </p:cNvPr>
          <p:cNvCxnSpPr/>
          <p:nvPr/>
        </p:nvCxnSpPr>
        <p:spPr>
          <a:xfrm flipV="1">
            <a:off x="4849792" y="4641448"/>
            <a:ext cx="0" cy="74078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1CDA8F7A-6F12-D7AE-FA7B-44E2E8DD8684}"/>
              </a:ext>
            </a:extLst>
          </p:cNvPr>
          <p:cNvCxnSpPr>
            <a:cxnSpLocks/>
          </p:cNvCxnSpPr>
          <p:nvPr/>
        </p:nvCxnSpPr>
        <p:spPr>
          <a:xfrm>
            <a:off x="4847082" y="5706319"/>
            <a:ext cx="0" cy="78707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83CBBF56-222A-F966-C527-5C6ED17CF1B0}"/>
              </a:ext>
            </a:extLst>
          </p:cNvPr>
          <p:cNvCxnSpPr>
            <a:cxnSpLocks/>
          </p:cNvCxnSpPr>
          <p:nvPr/>
        </p:nvCxnSpPr>
        <p:spPr>
          <a:xfrm>
            <a:off x="4985978" y="5561635"/>
            <a:ext cx="92868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2D80089F-6F74-B064-0BDD-4DDBCECB6123}"/>
              </a:ext>
            </a:extLst>
          </p:cNvPr>
          <p:cNvCxnSpPr>
            <a:cxnSpLocks/>
          </p:cNvCxnSpPr>
          <p:nvPr/>
        </p:nvCxnSpPr>
        <p:spPr>
          <a:xfrm flipH="1">
            <a:off x="4027990" y="5561635"/>
            <a:ext cx="680196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799173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F686F7-0FB1-8D28-A61C-AE12C4FC74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>
            <a:extLst>
              <a:ext uri="{FF2B5EF4-FFF2-40B4-BE49-F238E27FC236}">
                <a16:creationId xmlns:a16="http://schemas.microsoft.com/office/drawing/2014/main" id="{13A8A707-4405-A156-1F90-C5A52A6EF193}"/>
              </a:ext>
            </a:extLst>
          </p:cNvPr>
          <p:cNvSpPr txBox="1">
            <a:spLocks/>
          </p:cNvSpPr>
          <p:nvPr/>
        </p:nvSpPr>
        <p:spPr>
          <a:xfrm>
            <a:off x="0" y="147412"/>
            <a:ext cx="12192000" cy="5336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latin typeface="+mn-lt"/>
              </a:rPr>
              <a:t>Závěry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8A2D523-7A5E-5A5A-7843-6D86FF95BED0}"/>
              </a:ext>
            </a:extLst>
          </p:cNvPr>
          <p:cNvSpPr txBox="1">
            <a:spLocks noChangeArrowheads="1"/>
          </p:cNvSpPr>
          <p:nvPr/>
        </p:nvSpPr>
        <p:spPr>
          <a:xfrm>
            <a:off x="95250" y="856456"/>
            <a:ext cx="11963400" cy="5145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0000"/>
              </a:spcBef>
              <a:buSzPct val="75000"/>
            </a:pPr>
            <a:r>
              <a:rPr lang="cs-CZ" altLang="cs-CZ" sz="2400" b="1" dirty="0"/>
              <a:t>Nenahraditelný význam pralesovitých rezervací, lesů ponechaných samovolnému vývoji</a:t>
            </a:r>
          </a:p>
          <a:p>
            <a:pPr>
              <a:spcBef>
                <a:spcPct val="20000"/>
              </a:spcBef>
              <a:buSzPct val="75000"/>
            </a:pPr>
            <a:r>
              <a:rPr lang="cs-CZ" sz="2400" b="1" dirty="0">
                <a:latin typeface="Calibri" panose="020F0502020204030204" pitchFamily="34" charset="0"/>
              </a:rPr>
              <a:t>Alois Zlatník (1902–1979)</a:t>
            </a:r>
          </a:p>
          <a:p>
            <a:pPr lvl="1">
              <a:buFont typeface="Times New Roman" panose="02020603050405020304" pitchFamily="18" charset="0"/>
              <a:buChar char="‐"/>
              <a:defRPr/>
            </a:pPr>
            <a:r>
              <a:rPr lang="cs-CZ" altLang="cs-CZ" dirty="0">
                <a:latin typeface="Calibri" panose="020F0502020204030204" pitchFamily="34" charset="0"/>
              </a:rPr>
              <a:t>zakladatel geobiocenologie</a:t>
            </a:r>
          </a:p>
          <a:p>
            <a:pPr lvl="1">
              <a:buFont typeface="Times New Roman" panose="02020603050405020304" pitchFamily="18" charset="0"/>
              <a:buChar char="‐"/>
              <a:defRPr/>
            </a:pPr>
            <a:r>
              <a:rPr lang="cs-CZ" altLang="cs-CZ" dirty="0">
                <a:latin typeface="Calibri" panose="020F0502020204030204" pitchFamily="34" charset="0"/>
              </a:rPr>
              <a:t>průzkum pralesů</a:t>
            </a:r>
          </a:p>
          <a:p>
            <a:pPr lvl="1">
              <a:buFont typeface="Times New Roman" panose="02020603050405020304" pitchFamily="18" charset="0"/>
              <a:buChar char="‐"/>
              <a:defRPr/>
            </a:pPr>
            <a:r>
              <a:rPr lang="cs-CZ" altLang="cs-CZ" dirty="0">
                <a:latin typeface="Calibri" panose="020F0502020204030204" pitchFamily="34" charset="0"/>
              </a:rPr>
              <a:t>ochrana přírody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34B0B0B1-CAAC-1584-6268-CCD31E305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9053" y="2925989"/>
            <a:ext cx="3098800" cy="392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Obrázek 8" descr="Obsah obrázku hora, exteriér, sníh, strom&#10;&#10;Popis byl vytvořen automaticky">
            <a:extLst>
              <a:ext uri="{FF2B5EF4-FFF2-40B4-BE49-F238E27FC236}">
                <a16:creationId xmlns:a16="http://schemas.microsoft.com/office/drawing/2014/main" id="{C36F3BF9-1A57-A615-9C47-637346701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96944" y="1801133"/>
            <a:ext cx="3321050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ázek 9" descr="Obsah obrázku hora, exteriér, strom, obloha&#10;&#10;Popis byl vytvořen automaticky">
            <a:extLst>
              <a:ext uri="{FF2B5EF4-FFF2-40B4-BE49-F238E27FC236}">
                <a16:creationId xmlns:a16="http://schemas.microsoft.com/office/drawing/2014/main" id="{8E1D9281-7F05-5922-E921-E33022DB5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96944" y="4632213"/>
            <a:ext cx="3321050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10">
            <a:extLst>
              <a:ext uri="{FF2B5EF4-FFF2-40B4-BE49-F238E27FC236}">
                <a16:creationId xmlns:a16="http://schemas.microsoft.com/office/drawing/2014/main" id="{2B8F7814-24F8-C147-6631-D42559954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8750" y="1801133"/>
            <a:ext cx="1676400" cy="242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ázek 11">
            <a:extLst>
              <a:ext uri="{FF2B5EF4-FFF2-40B4-BE49-F238E27FC236}">
                <a16:creationId xmlns:a16="http://schemas.microsoft.com/office/drawing/2014/main" id="{EF8B4F07-AC6D-F5BD-F909-C81D6289C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63" t="2" r="4945" b="5095"/>
          <a:stretch>
            <a:fillRect/>
          </a:stretch>
        </p:blipFill>
        <p:spPr bwMode="auto">
          <a:xfrm>
            <a:off x="5311096" y="4337474"/>
            <a:ext cx="1612900" cy="250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007510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>
            <a:extLst>
              <a:ext uri="{FF2B5EF4-FFF2-40B4-BE49-F238E27FC236}">
                <a16:creationId xmlns:a16="http://schemas.microsoft.com/office/drawing/2014/main" id="{DCD60520-BA21-48B5-9D71-F870463A9E8E}"/>
              </a:ext>
            </a:extLst>
          </p:cNvPr>
          <p:cNvSpPr txBox="1">
            <a:spLocks/>
          </p:cNvSpPr>
          <p:nvPr/>
        </p:nvSpPr>
        <p:spPr>
          <a:xfrm>
            <a:off x="0" y="147412"/>
            <a:ext cx="12192000" cy="5336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600" b="1" dirty="0">
                <a:latin typeface="+mn-lt"/>
              </a:rPr>
              <a:t>Závěry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3290AE28-6F74-4984-928C-4F2B890CD8E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98" y="1064794"/>
            <a:ext cx="6018802" cy="4728411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18EF0FAE-BEE7-4BED-998D-D785D914D335}"/>
              </a:ext>
            </a:extLst>
          </p:cNvPr>
          <p:cNvSpPr txBox="1"/>
          <p:nvPr/>
        </p:nvSpPr>
        <p:spPr>
          <a:xfrm>
            <a:off x="77198" y="5967663"/>
            <a:ext cx="119664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Zlatník (1932): Lesní porost na tomto místě nemůže pro mělkost půdy existovati a obnovované pokusy plochu zalesniti se proto nedaří a sazeničky při určité velikosti zacházejí.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9F056F6-B84C-4995-9487-3F0BCDA64A4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0326" y="1440890"/>
            <a:ext cx="5971674" cy="398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57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92D58B-4581-DD1E-D79E-23D74BA3F9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3B3CD9-47CF-5B16-FB9A-4E3D1CB4F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7412"/>
            <a:ext cx="12192000" cy="533625"/>
          </a:xfrm>
          <a:solidFill>
            <a:schemeClr val="bg1">
              <a:lumMod val="75000"/>
            </a:schemeClr>
          </a:solidFill>
        </p:spPr>
        <p:txBody>
          <a:bodyPr anchor="ctr" anchorCtr="1">
            <a:noAutofit/>
          </a:bodyPr>
          <a:lstStyle/>
          <a:p>
            <a:pPr algn="ctr"/>
            <a:r>
              <a:rPr lang="cs-CZ" sz="3600" b="1" dirty="0">
                <a:latin typeface="+mn-lt"/>
              </a:rPr>
              <a:t>Lesnicko-typologický klasifikační systém</a:t>
            </a:r>
          </a:p>
        </p:txBody>
      </p:sp>
      <p:pic>
        <p:nvPicPr>
          <p:cNvPr id="28" name="Picture 4">
            <a:extLst>
              <a:ext uri="{FF2B5EF4-FFF2-40B4-BE49-F238E27FC236}">
                <a16:creationId xmlns:a16="http://schemas.microsoft.com/office/drawing/2014/main" id="{1E250446-65A1-C925-943C-2D37ED586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52437" y="1723487"/>
            <a:ext cx="5764268" cy="3815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" name="Group 41">
            <a:extLst>
              <a:ext uri="{FF2B5EF4-FFF2-40B4-BE49-F238E27FC236}">
                <a16:creationId xmlns:a16="http://schemas.microsoft.com/office/drawing/2014/main" id="{BF24D249-BC9A-5810-7A98-A59D000700C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780836" y="2486471"/>
            <a:ext cx="1930382" cy="2476754"/>
            <a:chOff x="108" y="1026"/>
            <a:chExt cx="1922" cy="2466"/>
          </a:xfrm>
        </p:grpSpPr>
        <p:sp>
          <p:nvSpPr>
            <p:cNvPr id="30" name="Rectangle 6">
              <a:extLst>
                <a:ext uri="{FF2B5EF4-FFF2-40B4-BE49-F238E27FC236}">
                  <a16:creationId xmlns:a16="http://schemas.microsoft.com/office/drawing/2014/main" id="{971B3C21-6CE0-70F4-9377-B75385D717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" y="1026"/>
              <a:ext cx="442" cy="2466"/>
            </a:xfrm>
            <a:prstGeom prst="rect">
              <a:avLst/>
            </a:prstGeom>
            <a:noFill/>
            <a:ln w="5715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1" name="Line 7">
              <a:extLst>
                <a:ext uri="{FF2B5EF4-FFF2-40B4-BE49-F238E27FC236}">
                  <a16:creationId xmlns:a16="http://schemas.microsoft.com/office/drawing/2014/main" id="{79D7E98D-729B-0C80-C734-59B931722C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7" y="1139"/>
              <a:ext cx="1503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2" name="Line 8">
              <a:extLst>
                <a:ext uri="{FF2B5EF4-FFF2-40B4-BE49-F238E27FC236}">
                  <a16:creationId xmlns:a16="http://schemas.microsoft.com/office/drawing/2014/main" id="{D5E28375-7A1C-8569-41A0-1D34CB2303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7" y="1451"/>
              <a:ext cx="1503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3" name="Line 9">
              <a:extLst>
                <a:ext uri="{FF2B5EF4-FFF2-40B4-BE49-F238E27FC236}">
                  <a16:creationId xmlns:a16="http://schemas.microsoft.com/office/drawing/2014/main" id="{D2ECBD71-58E1-789A-85D4-73CC18C3A8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7" y="3181"/>
              <a:ext cx="1503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4" name="Line 10">
              <a:extLst>
                <a:ext uri="{FF2B5EF4-FFF2-40B4-BE49-F238E27FC236}">
                  <a16:creationId xmlns:a16="http://schemas.microsoft.com/office/drawing/2014/main" id="{AA5B84BF-7D0A-3383-B065-6BA9CDC4F0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7" y="2302"/>
              <a:ext cx="1503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5" name="Line 11">
              <a:extLst>
                <a:ext uri="{FF2B5EF4-FFF2-40B4-BE49-F238E27FC236}">
                  <a16:creationId xmlns:a16="http://schemas.microsoft.com/office/drawing/2014/main" id="{916998B5-FD86-6C6B-66AA-01B3E5757D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7" y="2585"/>
              <a:ext cx="1503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6" name="Line 12">
              <a:extLst>
                <a:ext uri="{FF2B5EF4-FFF2-40B4-BE49-F238E27FC236}">
                  <a16:creationId xmlns:a16="http://schemas.microsoft.com/office/drawing/2014/main" id="{8FEBEDAA-3F13-8AF4-8731-2DA2D09D50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7" y="2869"/>
              <a:ext cx="1503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7" name="Line 13">
              <a:extLst>
                <a:ext uri="{FF2B5EF4-FFF2-40B4-BE49-F238E27FC236}">
                  <a16:creationId xmlns:a16="http://schemas.microsoft.com/office/drawing/2014/main" id="{3861E2BA-6959-5C4C-149D-DE6942FD6B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7" y="2018"/>
              <a:ext cx="1503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8" name="Line 14">
              <a:extLst>
                <a:ext uri="{FF2B5EF4-FFF2-40B4-BE49-F238E27FC236}">
                  <a16:creationId xmlns:a16="http://schemas.microsoft.com/office/drawing/2014/main" id="{825F6F09-4D3B-FC0F-F38B-9F04C60B83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7" y="1735"/>
              <a:ext cx="1503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9" name="Text Box 15">
              <a:extLst>
                <a:ext uri="{FF2B5EF4-FFF2-40B4-BE49-F238E27FC236}">
                  <a16:creationId xmlns:a16="http://schemas.microsoft.com/office/drawing/2014/main" id="{B2AB847B-7CAC-FC52-A2A5-353C671126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9" y="1608"/>
              <a:ext cx="198" cy="9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cs-CZ" altLang="en-US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LVS</a:t>
              </a:r>
            </a:p>
          </p:txBody>
        </p:sp>
      </p:grpSp>
      <p:grpSp>
        <p:nvGrpSpPr>
          <p:cNvPr id="40" name="Group 43">
            <a:extLst>
              <a:ext uri="{FF2B5EF4-FFF2-40B4-BE49-F238E27FC236}">
                <a16:creationId xmlns:a16="http://schemas.microsoft.com/office/drawing/2014/main" id="{0FC51D3E-9199-0233-F5F1-76906772766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273943" y="643932"/>
            <a:ext cx="5742761" cy="1842540"/>
            <a:chOff x="357" y="-354"/>
            <a:chExt cx="5448" cy="2656"/>
          </a:xfrm>
        </p:grpSpPr>
        <p:grpSp>
          <p:nvGrpSpPr>
            <p:cNvPr id="41" name="Group 42">
              <a:extLst>
                <a:ext uri="{FF2B5EF4-FFF2-40B4-BE49-F238E27FC236}">
                  <a16:creationId xmlns:a16="http://schemas.microsoft.com/office/drawing/2014/main" id="{0D27E8DA-9F75-A485-C345-07AAADBE1C5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7" y="232"/>
              <a:ext cx="5443" cy="2070"/>
              <a:chOff x="357" y="232"/>
              <a:chExt cx="5443" cy="2070"/>
            </a:xfrm>
          </p:grpSpPr>
          <p:sp>
            <p:nvSpPr>
              <p:cNvPr id="52" name="Line 27">
                <a:extLst>
                  <a:ext uri="{FF2B5EF4-FFF2-40B4-BE49-F238E27FC236}">
                    <a16:creationId xmlns:a16="http://schemas.microsoft.com/office/drawing/2014/main" id="{4D531D15-7AFB-7B1C-BFDC-05410BC2A2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7" y="232"/>
                <a:ext cx="0" cy="1928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3" name="Line 28">
                <a:extLst>
                  <a:ext uri="{FF2B5EF4-FFF2-40B4-BE49-F238E27FC236}">
                    <a16:creationId xmlns:a16="http://schemas.microsoft.com/office/drawing/2014/main" id="{67F04862-44BB-CB3C-1864-0C75483B61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9" y="317"/>
                <a:ext cx="0" cy="1928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4" name="Line 29">
                <a:extLst>
                  <a:ext uri="{FF2B5EF4-FFF2-40B4-BE49-F238E27FC236}">
                    <a16:creationId xmlns:a16="http://schemas.microsoft.com/office/drawing/2014/main" id="{5235F472-977C-B18B-9B1D-488AB2B8BC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88" y="374"/>
                <a:ext cx="0" cy="1928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" name="Line 30">
                <a:extLst>
                  <a:ext uri="{FF2B5EF4-FFF2-40B4-BE49-F238E27FC236}">
                    <a16:creationId xmlns:a16="http://schemas.microsoft.com/office/drawing/2014/main" id="{7274FF3B-C99C-882A-5744-51CF1AFD9A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07" y="374"/>
                <a:ext cx="0" cy="1928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6" name="Line 31">
                <a:extLst>
                  <a:ext uri="{FF2B5EF4-FFF2-40B4-BE49-F238E27FC236}">
                    <a16:creationId xmlns:a16="http://schemas.microsoft.com/office/drawing/2014/main" id="{715DD479-A70A-E427-36FE-CB2B3CF38E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72" y="374"/>
                <a:ext cx="0" cy="1928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7" name="Line 32">
                <a:extLst>
                  <a:ext uri="{FF2B5EF4-FFF2-40B4-BE49-F238E27FC236}">
                    <a16:creationId xmlns:a16="http://schemas.microsoft.com/office/drawing/2014/main" id="{D90E0633-4F7A-C835-B1FF-C7116EB742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96" y="374"/>
                <a:ext cx="0" cy="1928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8" name="Line 33">
                <a:extLst>
                  <a:ext uri="{FF2B5EF4-FFF2-40B4-BE49-F238E27FC236}">
                    <a16:creationId xmlns:a16="http://schemas.microsoft.com/office/drawing/2014/main" id="{575FA366-AE62-D7ED-CD36-32CF54967A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20" y="374"/>
                <a:ext cx="0" cy="1928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9" name="Line 34">
                <a:extLst>
                  <a:ext uri="{FF2B5EF4-FFF2-40B4-BE49-F238E27FC236}">
                    <a16:creationId xmlns:a16="http://schemas.microsoft.com/office/drawing/2014/main" id="{9EB331EF-D2D5-1E91-2B2E-EA75B638C8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88" y="374"/>
                <a:ext cx="0" cy="1928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0" name="Line 35">
                <a:extLst>
                  <a:ext uri="{FF2B5EF4-FFF2-40B4-BE49-F238E27FC236}">
                    <a16:creationId xmlns:a16="http://schemas.microsoft.com/office/drawing/2014/main" id="{9686A9A7-CBC4-4C2A-BCBF-6A5BBCB4AD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800" y="374"/>
                <a:ext cx="0" cy="1928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42" name="Rectangle 17" descr="Tmavý vodorovný">
              <a:extLst>
                <a:ext uri="{FF2B5EF4-FFF2-40B4-BE49-F238E27FC236}">
                  <a16:creationId xmlns:a16="http://schemas.microsoft.com/office/drawing/2014/main" id="{8BF54824-B644-556D-0F91-C4C4816275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" y="232"/>
              <a:ext cx="652" cy="142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571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3" name="Rectangle 18">
              <a:extLst>
                <a:ext uri="{FF2B5EF4-FFF2-40B4-BE49-F238E27FC236}">
                  <a16:creationId xmlns:a16="http://schemas.microsoft.com/office/drawing/2014/main" id="{E2082D3B-CEC5-D921-7D58-2F359CE2D8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9" y="232"/>
              <a:ext cx="992" cy="142"/>
            </a:xfrm>
            <a:prstGeom prst="rect">
              <a:avLst/>
            </a:prstGeom>
            <a:solidFill>
              <a:srgbClr val="FF6600"/>
            </a:solidFill>
            <a:ln w="571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" name="Rectangle 19">
              <a:extLst>
                <a:ext uri="{FF2B5EF4-FFF2-40B4-BE49-F238E27FC236}">
                  <a16:creationId xmlns:a16="http://schemas.microsoft.com/office/drawing/2014/main" id="{F78E61C6-F61F-A317-D7A7-E52E0F5302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1" y="232"/>
              <a:ext cx="1078" cy="142"/>
            </a:xfrm>
            <a:prstGeom prst="rect">
              <a:avLst/>
            </a:prstGeom>
            <a:solidFill>
              <a:schemeClr val="accent1"/>
            </a:solidFill>
            <a:ln w="571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5" name="Rectangle 20">
              <a:extLst>
                <a:ext uri="{FF2B5EF4-FFF2-40B4-BE49-F238E27FC236}">
                  <a16:creationId xmlns:a16="http://schemas.microsoft.com/office/drawing/2014/main" id="{AAC9D43A-E91D-238D-80BD-BA947B3EB2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8" y="232"/>
              <a:ext cx="766" cy="142"/>
            </a:xfrm>
            <a:prstGeom prst="rect">
              <a:avLst/>
            </a:prstGeom>
            <a:solidFill>
              <a:srgbClr val="99CC00"/>
            </a:solidFill>
            <a:ln w="571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6" name="Rectangle 21">
              <a:extLst>
                <a:ext uri="{FF2B5EF4-FFF2-40B4-BE49-F238E27FC236}">
                  <a16:creationId xmlns:a16="http://schemas.microsoft.com/office/drawing/2014/main" id="{B3A5740C-DE74-5191-68F1-B5744F5B35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4" y="232"/>
              <a:ext cx="624" cy="142"/>
            </a:xfrm>
            <a:prstGeom prst="rect">
              <a:avLst/>
            </a:prstGeom>
            <a:solidFill>
              <a:srgbClr val="008000"/>
            </a:solidFill>
            <a:ln w="571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7" name="Rectangle 22">
              <a:extLst>
                <a:ext uri="{FF2B5EF4-FFF2-40B4-BE49-F238E27FC236}">
                  <a16:creationId xmlns:a16="http://schemas.microsoft.com/office/drawing/2014/main" id="{0C26B713-5A3A-0600-AABC-1C79BD03B5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8" y="232"/>
              <a:ext cx="652" cy="142"/>
            </a:xfrm>
            <a:prstGeom prst="rect">
              <a:avLst/>
            </a:prstGeom>
            <a:solidFill>
              <a:srgbClr val="993366"/>
            </a:solidFill>
            <a:ln w="571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8" name="Rectangle 24">
              <a:extLst>
                <a:ext uri="{FF2B5EF4-FFF2-40B4-BE49-F238E27FC236}">
                  <a16:creationId xmlns:a16="http://schemas.microsoft.com/office/drawing/2014/main" id="{48DF2F28-FFBE-AC7F-3128-C4F14BF122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0" y="232"/>
              <a:ext cx="369" cy="142"/>
            </a:xfrm>
            <a:prstGeom prst="rect">
              <a:avLst/>
            </a:prstGeom>
            <a:solidFill>
              <a:srgbClr val="808080"/>
            </a:solidFill>
            <a:ln w="571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" name="Rectangle 25" descr="Tmavý vodorovný">
              <a:extLst>
                <a:ext uri="{FF2B5EF4-FFF2-40B4-BE49-F238E27FC236}">
                  <a16:creationId xmlns:a16="http://schemas.microsoft.com/office/drawing/2014/main" id="{9A2B64A2-AA2D-9DD1-90AB-5D6E8E5024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8" y="232"/>
              <a:ext cx="317" cy="142"/>
            </a:xfrm>
            <a:prstGeom prst="rect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571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0" name="Rectangle 36">
              <a:extLst>
                <a:ext uri="{FF2B5EF4-FFF2-40B4-BE49-F238E27FC236}">
                  <a16:creationId xmlns:a16="http://schemas.microsoft.com/office/drawing/2014/main" id="{D143E449-9BF5-3480-F40E-43CD50C68E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" y="-288"/>
              <a:ext cx="5448" cy="520"/>
            </a:xfrm>
            <a:prstGeom prst="rect">
              <a:avLst/>
            </a:prstGeom>
            <a:noFill/>
            <a:ln w="5715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" name="Text Box 37">
              <a:extLst>
                <a:ext uri="{FF2B5EF4-FFF2-40B4-BE49-F238E27FC236}">
                  <a16:creationId xmlns:a16="http://schemas.microsoft.com/office/drawing/2014/main" id="{53C2B430-6C92-93B6-532C-A919A07546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76" y="-354"/>
              <a:ext cx="289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cs-CZ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Ekologické řady</a:t>
              </a:r>
            </a:p>
          </p:txBody>
        </p:sp>
      </p:grpSp>
      <p:grpSp>
        <p:nvGrpSpPr>
          <p:cNvPr id="61" name="Group 61">
            <a:extLst>
              <a:ext uri="{FF2B5EF4-FFF2-40B4-BE49-F238E27FC236}">
                <a16:creationId xmlns:a16="http://schemas.microsoft.com/office/drawing/2014/main" id="{445852ED-1A15-ABC3-F55E-1349F8B5BEF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252677" y="3696929"/>
            <a:ext cx="5754043" cy="2942360"/>
            <a:chOff x="318" y="1621"/>
            <a:chExt cx="5460" cy="2792"/>
          </a:xfrm>
        </p:grpSpPr>
        <p:sp>
          <p:nvSpPr>
            <p:cNvPr id="62" name="Text Box 44">
              <a:extLst>
                <a:ext uri="{FF2B5EF4-FFF2-40B4-BE49-F238E27FC236}">
                  <a16:creationId xmlns:a16="http://schemas.microsoft.com/office/drawing/2014/main" id="{652B62C3-5747-029A-5B56-25CD4F2963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8" y="4003"/>
              <a:ext cx="5460" cy="410"/>
            </a:xfrm>
            <a:prstGeom prst="rect">
              <a:avLst/>
            </a:prstGeom>
            <a:noFill/>
            <a:ln w="5715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cs-CZ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Edafické kategorie</a:t>
              </a:r>
            </a:p>
          </p:txBody>
        </p:sp>
        <p:sp>
          <p:nvSpPr>
            <p:cNvPr id="63" name="Line 45">
              <a:extLst>
                <a:ext uri="{FF2B5EF4-FFF2-40B4-BE49-F238E27FC236}">
                  <a16:creationId xmlns:a16="http://schemas.microsoft.com/office/drawing/2014/main" id="{DD14A9CA-0DB8-82E1-FAEF-6EC4A91347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85" y="1621"/>
              <a:ext cx="0" cy="238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64" name="Line 46">
              <a:extLst>
                <a:ext uri="{FF2B5EF4-FFF2-40B4-BE49-F238E27FC236}">
                  <a16:creationId xmlns:a16="http://schemas.microsoft.com/office/drawing/2014/main" id="{A4BF6613-C991-E16A-3103-208FA2568C5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11" y="1621"/>
              <a:ext cx="0" cy="238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65" name="Line 47">
              <a:extLst>
                <a:ext uri="{FF2B5EF4-FFF2-40B4-BE49-F238E27FC236}">
                  <a16:creationId xmlns:a16="http://schemas.microsoft.com/office/drawing/2014/main" id="{1C0F7817-E4EE-AC2B-31C3-306C57E0D32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95" y="1621"/>
              <a:ext cx="0" cy="238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66" name="Line 48">
              <a:extLst>
                <a:ext uri="{FF2B5EF4-FFF2-40B4-BE49-F238E27FC236}">
                  <a16:creationId xmlns:a16="http://schemas.microsoft.com/office/drawing/2014/main" id="{EC41BDE1-FFC1-3177-405C-6F7B65D18D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80" y="1621"/>
              <a:ext cx="0" cy="238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67" name="Line 49">
              <a:extLst>
                <a:ext uri="{FF2B5EF4-FFF2-40B4-BE49-F238E27FC236}">
                  <a16:creationId xmlns:a16="http://schemas.microsoft.com/office/drawing/2014/main" id="{5163F7D6-6558-F52B-16BF-8E032ABEE2B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07" y="1621"/>
              <a:ext cx="0" cy="238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68" name="Line 50">
              <a:extLst>
                <a:ext uri="{FF2B5EF4-FFF2-40B4-BE49-F238E27FC236}">
                  <a16:creationId xmlns:a16="http://schemas.microsoft.com/office/drawing/2014/main" id="{FB0B0119-E964-A39C-5CA9-A25A5EA0F70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71" y="1621"/>
              <a:ext cx="0" cy="238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69" name="Line 51">
              <a:extLst>
                <a:ext uri="{FF2B5EF4-FFF2-40B4-BE49-F238E27FC236}">
                  <a16:creationId xmlns:a16="http://schemas.microsoft.com/office/drawing/2014/main" id="{7B4464CE-E027-67CF-AA0F-D066CB8AC11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19" y="1621"/>
              <a:ext cx="0" cy="238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0" name="Line 59">
              <a:extLst>
                <a:ext uri="{FF2B5EF4-FFF2-40B4-BE49-F238E27FC236}">
                  <a16:creationId xmlns:a16="http://schemas.microsoft.com/office/drawing/2014/main" id="{9BEEBD90-F280-172D-4D24-0104C10080A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88" y="1621"/>
              <a:ext cx="0" cy="238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1" name="Line 60">
              <a:extLst>
                <a:ext uri="{FF2B5EF4-FFF2-40B4-BE49-F238E27FC236}">
                  <a16:creationId xmlns:a16="http://schemas.microsoft.com/office/drawing/2014/main" id="{DFDF502F-4451-21A4-9E9B-7A78B9D7825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89" y="1621"/>
              <a:ext cx="0" cy="238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72" name="Group 64">
            <a:extLst>
              <a:ext uri="{FF2B5EF4-FFF2-40B4-BE49-F238E27FC236}">
                <a16:creationId xmlns:a16="http://schemas.microsoft.com/office/drawing/2014/main" id="{C200BF0A-EA22-6302-C1DD-A5C91095F92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230852" y="2853385"/>
            <a:ext cx="2211601" cy="778071"/>
            <a:chOff x="1679" y="2120"/>
            <a:chExt cx="2202" cy="286"/>
          </a:xfrm>
        </p:grpSpPr>
        <p:sp>
          <p:nvSpPr>
            <p:cNvPr id="73" name="Rectangle 62">
              <a:extLst>
                <a:ext uri="{FF2B5EF4-FFF2-40B4-BE49-F238E27FC236}">
                  <a16:creationId xmlns:a16="http://schemas.microsoft.com/office/drawing/2014/main" id="{6E394F91-F4E4-475C-1267-0CA5D9B668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9" y="2120"/>
              <a:ext cx="94" cy="9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74" name="Text Box 63">
              <a:extLst>
                <a:ext uri="{FF2B5EF4-FFF2-40B4-BE49-F238E27FC236}">
                  <a16:creationId xmlns:a16="http://schemas.microsoft.com/office/drawing/2014/main" id="{1492BE92-0B5E-78E3-3319-69947E1C60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97" y="2120"/>
              <a:ext cx="1984" cy="286"/>
            </a:xfrm>
            <a:prstGeom prst="rect">
              <a:avLst/>
            </a:prstGeom>
            <a:noFill/>
            <a:ln w="57150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cs-CZ" alt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Soubor lesních typů</a:t>
              </a:r>
            </a:p>
          </p:txBody>
        </p:sp>
      </p:grpSp>
      <p:grpSp>
        <p:nvGrpSpPr>
          <p:cNvPr id="75" name="Group 67">
            <a:extLst>
              <a:ext uri="{FF2B5EF4-FFF2-40B4-BE49-F238E27FC236}">
                <a16:creationId xmlns:a16="http://schemas.microsoft.com/office/drawing/2014/main" id="{DA18B6FE-CEE0-D329-4F3A-267601E783A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954781" y="3696932"/>
            <a:ext cx="948116" cy="708354"/>
            <a:chOff x="3475" y="2449"/>
            <a:chExt cx="944" cy="272"/>
          </a:xfrm>
        </p:grpSpPr>
        <p:sp>
          <p:nvSpPr>
            <p:cNvPr id="76" name="Line 65">
              <a:extLst>
                <a:ext uri="{FF2B5EF4-FFF2-40B4-BE49-F238E27FC236}">
                  <a16:creationId xmlns:a16="http://schemas.microsoft.com/office/drawing/2014/main" id="{A201887B-3079-5C4F-A53D-04D6A463D9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75" y="2461"/>
              <a:ext cx="8" cy="10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77" name="Text Box 66">
              <a:extLst>
                <a:ext uri="{FF2B5EF4-FFF2-40B4-BE49-F238E27FC236}">
                  <a16:creationId xmlns:a16="http://schemas.microsoft.com/office/drawing/2014/main" id="{869C42D2-2751-B4E2-4B70-AF6CA5A04C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96" y="2449"/>
              <a:ext cx="823" cy="272"/>
            </a:xfrm>
            <a:prstGeom prst="rect">
              <a:avLst/>
            </a:prstGeom>
            <a:noFill/>
            <a:ln w="57150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cs-CZ" alt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Lesní typ</a:t>
              </a:r>
            </a:p>
          </p:txBody>
        </p:sp>
      </p:grpSp>
      <p:cxnSp>
        <p:nvCxnSpPr>
          <p:cNvPr id="3" name="Přímá spojnice se šipkou 2">
            <a:extLst>
              <a:ext uri="{FF2B5EF4-FFF2-40B4-BE49-F238E27FC236}">
                <a16:creationId xmlns:a16="http://schemas.microsoft.com/office/drawing/2014/main" id="{239C75A8-C0C7-40F7-DBA4-E63B5CEE50F3}"/>
              </a:ext>
            </a:extLst>
          </p:cNvPr>
          <p:cNvCxnSpPr>
            <a:cxnSpLocks/>
          </p:cNvCxnSpPr>
          <p:nvPr/>
        </p:nvCxnSpPr>
        <p:spPr>
          <a:xfrm flipV="1">
            <a:off x="2603528" y="799967"/>
            <a:ext cx="0" cy="5795564"/>
          </a:xfrm>
          <a:prstGeom prst="straightConnector1">
            <a:avLst/>
          </a:prstGeom>
          <a:ln w="152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79304029-94BD-6873-052A-4E0406998D5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8074001"/>
              </p:ext>
            </p:extLst>
          </p:nvPr>
        </p:nvGraphicFramePr>
        <p:xfrm>
          <a:off x="73991" y="4792431"/>
          <a:ext cx="2367104" cy="1775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" r:id="rId6" imgW="4572095" imgH="3429123" progId="PowerPoint.Slide.12">
                  <p:embed/>
                </p:oleObj>
              </mc:Choice>
              <mc:Fallback>
                <p:oleObj name="Slide" r:id="rId6" imgW="4572095" imgH="3429123" progId="PowerPoint.Slide.12">
                  <p:embed/>
                  <p:pic>
                    <p:nvPicPr>
                      <p:cNvPr id="5" name="Objekt 4">
                        <a:extLst>
                          <a:ext uri="{FF2B5EF4-FFF2-40B4-BE49-F238E27FC236}">
                            <a16:creationId xmlns:a16="http://schemas.microsoft.com/office/drawing/2014/main" id="{8E8B53E6-AB26-CBA6-42CB-1962F39B82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3991" y="4792431"/>
                        <a:ext cx="2367104" cy="17753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id="{226B783D-7B92-34F6-3212-46A5283CD3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6830764"/>
              </p:ext>
            </p:extLst>
          </p:nvPr>
        </p:nvGraphicFramePr>
        <p:xfrm>
          <a:off x="66925" y="883224"/>
          <a:ext cx="2367104" cy="1775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" r:id="rId8" imgW="4572095" imgH="3429123" progId="PowerPoint.Slide.12">
                  <p:embed/>
                </p:oleObj>
              </mc:Choice>
              <mc:Fallback>
                <p:oleObj name="Slide" r:id="rId8" imgW="4572095" imgH="3429123" progId="PowerPoint.Slide.12">
                  <p:embed/>
                  <p:pic>
                    <p:nvPicPr>
                      <p:cNvPr id="8" name="Objekt 7">
                        <a:extLst>
                          <a:ext uri="{FF2B5EF4-FFF2-40B4-BE49-F238E27FC236}">
                            <a16:creationId xmlns:a16="http://schemas.microsoft.com/office/drawing/2014/main" id="{B4029EDD-02D9-24C7-FA80-91093A7EE6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6925" y="883224"/>
                        <a:ext cx="2367104" cy="17753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B02C90B2-168B-1623-842C-D3F00B636AD1}"/>
              </a:ext>
            </a:extLst>
          </p:cNvPr>
          <p:cNvCxnSpPr>
            <a:cxnSpLocks/>
          </p:cNvCxnSpPr>
          <p:nvPr/>
        </p:nvCxnSpPr>
        <p:spPr>
          <a:xfrm>
            <a:off x="3973990" y="6595531"/>
            <a:ext cx="2999680" cy="0"/>
          </a:xfrm>
          <a:prstGeom prst="straightConnector1">
            <a:avLst/>
          </a:prstGeom>
          <a:ln w="1524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ázek 4" descr="Obsah obrázku tráva, strom, exteriér, rostlina&#10;&#10;Popis byl vytvořen automaticky">
            <a:extLst>
              <a:ext uri="{FF2B5EF4-FFF2-40B4-BE49-F238E27FC236}">
                <a16:creationId xmlns:a16="http://schemas.microsoft.com/office/drawing/2014/main" id="{2A01DFEB-5639-1187-664E-017F14834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665" y="3995056"/>
            <a:ext cx="1803047" cy="240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2" descr="Obsah obrázku exteriér, tráva, lišejník&#10;&#10;Popis byl vytvořen automaticky">
            <a:extLst>
              <a:ext uri="{FF2B5EF4-FFF2-40B4-BE49-F238E27FC236}">
                <a16:creationId xmlns:a16="http://schemas.microsoft.com/office/drawing/2014/main" id="{6A8CEB56-7A44-65DC-2982-D2F8B74A2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08613" y="4664789"/>
            <a:ext cx="2569301" cy="1712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8" name="Přímá spojnice se šipkou 77">
            <a:extLst>
              <a:ext uri="{FF2B5EF4-FFF2-40B4-BE49-F238E27FC236}">
                <a16:creationId xmlns:a16="http://schemas.microsoft.com/office/drawing/2014/main" id="{7F8F68B0-6634-ECDB-88C5-41F0C5AC8109}"/>
              </a:ext>
            </a:extLst>
          </p:cNvPr>
          <p:cNvCxnSpPr>
            <a:cxnSpLocks/>
          </p:cNvCxnSpPr>
          <p:nvPr/>
        </p:nvCxnSpPr>
        <p:spPr>
          <a:xfrm>
            <a:off x="3705629" y="1598393"/>
            <a:ext cx="5101487" cy="0"/>
          </a:xfrm>
          <a:prstGeom prst="straightConnector1">
            <a:avLst/>
          </a:prstGeom>
          <a:ln w="1524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0" name="Obrázek 2" descr="Obsah obrázku exteriér, tráva, strom, obloha&#10;&#10;Popis byl vytvořen automaticky">
            <a:extLst>
              <a:ext uri="{FF2B5EF4-FFF2-40B4-BE49-F238E27FC236}">
                <a16:creationId xmlns:a16="http://schemas.microsoft.com/office/drawing/2014/main" id="{7D7C1C90-66E2-C0DB-D445-276A29676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7501" y="1777150"/>
            <a:ext cx="2560020" cy="170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Obrázek 2">
            <a:extLst>
              <a:ext uri="{FF2B5EF4-FFF2-40B4-BE49-F238E27FC236}">
                <a16:creationId xmlns:a16="http://schemas.microsoft.com/office/drawing/2014/main" id="{68E19081-A358-F052-747B-E37235F94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8310" y="1770888"/>
            <a:ext cx="2560021" cy="170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0788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1706</TotalTime>
  <Words>4651</Words>
  <Application>Microsoft Office PowerPoint</Application>
  <PresentationFormat>Širokoúhlá obrazovka</PresentationFormat>
  <Paragraphs>980</Paragraphs>
  <Slides>86</Slides>
  <Notes>85</Notes>
  <HiddenSlides>36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86</vt:i4>
      </vt:variant>
    </vt:vector>
  </HeadingPairs>
  <TitlesOfParts>
    <vt:vector size="93" baseType="lpstr">
      <vt:lpstr>Arial</vt:lpstr>
      <vt:lpstr>Calibri</vt:lpstr>
      <vt:lpstr>Calibri Light</vt:lpstr>
      <vt:lpstr>Times New Roman</vt:lpstr>
      <vt:lpstr>Wingdings</vt:lpstr>
      <vt:lpstr>Motiv Office</vt:lpstr>
      <vt:lpstr>Slide</vt:lpstr>
      <vt:lpstr>Geobiocenologická a lesnicko-typologická klasifikace v podmínkách probíhajících environmentálních změn  … a dopady do lesního hospodářství </vt:lpstr>
      <vt:lpstr>Lesnická typologie? Geobiocenologie?</vt:lpstr>
      <vt:lpstr>Co je to geobiocenologie?</vt:lpstr>
      <vt:lpstr>Co je to geobiocenologie?</vt:lpstr>
      <vt:lpstr>Teorie typů geobiocénů</vt:lpstr>
      <vt:lpstr>Teorie typů geobiocénů</vt:lpstr>
      <vt:lpstr>Teorie typů geobiocénů a geobiocenologický klasifikační systém</vt:lpstr>
      <vt:lpstr>Geobiocenologický klasifikační systém</vt:lpstr>
      <vt:lpstr>Lesnicko-typologický klasifikační systém</vt:lpstr>
      <vt:lpstr>Teorie typů geobiocénů</vt:lpstr>
      <vt:lpstr>Teorie typů geobiocénů</vt:lpstr>
      <vt:lpstr>Teorie typů geobiocénů</vt:lpstr>
      <vt:lpstr>Fytoindikace – náměty k zamyšlení</vt:lpstr>
      <vt:lpstr>Jak pracuje geobiocenologie? – náměty k zamyšlení</vt:lpstr>
      <vt:lpstr>Edafické kategorie</vt:lpstr>
      <vt:lpstr>Lesnická typologie</vt:lpstr>
      <vt:lpstr>Lesnická typologie</vt:lpstr>
      <vt:lpstr>Vegetační stupně</vt:lpstr>
      <vt:lpstr>1. Dubový vegetační stupeň</vt:lpstr>
      <vt:lpstr>1. Dubový vegetační stupeň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Vegetační stupně</vt:lpstr>
      <vt:lpstr>Vegetační stupně</vt:lpstr>
      <vt:lpstr>Vegetační stupně</vt:lpstr>
      <vt:lpstr>Vegetační stupně</vt:lpstr>
      <vt:lpstr>Vegetační stupně</vt:lpstr>
      <vt:lpstr>Vegetační stupně</vt:lpstr>
      <vt:lpstr>Aplikace lesnické typologie</vt:lpstr>
      <vt:lpstr>Aplikace lesnické typologie</vt:lpstr>
      <vt:lpstr>Aplikace lesnické typologie</vt:lpstr>
      <vt:lpstr>Cílové hospodářské soubory</vt:lpstr>
      <vt:lpstr>Důsledky</vt:lpstr>
      <vt:lpstr>Důsledky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Michal Friedl</dc:creator>
  <cp:lastModifiedBy>Michal Friedl</cp:lastModifiedBy>
  <cp:revision>150</cp:revision>
  <cp:lastPrinted>2024-02-28T13:55:57Z</cp:lastPrinted>
  <dcterms:created xsi:type="dcterms:W3CDTF">2021-04-07T11:57:29Z</dcterms:created>
  <dcterms:modified xsi:type="dcterms:W3CDTF">2025-02-26T13:20:40Z</dcterms:modified>
</cp:coreProperties>
</file>