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9" r:id="rId1"/>
  </p:sldMasterIdLst>
  <p:notesMasterIdLst>
    <p:notesMasterId r:id="rId82"/>
  </p:notesMasterIdLst>
  <p:handoutMasterIdLst>
    <p:handoutMasterId r:id="rId83"/>
  </p:handoutMasterIdLst>
  <p:sldIdLst>
    <p:sldId id="256" r:id="rId2"/>
    <p:sldId id="287" r:id="rId3"/>
    <p:sldId id="322" r:id="rId4"/>
    <p:sldId id="340" r:id="rId5"/>
    <p:sldId id="321" r:id="rId6"/>
    <p:sldId id="318" r:id="rId7"/>
    <p:sldId id="319" r:id="rId8"/>
    <p:sldId id="320" r:id="rId9"/>
    <p:sldId id="288" r:id="rId10"/>
    <p:sldId id="317" r:id="rId11"/>
    <p:sldId id="289" r:id="rId12"/>
    <p:sldId id="339" r:id="rId13"/>
    <p:sldId id="342" r:id="rId14"/>
    <p:sldId id="344" r:id="rId15"/>
    <p:sldId id="345" r:id="rId16"/>
    <p:sldId id="346" r:id="rId17"/>
    <p:sldId id="347" r:id="rId18"/>
    <p:sldId id="349" r:id="rId19"/>
    <p:sldId id="352" r:id="rId20"/>
    <p:sldId id="348" r:id="rId21"/>
    <p:sldId id="353" r:id="rId22"/>
    <p:sldId id="350" r:id="rId23"/>
    <p:sldId id="351" r:id="rId24"/>
    <p:sldId id="370" r:id="rId25"/>
    <p:sldId id="291" r:id="rId26"/>
    <p:sldId id="292" r:id="rId27"/>
    <p:sldId id="368" r:id="rId28"/>
    <p:sldId id="369" r:id="rId29"/>
    <p:sldId id="323" r:id="rId30"/>
    <p:sldId id="293" r:id="rId31"/>
    <p:sldId id="294" r:id="rId32"/>
    <p:sldId id="295" r:id="rId33"/>
    <p:sldId id="296" r:id="rId34"/>
    <p:sldId id="297" r:id="rId35"/>
    <p:sldId id="298" r:id="rId36"/>
    <p:sldId id="324" r:id="rId37"/>
    <p:sldId id="301" r:id="rId38"/>
    <p:sldId id="302" r:id="rId39"/>
    <p:sldId id="326" r:id="rId40"/>
    <p:sldId id="327" r:id="rId41"/>
    <p:sldId id="300" r:id="rId42"/>
    <p:sldId id="328" r:id="rId43"/>
    <p:sldId id="362" r:id="rId44"/>
    <p:sldId id="329" r:id="rId45"/>
    <p:sldId id="357" r:id="rId46"/>
    <p:sldId id="358" r:id="rId47"/>
    <p:sldId id="359" r:id="rId48"/>
    <p:sldId id="360" r:id="rId49"/>
    <p:sldId id="361" r:id="rId50"/>
    <p:sldId id="363" r:id="rId51"/>
    <p:sldId id="365" r:id="rId52"/>
    <p:sldId id="364" r:id="rId53"/>
    <p:sldId id="366" r:id="rId54"/>
    <p:sldId id="367" r:id="rId55"/>
    <p:sldId id="325" r:id="rId56"/>
    <p:sldId id="290" r:id="rId57"/>
    <p:sldId id="331" r:id="rId58"/>
    <p:sldId id="305" r:id="rId59"/>
    <p:sldId id="332" r:id="rId60"/>
    <p:sldId id="306" r:id="rId61"/>
    <p:sldId id="307" r:id="rId62"/>
    <p:sldId id="308" r:id="rId63"/>
    <p:sldId id="309" r:id="rId64"/>
    <p:sldId id="330" r:id="rId65"/>
    <p:sldId id="310" r:id="rId66"/>
    <p:sldId id="333" r:id="rId67"/>
    <p:sldId id="334" r:id="rId68"/>
    <p:sldId id="311" r:id="rId69"/>
    <p:sldId id="335" r:id="rId70"/>
    <p:sldId id="336" r:id="rId71"/>
    <p:sldId id="337" r:id="rId72"/>
    <p:sldId id="313" r:id="rId73"/>
    <p:sldId id="314" r:id="rId74"/>
    <p:sldId id="315" r:id="rId75"/>
    <p:sldId id="316" r:id="rId76"/>
    <p:sldId id="355" r:id="rId77"/>
    <p:sldId id="356" r:id="rId78"/>
    <p:sldId id="354" r:id="rId79"/>
    <p:sldId id="371" r:id="rId80"/>
    <p:sldId id="338" r:id="rId8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deněk Adamec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67433" autoAdjust="0"/>
  </p:normalViewPr>
  <p:slideViewPr>
    <p:cSldViewPr showGuides="1">
      <p:cViewPr varScale="1">
        <p:scale>
          <a:sx n="71" d="100"/>
          <a:sy n="71" d="100"/>
        </p:scale>
        <p:origin x="267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3828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22A52077-D831-47F1-9786-F4EA9E9E03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0C01992-BDF1-48AA-BA51-7E92D59A61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39388-153D-441E-AFB2-975AFF3DF1BA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45D8A8C-038E-43F1-80F9-6A12AD29F5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490D46A-2420-41EF-9A11-A35E2C5D2D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BF06C-8448-4F7B-9F6A-C7A55E1914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635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93E61E4-D4CA-4C90-A8E4-535270BB92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E2E2FDE-DC68-4AC7-9748-F0570D04319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5AB01E8-CEA0-4E9F-A17B-6B5FBEEB0AE4}" type="datetimeFigureOut">
              <a:rPr lang="cs-CZ"/>
              <a:pPr>
                <a:defRPr/>
              </a:pPr>
              <a:t>27.11.2024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C109C055-DFD2-4A72-A75E-5FB6103C82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069E6537-80D5-47AC-8ED6-3C02072A7E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239EA2F-F2AD-4B00-9527-CFDE5E9BE2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A2EE9F4-D619-4C23-AE16-847B6C676E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B59CCE7-6914-4613-94FB-9400D65000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1372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4371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0772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2434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9438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6132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3040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9601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1575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408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174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4732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2009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248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39352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35299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92342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2594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4946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9558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9870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0205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95953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716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16345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50175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41805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10536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0423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0486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5551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2252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9686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23726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2631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13227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7880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28685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85816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3168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>
            <a:extLst>
              <a:ext uri="{FF2B5EF4-FFF2-40B4-BE49-F238E27FC236}">
                <a16:creationId xmlns:a16="http://schemas.microsoft.com/office/drawing/2014/main" id="{9D3F93D1-EF5F-4222-ADCE-203FAD375C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Zástupný symbol pro poznámky 2">
            <a:extLst>
              <a:ext uri="{FF2B5EF4-FFF2-40B4-BE49-F238E27FC236}">
                <a16:creationId xmlns:a16="http://schemas.microsoft.com/office/drawing/2014/main" id="{07F9168E-776D-4402-8F14-81656FE956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dirty="0"/>
          </a:p>
        </p:txBody>
      </p:sp>
      <p:sp>
        <p:nvSpPr>
          <p:cNvPr id="64516" name="Zástupný symbol pro číslo snímku 3">
            <a:extLst>
              <a:ext uri="{FF2B5EF4-FFF2-40B4-BE49-F238E27FC236}">
                <a16:creationId xmlns:a16="http://schemas.microsoft.com/office/drawing/2014/main" id="{F112411D-7080-4DE6-AF14-5293FDC5B2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32E9244-D621-41DF-BC98-905379280864}" type="slidenum">
              <a:rPr lang="cs-CZ" altLang="cs-CZ" smtClean="0"/>
              <a:pPr/>
              <a:t>60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94030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05365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626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05456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42999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0346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19207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73427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53056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5406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182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8652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80379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Zástupný symbol pro obrázek snímku 1">
            <a:extLst>
              <a:ext uri="{FF2B5EF4-FFF2-40B4-BE49-F238E27FC236}">
                <a16:creationId xmlns:a16="http://schemas.microsoft.com/office/drawing/2014/main" id="{266738D7-9746-4B0E-B2A6-5EB2FBCD58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Zástupný symbol pro poznámky 2">
            <a:extLst>
              <a:ext uri="{FF2B5EF4-FFF2-40B4-BE49-F238E27FC236}">
                <a16:creationId xmlns:a16="http://schemas.microsoft.com/office/drawing/2014/main" id="{9997267F-73F9-4D78-91F2-7A13E6E885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/>
          </a:p>
        </p:txBody>
      </p:sp>
      <p:sp>
        <p:nvSpPr>
          <p:cNvPr id="82948" name="Zástupný symbol pro číslo snímku 3">
            <a:extLst>
              <a:ext uri="{FF2B5EF4-FFF2-40B4-BE49-F238E27FC236}">
                <a16:creationId xmlns:a16="http://schemas.microsoft.com/office/drawing/2014/main" id="{B80FE444-030C-4C91-9A5C-B4A488E71A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9D0D17F-F6AC-4290-B2E1-B4090DBB11BE}" type="slidenum">
              <a:rPr lang="cs-CZ" altLang="cs-CZ" smtClean="0"/>
              <a:pPr/>
              <a:t>77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6783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3901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E1EDB-C6D8-4DF8-FDF4-1D0A47ED3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A5CF08E-EF96-8C30-53A7-77BD804B04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4B8E8DF-CEFD-180B-1201-BA291907B2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28EAEE2-844E-8C44-849D-591D83A95D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29837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8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3420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698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9CCE7-6914-4613-94FB-9400D650000D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8238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EBEF9D-A1A1-4257-8408-2B2087FD3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6FB77-159D-4DC1-99DC-CCF60083F3DC}" type="datetimeFigureOut">
              <a:rPr lang="cs-CZ"/>
              <a:pPr>
                <a:defRPr/>
              </a:pPr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87E1D6-BAD9-4151-B1B7-03AB24F36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37E1D5-3598-481F-B744-DC829F894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00973-E45E-4B1F-8B85-552A3F814B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1435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A74842-4E03-43FC-8EC4-2CE838819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E877D-224D-42B9-94CA-1AB7459273BF}" type="datetimeFigureOut">
              <a:rPr lang="cs-CZ"/>
              <a:pPr>
                <a:defRPr/>
              </a:pPr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C11D60-8346-45BF-80E3-C1266058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456CFC-4BE3-4896-A0B1-B8A7977CE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99C4F-34D2-4A8C-BB68-0EEFCE47E3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1949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305BCD-481F-400C-9E4E-4850A3F88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D0A29-19EC-4520-905D-83B8E0135F97}" type="datetimeFigureOut">
              <a:rPr lang="cs-CZ"/>
              <a:pPr>
                <a:defRPr/>
              </a:pPr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3FD9D8-132D-45DA-A23B-FDEB6A963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E425E6-4AA7-4BA3-82DE-51A396D05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C87DD-7731-4CB4-AAC7-D71EEBDDA4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5743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14AB13-818C-41FD-B597-5E8B7D6B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DBCFA-839D-4825-ACEA-DE04CA09BC7C}" type="datetimeFigureOut">
              <a:rPr lang="cs-CZ"/>
              <a:pPr>
                <a:defRPr/>
              </a:pPr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A25F26-E87E-4289-8A51-C081750FA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81F084-C854-4F64-8C57-2B0936781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2BFD8-0DCE-437D-96E9-A9ED3D41C22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685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7FBA85-2C73-46E4-BE44-F1829B61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A14E4-F3E0-4354-BA26-DE4D32D3BF14}" type="datetimeFigureOut">
              <a:rPr lang="cs-CZ"/>
              <a:pPr>
                <a:defRPr/>
              </a:pPr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2C581B-0997-44B9-9562-3BCEF88A2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DFF25C-F75F-4071-8C5C-7971352A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C02AC-8FA9-46DC-9263-1F364BB7F6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4009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970C6517-FB6C-4CCA-9D96-113C236A5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B6D9B-C49D-449C-8658-D23C17972B38}" type="datetimeFigureOut">
              <a:rPr lang="cs-CZ"/>
              <a:pPr>
                <a:defRPr/>
              </a:pPr>
              <a:t>27.11.2024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F0BA9495-CBBA-421E-99B3-3B84C785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262D4CE4-0D98-4164-B193-378EB310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5EA7F-C2C9-47CB-A7CB-359B22035DD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4687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9950D615-4865-479B-90BA-100FCF91E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5BB5B-DF69-47A7-8246-E30F76A6EAE0}" type="datetimeFigureOut">
              <a:rPr lang="cs-CZ"/>
              <a:pPr>
                <a:defRPr/>
              </a:pPr>
              <a:t>27.11.2024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F31F4752-235F-49D3-8D63-7B56AB2A3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99481D11-2F90-43A9-9B8B-5B0E392A2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1512C-A201-45CC-A1EE-AE4FFAA85BD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3932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AF00E2A6-0692-4B46-8F45-6CE695E25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D5C6C-601E-41EE-AE5D-0CBADFDE38AE}" type="datetimeFigureOut">
              <a:rPr lang="cs-CZ"/>
              <a:pPr>
                <a:defRPr/>
              </a:pPr>
              <a:t>27.11.2024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EE272625-F8D5-4B8B-BC4E-565366019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7A84DCEE-B18E-40BB-A0A0-D70C0C0F8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B3F92-0EE7-4311-99B4-B3F728EF4E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6210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8D14AA20-3866-4F36-B06E-23D8A0BB8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FF041-3E4C-4FC3-9915-6A81A6D374EF}" type="datetimeFigureOut">
              <a:rPr lang="cs-CZ"/>
              <a:pPr>
                <a:defRPr/>
              </a:pPr>
              <a:t>27.11.2024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516034B0-1D7E-45CE-B5B4-0D7B5268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9DF45D24-99A7-4A7A-B92F-A39FCD86F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4BA04-ECBD-496D-92E4-878B997ED35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438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71E3C1E6-3569-4B96-816A-07B591E31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35430-F7EE-4976-995C-7CC14A4F200E}" type="datetimeFigureOut">
              <a:rPr lang="cs-CZ"/>
              <a:pPr>
                <a:defRPr/>
              </a:pPr>
              <a:t>27.11.2024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DC1E3AA-EB71-44FE-A709-C3D0C5791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2CD0DAC-2362-4706-91BA-9CFBCF688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2D034-E4CB-4F72-8E14-9A82FC83CE3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1719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81544BEB-452F-46CF-AA63-7E2DA7CB3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E4376-2E79-4BC0-8D94-62C59951BCD8}" type="datetimeFigureOut">
              <a:rPr lang="cs-CZ"/>
              <a:pPr>
                <a:defRPr/>
              </a:pPr>
              <a:t>27.11.2024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E04CA5C8-09D8-4373-9F37-74B88E256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448D827B-278E-44BB-B227-971EBF86F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95FD6-4629-413C-8CB5-CF1C9B42EE7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26306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F4B37D05-2B5C-4ACF-A5F5-674C2269C04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F3DD7E6F-ADCC-4CC4-9036-729D856908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0E43D6-D671-4DB5-B73C-0852198762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5CBD037-DD74-49C3-8CD3-21C5B5A7F82C}" type="datetimeFigureOut">
              <a:rPr lang="cs-CZ"/>
              <a:pPr>
                <a:defRPr/>
              </a:pPr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CCFA03-DE4E-4668-B872-724AF534D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678467-D1A6-41A5-B2F3-5006FCFB6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74BB5D5-F15D-4F97-8DE5-DB552BF0D49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84921EA1-CD0C-4443-804A-8A49764AF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4550" y="2276475"/>
            <a:ext cx="2374900" cy="523875"/>
          </a:xfrm>
        </p:spPr>
        <p:txBody>
          <a:bodyPr rtlCol="0" anchor="ctr">
            <a:normAutofit fontScale="40000" lnSpcReduction="20000"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cs-CZ" sz="2800" b="1" i="1" dirty="0">
              <a:solidFill>
                <a:srgbClr val="FFFFFF"/>
              </a:solidFill>
              <a:latin typeface="Book Antiqua" pitchFamily="18" charset="0"/>
              <a:ea typeface="+mj-ea"/>
              <a:cs typeface="+mj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6200" b="1" i="1" dirty="0">
                <a:solidFill>
                  <a:srgbClr val="FFFFFF"/>
                </a:solidFill>
                <a:latin typeface="Book Antiqua" pitchFamily="18" charset="0"/>
                <a:ea typeface="+mj-ea"/>
                <a:cs typeface="+mj-cs"/>
              </a:rPr>
              <a:t>Michal Friedl</a:t>
            </a:r>
            <a:endParaRPr lang="cs-CZ" sz="2800" b="1" dirty="0">
              <a:latin typeface="Book Antiqua" pitchFamily="18" charset="0"/>
            </a:endParaRPr>
          </a:p>
        </p:txBody>
      </p:sp>
      <p:sp>
        <p:nvSpPr>
          <p:cNvPr id="3075" name="TextovéPole 3">
            <a:extLst>
              <a:ext uri="{FF2B5EF4-FFF2-40B4-BE49-F238E27FC236}">
                <a16:creationId xmlns:a16="http://schemas.microsoft.com/office/drawing/2014/main" id="{9F009228-5ECE-4A4A-9E38-124D2C1A7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092825"/>
            <a:ext cx="8639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600" b="1" i="1">
                <a:solidFill>
                  <a:schemeClr val="bg1"/>
                </a:solidFill>
                <a:latin typeface="Book Antiqua" panose="02040602050305030304" pitchFamily="18" charset="0"/>
              </a:rPr>
              <a:t>Ústav lesnické botaniky, dendrologie a geobiocenologie, Lesnická a dřevařská fakulta, Mendelova univerzita v Brně</a:t>
            </a:r>
            <a:endParaRPr lang="cs-CZ" altLang="cs-CZ" sz="1600" b="1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076" name="TextovéPole 6">
            <a:extLst>
              <a:ext uri="{FF2B5EF4-FFF2-40B4-BE49-F238E27FC236}">
                <a16:creationId xmlns:a16="http://schemas.microsoft.com/office/drawing/2014/main" id="{77FF0EF3-9849-4DD4-8F12-1BA3DAE0D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3" y="692150"/>
            <a:ext cx="79184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Starobylé výmladkové lesy a jejich význam v současné krajině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04BC9579-4DA4-46DD-9C81-FDDFCCFEE63E}"/>
              </a:ext>
            </a:extLst>
          </p:cNvPr>
          <p:cNvSpPr txBox="1">
            <a:spLocks/>
          </p:cNvSpPr>
          <p:nvPr/>
        </p:nvSpPr>
        <p:spPr bwMode="auto">
          <a:xfrm>
            <a:off x="612775" y="4437063"/>
            <a:ext cx="7918450" cy="7921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cs-CZ" sz="1600" b="1" i="1" dirty="0">
              <a:solidFill>
                <a:srgbClr val="FFFFFF"/>
              </a:solidFill>
              <a:latin typeface="Book Antiqua" pitchFamily="18" charset="0"/>
              <a:ea typeface="+mj-ea"/>
              <a:cs typeface="+mj-cs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1" dirty="0">
                <a:solidFill>
                  <a:srgbClr val="FFFFFF"/>
                </a:solidFill>
                <a:latin typeface="Book Antiqua" pitchFamily="18" charset="0"/>
                <a:ea typeface="+mj-ea"/>
                <a:cs typeface="+mj-cs"/>
              </a:rPr>
              <a:t>Antonín Buček, Petr Maděra, </a:t>
            </a:r>
            <a:r>
              <a:rPr lang="cs-CZ" sz="1600" b="1" i="1" dirty="0">
                <a:solidFill>
                  <a:srgbClr val="FFFFFF"/>
                </a:solidFill>
                <a:latin typeface="Book Antiqua" pitchFamily="18" charset="0"/>
              </a:rPr>
              <a:t>Linda </a:t>
            </a:r>
            <a:r>
              <a:rPr lang="cs-CZ" sz="1600" b="1" i="1" dirty="0" err="1">
                <a:solidFill>
                  <a:srgbClr val="FFFFFF"/>
                </a:solidFill>
                <a:latin typeface="Book Antiqua" pitchFamily="18" charset="0"/>
              </a:rPr>
              <a:t>Černušáková</a:t>
            </a:r>
            <a:r>
              <a:rPr lang="cs-CZ" sz="1600" b="1" i="1" dirty="0">
                <a:solidFill>
                  <a:srgbClr val="FFFFFF"/>
                </a:solidFill>
                <a:latin typeface="Book Antiqua" pitchFamily="18" charset="0"/>
              </a:rPr>
              <a:t>, Tomáš Slach, Jan Lacina, Martin Machala, Martin Svátek, Daniel Volařík, Zuzana </a:t>
            </a:r>
            <a:r>
              <a:rPr lang="cs-CZ" sz="1600" b="1" i="1" dirty="0" err="1">
                <a:solidFill>
                  <a:srgbClr val="FFFFFF"/>
                </a:solidFill>
                <a:latin typeface="Book Antiqua" pitchFamily="18" charset="0"/>
              </a:rPr>
              <a:t>Špinlerová</a:t>
            </a:r>
            <a:r>
              <a:rPr lang="cs-CZ" sz="1600" b="1" i="1" dirty="0">
                <a:solidFill>
                  <a:srgbClr val="FFFFFF"/>
                </a:solidFill>
                <a:latin typeface="Book Antiqua" pitchFamily="18" charset="0"/>
              </a:rPr>
              <a:t>, Jan Kadavý, Michal </a:t>
            </a:r>
            <a:r>
              <a:rPr lang="cs-CZ" sz="1600" b="1" i="1" dirty="0" err="1">
                <a:solidFill>
                  <a:srgbClr val="FFFFFF"/>
                </a:solidFill>
                <a:latin typeface="Book Antiqua" pitchFamily="18" charset="0"/>
              </a:rPr>
              <a:t>Kneifl</a:t>
            </a:r>
            <a:r>
              <a:rPr lang="cs-CZ" sz="1600" b="1" i="1" dirty="0">
                <a:solidFill>
                  <a:srgbClr val="FFFFFF"/>
                </a:solidFill>
                <a:latin typeface="Book Antiqua" pitchFamily="18" charset="0"/>
              </a:rPr>
              <a:t>, Robert </a:t>
            </a:r>
            <a:r>
              <a:rPr lang="cs-CZ" sz="1600" b="1" i="1" dirty="0" err="1">
                <a:solidFill>
                  <a:srgbClr val="FFFFFF"/>
                </a:solidFill>
                <a:latin typeface="Book Antiqua" pitchFamily="18" charset="0"/>
              </a:rPr>
              <a:t>Knott</a:t>
            </a:r>
            <a:r>
              <a:rPr lang="cs-CZ" sz="1600" b="1" i="1" dirty="0">
                <a:solidFill>
                  <a:srgbClr val="FFFFFF"/>
                </a:solidFill>
                <a:latin typeface="Book Antiqua" pitchFamily="18" charset="0"/>
              </a:rPr>
              <a:t>, Barbora Uherková, Aleš Kučera, Tomáš </a:t>
            </a:r>
            <a:r>
              <a:rPr lang="cs-CZ" sz="1600" b="1" i="1" dirty="0" err="1">
                <a:solidFill>
                  <a:srgbClr val="FFFFFF"/>
                </a:solidFill>
                <a:latin typeface="Book Antiqua" pitchFamily="18" charset="0"/>
              </a:rPr>
              <a:t>Mikita</a:t>
            </a:r>
            <a:r>
              <a:rPr lang="cs-CZ" sz="1600" b="1" i="1" dirty="0">
                <a:solidFill>
                  <a:srgbClr val="FFFFFF"/>
                </a:solidFill>
                <a:latin typeface="Book Antiqua" pitchFamily="18" charset="0"/>
              </a:rPr>
              <a:t>, Zdeněk Adamec, Michal Rybníček, Tomáš Kolář, Tomáš </a:t>
            </a:r>
            <a:r>
              <a:rPr lang="cs-CZ" sz="1600" b="1" i="1" dirty="0" err="1">
                <a:solidFill>
                  <a:srgbClr val="FFFFFF"/>
                </a:solidFill>
                <a:latin typeface="Book Antiqua" pitchFamily="18" charset="0"/>
              </a:rPr>
              <a:t>Komarov</a:t>
            </a:r>
            <a:r>
              <a:rPr lang="cs-CZ" sz="1600" b="1" i="1" dirty="0">
                <a:solidFill>
                  <a:srgbClr val="FFFFFF"/>
                </a:solidFill>
                <a:latin typeface="Book Antiqua" pitchFamily="18" charset="0"/>
              </a:rPr>
              <a:t>, Jan Smrček, Aneta Hrábková, Filip Viktorin, Miroslav </a:t>
            </a:r>
            <a:r>
              <a:rPr lang="cs-CZ" sz="1600" b="1" i="1" dirty="0" err="1">
                <a:solidFill>
                  <a:srgbClr val="FFFFFF"/>
                </a:solidFill>
                <a:latin typeface="Book Antiqua" pitchFamily="18" charset="0"/>
              </a:rPr>
              <a:t>Zakuťanský</a:t>
            </a:r>
            <a:endParaRPr lang="cs-CZ" sz="1600" b="1" dirty="0"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17C6A2D8-C1B3-4FB2-83AD-C584F995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Návrat do minulosti, nebo módní trend?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4341E2B-AC89-4973-89A7-54E745273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01502"/>
            <a:ext cx="8821390" cy="4835525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2007–2011 </a:t>
            </a:r>
          </a:p>
          <a:p>
            <a:pPr marL="34290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Nízký a střední les – plnohodnotná alternativa hospodaření malých a středních vlastníků lesa 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2007–2012 </a:t>
            </a:r>
          </a:p>
          <a:p>
            <a:pPr marL="34290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Biodiverzita a cílový management ohrožených a chráněných druhů organismů v nízkých a středních lesích v soustavě Natura 2000 TARMAG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2012–2015 </a:t>
            </a:r>
          </a:p>
          <a:p>
            <a:pPr marL="34290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Výmladkové lesy jako produkční a biologická alternativa budoucnosti COPPICE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2013–2016 </a:t>
            </a:r>
          </a:p>
          <a:p>
            <a:pPr marL="34290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Starobylé výmladkové lesy, jejich význam a udržitelnost v kulturní krajině (NAKI)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2017–2019</a:t>
            </a:r>
          </a:p>
          <a:p>
            <a:pPr marL="34290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Pařezinové hospodářství Lesnického parku Křivoklátsko (GS LČR)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2017–2020</a:t>
            </a:r>
          </a:p>
          <a:p>
            <a:pPr marL="34290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Vliv tradičních způsobů hospodaření na stav pařezin (IGA)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2020–2022</a:t>
            </a:r>
          </a:p>
          <a:p>
            <a:pPr marL="34290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Tradiční a současné lesnické hospodaření v LP Křivoklátsko (GS LČR)</a:t>
            </a:r>
          </a:p>
          <a:p>
            <a:pPr marL="34290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Vliv historických a moderních způsobů hospodaření na stav pařezin (IGA)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Mapování kulturního dědictví hospodářské činnosti člověka v lesích (NAKI II)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2023-2025</a:t>
            </a:r>
          </a:p>
          <a:p>
            <a:pPr marL="34290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IGA pastva - Vliv zvěře a hospodářských zvířat na aktivně obhospodařované pařeziny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2024-2026</a:t>
            </a:r>
          </a:p>
          <a:p>
            <a:pPr marL="34290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Obnova hospodaření tvarem lesa středního v kategorii lesů zvláštního určení</a:t>
            </a:r>
          </a:p>
          <a:p>
            <a:pPr marL="342900" lvl="1" indent="0" eaLnBrk="1" fontAlgn="auto" hangingPunct="1">
              <a:lnSpc>
                <a:spcPct val="110000"/>
              </a:lnSpc>
              <a:spcAft>
                <a:spcPts val="0"/>
              </a:spcAft>
              <a:buNone/>
              <a:defRPr/>
            </a:pPr>
            <a:endParaRPr lang="cs-CZ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0CE5C035-1CED-44F3-831A-D8386FC26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Výmladkové lesy a jejich historie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5238422B-45AB-44A3-AD52-E9F418931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341438"/>
            <a:ext cx="8280400" cy="4835525"/>
          </a:xfrm>
        </p:spPr>
        <p:txBody>
          <a:bodyPr/>
          <a:lstStyle/>
          <a:p>
            <a:pPr algn="just" eaLnBrk="1" hangingPunct="1"/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Výmladkové lesy neboli pařeziny vznikají vegetativní obnovou dřevin z pravidelně stínaných pařezů.</a:t>
            </a:r>
          </a:p>
          <a:p>
            <a:pPr algn="just" eaLnBrk="1" hangingPunct="1"/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Počátek využití vegetativní reprodukce dřevin pro vznik lesů výmladkového původu lze umístit na konec mezolitu a počátek neolitu, do období, kdy u nás vznikala a začala se vyvíjet lidmi souvisle osídlená kulturní krajina.</a:t>
            </a:r>
          </a:p>
          <a:p>
            <a:pPr algn="just" eaLnBrk="1" hangingPunct="1"/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Výmladkovým způsobem byla v minulosti obhospodařována většina lesních porostů nížin, teplých pahorkatin a vrchovin na území České republiky. </a:t>
            </a:r>
          </a:p>
          <a:p>
            <a:pPr algn="just" eaLnBrk="1" hangingPunct="1"/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V 19. století začalo docházet k přeměně nízkých a středních lesů výmladkového původu na les vysoký. </a:t>
            </a:r>
          </a:p>
          <a:p>
            <a:pPr algn="just" eaLnBrk="1" hangingPunct="1"/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Nepřímým převodem vznikly nepravé kmenoviny, které u nás v současné době na ploše lesů výmladkového původu převažují.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BE53F6AD-65EF-4353-8A28-263A937B3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Analogie v Banátu</a:t>
            </a:r>
          </a:p>
        </p:txBody>
      </p:sp>
      <p:pic>
        <p:nvPicPr>
          <p:cNvPr id="14339" name="Obrázek 1">
            <a:extLst>
              <a:ext uri="{FF2B5EF4-FFF2-40B4-BE49-F238E27FC236}">
                <a16:creationId xmlns:a16="http://schemas.microsoft.com/office/drawing/2014/main" id="{634B85CE-05AE-450B-9EA7-8F88EFBDD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1196975"/>
            <a:ext cx="78327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8C2B1DAC-1882-4920-BD83-4F71E0F9D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Analogie v Banátu</a:t>
            </a: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53FD9C9B-A24B-4B51-902C-7BC8592A5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341438"/>
            <a:ext cx="8280400" cy="4835525"/>
          </a:xfrm>
        </p:spPr>
        <p:txBody>
          <a:bodyPr/>
          <a:lstStyle/>
          <a:p>
            <a:pPr algn="just" eaLnBrk="1" hangingPunct="1"/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Les vysoký</a:t>
            </a:r>
          </a:p>
        </p:txBody>
      </p:sp>
      <p:pic>
        <p:nvPicPr>
          <p:cNvPr id="15364" name="Obrázek 2">
            <a:extLst>
              <a:ext uri="{FF2B5EF4-FFF2-40B4-BE49-F238E27FC236}">
                <a16:creationId xmlns:a16="http://schemas.microsoft.com/office/drawing/2014/main" id="{E63A731C-FD86-4095-BB03-65D591D9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1754188"/>
            <a:ext cx="6804025" cy="510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C15AEBE9-1553-4DE8-B1B5-D5621B47D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Analogie v Banátu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8CB365FF-648E-4765-B655-A2D06D4CF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341438"/>
            <a:ext cx="8280400" cy="4835525"/>
          </a:xfrm>
        </p:spPr>
        <p:txBody>
          <a:bodyPr/>
          <a:lstStyle/>
          <a:p>
            <a:pPr algn="just" eaLnBrk="1" hangingPunct="1"/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Aktivní pařeziny</a:t>
            </a:r>
          </a:p>
        </p:txBody>
      </p:sp>
      <p:pic>
        <p:nvPicPr>
          <p:cNvPr id="16388" name="Obrázek 1">
            <a:extLst>
              <a:ext uri="{FF2B5EF4-FFF2-40B4-BE49-F238E27FC236}">
                <a16:creationId xmlns:a16="http://schemas.microsoft.com/office/drawing/2014/main" id="{F235B721-BEA7-4ED6-A1AD-B3AEE44F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773238"/>
            <a:ext cx="75247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47774148-BC6C-4CED-8C59-C88560F0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Analogie v Banátu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09EB0916-5954-4B97-930C-C466AC595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341438"/>
            <a:ext cx="8280400" cy="4835525"/>
          </a:xfrm>
        </p:spPr>
        <p:txBody>
          <a:bodyPr/>
          <a:lstStyle/>
          <a:p>
            <a:pPr algn="just" eaLnBrk="1" hangingPunct="1"/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Opuštěné, „zdánlivé“ pařeziny</a:t>
            </a:r>
          </a:p>
        </p:txBody>
      </p:sp>
      <p:pic>
        <p:nvPicPr>
          <p:cNvPr id="17412" name="Obrázek 2">
            <a:extLst>
              <a:ext uri="{FF2B5EF4-FFF2-40B4-BE49-F238E27FC236}">
                <a16:creationId xmlns:a16="http://schemas.microsoft.com/office/drawing/2014/main" id="{7A1E726C-6DBD-4698-8558-92FF0DE4F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1754188"/>
            <a:ext cx="6804025" cy="510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FAA1DBEA-F92B-4A46-BC1D-A6FBDDD9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Analogie v Banátu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0E26EEBA-977E-4A56-A83D-C938F2851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341438"/>
            <a:ext cx="8280400" cy="4835525"/>
          </a:xfrm>
        </p:spPr>
        <p:txBody>
          <a:bodyPr/>
          <a:lstStyle/>
          <a:p>
            <a:pPr algn="just" eaLnBrk="1" hangingPunct="1"/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Křoviny</a:t>
            </a:r>
          </a:p>
        </p:txBody>
      </p:sp>
      <p:pic>
        <p:nvPicPr>
          <p:cNvPr id="18436" name="Obrázek 1">
            <a:extLst>
              <a:ext uri="{FF2B5EF4-FFF2-40B4-BE49-F238E27FC236}">
                <a16:creationId xmlns:a16="http://schemas.microsoft.com/office/drawing/2014/main" id="{E000C6EC-BB7F-4B7D-92A2-BDC03B013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1773238"/>
            <a:ext cx="7451725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AAFDFF2F-A54C-4417-8761-26E7DB7F2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Analogie v Banátu</a:t>
            </a:r>
          </a:p>
        </p:txBody>
      </p:sp>
      <p:pic>
        <p:nvPicPr>
          <p:cNvPr id="19459" name="Obrázek 2">
            <a:extLst>
              <a:ext uri="{FF2B5EF4-FFF2-40B4-BE49-F238E27FC236}">
                <a16:creationId xmlns:a16="http://schemas.microsoft.com/office/drawing/2014/main" id="{153A234D-EDD7-4BA6-999C-B5DE3B917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196975"/>
            <a:ext cx="739140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B5D518EA-AB9E-4FED-B3BE-1697B5BD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Analogie v Banátu</a:t>
            </a:r>
          </a:p>
        </p:txBody>
      </p:sp>
      <p:pic>
        <p:nvPicPr>
          <p:cNvPr id="20483" name="Obrázek 6">
            <a:extLst>
              <a:ext uri="{FF2B5EF4-FFF2-40B4-BE49-F238E27FC236}">
                <a16:creationId xmlns:a16="http://schemas.microsoft.com/office/drawing/2014/main" id="{DD9561C5-5C45-4B7B-B0C3-101C967AD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1268413"/>
            <a:ext cx="7273925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B179DC1A-B21E-441B-90E2-4A2C7CFEA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Analogie v Banátu</a:t>
            </a:r>
          </a:p>
        </p:txBody>
      </p:sp>
      <p:pic>
        <p:nvPicPr>
          <p:cNvPr id="21507" name="Obrázek 2">
            <a:extLst>
              <a:ext uri="{FF2B5EF4-FFF2-40B4-BE49-F238E27FC236}">
                <a16:creationId xmlns:a16="http://schemas.microsoft.com/office/drawing/2014/main" id="{8A161540-7EDC-43EF-A3D8-89C6F06D7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138238"/>
            <a:ext cx="7597775" cy="569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FED8B741-3C4A-4322-9C0B-9C84A9AC9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co jde?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5DF38B68-1129-440A-96A4-10BE6B0CE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341438"/>
            <a:ext cx="8280400" cy="4835525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Vegetativní rozmnožování = výmladnost = pařezení</a:t>
            </a:r>
          </a:p>
          <a:p>
            <a:pPr lvl="1" eaLnBrk="1" hangingPunct="1"/>
            <a:r>
              <a:rPr lang="cs-CZ" altLang="cs-CZ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schopnost některých druhů dřevin po setnutí regenerovat a obrážet z výmladků</a:t>
            </a:r>
          </a:p>
        </p:txBody>
      </p:sp>
      <p:pic>
        <p:nvPicPr>
          <p:cNvPr id="4100" name="Obrázek 1">
            <a:extLst>
              <a:ext uri="{FF2B5EF4-FFF2-40B4-BE49-F238E27FC236}">
                <a16:creationId xmlns:a16="http://schemas.microsoft.com/office/drawing/2014/main" id="{CB2C7A8B-08DB-4BFE-B11E-1529BB595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" y="2451100"/>
            <a:ext cx="27717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Obrázek 3">
            <a:extLst>
              <a:ext uri="{FF2B5EF4-FFF2-40B4-BE49-F238E27FC236}">
                <a16:creationId xmlns:a16="http://schemas.microsoft.com/office/drawing/2014/main" id="{43EF7D91-58B8-4C4C-AE0A-6212C0AC4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" y="4624388"/>
            <a:ext cx="2800350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Obrázek 5">
            <a:extLst>
              <a:ext uri="{FF2B5EF4-FFF2-40B4-BE49-F238E27FC236}">
                <a16:creationId xmlns:a16="http://schemas.microsoft.com/office/drawing/2014/main" id="{414D492B-D3CA-48E7-BDAF-BD6F34732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2397125"/>
            <a:ext cx="2844800" cy="426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10F2602-5797-4479-BC4E-B89C81F3C3E8}"/>
              </a:ext>
            </a:extLst>
          </p:cNvPr>
          <p:cNvSpPr txBox="1"/>
          <p:nvPr/>
        </p:nvSpPr>
        <p:spPr>
          <a:xfrm>
            <a:off x="873125" y="6497637"/>
            <a:ext cx="2771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bg1"/>
                </a:solidFill>
              </a:rPr>
              <a:t>Foto: Zuzana </a:t>
            </a:r>
            <a:r>
              <a:rPr lang="cs-CZ" sz="800" b="1" dirty="0" err="1">
                <a:solidFill>
                  <a:schemeClr val="bg1"/>
                </a:solidFill>
              </a:rPr>
              <a:t>Špinlerová</a:t>
            </a:r>
            <a:endParaRPr lang="cs-CZ" sz="800" b="1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15512A9-E43C-4B18-9F0F-4C80D5A58FDC}"/>
              </a:ext>
            </a:extLst>
          </p:cNvPr>
          <p:cNvSpPr txBox="1"/>
          <p:nvPr/>
        </p:nvSpPr>
        <p:spPr>
          <a:xfrm>
            <a:off x="869910" y="4332744"/>
            <a:ext cx="2771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bg1"/>
                </a:solidFill>
              </a:rPr>
              <a:t>Foto: Zuzana </a:t>
            </a:r>
            <a:r>
              <a:rPr lang="cs-CZ" sz="800" b="1" dirty="0" err="1">
                <a:solidFill>
                  <a:schemeClr val="bg1"/>
                </a:solidFill>
              </a:rPr>
              <a:t>Špinlerová</a:t>
            </a:r>
            <a:endParaRPr lang="cs-CZ" sz="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B92F9011-C5F9-485E-BDBC-B516A508A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Analogie v Banátu</a:t>
            </a:r>
          </a:p>
        </p:txBody>
      </p:sp>
      <p:pic>
        <p:nvPicPr>
          <p:cNvPr id="22531" name="Obrázek 5">
            <a:extLst>
              <a:ext uri="{FF2B5EF4-FFF2-40B4-BE49-F238E27FC236}">
                <a16:creationId xmlns:a16="http://schemas.microsoft.com/office/drawing/2014/main" id="{ABD04760-8C8D-490F-A9A8-FFD9EBE12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196975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2F8B1947-09D7-40B4-870D-0FAD7BDF3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Analogie v Banátu</a:t>
            </a:r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38ECCE8C-E857-442E-9935-42723FC23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" t="5000" r="7396" b="6276"/>
          <a:stretch>
            <a:fillRect/>
          </a:stretch>
        </p:blipFill>
        <p:spPr bwMode="auto">
          <a:xfrm>
            <a:off x="19050" y="1196975"/>
            <a:ext cx="3895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BCE4A85B-4351-4E19-A95F-D6DC5DE61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196975"/>
            <a:ext cx="38195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>
            <a:extLst>
              <a:ext uri="{FF2B5EF4-FFF2-40B4-BE49-F238E27FC236}">
                <a16:creationId xmlns:a16="http://schemas.microsoft.com/office/drawing/2014/main" id="{46AF72A8-C8D7-4F88-A209-0CDE2D12E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4076700"/>
            <a:ext cx="4435475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7">
            <a:extLst>
              <a:ext uri="{FF2B5EF4-FFF2-40B4-BE49-F238E27FC236}">
                <a16:creationId xmlns:a16="http://schemas.microsoft.com/office/drawing/2014/main" id="{88052755-DD0F-4856-A9D1-843DC11D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4076700"/>
            <a:ext cx="4437063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DA7AE7CC-1027-4191-A893-E9C99A19F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Analogie v Banátu</a:t>
            </a:r>
          </a:p>
        </p:txBody>
      </p:sp>
      <p:pic>
        <p:nvPicPr>
          <p:cNvPr id="23555" name="Obrázek 4">
            <a:extLst>
              <a:ext uri="{FF2B5EF4-FFF2-40B4-BE49-F238E27FC236}">
                <a16:creationId xmlns:a16="http://schemas.microsoft.com/office/drawing/2014/main" id="{F8304FA0-9348-44C2-99B3-EBBBF02B4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190625"/>
            <a:ext cx="8337550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76BB7B3D-1C5F-461B-A456-73AAA14A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Analogie v Banátu</a:t>
            </a:r>
          </a:p>
        </p:txBody>
      </p:sp>
      <p:pic>
        <p:nvPicPr>
          <p:cNvPr id="25603" name="Obrázek 1">
            <a:extLst>
              <a:ext uri="{FF2B5EF4-FFF2-40B4-BE49-F238E27FC236}">
                <a16:creationId xmlns:a16="http://schemas.microsoft.com/office/drawing/2014/main" id="{A95D1187-A996-451C-9F06-CF8F7BBEB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179513"/>
            <a:ext cx="84613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5F427120-12B6-4470-8563-126321917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Další typy hospodaření</a:t>
            </a:r>
          </a:p>
        </p:txBody>
      </p:sp>
      <p:pic>
        <p:nvPicPr>
          <p:cNvPr id="18" name="Obrázek 17" descr="Obsah obrázku strom, exteriér, tráva, země&#10;&#10;Popis vygenerován s velmi vysokou mírou spolehlivosti">
            <a:extLst>
              <a:ext uri="{FF2B5EF4-FFF2-40B4-BE49-F238E27FC236}">
                <a16:creationId xmlns:a16="http://schemas.microsoft.com/office/drawing/2014/main" id="{21C23702-2907-4CEE-BF77-68AB3C90D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196975"/>
            <a:ext cx="4464050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ázek 23" descr="Obsah obrázku země, exteriér, strom, špína&#10;&#10;Popis vygenerován s velmi vysokou mírou spolehlivosti">
            <a:extLst>
              <a:ext uri="{FF2B5EF4-FFF2-40B4-BE49-F238E27FC236}">
                <a16:creationId xmlns:a16="http://schemas.microsoft.com/office/drawing/2014/main" id="{FE394B48-B889-4693-A161-CD92A2BD3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195388"/>
            <a:ext cx="4464050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ázek 19" descr="Obsah obrázku tráva, exteriér, strom, rostlina&#10;&#10;Popis vygenerován s velmi vysokou mírou spolehlivosti">
            <a:extLst>
              <a:ext uri="{FF2B5EF4-FFF2-40B4-BE49-F238E27FC236}">
                <a16:creationId xmlns:a16="http://schemas.microsoft.com/office/drawing/2014/main" id="{7A829CE6-7B49-4EF5-9365-04126DF3A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749675"/>
            <a:ext cx="446405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ázek 21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149463C5-A0FD-45EF-B073-8DBA817C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1196975"/>
            <a:ext cx="4464050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Skupina 15">
            <a:extLst>
              <a:ext uri="{FF2B5EF4-FFF2-40B4-BE49-F238E27FC236}">
                <a16:creationId xmlns:a16="http://schemas.microsoft.com/office/drawing/2014/main" id="{77B68FFE-B994-4D25-8F1E-AE626713E426}"/>
              </a:ext>
            </a:extLst>
          </p:cNvPr>
          <p:cNvGrpSpPr>
            <a:grpSpLocks/>
          </p:cNvGrpSpPr>
          <p:nvPr/>
        </p:nvGrpSpPr>
        <p:grpSpPr bwMode="auto">
          <a:xfrm>
            <a:off x="2700338" y="2852738"/>
            <a:ext cx="6351587" cy="3902073"/>
            <a:chOff x="1600200" y="655766"/>
            <a:chExt cx="5943600" cy="4482607"/>
          </a:xfrm>
        </p:grpSpPr>
        <p:pic>
          <p:nvPicPr>
            <p:cNvPr id="26632" name="Picture 2">
              <a:extLst>
                <a:ext uri="{FF2B5EF4-FFF2-40B4-BE49-F238E27FC236}">
                  <a16:creationId xmlns:a16="http://schemas.microsoft.com/office/drawing/2014/main" id="{7D584A9B-AFE1-441D-8D71-05C34C6C5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655766"/>
              <a:ext cx="5943600" cy="445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40F22D23-9F5C-4D40-8904-A91BD73814B6}"/>
                </a:ext>
              </a:extLst>
            </p:cNvPr>
            <p:cNvGrpSpPr/>
            <p:nvPr/>
          </p:nvGrpSpPr>
          <p:grpSpPr>
            <a:xfrm>
              <a:off x="2698484" y="4637035"/>
              <a:ext cx="4338904" cy="501338"/>
              <a:chOff x="2735373" y="5142246"/>
              <a:chExt cx="4338904" cy="501338"/>
            </a:xfrm>
            <a:solidFill>
              <a:srgbClr val="FFFBF0"/>
            </a:solidFill>
          </p:grpSpPr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F5941280-7F92-4813-BF07-B3BCBEACF03F}"/>
                  </a:ext>
                </a:extLst>
              </p:cNvPr>
              <p:cNvSpPr txBox="1"/>
              <p:nvPr/>
            </p:nvSpPr>
            <p:spPr>
              <a:xfrm>
                <a:off x="3635816" y="5178219"/>
                <a:ext cx="936104" cy="209437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cs-CZ" sz="1000" b="1" dirty="0"/>
                  <a:t>kontrola</a:t>
                </a:r>
              </a:p>
            </p:txBody>
          </p:sp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15A15179-364D-4F4F-83B7-EE5DE6A3EEDF}"/>
                  </a:ext>
                </a:extLst>
              </p:cNvPr>
              <p:cNvSpPr txBox="1"/>
              <p:nvPr/>
            </p:nvSpPr>
            <p:spPr>
              <a:xfrm>
                <a:off x="4455726" y="5172351"/>
                <a:ext cx="756082" cy="471233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cs-CZ" sz="1000" b="1" dirty="0"/>
                  <a:t>hrabáno,</a:t>
                </a:r>
              </a:p>
              <a:p>
                <a:pPr>
                  <a:defRPr/>
                </a:pPr>
                <a:r>
                  <a:rPr lang="cs-CZ" sz="1000" b="1" dirty="0"/>
                  <a:t>paseno</a:t>
                </a:r>
              </a:p>
              <a:p>
                <a:pPr>
                  <a:defRPr/>
                </a:pPr>
                <a:endParaRPr lang="cs-CZ" sz="1000" b="1" dirty="0"/>
              </a:p>
            </p:txBody>
          </p:sp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D686B6FC-4DB7-4090-8A86-4892B0415CEC}"/>
                  </a:ext>
                </a:extLst>
              </p:cNvPr>
              <p:cNvSpPr txBox="1"/>
              <p:nvPr/>
            </p:nvSpPr>
            <p:spPr>
              <a:xfrm>
                <a:off x="5277216" y="5142247"/>
                <a:ext cx="878960" cy="340335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cs-CZ" sz="1000" b="1" dirty="0"/>
                  <a:t>nehrabáno,</a:t>
                </a:r>
              </a:p>
              <a:p>
                <a:pPr>
                  <a:defRPr/>
                </a:pPr>
                <a:r>
                  <a:rPr lang="cs-CZ" sz="1000" b="1" dirty="0"/>
                  <a:t>paseno</a:t>
                </a:r>
              </a:p>
            </p:txBody>
          </p:sp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A5890E30-475C-416D-B1F6-FCFA050CC710}"/>
                  </a:ext>
                </a:extLst>
              </p:cNvPr>
              <p:cNvSpPr txBox="1"/>
              <p:nvPr/>
            </p:nvSpPr>
            <p:spPr>
              <a:xfrm>
                <a:off x="6221585" y="5142246"/>
                <a:ext cx="852692" cy="340335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cs-CZ" sz="1000" b="1" dirty="0"/>
                  <a:t>hrabáno,</a:t>
                </a:r>
              </a:p>
              <a:p>
                <a:pPr>
                  <a:defRPr/>
                </a:pPr>
                <a:r>
                  <a:rPr lang="cs-CZ" sz="1000" b="1" dirty="0"/>
                  <a:t>nepaseno</a:t>
                </a:r>
              </a:p>
            </p:txBody>
          </p:sp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8E3F0785-60B8-4886-9088-B336C0F93D24}"/>
                  </a:ext>
                </a:extLst>
              </p:cNvPr>
              <p:cNvSpPr txBox="1"/>
              <p:nvPr/>
            </p:nvSpPr>
            <p:spPr>
              <a:xfrm>
                <a:off x="2735373" y="5142246"/>
                <a:ext cx="936104" cy="340335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cs-CZ" sz="1000" b="1" dirty="0"/>
                  <a:t>nehrabáno,</a:t>
                </a:r>
              </a:p>
              <a:p>
                <a:pPr>
                  <a:defRPr/>
                </a:pPr>
                <a:r>
                  <a:rPr lang="cs-CZ" sz="1000" b="1" dirty="0"/>
                  <a:t>nepaseno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49C4D528-AC8A-448C-B128-371492DC9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to vlastně jsou starobylé výmladkové lesy?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06E98CE2-8F23-476C-BE64-18502A3C8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>
              <a:spcBef>
                <a:spcPts val="575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Lesní porosty výmladkového původu s dlouhodobým kontinuálním vývojem a zachovanými typickými přírodními a historickými prvky starých pařezin.</a:t>
            </a:r>
          </a:p>
          <a:p>
            <a:pPr algn="just" eaLnBrk="1" hangingPunct="1">
              <a:spcBef>
                <a:spcPts val="575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Rozhodující je především stav stromového patra – počet výmladkových polykormonů, tvořících základní a nejvýznamnější přírodní prvek starobylých pařezin.</a:t>
            </a:r>
          </a:p>
        </p:txBody>
      </p:sp>
      <p:pic>
        <p:nvPicPr>
          <p:cNvPr id="27652" name="Obrázek 1">
            <a:extLst>
              <a:ext uri="{FF2B5EF4-FFF2-40B4-BE49-F238E27FC236}">
                <a16:creationId xmlns:a16="http://schemas.microsoft.com/office/drawing/2014/main" id="{84C0FB4A-AA21-4029-8B09-A8909557B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3213100"/>
            <a:ext cx="54006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A0E0CD58-C414-486C-9237-818783D0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Přírodní prvky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E261A9AE-2913-41CC-A14C-4546E831E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>
              <a:spcBef>
                <a:spcPts val="575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Výmladkové polykormony - lokalita Želešický háj, Brno-venkov</a:t>
            </a:r>
          </a:p>
        </p:txBody>
      </p:sp>
      <p:pic>
        <p:nvPicPr>
          <p:cNvPr id="5" name="Obrázek 4" descr="P9240555.JPG">
            <a:extLst>
              <a:ext uri="{FF2B5EF4-FFF2-40B4-BE49-F238E27FC236}">
                <a16:creationId xmlns:a16="http://schemas.microsoft.com/office/drawing/2014/main" id="{054C47E7-BC11-418B-BE82-AFF981C487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8" y="1645236"/>
            <a:ext cx="3719642" cy="278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P9240606.JPG">
            <a:extLst>
              <a:ext uri="{FF2B5EF4-FFF2-40B4-BE49-F238E27FC236}">
                <a16:creationId xmlns:a16="http://schemas.microsoft.com/office/drawing/2014/main" id="{188F4B4A-4C88-4366-9E20-F444607EAE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61" y="4005064"/>
            <a:ext cx="3767823" cy="2825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P9240642.JPG">
            <a:extLst>
              <a:ext uri="{FF2B5EF4-FFF2-40B4-BE49-F238E27FC236}">
                <a16:creationId xmlns:a16="http://schemas.microsoft.com/office/drawing/2014/main" id="{7A024705-8521-4F87-9D81-87ED1156C7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53" y="1465046"/>
            <a:ext cx="2362584" cy="315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P9240634.JPG">
            <a:extLst>
              <a:ext uri="{FF2B5EF4-FFF2-40B4-BE49-F238E27FC236}">
                <a16:creationId xmlns:a16="http://schemas.microsoft.com/office/drawing/2014/main" id="{0747C7F0-89A4-484B-ACC4-693F8CB39A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18" y="1465046"/>
            <a:ext cx="2362583" cy="3150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22996D18-3AA5-4A60-BF82-6FD952E49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Přírodní prvky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C2D6D999-FDD9-422D-B037-68D5A7ED9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>
              <a:spcBef>
                <a:spcPts val="575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Výmladkové polykormony – lokalita Lipina, NP Podyjí</a:t>
            </a:r>
          </a:p>
        </p:txBody>
      </p:sp>
      <p:sp>
        <p:nvSpPr>
          <p:cNvPr id="29700" name="TextovéPole 2">
            <a:extLst>
              <a:ext uri="{FF2B5EF4-FFF2-40B4-BE49-F238E27FC236}">
                <a16:creationId xmlns:a16="http://schemas.microsoft.com/office/drawing/2014/main" id="{10C89131-BB89-4A02-9A00-9CFB690A0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075" y="6507163"/>
            <a:ext cx="20161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/>
              <a:t>Trochta, 2016</a:t>
            </a:r>
          </a:p>
        </p:txBody>
      </p:sp>
      <p:pic>
        <p:nvPicPr>
          <p:cNvPr id="29701" name="Obrázek 3">
            <a:extLst>
              <a:ext uri="{FF2B5EF4-FFF2-40B4-BE49-F238E27FC236}">
                <a16:creationId xmlns:a16="http://schemas.microsoft.com/office/drawing/2014/main" id="{4EE1D78D-3513-4026-85AB-F0675C5C3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1565275"/>
            <a:ext cx="730885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81002C48-B7B5-41A3-931D-BD9AE4E8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Přírodní prvky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5A31555D-039D-4508-8652-1E7B83DEA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>
              <a:spcBef>
                <a:spcPts val="575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Výmladkové polykormony – lokalita Lipina, NP Podyjí</a:t>
            </a:r>
          </a:p>
        </p:txBody>
      </p:sp>
      <p:pic>
        <p:nvPicPr>
          <p:cNvPr id="30724" name="Obrázek 1">
            <a:extLst>
              <a:ext uri="{FF2B5EF4-FFF2-40B4-BE49-F238E27FC236}">
                <a16:creationId xmlns:a16="http://schemas.microsoft.com/office/drawing/2014/main" id="{BBBEDB05-3ECD-4464-A102-14B0F2B05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6088"/>
            <a:ext cx="9144000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ovéPole 2">
            <a:extLst>
              <a:ext uri="{FF2B5EF4-FFF2-40B4-BE49-F238E27FC236}">
                <a16:creationId xmlns:a16="http://schemas.microsoft.com/office/drawing/2014/main" id="{F051AAC8-CA46-419E-9BED-2E9F4959E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075" y="6361113"/>
            <a:ext cx="20161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/>
              <a:t>Vrška a kol., 2015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850D7B1C-F39C-4B88-BFD3-530C401E6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Přírodní prvky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AC13277A-09C1-4504-8AF6-DA4792DFC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>
              <a:spcBef>
                <a:spcPts val="575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Pařezové hlavy</a:t>
            </a:r>
          </a:p>
        </p:txBody>
      </p:sp>
      <p:pic>
        <p:nvPicPr>
          <p:cNvPr id="31748" name="Obrázek 1">
            <a:extLst>
              <a:ext uri="{FF2B5EF4-FFF2-40B4-BE49-F238E27FC236}">
                <a16:creationId xmlns:a16="http://schemas.microsoft.com/office/drawing/2014/main" id="{4D61C82C-40F7-4E88-8B71-D54CCBB21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00200"/>
            <a:ext cx="273526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Obrázek 2">
            <a:extLst>
              <a:ext uri="{FF2B5EF4-FFF2-40B4-BE49-F238E27FC236}">
                <a16:creationId xmlns:a16="http://schemas.microsoft.com/office/drawing/2014/main" id="{F8B37A68-D8FD-4C22-A670-E7946F499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1600200"/>
            <a:ext cx="3078162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Obrázek 2">
            <a:extLst>
              <a:ext uri="{FF2B5EF4-FFF2-40B4-BE49-F238E27FC236}">
                <a16:creationId xmlns:a16="http://schemas.microsoft.com/office/drawing/2014/main" id="{3AEE83AD-7283-4839-868D-43037723B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1600200"/>
            <a:ext cx="2765425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6D384C56-A637-4139-9833-0F5B0B72D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co jde?</a:t>
            </a:r>
          </a:p>
        </p:txBody>
      </p:sp>
      <p:grpSp>
        <p:nvGrpSpPr>
          <p:cNvPr id="8" name="Skupina 8">
            <a:extLst>
              <a:ext uri="{FF2B5EF4-FFF2-40B4-BE49-F238E27FC236}">
                <a16:creationId xmlns:a16="http://schemas.microsoft.com/office/drawing/2014/main" id="{9DD5B62D-61D3-4FF1-AB9A-55977BE32F6A}"/>
              </a:ext>
            </a:extLst>
          </p:cNvPr>
          <p:cNvGrpSpPr/>
          <p:nvPr/>
        </p:nvGrpSpPr>
        <p:grpSpPr>
          <a:xfrm>
            <a:off x="0" y="2708920"/>
            <a:ext cx="9144000" cy="3312368"/>
            <a:chOff x="0" y="2564904"/>
            <a:chExt cx="8788193" cy="3246068"/>
          </a:xfrm>
          <a:solidFill>
            <a:schemeClr val="bg1"/>
          </a:solidFill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1542760E-4D96-42EF-A326-5D87959C6B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4904"/>
              <a:ext cx="5940152" cy="32460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5A743415-477C-4246-9A0B-E51624480A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9568" y="2636912"/>
              <a:ext cx="3128625" cy="302433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Ovál 1">
            <a:extLst>
              <a:ext uri="{FF2B5EF4-FFF2-40B4-BE49-F238E27FC236}">
                <a16:creationId xmlns:a16="http://schemas.microsoft.com/office/drawing/2014/main" id="{FE35E1E3-70F1-4173-BC67-70266339D6D8}"/>
              </a:ext>
            </a:extLst>
          </p:cNvPr>
          <p:cNvSpPr/>
          <p:nvPr/>
        </p:nvSpPr>
        <p:spPr>
          <a:xfrm>
            <a:off x="6516216" y="5013176"/>
            <a:ext cx="2232248" cy="12961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26A2513C-2512-404A-A38C-8A29B79F0B29}"/>
              </a:ext>
            </a:extLst>
          </p:cNvPr>
          <p:cNvSpPr/>
          <p:nvPr/>
        </p:nvSpPr>
        <p:spPr>
          <a:xfrm>
            <a:off x="6516216" y="2708920"/>
            <a:ext cx="2232248" cy="3600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7CAE6A72-17E5-4316-BF36-153FC3AFE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Přírodní prvky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1" name="Zástupný symbol pro obsah 2">
            <a:extLst>
              <a:ext uri="{FF2B5EF4-FFF2-40B4-BE49-F238E27FC236}">
                <a16:creationId xmlns:a16="http://schemas.microsoft.com/office/drawing/2014/main" id="{E22925D3-5ED9-4A85-98D4-EF885590F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>
              <a:spcBef>
                <a:spcPts val="575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Dendrotelmy</a:t>
            </a:r>
          </a:p>
        </p:txBody>
      </p:sp>
      <p:pic>
        <p:nvPicPr>
          <p:cNvPr id="9" name="Obrázek 8" descr="P9240539.JPG">
            <a:extLst>
              <a:ext uri="{FF2B5EF4-FFF2-40B4-BE49-F238E27FC236}">
                <a16:creationId xmlns:a16="http://schemas.microsoft.com/office/drawing/2014/main" id="{B9882417-1AED-465F-A37F-26C7D746BE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0" y="1484784"/>
            <a:ext cx="3515883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P9240614.JPG">
            <a:extLst>
              <a:ext uri="{FF2B5EF4-FFF2-40B4-BE49-F238E27FC236}">
                <a16:creationId xmlns:a16="http://schemas.microsoft.com/office/drawing/2014/main" id="{633B4598-9133-47E9-BFF2-232FE72A58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19" y="1484784"/>
            <a:ext cx="3515884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 descr="P1010861.JPG">
            <a:extLst>
              <a:ext uri="{FF2B5EF4-FFF2-40B4-BE49-F238E27FC236}">
                <a16:creationId xmlns:a16="http://schemas.microsoft.com/office/drawing/2014/main" id="{3C6BA129-D07D-49B7-AFB4-18EAEB7DDA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72" y="4098058"/>
            <a:ext cx="3515883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 descr="PA120147.JPG">
            <a:extLst>
              <a:ext uri="{FF2B5EF4-FFF2-40B4-BE49-F238E27FC236}">
                <a16:creationId xmlns:a16="http://schemas.microsoft.com/office/drawing/2014/main" id="{BEA0C8FA-CD29-4B9F-9052-DC096FC9F0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525" y="2952854"/>
            <a:ext cx="2168649" cy="2891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ázek 1" descr="Obsah obrázku žába, jeskyně, obojživelník, ropucha&#10;&#10;Popis byl vytvořen automaticky">
            <a:extLst>
              <a:ext uri="{FF2B5EF4-FFF2-40B4-BE49-F238E27FC236}">
                <a16:creationId xmlns:a16="http://schemas.microsoft.com/office/drawing/2014/main" id="{892DCA10-6E2F-4F90-3008-343BAC26A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41" y="4102617"/>
            <a:ext cx="3464760" cy="2300930"/>
          </a:xfrm>
          <a:prstGeom prst="rect">
            <a:avLst/>
          </a:prstGeom>
          <a:effectLst>
            <a:softEdge rad="1143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1AB8C8BF-5D05-4361-AAF5-6350CD3F2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Přírodní prvky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62C8FF8B-5055-49C1-ABB4-CBC9C1802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>
              <a:spcBef>
                <a:spcPts val="575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Ekotonová společenstva okrajů a světliny</a:t>
            </a:r>
          </a:p>
        </p:txBody>
      </p:sp>
      <p:pic>
        <p:nvPicPr>
          <p:cNvPr id="8" name="Obrázek 7" descr="P1010236.JPG">
            <a:extLst>
              <a:ext uri="{FF2B5EF4-FFF2-40B4-BE49-F238E27FC236}">
                <a16:creationId xmlns:a16="http://schemas.microsoft.com/office/drawing/2014/main" id="{B234AB56-5DE4-49CF-A068-C612172365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20380"/>
            <a:ext cx="4427984" cy="332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7" name="TextovéPole 5">
            <a:extLst>
              <a:ext uri="{FF2B5EF4-FFF2-40B4-BE49-F238E27FC236}">
                <a16:creationId xmlns:a16="http://schemas.microsoft.com/office/drawing/2014/main" id="{D92E6ACD-DB4B-49F1-8BC3-FD6296253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4563" y="6221413"/>
            <a:ext cx="2103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Book Antiqua" panose="02040602050305030304" pitchFamily="18" charset="0"/>
              </a:rPr>
              <a:t>Hájek, ORP Kuřim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B02FC617-5D71-469A-9557-DD829CC98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5148064" cy="3432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9" name="TextovéPole 4">
            <a:extLst>
              <a:ext uri="{FF2B5EF4-FFF2-40B4-BE49-F238E27FC236}">
                <a16:creationId xmlns:a16="http://schemas.microsoft.com/office/drawing/2014/main" id="{FD3D4602-0EE9-4CDF-9DCF-BE87AEA65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4724400"/>
            <a:ext cx="151288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Book Antiqua" panose="02040602050305030304" pitchFamily="18" charset="0"/>
              </a:rPr>
              <a:t>Český kras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F5D5585C-B514-4CB8-BA81-FEADB89B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Přírodní prvky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B70AC3B3-BF89-4A1D-9624-F542044AB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>
              <a:spcBef>
                <a:spcPts val="575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Doupné stromy</a:t>
            </a:r>
          </a:p>
        </p:txBody>
      </p:sp>
      <p:pic>
        <p:nvPicPr>
          <p:cNvPr id="9" name="Obrázek 8" descr="P9240543.JPG">
            <a:extLst>
              <a:ext uri="{FF2B5EF4-FFF2-40B4-BE49-F238E27FC236}">
                <a16:creationId xmlns:a16="http://schemas.microsoft.com/office/drawing/2014/main" id="{F62DA9D8-0E79-4CB0-A9A6-C480440CBE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256" y="1475066"/>
            <a:ext cx="3899622" cy="5199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21" name="TextovéPole 4">
            <a:extLst>
              <a:ext uri="{FF2B5EF4-FFF2-40B4-BE49-F238E27FC236}">
                <a16:creationId xmlns:a16="http://schemas.microsoft.com/office/drawing/2014/main" id="{7F9CC8E3-6257-4FAC-8D8D-8505B180C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825" y="6026150"/>
            <a:ext cx="2333625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Book Antiqua" panose="02040602050305030304" pitchFamily="18" charset="0"/>
              </a:rPr>
              <a:t>Želešický háj, ORP Šlapanice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C37E2B5-6065-4E94-A062-DBE808F8E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475066"/>
            <a:ext cx="3458949" cy="5188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23" name="TextovéPole 4">
            <a:extLst>
              <a:ext uri="{FF2B5EF4-FFF2-40B4-BE49-F238E27FC236}">
                <a16:creationId xmlns:a16="http://schemas.microsoft.com/office/drawing/2014/main" id="{ED93EFFC-3944-4393-ADD1-698BCDF43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6292850"/>
            <a:ext cx="23336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Book Antiqua" panose="02040602050305030304" pitchFamily="18" charset="0"/>
              </a:rPr>
              <a:t>Lebeďák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C14BEEEC-716A-4C5D-A9B2-4584F11B1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Přírodní prvky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6A785483-EF11-4AC3-8288-5DCEE4FB1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>
              <a:spcBef>
                <a:spcPts val="575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Výstavky</a:t>
            </a:r>
          </a:p>
        </p:txBody>
      </p:sp>
      <p:pic>
        <p:nvPicPr>
          <p:cNvPr id="5" name="Obrázek 4" descr="P9240648.JPG">
            <a:extLst>
              <a:ext uri="{FF2B5EF4-FFF2-40B4-BE49-F238E27FC236}">
                <a16:creationId xmlns:a16="http://schemas.microsoft.com/office/drawing/2014/main" id="{E8EF38EB-3CA3-4AEE-8E85-6C5D7518BD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40" y="1224135"/>
            <a:ext cx="4140460" cy="552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5" name="TextovéPole 4">
            <a:extLst>
              <a:ext uri="{FF2B5EF4-FFF2-40B4-BE49-F238E27FC236}">
                <a16:creationId xmlns:a16="http://schemas.microsoft.com/office/drawing/2014/main" id="{487149B3-B882-4F33-A0DE-67A03408D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5819775"/>
            <a:ext cx="2333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Book Antiqua" panose="02040602050305030304" pitchFamily="18" charset="0"/>
              </a:rPr>
              <a:t>Želešický háj, ORP Šlapanice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1DF37715-F0F2-458F-8752-C7175705C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Přírodní prvky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E61A60BE-0911-4173-9273-F9A856639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>
              <a:spcBef>
                <a:spcPts val="575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Hlavaté stromy</a:t>
            </a:r>
          </a:p>
        </p:txBody>
      </p:sp>
      <p:pic>
        <p:nvPicPr>
          <p:cNvPr id="6" name="Obrázek 1" descr="7a.JPG">
            <a:extLst>
              <a:ext uri="{FF2B5EF4-FFF2-40B4-BE49-F238E27FC236}">
                <a16:creationId xmlns:a16="http://schemas.microsoft.com/office/drawing/2014/main" id="{EF5C9E5A-460D-4916-BFAE-485FA3D463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55" y="1549850"/>
            <a:ext cx="2665082" cy="401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2" descr="8a.JPG">
            <a:extLst>
              <a:ext uri="{FF2B5EF4-FFF2-40B4-BE49-F238E27FC236}">
                <a16:creationId xmlns:a16="http://schemas.microsoft.com/office/drawing/2014/main" id="{44FA91EE-CF86-4761-8B3F-03087AC310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153" y="1381299"/>
            <a:ext cx="2609584" cy="3926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3" descr="180b.JPG">
            <a:extLst>
              <a:ext uri="{FF2B5EF4-FFF2-40B4-BE49-F238E27FC236}">
                <a16:creationId xmlns:a16="http://schemas.microsoft.com/office/drawing/2014/main" id="{BE5699C0-B96D-4943-9460-B2E89E9C8F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15" y="3243686"/>
            <a:ext cx="2253172" cy="3391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71" name="TextovéPole 9">
            <a:extLst>
              <a:ext uri="{FF2B5EF4-FFF2-40B4-BE49-F238E27FC236}">
                <a16:creationId xmlns:a16="http://schemas.microsoft.com/office/drawing/2014/main" id="{7F7E7F48-8C09-44B3-81DB-7912B8723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819775"/>
            <a:ext cx="3898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Book Antiqua" panose="02040602050305030304" pitchFamily="18" charset="0"/>
              </a:rPr>
              <a:t>Hraniční hlavaté stromy – lokalita Nad Přestavlky, Kloboucko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43E58D92-CA17-4240-BC57-02DCE810D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Přírodní prvky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5FF8D593-59A5-4093-B480-F93CB8E46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>
              <a:spcBef>
                <a:spcPts val="575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Významné druhy rostlin a živočichů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AAA1FE9-7AF9-4508-83E6-2CE78CC106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4020" y="1922748"/>
            <a:ext cx="4355976" cy="2903984"/>
          </a:xfrm>
          <a:prstGeom prst="rect">
            <a:avLst/>
          </a:prstGeom>
          <a:effectLst>
            <a:softEdge rad="112522"/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B0E348C-F86E-4CAD-AE2B-8271B417BB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60848"/>
            <a:ext cx="3096005" cy="4644008"/>
          </a:xfrm>
          <a:prstGeom prst="rect">
            <a:avLst/>
          </a:prstGeom>
          <a:effectLst>
            <a:softEdge rad="112522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8B57AE5-3103-4059-AB89-51072C5E02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09" y="4067944"/>
            <a:ext cx="3515883" cy="2636912"/>
          </a:xfrm>
          <a:prstGeom prst="rect">
            <a:avLst/>
          </a:prstGeom>
          <a:effectLst>
            <a:softEdge rad="112522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0E04A66E-66EC-40BA-9684-29289889E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69962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Kulturně historické prvky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5" name="Zástupný symbol pro obsah 2">
            <a:extLst>
              <a:ext uri="{FF2B5EF4-FFF2-40B4-BE49-F238E27FC236}">
                <a16:creationId xmlns:a16="http://schemas.microsoft.com/office/drawing/2014/main" id="{62D0BF04-6CB2-4B29-817D-C984ADA44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>
              <a:spcBef>
                <a:spcPts val="575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Hraniční kameny</a:t>
            </a:r>
          </a:p>
        </p:txBody>
      </p:sp>
      <p:pic>
        <p:nvPicPr>
          <p:cNvPr id="7" name="Obrázek 6" descr="PA120155.JPG">
            <a:extLst>
              <a:ext uri="{FF2B5EF4-FFF2-40B4-BE49-F238E27FC236}">
                <a16:creationId xmlns:a16="http://schemas.microsoft.com/office/drawing/2014/main" id="{1E445DAD-9DB3-4D5C-BAB4-D3E23A1797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7" y="1732768"/>
            <a:ext cx="3104077" cy="413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PA010023.JPG">
            <a:extLst>
              <a:ext uri="{FF2B5EF4-FFF2-40B4-BE49-F238E27FC236}">
                <a16:creationId xmlns:a16="http://schemas.microsoft.com/office/drawing/2014/main" id="{A569B05C-0163-4761-9A2B-E18DB5832A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36" y="1224256"/>
            <a:ext cx="2984030" cy="3978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PA120169.JPG">
            <a:extLst>
              <a:ext uri="{FF2B5EF4-FFF2-40B4-BE49-F238E27FC236}">
                <a16:creationId xmlns:a16="http://schemas.microsoft.com/office/drawing/2014/main" id="{51355312-250B-4D6A-B03C-BE0447AAEB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60" y="2276872"/>
            <a:ext cx="2949000" cy="39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9" name="Obdélník 9">
            <a:extLst>
              <a:ext uri="{FF2B5EF4-FFF2-40B4-BE49-F238E27FC236}">
                <a16:creationId xmlns:a16="http://schemas.microsoft.com/office/drawing/2014/main" id="{71E90DB4-6EE7-44F5-A499-01308668C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6143625"/>
            <a:ext cx="68623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latin typeface="Book Antiqua" panose="02040602050305030304" pitchFamily="18" charset="0"/>
              </a:rPr>
              <a:t>Hraniční kameny – lokality Pekárna, Střelický les, Brno-venkov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27E02620-7282-4980-879E-8A1CAB61D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69962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Kulturně historické prvky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39" name="Zástupný symbol pro obsah 2">
            <a:extLst>
              <a:ext uri="{FF2B5EF4-FFF2-40B4-BE49-F238E27FC236}">
                <a16:creationId xmlns:a16="http://schemas.microsoft.com/office/drawing/2014/main" id="{0F7E0FEE-BB30-44CD-B55F-81B3AE32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>
              <a:spcBef>
                <a:spcPts val="575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Hraniční stromy</a:t>
            </a:r>
          </a:p>
        </p:txBody>
      </p:sp>
      <p:pic>
        <p:nvPicPr>
          <p:cNvPr id="11" name="Obrázek 10" descr="P9240558.JPG">
            <a:extLst>
              <a:ext uri="{FF2B5EF4-FFF2-40B4-BE49-F238E27FC236}">
                <a16:creationId xmlns:a16="http://schemas.microsoft.com/office/drawing/2014/main" id="{7763E9FA-FA5A-4DC8-8A25-A06946E1BE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78" y="1519940"/>
            <a:ext cx="3510390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 descr="P9240621.JPG">
            <a:extLst>
              <a:ext uri="{FF2B5EF4-FFF2-40B4-BE49-F238E27FC236}">
                <a16:creationId xmlns:a16="http://schemas.microsoft.com/office/drawing/2014/main" id="{F7F31AA5-0D69-45A9-971E-E146EC6E33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1588910"/>
            <a:ext cx="3456385" cy="4608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942" name="Obdélník 12">
            <a:extLst>
              <a:ext uri="{FF2B5EF4-FFF2-40B4-BE49-F238E27FC236}">
                <a16:creationId xmlns:a16="http://schemas.microsoft.com/office/drawing/2014/main" id="{4C24B844-7E18-4BEB-A7C1-ACD4173A5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6300788"/>
            <a:ext cx="6742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Book Antiqua" panose="02040602050305030304" pitchFamily="18" charset="0"/>
              </a:rPr>
              <a:t>Hraniční hlavaté stromy – lokalita Želešický háj, Brno-venkov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BCD664D0-96F6-48E4-9A76-DB8090EFE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69962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Kulturně historické prvky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3" name="Zástupný symbol pro obsah 2">
            <a:extLst>
              <a:ext uri="{FF2B5EF4-FFF2-40B4-BE49-F238E27FC236}">
                <a16:creationId xmlns:a16="http://schemas.microsoft.com/office/drawing/2014/main" id="{F3EBB2E7-689C-48DB-9879-AEB39AB02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>
              <a:spcBef>
                <a:spcPts val="575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Hraniční příkopy a valy</a:t>
            </a:r>
          </a:p>
        </p:txBody>
      </p:sp>
      <p:pic>
        <p:nvPicPr>
          <p:cNvPr id="7" name="Obrázek 6" descr="P9240625.JPG">
            <a:extLst>
              <a:ext uri="{FF2B5EF4-FFF2-40B4-BE49-F238E27FC236}">
                <a16:creationId xmlns:a16="http://schemas.microsoft.com/office/drawing/2014/main" id="{7B06BCB4-4DF0-4381-818C-31DFFA1E7A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975" y="1569554"/>
            <a:ext cx="4495485" cy="3371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P9240519.JPG">
            <a:extLst>
              <a:ext uri="{FF2B5EF4-FFF2-40B4-BE49-F238E27FC236}">
                <a16:creationId xmlns:a16="http://schemas.microsoft.com/office/drawing/2014/main" id="{8D627FBF-D1B9-42C8-8D07-A9D3BCDA74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6" y="1724050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6" name="Obdélník 8">
            <a:extLst>
              <a:ext uri="{FF2B5EF4-FFF2-40B4-BE49-F238E27FC236}">
                <a16:creationId xmlns:a16="http://schemas.microsoft.com/office/drawing/2014/main" id="{57196D42-963A-4852-A649-CB0B3CE4F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018088"/>
            <a:ext cx="6115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Book Antiqua" panose="02040602050305030304" pitchFamily="18" charset="0"/>
              </a:rPr>
              <a:t>Hraniční příkop – lokalita Želešický háj, Brno-venkov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1D370739-0DA7-456C-81E6-884A08417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69962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Kulturně historické prvky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7" name="Zástupný symbol pro obsah 2">
            <a:extLst>
              <a:ext uri="{FF2B5EF4-FFF2-40B4-BE49-F238E27FC236}">
                <a16:creationId xmlns:a16="http://schemas.microsoft.com/office/drawing/2014/main" id="{243B09CE-CEF8-4BC5-8DCC-F3A3FC364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>
              <a:spcBef>
                <a:spcPts val="575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Zbytky plužiny</a:t>
            </a:r>
          </a:p>
        </p:txBody>
      </p:sp>
      <p:pic>
        <p:nvPicPr>
          <p:cNvPr id="10" name="Obrázek 9" descr="P1010291.JPG">
            <a:extLst>
              <a:ext uri="{FF2B5EF4-FFF2-40B4-BE49-F238E27FC236}">
                <a16:creationId xmlns:a16="http://schemas.microsoft.com/office/drawing/2014/main" id="{F325CF1E-A798-4D15-A993-A7409D2568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989" name="Obdélník 10">
            <a:extLst>
              <a:ext uri="{FF2B5EF4-FFF2-40B4-BE49-F238E27FC236}">
                <a16:creationId xmlns:a16="http://schemas.microsoft.com/office/drawing/2014/main" id="{02578D14-19CC-493B-9208-73BDEE7EF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52963"/>
            <a:ext cx="43561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>
                <a:latin typeface="Book Antiqua" panose="02040602050305030304" pitchFamily="18" charset="0"/>
              </a:rPr>
              <a:t>lokalita Hájek, ORP Kuřim</a:t>
            </a:r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58BCCAAA-64B0-4570-A211-B77AB9534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17979"/>
            <a:ext cx="4860032" cy="3240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991" name="Obdélník 10">
            <a:extLst>
              <a:ext uri="{FF2B5EF4-FFF2-40B4-BE49-F238E27FC236}">
                <a16:creationId xmlns:a16="http://schemas.microsoft.com/office/drawing/2014/main" id="{2B45F2FD-DF4B-45AF-A9E9-721DD8305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6488113"/>
            <a:ext cx="48593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>
                <a:latin typeface="Book Antiqua" panose="02040602050305030304" pitchFamily="18" charset="0"/>
              </a:rPr>
              <a:t>kamenice – lokalita Sokolí skála, ORP Tišnov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6050887F-C64C-45F5-B701-128329B66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Výmladná schopnost dřevin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12771135-1DEC-467B-AC95-A15240D95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341438"/>
            <a:ext cx="8280400" cy="4835525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Dřeviny mají různou výmladnou schopnost!</a:t>
            </a:r>
          </a:p>
          <a:p>
            <a:pPr lvl="1" eaLnBrk="1" hangingPunct="1"/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Habr obecný, jilm habrolistý, lípy, olše lepkavá, vrby</a:t>
            </a:r>
          </a:p>
          <a:p>
            <a:pPr lvl="1" eaLnBrk="1" hangingPunct="1"/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Duby, javor babyka, jilm drsný, olše šedá, jeřáb ptačí, topol černý, topol bílý</a:t>
            </a:r>
          </a:p>
          <a:p>
            <a:pPr lvl="1" eaLnBrk="1" hangingPunct="1"/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Javor klen, javor mléč, topol osika</a:t>
            </a:r>
          </a:p>
          <a:p>
            <a:pPr lvl="1" eaLnBrk="1" hangingPunct="1"/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Buk lesní, bříza bělokorá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dokáží si ji podržet různě dlouhou dobu!</a:t>
            </a:r>
          </a:p>
          <a:p>
            <a:pPr lvl="1" eaLnBrk="1" hangingPunct="1"/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Duby, lípy, habr, jilmy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Pařezová × kořenová výmladnost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2FAECFB4-8C14-4308-8D77-50CA1F4B0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69962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Kulturně historické prvky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1" name="Zástupný symbol pro obsah 2">
            <a:extLst>
              <a:ext uri="{FF2B5EF4-FFF2-40B4-BE49-F238E27FC236}">
                <a16:creationId xmlns:a16="http://schemas.microsoft.com/office/drawing/2014/main" id="{A37CAB46-13FE-47D4-9A5A-1E176DEE8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>
              <a:spcBef>
                <a:spcPts val="575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Sakrální objekty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760CCB13-B2AC-43AB-BD7F-D109179A8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5532107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23C10538-E533-4214-BC2A-2A347FFE9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814" y="1334822"/>
            <a:ext cx="3419872" cy="4559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014" name="Obdélník 10">
            <a:extLst>
              <a:ext uri="{FF2B5EF4-FFF2-40B4-BE49-F238E27FC236}">
                <a16:creationId xmlns:a16="http://schemas.microsoft.com/office/drawing/2014/main" id="{6494AAA5-F9EE-4596-8462-6C5AA2CF2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45125"/>
            <a:ext cx="55086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>
                <a:latin typeface="Book Antiqua" panose="02040602050305030304" pitchFamily="18" charset="0"/>
              </a:rPr>
              <a:t>Moravskokrumlovský les</a:t>
            </a:r>
          </a:p>
        </p:txBody>
      </p:sp>
      <p:sp>
        <p:nvSpPr>
          <p:cNvPr id="43015" name="Obdélník 10">
            <a:extLst>
              <a:ext uri="{FF2B5EF4-FFF2-40B4-BE49-F238E27FC236}">
                <a16:creationId xmlns:a16="http://schemas.microsoft.com/office/drawing/2014/main" id="{A017408D-DF03-4600-9D48-CBEEA8544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6032498"/>
            <a:ext cx="34925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>
                <a:latin typeface="Book Antiqua" panose="02040602050305030304" pitchFamily="18" charset="0"/>
              </a:rPr>
              <a:t>Přední Kout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855E61E4-7F80-42EC-B0E6-D8B6039C7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69962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Kulturně historické prvky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5" name="Zástupný symbol pro obsah 2">
            <a:extLst>
              <a:ext uri="{FF2B5EF4-FFF2-40B4-BE49-F238E27FC236}">
                <a16:creationId xmlns:a16="http://schemas.microsoft.com/office/drawing/2014/main" id="{0BB1E93B-75C1-47B0-9E72-23B93F6D2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>
              <a:spcBef>
                <a:spcPts val="575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Archeologické památky</a:t>
            </a:r>
          </a:p>
        </p:txBody>
      </p:sp>
      <p:pic>
        <p:nvPicPr>
          <p:cNvPr id="44036" name="Obrázek 1">
            <a:extLst>
              <a:ext uri="{FF2B5EF4-FFF2-40B4-BE49-F238E27FC236}">
                <a16:creationId xmlns:a16="http://schemas.microsoft.com/office/drawing/2014/main" id="{B2AC8031-CF5C-4236-8EF7-6D0631E7F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611313"/>
            <a:ext cx="6880225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152C1CD2-12D6-4311-8AA3-FF3993AD4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69962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Kulturně historické prvky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0B6F8E15-A6AF-4EF7-8C0C-BECEA0367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>
              <a:spcBef>
                <a:spcPts val="575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Staré cesty a stezky</a:t>
            </a:r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070CFB7D-AA8C-4FA9-8E5B-68E06AB07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776026" cy="5163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061" name="Obdélník 10">
            <a:extLst>
              <a:ext uri="{FF2B5EF4-FFF2-40B4-BE49-F238E27FC236}">
                <a16:creationId xmlns:a16="http://schemas.microsoft.com/office/drawing/2014/main" id="{196FC9C7-8D28-4C29-AF2F-05FCE5E3D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6308725"/>
            <a:ext cx="55086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>
                <a:latin typeface="Book Antiqua" panose="02040602050305030304" pitchFamily="18" charset="0"/>
              </a:rPr>
              <a:t>Pod Pouzdřanskou stepí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4150178A-C658-45B5-AC72-86B8AD3BC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69962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Kulturně historické prvky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4E334ADC-0121-42DE-AF8E-FDCDC17DB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marL="0" indent="0" algn="just" eaLnBrk="1" hangingPunct="1">
              <a:spcBef>
                <a:spcPts val="575"/>
              </a:spcBef>
              <a:buFont typeface="Arial" panose="020B0604020202020204" pitchFamily="34" charset="0"/>
              <a:buNone/>
              <a:defRPr/>
            </a:pPr>
            <a:r>
              <a:rPr 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Znaky bývalých úvozových cest:</a:t>
            </a:r>
          </a:p>
          <a:p>
            <a:pPr lvl="1">
              <a:defRPr/>
            </a:pPr>
            <a:r>
              <a:rPr 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existence zářezu bývalé cesty do terénu o proměnlivé hloubce a šířce, </a:t>
            </a:r>
          </a:p>
          <a:p>
            <a:pPr lvl="1">
              <a:defRPr/>
            </a:pPr>
            <a:r>
              <a:rPr 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existence násypu bývalé cesty o proměnlivé výšce a šířce, často zpevněné skládaným kamením či podezdívkou, </a:t>
            </a:r>
          </a:p>
          <a:p>
            <a:pPr lvl="1">
              <a:defRPr/>
            </a:pPr>
            <a:r>
              <a:rPr 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přítomnost štětovaného povrchu, </a:t>
            </a:r>
          </a:p>
          <a:p>
            <a:pPr lvl="1">
              <a:defRPr/>
            </a:pPr>
            <a:r>
              <a:rPr 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souběh více tratí vedle sebe (tzv. úvozové pole), </a:t>
            </a:r>
          </a:p>
          <a:p>
            <a:pPr lvl="1">
              <a:defRPr/>
            </a:pPr>
            <a:r>
              <a:rPr 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výskyt polykormonů, či pařezových hlav na hranách úvozů, </a:t>
            </a:r>
          </a:p>
          <a:p>
            <a:pPr lvl="1">
              <a:defRPr/>
            </a:pPr>
            <a:r>
              <a:rPr 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nezpevněná lesní cesta, která není používána ke svému plánovanému účelu (zarostlá lesním porostem).</a:t>
            </a:r>
          </a:p>
          <a:p>
            <a:pPr algn="just" eaLnBrk="1" hangingPunct="1">
              <a:spcBef>
                <a:spcPts val="575"/>
              </a:spcBef>
              <a:defRPr/>
            </a:pPr>
            <a:endParaRPr lang="cs-CZ" altLang="cs-CZ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12A2F026-2E45-4A29-BBB3-83266C00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69962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Kulturně historické prvky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C934017D-5AA5-4CEA-AC51-EA0F40CCA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>
              <a:spcBef>
                <a:spcPts val="575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Technické objekty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77B6746B-6431-4E23-9954-8950E0FA4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7"/>
            <a:ext cx="4572000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7246FFD3-3D18-4CD7-8A5B-D5FB97FC5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059" y="2930649"/>
            <a:ext cx="4838169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110" name="Obdélník 10">
            <a:extLst>
              <a:ext uri="{FF2B5EF4-FFF2-40B4-BE49-F238E27FC236}">
                <a16:creationId xmlns:a16="http://schemas.microsoft.com/office/drawing/2014/main" id="{7873C39B-210C-4720-B07A-2D69F9504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2059" y="6166445"/>
            <a:ext cx="47879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dirty="0">
                <a:latin typeface="Book Antiqua" panose="02040602050305030304" pitchFamily="18" charset="0"/>
              </a:rPr>
              <a:t>Les Kolby</a:t>
            </a:r>
          </a:p>
        </p:txBody>
      </p:sp>
      <p:sp>
        <p:nvSpPr>
          <p:cNvPr id="47111" name="Obdélník 10">
            <a:extLst>
              <a:ext uri="{FF2B5EF4-FFF2-40B4-BE49-F238E27FC236}">
                <a16:creationId xmlns:a16="http://schemas.microsoft.com/office/drawing/2014/main" id="{154A9E01-5B99-46AB-9421-F69F8EBD3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24400"/>
            <a:ext cx="442753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>
                <a:latin typeface="Book Antiqua" panose="02040602050305030304" pitchFamily="18" charset="0"/>
              </a:rPr>
              <a:t>Křivoklátsko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ázek 3">
            <a:extLst>
              <a:ext uri="{FF2B5EF4-FFF2-40B4-BE49-F238E27FC236}">
                <a16:creationId xmlns:a16="http://schemas.microsoft.com/office/drawing/2014/main" id="{7AB9444C-72F6-41CC-8994-797493011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95375"/>
            <a:ext cx="359410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Nadpis 1">
            <a:extLst>
              <a:ext uri="{FF2B5EF4-FFF2-40B4-BE49-F238E27FC236}">
                <a16:creationId xmlns:a16="http://schemas.microsoft.com/office/drawing/2014/main" id="{0A10E476-C1D2-4FC4-A594-9F360DD78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250"/>
            <a:ext cx="9144000" cy="6096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Milířové plošiny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" title="Vkládá se obrázek...">
            <a:extLst>
              <a:ext uri="{FF2B5EF4-FFF2-40B4-BE49-F238E27FC236}">
                <a16:creationId xmlns:a16="http://schemas.microsoft.com/office/drawing/2014/main" id="{938B7E93-CE52-4933-804E-20A68DBD53BB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852738"/>
            <a:ext cx="5688013" cy="3600450"/>
          </a:xfrm>
          <a:prstGeom prst="rect">
            <a:avLst/>
          </a:prstGeom>
        </p:spPr>
      </p:pic>
      <p:sp>
        <p:nvSpPr>
          <p:cNvPr id="48133" name="TextovéPole 9">
            <a:extLst>
              <a:ext uri="{FF2B5EF4-FFF2-40B4-BE49-F238E27FC236}">
                <a16:creationId xmlns:a16="http://schemas.microsoft.com/office/drawing/2014/main" id="{2488110B-5DB7-44DF-9AF6-8EC25FDE2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6161088"/>
            <a:ext cx="37084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cs-CZ" altLang="cs-CZ" b="1"/>
              <a:t>Zájmové území - revír Kouřimec </a:t>
            </a:r>
          </a:p>
          <a:p>
            <a:pPr algn="r"/>
            <a:r>
              <a:rPr lang="cs-CZ" altLang="cs-CZ" sz="1400"/>
              <a:t>(podklad ZM10, zdroj ČÚZK, 2017)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0D84EE6-DECF-4612-8492-7C57A818F560}"/>
              </a:ext>
            </a:extLst>
          </p:cNvPr>
          <p:cNvCxnSpPr/>
          <p:nvPr/>
        </p:nvCxnSpPr>
        <p:spPr>
          <a:xfrm>
            <a:off x="1116013" y="1916113"/>
            <a:ext cx="2160587" cy="4537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50ADC6BE-BED3-4E9D-B632-849F34357DDC}"/>
              </a:ext>
            </a:extLst>
          </p:cNvPr>
          <p:cNvCxnSpPr/>
          <p:nvPr/>
        </p:nvCxnSpPr>
        <p:spPr>
          <a:xfrm>
            <a:off x="1116013" y="1916113"/>
            <a:ext cx="7848600" cy="936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">
            <a:extLst>
              <a:ext uri="{FF2B5EF4-FFF2-40B4-BE49-F238E27FC236}">
                <a16:creationId xmlns:a16="http://schemas.microsoft.com/office/drawing/2014/main" id="{C9CED500-15E4-4B0D-9898-A9B753895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8424862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ovéPole 11">
            <a:extLst>
              <a:ext uri="{FF2B5EF4-FFF2-40B4-BE49-F238E27FC236}">
                <a16:creationId xmlns:a16="http://schemas.microsoft.com/office/drawing/2014/main" id="{2B3104F9-0760-4C0F-8108-B17783D66BC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50825" y="6378575"/>
            <a:ext cx="53403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b="1"/>
              <a:t>Digitální model terénu (DMT) revíru Kouřimec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2636C76D-E025-4144-857C-48C683F49A0B}"/>
              </a:ext>
            </a:extLst>
          </p:cNvPr>
          <p:cNvSpPr txBox="1">
            <a:spLocks/>
          </p:cNvSpPr>
          <p:nvPr/>
        </p:nvSpPr>
        <p:spPr bwMode="auto">
          <a:xfrm>
            <a:off x="0" y="476250"/>
            <a:ext cx="91440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Milířové plošiny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Skupina 2">
            <a:extLst>
              <a:ext uri="{FF2B5EF4-FFF2-40B4-BE49-F238E27FC236}">
                <a16:creationId xmlns:a16="http://schemas.microsoft.com/office/drawing/2014/main" id="{DE3ADD26-C5E8-41B1-B5A4-884D67F0853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52925" y="1862138"/>
            <a:ext cx="4591050" cy="3943350"/>
            <a:chOff x="164658" y="3905156"/>
            <a:chExt cx="3030582" cy="2602575"/>
          </a:xfrm>
        </p:grpSpPr>
        <p:sp>
          <p:nvSpPr>
            <p:cNvPr id="50189" name="TextovéPole 4">
              <a:extLst>
                <a:ext uri="{FF2B5EF4-FFF2-40B4-BE49-F238E27FC236}">
                  <a16:creationId xmlns:a16="http://schemas.microsoft.com/office/drawing/2014/main" id="{9FF1B020-DE96-49B6-8F1F-2CE0B0EDF2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658" y="6138399"/>
              <a:ext cx="30305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cs-CZ" altLang="cs-CZ"/>
                <a:t>Stínovaný reliéf</a:t>
              </a:r>
            </a:p>
          </p:txBody>
        </p:sp>
        <p:grpSp>
          <p:nvGrpSpPr>
            <p:cNvPr id="50190" name="Skupina 5">
              <a:extLst>
                <a:ext uri="{FF2B5EF4-FFF2-40B4-BE49-F238E27FC236}">
                  <a16:creationId xmlns:a16="http://schemas.microsoft.com/office/drawing/2014/main" id="{E67BB9EC-E0D0-4F50-B262-05973215D6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3513" y="3905156"/>
              <a:ext cx="2961727" cy="2141855"/>
              <a:chOff x="2455818" y="3342225"/>
              <a:chExt cx="2961727" cy="2141855"/>
            </a:xfrm>
          </p:grpSpPr>
          <p:pic>
            <p:nvPicPr>
              <p:cNvPr id="50191" name="picture">
                <a:extLst>
                  <a:ext uri="{FF2B5EF4-FFF2-40B4-BE49-F238E27FC236}">
                    <a16:creationId xmlns:a16="http://schemas.microsoft.com/office/drawing/2014/main" id="{513459D6-8348-4940-869F-6302F3F794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6260" y="3342225"/>
                <a:ext cx="2661285" cy="2141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Šipka doprava 7">
                <a:extLst>
                  <a:ext uri="{FF2B5EF4-FFF2-40B4-BE49-F238E27FC236}">
                    <a16:creationId xmlns:a16="http://schemas.microsoft.com/office/drawing/2014/main" id="{8BBAE0CD-488E-42B2-A218-BE0F5A1D3E4B}"/>
                  </a:ext>
                </a:extLst>
              </p:cNvPr>
              <p:cNvSpPr/>
              <p:nvPr/>
            </p:nvSpPr>
            <p:spPr>
              <a:xfrm rot="19396447">
                <a:off x="2456126" y="3545486"/>
                <a:ext cx="452701" cy="260886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9" name="Šipka doprava 8">
                <a:extLst>
                  <a:ext uri="{FF2B5EF4-FFF2-40B4-BE49-F238E27FC236}">
                    <a16:creationId xmlns:a16="http://schemas.microsoft.com/office/drawing/2014/main" id="{08C1A42A-FE51-447B-A976-DECFCA63F087}"/>
                  </a:ext>
                </a:extLst>
              </p:cNvPr>
              <p:cNvSpPr/>
              <p:nvPr/>
            </p:nvSpPr>
            <p:spPr>
              <a:xfrm rot="19396447">
                <a:off x="4236540" y="3904859"/>
                <a:ext cx="452701" cy="260886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0" name="Šipka doprava 9">
                <a:extLst>
                  <a:ext uri="{FF2B5EF4-FFF2-40B4-BE49-F238E27FC236}">
                    <a16:creationId xmlns:a16="http://schemas.microsoft.com/office/drawing/2014/main" id="{D5356C19-42EB-4190-9CFE-82D20D5460A6}"/>
                  </a:ext>
                </a:extLst>
              </p:cNvPr>
              <p:cNvSpPr/>
              <p:nvPr/>
            </p:nvSpPr>
            <p:spPr>
              <a:xfrm rot="19396447">
                <a:off x="4410495" y="4457015"/>
                <a:ext cx="453749" cy="260886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3" name="Šipka doprava 10">
                <a:extLst>
                  <a:ext uri="{FF2B5EF4-FFF2-40B4-BE49-F238E27FC236}">
                    <a16:creationId xmlns:a16="http://schemas.microsoft.com/office/drawing/2014/main" id="{6FB9377B-A15A-448A-9E3C-578AC2DBC515}"/>
                  </a:ext>
                </a:extLst>
              </p:cNvPr>
              <p:cNvSpPr/>
              <p:nvPr/>
            </p:nvSpPr>
            <p:spPr>
              <a:xfrm rot="19396447">
                <a:off x="4245971" y="5090895"/>
                <a:ext cx="452701" cy="260886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4" name="Šipka doprava 11">
                <a:extLst>
                  <a:ext uri="{FF2B5EF4-FFF2-40B4-BE49-F238E27FC236}">
                    <a16:creationId xmlns:a16="http://schemas.microsoft.com/office/drawing/2014/main" id="{3735D031-11FA-4745-9B00-F4D3333B5566}"/>
                  </a:ext>
                </a:extLst>
              </p:cNvPr>
              <p:cNvSpPr/>
              <p:nvPr/>
            </p:nvSpPr>
            <p:spPr>
              <a:xfrm rot="19396447">
                <a:off x="4756308" y="5213480"/>
                <a:ext cx="452701" cy="260886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</p:grpSp>
      </p:grpSp>
      <p:grpSp>
        <p:nvGrpSpPr>
          <p:cNvPr id="50179" name="Skupina 1">
            <a:extLst>
              <a:ext uri="{FF2B5EF4-FFF2-40B4-BE49-F238E27FC236}">
                <a16:creationId xmlns:a16="http://schemas.microsoft.com/office/drawing/2014/main" id="{C0F66C64-3D11-417A-907A-A6BE73CB0C0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0338" y="1374775"/>
            <a:ext cx="4183062" cy="4268788"/>
            <a:chOff x="3446789" y="3540508"/>
            <a:chExt cx="2827925" cy="2885798"/>
          </a:xfrm>
        </p:grpSpPr>
        <p:sp>
          <p:nvSpPr>
            <p:cNvPr id="50181" name="TextovéPole 14">
              <a:extLst>
                <a:ext uri="{FF2B5EF4-FFF2-40B4-BE49-F238E27FC236}">
                  <a16:creationId xmlns:a16="http://schemas.microsoft.com/office/drawing/2014/main" id="{C561FE44-02C3-44BC-A994-0025D6121D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789" y="6056974"/>
              <a:ext cx="27146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cs-CZ" altLang="cs-CZ"/>
                <a:t>Mapa sklonu svahů</a:t>
              </a:r>
            </a:p>
          </p:txBody>
        </p:sp>
        <p:grpSp>
          <p:nvGrpSpPr>
            <p:cNvPr id="50182" name="Skupina 15">
              <a:extLst>
                <a:ext uri="{FF2B5EF4-FFF2-40B4-BE49-F238E27FC236}">
                  <a16:creationId xmlns:a16="http://schemas.microsoft.com/office/drawing/2014/main" id="{25F4A009-A060-4DF2-8F06-740E31064C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3532" y="3540508"/>
              <a:ext cx="2801182" cy="2471982"/>
              <a:chOff x="5971494" y="3018790"/>
              <a:chExt cx="2801182" cy="2471982"/>
            </a:xfrm>
          </p:grpSpPr>
          <p:pic>
            <p:nvPicPr>
              <p:cNvPr id="50183" name="picture">
                <a:extLst>
                  <a:ext uri="{FF2B5EF4-FFF2-40B4-BE49-F238E27FC236}">
                    <a16:creationId xmlns:a16="http://schemas.microsoft.com/office/drawing/2014/main" id="{CE1D4ED2-1ADF-4D0E-BE52-E7B9A648DD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1494" y="3348282"/>
                <a:ext cx="2714625" cy="2142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Šipka doprava 12">
                <a:extLst>
                  <a:ext uri="{FF2B5EF4-FFF2-40B4-BE49-F238E27FC236}">
                    <a16:creationId xmlns:a16="http://schemas.microsoft.com/office/drawing/2014/main" id="{16A5A018-F3FD-4977-8C90-672ACBD3AAED}"/>
                  </a:ext>
                </a:extLst>
              </p:cNvPr>
              <p:cNvSpPr/>
              <p:nvPr/>
            </p:nvSpPr>
            <p:spPr>
              <a:xfrm rot="7965072">
                <a:off x="6170669" y="3114837"/>
                <a:ext cx="452885" cy="260791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9" name="Šipka doprava 13">
                <a:extLst>
                  <a:ext uri="{FF2B5EF4-FFF2-40B4-BE49-F238E27FC236}">
                    <a16:creationId xmlns:a16="http://schemas.microsoft.com/office/drawing/2014/main" id="{69DE0D87-7C9D-421E-A498-B3DD1C9B6728}"/>
                  </a:ext>
                </a:extLst>
              </p:cNvPr>
              <p:cNvSpPr/>
              <p:nvPr/>
            </p:nvSpPr>
            <p:spPr>
              <a:xfrm rot="7965072">
                <a:off x="7916256" y="3462013"/>
                <a:ext cx="452885" cy="261865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20" name="Šipka doprava 14">
                <a:extLst>
                  <a:ext uri="{FF2B5EF4-FFF2-40B4-BE49-F238E27FC236}">
                    <a16:creationId xmlns:a16="http://schemas.microsoft.com/office/drawing/2014/main" id="{F013BB0F-6B36-4C43-B5FB-1EB1D1A27EBF}"/>
                  </a:ext>
                </a:extLst>
              </p:cNvPr>
              <p:cNvSpPr/>
              <p:nvPr/>
            </p:nvSpPr>
            <p:spPr>
              <a:xfrm rot="7965072">
                <a:off x="8064896" y="4033484"/>
                <a:ext cx="451811" cy="261865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21" name="Šipka doprava 15">
                <a:extLst>
                  <a:ext uri="{FF2B5EF4-FFF2-40B4-BE49-F238E27FC236}">
                    <a16:creationId xmlns:a16="http://schemas.microsoft.com/office/drawing/2014/main" id="{3EBF7440-56BC-4157-9A8F-2D56BEE31CAA}"/>
                  </a:ext>
                </a:extLst>
              </p:cNvPr>
              <p:cNvSpPr/>
              <p:nvPr/>
            </p:nvSpPr>
            <p:spPr>
              <a:xfrm rot="7965072">
                <a:off x="7916792" y="4646273"/>
                <a:ext cx="451812" cy="261865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22" name="Šipka doprava 16">
                <a:extLst>
                  <a:ext uri="{FF2B5EF4-FFF2-40B4-BE49-F238E27FC236}">
                    <a16:creationId xmlns:a16="http://schemas.microsoft.com/office/drawing/2014/main" id="{41228DAC-16E0-40D2-814E-9518CED5B81F}"/>
                  </a:ext>
                </a:extLst>
              </p:cNvPr>
              <p:cNvSpPr/>
              <p:nvPr/>
            </p:nvSpPr>
            <p:spPr>
              <a:xfrm rot="7965072">
                <a:off x="8415838" y="4770764"/>
                <a:ext cx="452885" cy="260791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</p:grpSp>
      </p:grpSp>
      <p:sp>
        <p:nvSpPr>
          <p:cNvPr id="25" name="Nadpis 1">
            <a:extLst>
              <a:ext uri="{FF2B5EF4-FFF2-40B4-BE49-F238E27FC236}">
                <a16:creationId xmlns:a16="http://schemas.microsoft.com/office/drawing/2014/main" id="{48E44003-50C5-4980-A82C-986F2373D8EA}"/>
              </a:ext>
            </a:extLst>
          </p:cNvPr>
          <p:cNvSpPr txBox="1">
            <a:spLocks/>
          </p:cNvSpPr>
          <p:nvPr/>
        </p:nvSpPr>
        <p:spPr bwMode="auto">
          <a:xfrm>
            <a:off x="0" y="476250"/>
            <a:ext cx="91440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Milířové plošiny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">
            <a:extLst>
              <a:ext uri="{FF2B5EF4-FFF2-40B4-BE49-F238E27FC236}">
                <a16:creationId xmlns:a16="http://schemas.microsoft.com/office/drawing/2014/main" id="{6C8C9B9F-6D92-41E8-9B86-17908B9B4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8848725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ovéPole 23">
            <a:extLst>
              <a:ext uri="{FF2B5EF4-FFF2-40B4-BE49-F238E27FC236}">
                <a16:creationId xmlns:a16="http://schemas.microsoft.com/office/drawing/2014/main" id="{426D317D-4604-4454-A728-F2B903135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6092825"/>
            <a:ext cx="57594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cs-CZ" altLang="cs-CZ" b="1"/>
              <a:t>Lokalita bývalého milíře</a:t>
            </a:r>
          </a:p>
          <a:p>
            <a:pPr algn="r"/>
            <a:r>
              <a:rPr lang="cs-CZ" altLang="cs-CZ" sz="1400"/>
              <a:t>(porostní skupina 415A15, milíř č. 730; foto: Robert Knott)</a:t>
            </a:r>
          </a:p>
        </p:txBody>
      </p:sp>
      <p:sp>
        <p:nvSpPr>
          <p:cNvPr id="25" name="Nadpis 1">
            <a:extLst>
              <a:ext uri="{FF2B5EF4-FFF2-40B4-BE49-F238E27FC236}">
                <a16:creationId xmlns:a16="http://schemas.microsoft.com/office/drawing/2014/main" id="{03115185-38C3-47F1-AC07-DA30895A4857}"/>
              </a:ext>
            </a:extLst>
          </p:cNvPr>
          <p:cNvSpPr txBox="1">
            <a:spLocks/>
          </p:cNvSpPr>
          <p:nvPr/>
        </p:nvSpPr>
        <p:spPr bwMode="auto">
          <a:xfrm>
            <a:off x="0" y="476250"/>
            <a:ext cx="91440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Milířové plošiny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Nadpis 1">
            <a:extLst>
              <a:ext uri="{FF2B5EF4-FFF2-40B4-BE49-F238E27FC236}">
                <a16:creationId xmlns:a16="http://schemas.microsoft.com/office/drawing/2014/main" id="{2E5569EA-0AA3-4229-83B3-BFB98962CD0A}"/>
              </a:ext>
            </a:extLst>
          </p:cNvPr>
          <p:cNvSpPr txBox="1">
            <a:spLocks/>
          </p:cNvSpPr>
          <p:nvPr/>
        </p:nvSpPr>
        <p:spPr bwMode="auto">
          <a:xfrm>
            <a:off x="0" y="476250"/>
            <a:ext cx="91440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Milířové plošiny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27" name="TextovéPole 4">
            <a:extLst>
              <a:ext uri="{FF2B5EF4-FFF2-40B4-BE49-F238E27FC236}">
                <a16:creationId xmlns:a16="http://schemas.microsoft.com/office/drawing/2014/main" id="{5DB9066D-3579-4883-89AC-E548E28ED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6381750"/>
            <a:ext cx="6767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cs-CZ" altLang="cs-CZ" b="1"/>
              <a:t>Výběr ověřovaných lokalit s milíři na základě sítě čtverců</a:t>
            </a:r>
          </a:p>
        </p:txBody>
      </p:sp>
      <p:pic>
        <p:nvPicPr>
          <p:cNvPr id="52228" name="picture">
            <a:extLst>
              <a:ext uri="{FF2B5EF4-FFF2-40B4-BE49-F238E27FC236}">
                <a16:creationId xmlns:a16="http://schemas.microsoft.com/office/drawing/2014/main" id="{8425F5C5-C289-4790-BB08-105ED25E1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8353425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653D6FAD-9E6E-4D3B-9C27-C529807D7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co jde?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6E2D47-E6FE-464B-BE95-4F90D1371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341438"/>
            <a:ext cx="8280400" cy="48355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Nízký les = výmladkový les = pařezina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cs-CZ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dřeviny se obnovují vegetativně (nepohlavně)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Obrázek 3">
            <a:extLst>
              <a:ext uri="{FF2B5EF4-FFF2-40B4-BE49-F238E27FC236}">
                <a16:creationId xmlns:a16="http://schemas.microsoft.com/office/drawing/2014/main" id="{245EC4F1-37B7-4F2E-9CDB-9EEB07B0F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2295525"/>
            <a:ext cx="60833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sah 2">
            <a:extLst>
              <a:ext uri="{FF2B5EF4-FFF2-40B4-BE49-F238E27FC236}">
                <a16:creationId xmlns:a16="http://schemas.microsoft.com/office/drawing/2014/main" id="{6BD2E0C7-32DE-45AD-82D0-FBF17A236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68413"/>
            <a:ext cx="8713787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2286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0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počet lokalit potenciálních bývalých milířů na revíru Kouřimec (na základě DMR5G): 1 028 ks, </a:t>
            </a:r>
          </a:p>
          <a:p>
            <a:pPr eaLnBrk="1" hangingPunct="1">
              <a:spcBef>
                <a:spcPts val="1000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úspěšnost potvrzení existence bývalých milířů: 76,5–81,3 %, </a:t>
            </a:r>
          </a:p>
          <a:p>
            <a:pPr eaLnBrk="1" hangingPunct="1">
              <a:spcBef>
                <a:spcPts val="1000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průměrně se jeden bývalý milíř na revíru Kouřimec vyskytuje na ploše přibližně 2 ha porostní půdy. 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45878C10-E4F3-40FE-A715-5742C2E1C46E}"/>
              </a:ext>
            </a:extLst>
          </p:cNvPr>
          <p:cNvSpPr txBox="1">
            <a:spLocks/>
          </p:cNvSpPr>
          <p:nvPr/>
        </p:nvSpPr>
        <p:spPr bwMode="auto">
          <a:xfrm>
            <a:off x="0" y="476250"/>
            <a:ext cx="91440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Milířové plošiny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Zástupný symbol pro obsah 4">
            <a:extLst>
              <a:ext uri="{FF2B5EF4-FFF2-40B4-BE49-F238E27FC236}">
                <a16:creationId xmlns:a16="http://schemas.microsoft.com/office/drawing/2014/main" id="{79CF935C-C138-443A-A70A-08BF20498C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22" b="42831"/>
          <a:stretch>
            <a:fillRect/>
          </a:stretch>
        </p:blipFill>
        <p:spPr>
          <a:xfrm>
            <a:off x="503238" y="1268413"/>
            <a:ext cx="8137525" cy="5424487"/>
          </a:xfr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2A5523E4-0256-4865-8AFE-840C6BAC1C3B}"/>
              </a:ext>
            </a:extLst>
          </p:cNvPr>
          <p:cNvSpPr txBox="1">
            <a:spLocks/>
          </p:cNvSpPr>
          <p:nvPr/>
        </p:nvSpPr>
        <p:spPr bwMode="auto">
          <a:xfrm>
            <a:off x="0" y="476250"/>
            <a:ext cx="91440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Milířové plošiny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ázek 6">
            <a:extLst>
              <a:ext uri="{FF2B5EF4-FFF2-40B4-BE49-F238E27FC236}">
                <a16:creationId xmlns:a16="http://schemas.microsoft.com/office/drawing/2014/main" id="{6AEC055A-210F-45B2-99AA-61050B23A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39" b="42822"/>
          <a:stretch>
            <a:fillRect/>
          </a:stretch>
        </p:blipFill>
        <p:spPr bwMode="auto">
          <a:xfrm>
            <a:off x="179388" y="1196975"/>
            <a:ext cx="8353425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E3C0D371-C60B-47C7-B403-2B6C966AADE8}"/>
              </a:ext>
            </a:extLst>
          </p:cNvPr>
          <p:cNvSpPr txBox="1">
            <a:spLocks/>
          </p:cNvSpPr>
          <p:nvPr/>
        </p:nvSpPr>
        <p:spPr bwMode="auto">
          <a:xfrm>
            <a:off x="0" y="476250"/>
            <a:ext cx="91440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Milířové plošiny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4F0CC9FE-E4EC-41A1-A366-427C7E44A9F5}"/>
              </a:ext>
            </a:extLst>
          </p:cNvPr>
          <p:cNvSpPr txBox="1">
            <a:spLocks/>
          </p:cNvSpPr>
          <p:nvPr/>
        </p:nvSpPr>
        <p:spPr bwMode="auto">
          <a:xfrm>
            <a:off x="0" y="476250"/>
            <a:ext cx="91440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Milířové plošiny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23" name="Obrázek 1">
            <a:extLst>
              <a:ext uri="{FF2B5EF4-FFF2-40B4-BE49-F238E27FC236}">
                <a16:creationId xmlns:a16="http://schemas.microsoft.com/office/drawing/2014/main" id="{3D205329-61BC-4DE9-B54A-CD2F77E63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085850"/>
            <a:ext cx="8604250" cy="573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DA075759-B5EE-4A75-A8F6-31F8A8A13693}"/>
              </a:ext>
            </a:extLst>
          </p:cNvPr>
          <p:cNvSpPr txBox="1">
            <a:spLocks/>
          </p:cNvSpPr>
          <p:nvPr/>
        </p:nvSpPr>
        <p:spPr bwMode="auto">
          <a:xfrm>
            <a:off x="0" y="476250"/>
            <a:ext cx="91440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Milířové plošiny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47" name="Obrázek 1">
            <a:extLst>
              <a:ext uri="{FF2B5EF4-FFF2-40B4-BE49-F238E27FC236}">
                <a16:creationId xmlns:a16="http://schemas.microsoft.com/office/drawing/2014/main" id="{5CC24524-B7BA-48D1-B0D2-ADDD37AE4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43000"/>
            <a:ext cx="61849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Obrázek 3">
            <a:extLst>
              <a:ext uri="{FF2B5EF4-FFF2-40B4-BE49-F238E27FC236}">
                <a16:creationId xmlns:a16="http://schemas.microsoft.com/office/drawing/2014/main" id="{5C9B3037-2FA9-40E6-8D6B-B4DC5900C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1146175"/>
            <a:ext cx="2643188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33095">
            <a:extLst>
              <a:ext uri="{FF2B5EF4-FFF2-40B4-BE49-F238E27FC236}">
                <a16:creationId xmlns:a16="http://schemas.microsoft.com/office/drawing/2014/main" id="{826AFC4C-A59E-4C80-A5A1-0BF314AD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440113"/>
            <a:ext cx="446405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Nadpis 1">
            <a:extLst>
              <a:ext uri="{FF2B5EF4-FFF2-40B4-BE49-F238E27FC236}">
                <a16:creationId xmlns:a16="http://schemas.microsoft.com/office/drawing/2014/main" id="{D702271D-9299-4DDA-8250-FC6E8A711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969962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Kulturně historické prvky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2" name="Zástupný symbol pro obsah 2">
            <a:extLst>
              <a:ext uri="{FF2B5EF4-FFF2-40B4-BE49-F238E27FC236}">
                <a16:creationId xmlns:a16="http://schemas.microsoft.com/office/drawing/2014/main" id="{034C8BEE-818F-41C7-82C7-D8C08B179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>
              <a:spcBef>
                <a:spcPts val="575"/>
              </a:spcBef>
            </a:pP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Pověsti a legendy</a:t>
            </a:r>
          </a:p>
        </p:txBody>
      </p:sp>
      <p:pic>
        <p:nvPicPr>
          <p:cNvPr id="58373" name="Obrázek 1">
            <a:extLst>
              <a:ext uri="{FF2B5EF4-FFF2-40B4-BE49-F238E27FC236}">
                <a16:creationId xmlns:a16="http://schemas.microsoft.com/office/drawing/2014/main" id="{8BB970D6-AA8E-4C5F-A606-80AF09376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220788"/>
            <a:ext cx="52197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D27C8115-537E-4FD2-8F26-2E72A2C811AA}"/>
              </a:ext>
            </a:extLst>
          </p:cNvPr>
          <p:cNvSpPr/>
          <p:nvPr/>
        </p:nvSpPr>
        <p:spPr>
          <a:xfrm>
            <a:off x="1160463" y="2546350"/>
            <a:ext cx="6867525" cy="416718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D6A91C-9CF8-4EA9-A88F-172F1249E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2636838"/>
            <a:ext cx="6453188" cy="4076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Nadpis 1">
            <a:extLst>
              <a:ext uri="{FF2B5EF4-FFF2-40B4-BE49-F238E27FC236}">
                <a16:creationId xmlns:a16="http://schemas.microsoft.com/office/drawing/2014/main" id="{A611FD87-8982-489D-A39A-C3BB2481B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Cíle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565C01BA-EAE1-4011-92DD-BC7CAFB66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193800"/>
            <a:ext cx="8785225" cy="1689100"/>
          </a:xfrm>
        </p:spPr>
        <p:txBody>
          <a:bodyPr/>
          <a:lstStyle/>
          <a:p>
            <a:pPr algn="just" eaLnBrk="1" hangingPunct="1"/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Předpoklady výskytu a výskyt starobylých výmladkových lesů v ČR (měřítko státu).</a:t>
            </a:r>
          </a:p>
          <a:p>
            <a:pPr algn="just" eaLnBrk="1" hangingPunct="1"/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Výskyt a charakteristika starobylých výmladkových lesů (měřítko regionu)</a:t>
            </a:r>
          </a:p>
          <a:p>
            <a:pPr algn="just" eaLnBrk="1" hangingPunct="1"/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Podrobná charakteristika významných lokalit starobylých výmladkových lesů.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901F4597-2AC9-4A13-B64E-62A41F927ED4}"/>
              </a:ext>
            </a:extLst>
          </p:cNvPr>
          <p:cNvSpPr/>
          <p:nvPr/>
        </p:nvSpPr>
        <p:spPr>
          <a:xfrm>
            <a:off x="1160463" y="2546350"/>
            <a:ext cx="6867525" cy="4167188"/>
          </a:xfrm>
          <a:prstGeom prst="rect">
            <a:avLst/>
          </a:prstGeom>
          <a:blipFill dpi="0" rotWithShape="1">
            <a:blip r:embed="rId2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F783487A-9984-44FB-8118-09F94604373D}"/>
              </a:ext>
            </a:extLst>
          </p:cNvPr>
          <p:cNvSpPr/>
          <p:nvPr/>
        </p:nvSpPr>
        <p:spPr>
          <a:xfrm>
            <a:off x="1160463" y="2546350"/>
            <a:ext cx="6867525" cy="4167188"/>
          </a:xfrm>
          <a:prstGeom prst="rect">
            <a:avLst/>
          </a:prstGeom>
          <a:blipFill dpi="0" rotWithShape="1">
            <a:blip r:embed="rId4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3747FBFB-FC2A-4066-909E-B0829C2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89693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Přírodní podmínky výskytu starobylých výmladkových lesů v ČR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19" name="Zástupný symbol pro obsah 2">
            <a:extLst>
              <a:ext uri="{FF2B5EF4-FFF2-40B4-BE49-F238E27FC236}">
                <a16:creationId xmlns:a16="http://schemas.microsoft.com/office/drawing/2014/main" id="{41027297-E83C-4121-8FBA-5A35C080C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89038"/>
            <a:ext cx="8280400" cy="4835525"/>
          </a:xfrm>
        </p:spPr>
        <p:txBody>
          <a:bodyPr/>
          <a:lstStyle/>
          <a:p>
            <a:pPr algn="just" eaLnBrk="1" hangingPunct="1"/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Využití registru geografie a znalosti výmladné schopnosti dřevin    v jednotlivých vegetačních stupních</a:t>
            </a:r>
          </a:p>
        </p:txBody>
      </p:sp>
      <p:sp>
        <p:nvSpPr>
          <p:cNvPr id="60420" name="AutoShape 2" descr="http://archivnimapy.cuzk.cz/cio/data/ciom/_cio_vp/m0272-1VP_025.jpg">
            <a:extLst>
              <a:ext uri="{FF2B5EF4-FFF2-40B4-BE49-F238E27FC236}">
                <a16:creationId xmlns:a16="http://schemas.microsoft.com/office/drawing/2014/main" id="{C4D354D1-F050-48FD-85B3-B9D1D71786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39975" y="3606800"/>
            <a:ext cx="1982788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60421" name="Obrázek 1">
            <a:extLst>
              <a:ext uri="{FF2B5EF4-FFF2-40B4-BE49-F238E27FC236}">
                <a16:creationId xmlns:a16="http://schemas.microsoft.com/office/drawing/2014/main" id="{81E4460B-D142-4A43-A149-1319E8363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844675"/>
            <a:ext cx="7054850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6F7A91D2-4C7B-4341-8359-0B936AB14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Výskyt starobylých výmladkových lesů v ČR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3" name="Zástupný symbol pro obsah 2">
            <a:extLst>
              <a:ext uri="{FF2B5EF4-FFF2-40B4-BE49-F238E27FC236}">
                <a16:creationId xmlns:a16="http://schemas.microsoft.com/office/drawing/2014/main" id="{82497801-6B22-4247-A849-B460819DA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89038"/>
            <a:ext cx="8280400" cy="4835525"/>
          </a:xfrm>
        </p:spPr>
        <p:txBody>
          <a:bodyPr/>
          <a:lstStyle/>
          <a:p>
            <a:pPr algn="just" eaLnBrk="1" hangingPunct="1"/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Sumarizací údajů o využití ploch v katastrálních územích k roku 1845 bylo zjištěno, že v 1. polovině 19. století zaujímaly nízkokmenné lesy v ČR plochu 145 726,63 ha.</a:t>
            </a:r>
          </a:p>
        </p:txBody>
      </p:sp>
      <p:sp>
        <p:nvSpPr>
          <p:cNvPr id="61444" name="AutoShape 2" descr="http://archivnimapy.cuzk.cz/cio/data/ciom/_cio_vp/m0272-1VP_025.jpg">
            <a:extLst>
              <a:ext uri="{FF2B5EF4-FFF2-40B4-BE49-F238E27FC236}">
                <a16:creationId xmlns:a16="http://schemas.microsoft.com/office/drawing/2014/main" id="{4A34BB70-B125-4460-AC22-6D14136B9B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39975" y="3606800"/>
            <a:ext cx="1982788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grpSp>
        <p:nvGrpSpPr>
          <p:cNvPr id="61445" name="Skupina 4">
            <a:extLst>
              <a:ext uri="{FF2B5EF4-FFF2-40B4-BE49-F238E27FC236}">
                <a16:creationId xmlns:a16="http://schemas.microsoft.com/office/drawing/2014/main" id="{C9496591-862C-4663-A501-01E0B34889CE}"/>
              </a:ext>
            </a:extLst>
          </p:cNvPr>
          <p:cNvGrpSpPr>
            <a:grpSpLocks/>
          </p:cNvGrpSpPr>
          <p:nvPr/>
        </p:nvGrpSpPr>
        <p:grpSpPr bwMode="auto">
          <a:xfrm>
            <a:off x="1979613" y="2349500"/>
            <a:ext cx="5184775" cy="4467225"/>
            <a:chOff x="675507" y="2642127"/>
            <a:chExt cx="5510049" cy="4683899"/>
          </a:xfrm>
        </p:grpSpPr>
        <p:pic>
          <p:nvPicPr>
            <p:cNvPr id="61446" name="Obrázek 3">
              <a:extLst>
                <a:ext uri="{FF2B5EF4-FFF2-40B4-BE49-F238E27FC236}">
                  <a16:creationId xmlns:a16="http://schemas.microsoft.com/office/drawing/2014/main" id="{8CDD5872-B65E-4266-ADDB-C526A877F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507" y="2642127"/>
              <a:ext cx="5510049" cy="1728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47" name="Obrázek 5">
              <a:extLst>
                <a:ext uri="{FF2B5EF4-FFF2-40B4-BE49-F238E27FC236}">
                  <a16:creationId xmlns:a16="http://schemas.microsoft.com/office/drawing/2014/main" id="{1363939C-2CA6-4AD7-9858-4539433EB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507" y="4437112"/>
              <a:ext cx="5510049" cy="2888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03DE83D0-1321-446E-9EB1-6AC200D9D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Výskyt starobylých výmladkových lesů v ČR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67" name="AutoShape 2" descr="http://archivnimapy.cuzk.cz/cio/data/ciom/_cio_vp/m0272-1VP_025.jpg">
            <a:extLst>
              <a:ext uri="{FF2B5EF4-FFF2-40B4-BE49-F238E27FC236}">
                <a16:creationId xmlns:a16="http://schemas.microsoft.com/office/drawing/2014/main" id="{C22987E6-0FD6-472F-806D-055FCA92C2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39975" y="3606800"/>
            <a:ext cx="1982788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62468" name="Obrázek 1">
            <a:extLst>
              <a:ext uri="{FF2B5EF4-FFF2-40B4-BE49-F238E27FC236}">
                <a16:creationId xmlns:a16="http://schemas.microsoft.com/office/drawing/2014/main" id="{D0D504D2-DF60-433C-8C44-666C4CF29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085850"/>
            <a:ext cx="8162925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77DE65AE-D8BB-4BFF-9FE6-8C49A8C90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co jde?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8B52819-884F-4580-8434-2EB603B67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341438"/>
            <a:ext cx="8280400" cy="48355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Vysoký les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cs-CZ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obnova dřevin probíhá generativní cestou (umělou, či přirozenou)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Obrázek 3">
            <a:extLst>
              <a:ext uri="{FF2B5EF4-FFF2-40B4-BE49-F238E27FC236}">
                <a16:creationId xmlns:a16="http://schemas.microsoft.com/office/drawing/2014/main" id="{2DC5984F-3ABC-45F1-A13F-1E516D0B5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276475"/>
            <a:ext cx="676910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385E3927-A90D-4614-9354-C4D06465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Výskyt starobylých výmladkových lesů v ČR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491" name="Obrázek 1">
            <a:extLst>
              <a:ext uri="{FF2B5EF4-FFF2-40B4-BE49-F238E27FC236}">
                <a16:creationId xmlns:a16="http://schemas.microsoft.com/office/drawing/2014/main" id="{8DE77B79-FC05-4672-9744-62ABB21EA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557338"/>
            <a:ext cx="791845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Zástupný symbol pro obsah 2">
            <a:extLst>
              <a:ext uri="{FF2B5EF4-FFF2-40B4-BE49-F238E27FC236}">
                <a16:creationId xmlns:a16="http://schemas.microsoft.com/office/drawing/2014/main" id="{0191B4AD-CA91-4032-A894-FEE9EAF95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341438"/>
            <a:ext cx="8280400" cy="4835525"/>
          </a:xfrm>
        </p:spPr>
        <p:txBody>
          <a:bodyPr/>
          <a:lstStyle/>
          <a:p>
            <a:pPr algn="just" eaLnBrk="1" hangingPunct="1"/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1941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Obrázek 3">
            <a:extLst>
              <a:ext uri="{FF2B5EF4-FFF2-40B4-BE49-F238E27FC236}">
                <a16:creationId xmlns:a16="http://schemas.microsoft.com/office/drawing/2014/main" id="{779F343D-7A22-4289-94F2-E01D70DE5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558925"/>
            <a:ext cx="7918450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Nadpis 1">
            <a:extLst>
              <a:ext uri="{FF2B5EF4-FFF2-40B4-BE49-F238E27FC236}">
                <a16:creationId xmlns:a16="http://schemas.microsoft.com/office/drawing/2014/main" id="{1BD754F1-6423-4BCA-B0FA-F5888A93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Výskyt starobylých výmladkových lesů v ČR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0" name="Zástupný symbol pro obsah 2">
            <a:extLst>
              <a:ext uri="{FF2B5EF4-FFF2-40B4-BE49-F238E27FC236}">
                <a16:creationId xmlns:a16="http://schemas.microsoft.com/office/drawing/2014/main" id="{3D9CA4FE-7497-49D6-935A-AF709CA07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341438"/>
            <a:ext cx="8280400" cy="4835525"/>
          </a:xfrm>
        </p:spPr>
        <p:txBody>
          <a:bodyPr/>
          <a:lstStyle/>
          <a:p>
            <a:pPr algn="just" eaLnBrk="1" hangingPunct="1"/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Současnost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28C48479-5200-4FA9-A1BA-62AFD1204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Výskyt starobylých výmladkových lesů v ČR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563" name="Obrázek 1">
            <a:extLst>
              <a:ext uri="{FF2B5EF4-FFF2-40B4-BE49-F238E27FC236}">
                <a16:creationId xmlns:a16="http://schemas.microsoft.com/office/drawing/2014/main" id="{EC3B3976-4EFB-46B7-91EA-B055C0693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12838"/>
            <a:ext cx="791845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CB43A529-358D-4721-B5F1-4B8D9EE74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587" name="Picture 1">
            <a:extLst>
              <a:ext uri="{FF2B5EF4-FFF2-40B4-BE49-F238E27FC236}">
                <a16:creationId xmlns:a16="http://schemas.microsoft.com/office/drawing/2014/main" id="{D6CFA43B-32A7-4DDC-B5AD-F439B390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339850"/>
            <a:ext cx="5122863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3BC6910-1344-498A-9674-1771AD357B2C}"/>
              </a:ext>
            </a:extLst>
          </p:cNvPr>
          <p:cNvSpPr txBox="1"/>
          <p:nvPr/>
        </p:nvSpPr>
        <p:spPr>
          <a:xfrm>
            <a:off x="3743325" y="3806825"/>
            <a:ext cx="5400675" cy="2862263"/>
          </a:xfrm>
          <a:prstGeom prst="rect">
            <a:avLst/>
          </a:prstGeom>
          <a:solidFill>
            <a:schemeClr val="bg2">
              <a:lumMod val="75000"/>
              <a:alpha val="7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i="1" dirty="0">
                <a:latin typeface="Book Antiqua" pitchFamily="18" charset="0"/>
                <a:cs typeface="Arial" charset="0"/>
              </a:rPr>
              <a:t>Rozsah výskytu lesů výmladkového původu na lokalitě: </a:t>
            </a:r>
            <a:endParaRPr lang="cs-CZ" dirty="0">
              <a:latin typeface="Book Antiqua" pitchFamily="18" charset="0"/>
              <a:cs typeface="Arial" charset="0"/>
            </a:endParaRPr>
          </a:p>
          <a:p>
            <a:pPr eaLnBrk="1" hangingPunct="1">
              <a:defRPr/>
            </a:pPr>
            <a:r>
              <a:rPr lang="cs-CZ" b="1" dirty="0">
                <a:latin typeface="Book Antiqua" pitchFamily="18" charset="0"/>
                <a:cs typeface="Arial" charset="0"/>
              </a:rPr>
              <a:t>1 pařeziny na celé ploše </a:t>
            </a:r>
          </a:p>
          <a:p>
            <a:pPr eaLnBrk="1" hangingPunct="1">
              <a:defRPr/>
            </a:pPr>
            <a:r>
              <a:rPr lang="cs-CZ" b="1" dirty="0">
                <a:latin typeface="Book Antiqua" pitchFamily="18" charset="0"/>
                <a:cs typeface="Arial" charset="0"/>
              </a:rPr>
              <a:t>2 pařeziny na větší části území </a:t>
            </a:r>
            <a:r>
              <a:rPr lang="cs-CZ" dirty="0">
                <a:latin typeface="Book Antiqua" pitchFamily="18" charset="0"/>
                <a:cs typeface="Arial" charset="0"/>
              </a:rPr>
              <a:t>(více než 50 % plochy)</a:t>
            </a:r>
          </a:p>
          <a:p>
            <a:pPr eaLnBrk="1" hangingPunct="1">
              <a:defRPr/>
            </a:pPr>
            <a:r>
              <a:rPr lang="cs-CZ" b="1" dirty="0">
                <a:latin typeface="Book Antiqua" pitchFamily="18" charset="0"/>
                <a:cs typeface="Arial" charset="0"/>
              </a:rPr>
              <a:t>3 pařeziny na menší části území </a:t>
            </a:r>
            <a:r>
              <a:rPr lang="cs-CZ" dirty="0">
                <a:latin typeface="Book Antiqua" pitchFamily="18" charset="0"/>
                <a:cs typeface="Arial" charset="0"/>
              </a:rPr>
              <a:t>(méně než 50 % plochy)</a:t>
            </a:r>
          </a:p>
          <a:p>
            <a:pPr eaLnBrk="1" hangingPunct="1">
              <a:defRPr/>
            </a:pPr>
            <a:r>
              <a:rPr lang="cs-CZ" i="1" dirty="0">
                <a:latin typeface="Book Antiqua" pitchFamily="18" charset="0"/>
                <a:cs typeface="Arial" charset="0"/>
              </a:rPr>
              <a:t> Výsledné členění lokalit: </a:t>
            </a:r>
            <a:endParaRPr lang="cs-CZ" dirty="0">
              <a:latin typeface="Book Antiqua" pitchFamily="18" charset="0"/>
              <a:cs typeface="Arial" charset="0"/>
            </a:endParaRPr>
          </a:p>
          <a:p>
            <a:pPr eaLnBrk="1" hangingPunct="1">
              <a:defRPr/>
            </a:pPr>
            <a:r>
              <a:rPr lang="cs-CZ" b="1" dirty="0">
                <a:latin typeface="Book Antiqua" pitchFamily="18" charset="0"/>
                <a:cs typeface="Arial" charset="0"/>
              </a:rPr>
              <a:t>A – významné starobylé pařeziny </a:t>
            </a:r>
            <a:r>
              <a:rPr lang="cs-CZ" dirty="0">
                <a:latin typeface="Book Antiqua" pitchFamily="18" charset="0"/>
                <a:cs typeface="Arial" charset="0"/>
              </a:rPr>
              <a:t>(A1, A2, A3)</a:t>
            </a:r>
          </a:p>
          <a:p>
            <a:pPr eaLnBrk="1" hangingPunct="1">
              <a:defRPr/>
            </a:pPr>
            <a:r>
              <a:rPr lang="cs-CZ" b="1" dirty="0">
                <a:latin typeface="Book Antiqua" pitchFamily="18" charset="0"/>
                <a:cs typeface="Arial" charset="0"/>
              </a:rPr>
              <a:t>B – starobylé pařeziny </a:t>
            </a:r>
            <a:r>
              <a:rPr lang="cs-CZ" dirty="0">
                <a:latin typeface="Book Antiqua" pitchFamily="18" charset="0"/>
                <a:cs typeface="Arial" charset="0"/>
              </a:rPr>
              <a:t>(B1, B2, B3)</a:t>
            </a:r>
          </a:p>
          <a:p>
            <a:pPr eaLnBrk="1" hangingPunct="1">
              <a:defRPr/>
            </a:pPr>
            <a:r>
              <a:rPr lang="cs-CZ" b="1" dirty="0">
                <a:latin typeface="Book Antiqua" pitchFamily="18" charset="0"/>
                <a:cs typeface="Arial" charset="0"/>
              </a:rPr>
              <a:t>C – nepravé kmenoviny </a:t>
            </a:r>
            <a:r>
              <a:rPr lang="cs-CZ" dirty="0">
                <a:latin typeface="Book Antiqua" pitchFamily="18" charset="0"/>
                <a:cs typeface="Arial" charset="0"/>
              </a:rPr>
              <a:t>(C1, C2, C3)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6D93A56-919B-4891-8182-74DF14481AE0}"/>
              </a:ext>
            </a:extLst>
          </p:cNvPr>
          <p:cNvSpPr txBox="1"/>
          <p:nvPr/>
        </p:nvSpPr>
        <p:spPr>
          <a:xfrm>
            <a:off x="4535488" y="1336675"/>
            <a:ext cx="4608512" cy="2308225"/>
          </a:xfrm>
          <a:prstGeom prst="rect">
            <a:avLst/>
          </a:prstGeom>
          <a:solidFill>
            <a:schemeClr val="bg2">
              <a:lumMod val="75000"/>
              <a:alpha val="7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latin typeface="Book Antiqua" pitchFamily="18" charset="0"/>
                <a:cs typeface="Arial" charset="0"/>
              </a:rPr>
              <a:t>Pro hodnocení významu jednotlivých prvků je používána verbálně numerická stupnice: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b="1" dirty="0">
                <a:latin typeface="Book Antiqua" pitchFamily="18" charset="0"/>
                <a:cs typeface="Arial" charset="0"/>
              </a:rPr>
              <a:t>1 bez významu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b="1" dirty="0">
                <a:latin typeface="Book Antiqua" pitchFamily="18" charset="0"/>
                <a:cs typeface="Arial" charset="0"/>
              </a:rPr>
              <a:t>2 malý význam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b="1" dirty="0">
                <a:latin typeface="Book Antiqua" pitchFamily="18" charset="0"/>
                <a:cs typeface="Arial" charset="0"/>
              </a:rPr>
              <a:t>3 střední význam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b="1" dirty="0">
                <a:latin typeface="Book Antiqua" pitchFamily="18" charset="0"/>
                <a:cs typeface="Arial" charset="0"/>
              </a:rPr>
              <a:t>4 velký význam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b="1" dirty="0">
                <a:latin typeface="Book Antiqua" pitchFamily="18" charset="0"/>
                <a:cs typeface="Arial" charset="0"/>
              </a:rPr>
              <a:t>5 výjimečně velký význam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F8158CFD-DBE2-49AB-B908-7228960D5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611" name="Picture 2">
            <a:extLst>
              <a:ext uri="{FF2B5EF4-FFF2-40B4-BE49-F238E27FC236}">
                <a16:creationId xmlns:a16="http://schemas.microsoft.com/office/drawing/2014/main" id="{FFC0076B-8354-4122-BF5C-09FF3D55A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25538"/>
            <a:ext cx="8639175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98B40A48-9898-49FE-BBE5-BCE4BA5E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89693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Podrobná charakteristika významných lokalit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635" name="Obrázek 2">
            <a:extLst>
              <a:ext uri="{FF2B5EF4-FFF2-40B4-BE49-F238E27FC236}">
                <a16:creationId xmlns:a16="http://schemas.microsoft.com/office/drawing/2014/main" id="{7398CAE9-01C2-4FDD-A7DD-DD3CE0728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268413"/>
            <a:ext cx="6121400" cy="542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A8E145B1-AD35-4DB9-B421-5D3C7BBFF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89693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Podrobná charakteristika významných lokalit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659" name="Picture 3">
            <a:extLst>
              <a:ext uri="{FF2B5EF4-FFF2-40B4-BE49-F238E27FC236}">
                <a16:creationId xmlns:a16="http://schemas.microsoft.com/office/drawing/2014/main" id="{ACEBCD73-E4A9-4BC9-9556-32C74426D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196975"/>
            <a:ext cx="9026525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19024EB7-0587-45AE-A82E-0AA62C8B0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896938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Podrobná charakteristika významných lokalit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1EDA3836-22AF-4CF7-A7FC-AD5571A02CD1}"/>
              </a:ext>
            </a:extLst>
          </p:cNvPr>
          <p:cNvGraphicFramePr>
            <a:graphicFrameLocks noGrp="1"/>
          </p:cNvGraphicFramePr>
          <p:nvPr/>
        </p:nvGraphicFramePr>
        <p:xfrm>
          <a:off x="20" y="908721"/>
          <a:ext cx="9143971" cy="5965944"/>
        </p:xfrm>
        <a:graphic>
          <a:graphicData uri="http://schemas.openxmlformats.org/drawingml/2006/table">
            <a:tbl>
              <a:tblPr/>
              <a:tblGrid>
                <a:gridCol w="611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73921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2376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Segment číslo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721" marR="3972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24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971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Klasifikace SVL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721" marR="3972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0/C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Počet všech prvků v segmentu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721" marR="3972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387"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Přírodní prvky SVL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88" marR="15888" marT="15932" marB="15932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Výmladkové polykormony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86" marR="38586" marT="15932" marB="15932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38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Doupné stromy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86" marR="38586" marT="15932" marB="15932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38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Dendrotelmy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86" marR="38586" marT="15932" marB="15932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38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Hlavaté stromy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86" marR="38586" marT="15932" marB="15932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38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Výstavky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86" marR="38586" marT="15932" marB="15932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38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Ekotonová společenstva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86" marR="38586" marT="15932" marB="15932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38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Světliny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86" marR="38586" marT="15932" marB="15932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138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Významné druhy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86" marR="38586" marT="15932" marB="15932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1387">
                <a:tc row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Kulturně-historické prvky SVL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88" marR="15888" marT="15932" marB="15932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Hraniční příkopy a valy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86" marR="38586" marT="15932" marB="15932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138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Hraniční kameny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86" marR="38586" marT="15932" marB="15932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138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Hraniční stromy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86" marR="38586" marT="15932" marB="15932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138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Staré cesty a stezky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86" marR="38586" marT="15932" marB="15932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138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Zbytky plužiny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86" marR="38586" marT="15932" marB="15932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138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Technické objekty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86" marR="38586" marT="15932" marB="15932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138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Archeologické památky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86" marR="38586" marT="15932" marB="15932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0138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Sakrální objekty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86" marR="38586" marT="15932" marB="15932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0138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Pověsti a legendy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86" marR="38586" marT="15932" marB="15932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F1A353DB-E9D5-41EC-A3A1-70D79DD47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89693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Podrobná charakteristika významných lokalit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707" name="Obrázek 3">
            <a:extLst>
              <a:ext uri="{FF2B5EF4-FFF2-40B4-BE49-F238E27FC236}">
                <a16:creationId xmlns:a16="http://schemas.microsoft.com/office/drawing/2014/main" id="{2DEE0A36-09FB-4EAD-9BF8-719F70F5D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773238"/>
            <a:ext cx="8639175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4FEA68E9-9B74-463B-BFBE-76AF63D86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89693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Podrobná charakteristika významných lokalit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3731" name="Skupina 22">
            <a:extLst>
              <a:ext uri="{FF2B5EF4-FFF2-40B4-BE49-F238E27FC236}">
                <a16:creationId xmlns:a16="http://schemas.microsoft.com/office/drawing/2014/main" id="{E98F6408-F131-4F6C-A4C1-80A6C84BBF29}"/>
              </a:ext>
            </a:extLst>
          </p:cNvPr>
          <p:cNvGrpSpPr>
            <a:grpSpLocks/>
          </p:cNvGrpSpPr>
          <p:nvPr/>
        </p:nvGrpSpPr>
        <p:grpSpPr bwMode="auto">
          <a:xfrm>
            <a:off x="0" y="1052513"/>
            <a:ext cx="9144000" cy="5805487"/>
            <a:chOff x="0" y="1052736"/>
            <a:chExt cx="9144000" cy="5805264"/>
          </a:xfrm>
        </p:grpSpPr>
        <p:grpSp>
          <p:nvGrpSpPr>
            <p:cNvPr id="73732" name="Skupina 13">
              <a:extLst>
                <a:ext uri="{FF2B5EF4-FFF2-40B4-BE49-F238E27FC236}">
                  <a16:creationId xmlns:a16="http://schemas.microsoft.com/office/drawing/2014/main" id="{F211623F-20F9-4F22-AE65-191FD1F92B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052736"/>
              <a:ext cx="9144000" cy="5805264"/>
              <a:chOff x="0" y="1052736"/>
              <a:chExt cx="9144000" cy="5805264"/>
            </a:xfrm>
          </p:grpSpPr>
          <p:pic>
            <p:nvPicPr>
              <p:cNvPr id="73741" name="Picture 2">
                <a:extLst>
                  <a:ext uri="{FF2B5EF4-FFF2-40B4-BE49-F238E27FC236}">
                    <a16:creationId xmlns:a16="http://schemas.microsoft.com/office/drawing/2014/main" id="{55A91946-C7B2-42E5-87E9-7CF585D426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052736"/>
                <a:ext cx="9144000" cy="5582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3742" name="TextovéPole 12">
                <a:extLst>
                  <a:ext uri="{FF2B5EF4-FFF2-40B4-BE49-F238E27FC236}">
                    <a16:creationId xmlns:a16="http://schemas.microsoft.com/office/drawing/2014/main" id="{810DBD07-DEF1-4EB8-B6C5-2F0417C8DE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2160" y="4941168"/>
                <a:ext cx="313184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cs-CZ" altLang="cs-CZ"/>
              </a:p>
            </p:txBody>
          </p:sp>
          <p:pic>
            <p:nvPicPr>
              <p:cNvPr id="73743" name="Picture 3">
                <a:extLst>
                  <a:ext uri="{FF2B5EF4-FFF2-40B4-BE49-F238E27FC236}">
                    <a16:creationId xmlns:a16="http://schemas.microsoft.com/office/drawing/2014/main" id="{96584F8C-E8CF-49AA-B8E6-0D3C903E93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5872" y="6021288"/>
                <a:ext cx="1242000" cy="82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744" name="Picture 4">
                <a:extLst>
                  <a:ext uri="{FF2B5EF4-FFF2-40B4-BE49-F238E27FC236}">
                    <a16:creationId xmlns:a16="http://schemas.microsoft.com/office/drawing/2014/main" id="{5E6E55A4-D2D6-457E-A0AA-E404118DDF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9880" y="6021288"/>
                <a:ext cx="1242001" cy="82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745" name="Picture 5">
                <a:extLst>
                  <a:ext uri="{FF2B5EF4-FFF2-40B4-BE49-F238E27FC236}">
                    <a16:creationId xmlns:a16="http://schemas.microsoft.com/office/drawing/2014/main" id="{F014AA6F-F864-4D4A-B4F8-D6BF834A10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6024" y="6021288"/>
                <a:ext cx="1242000" cy="82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746" name="Picture 6">
                <a:extLst>
                  <a:ext uri="{FF2B5EF4-FFF2-40B4-BE49-F238E27FC236}">
                    <a16:creationId xmlns:a16="http://schemas.microsoft.com/office/drawing/2014/main" id="{301430BC-EBCD-4E61-8E25-62DD93AE3D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2168" y="6030000"/>
                <a:ext cx="1242000" cy="82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747" name="Picture 7">
                <a:extLst>
                  <a:ext uri="{FF2B5EF4-FFF2-40B4-BE49-F238E27FC236}">
                    <a16:creationId xmlns:a16="http://schemas.microsoft.com/office/drawing/2014/main" id="{3638487E-5920-40FB-A96F-35FCEA2B22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8312" y="6030000"/>
                <a:ext cx="1242000" cy="82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748" name="Picture 8">
                <a:extLst>
                  <a:ext uri="{FF2B5EF4-FFF2-40B4-BE49-F238E27FC236}">
                    <a16:creationId xmlns:a16="http://schemas.microsoft.com/office/drawing/2014/main" id="{C51FB0C5-A500-40CB-BCA3-693F29EA65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4456" y="6030000"/>
                <a:ext cx="1242000" cy="82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749" name="Picture 9">
                <a:extLst>
                  <a:ext uri="{FF2B5EF4-FFF2-40B4-BE49-F238E27FC236}">
                    <a16:creationId xmlns:a16="http://schemas.microsoft.com/office/drawing/2014/main" id="{9CB42A8F-E188-4615-8AFC-F0235EA4D9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8312" y="5085184"/>
                <a:ext cx="1242000" cy="82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750" name="Picture 10">
                <a:extLst>
                  <a:ext uri="{FF2B5EF4-FFF2-40B4-BE49-F238E27FC236}">
                    <a16:creationId xmlns:a16="http://schemas.microsoft.com/office/drawing/2014/main" id="{8DBD7CA4-6F41-4861-926D-36CE6F6AFB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2320" y="5085184"/>
                <a:ext cx="1242000" cy="82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3733" name="TextovéPole 14">
              <a:extLst>
                <a:ext uri="{FF2B5EF4-FFF2-40B4-BE49-F238E27FC236}">
                  <a16:creationId xmlns:a16="http://schemas.microsoft.com/office/drawing/2014/main" id="{3337CA1B-7A0C-4A44-9993-E10A4A9824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7704" y="6597352"/>
              <a:ext cx="21602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cs-CZ" altLang="cs-CZ" sz="1000" b="1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73734" name="TextovéPole 15">
              <a:extLst>
                <a:ext uri="{FF2B5EF4-FFF2-40B4-BE49-F238E27FC236}">
                  <a16:creationId xmlns:a16="http://schemas.microsoft.com/office/drawing/2014/main" id="{681202E2-1856-4A33-9507-0934CF1269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5856" y="6611779"/>
              <a:ext cx="21602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cs-CZ" altLang="cs-CZ" sz="1000" b="1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73735" name="TextovéPole 16">
              <a:extLst>
                <a:ext uri="{FF2B5EF4-FFF2-40B4-BE49-F238E27FC236}">
                  <a16:creationId xmlns:a16="http://schemas.microsoft.com/office/drawing/2014/main" id="{498A2192-11FD-46F2-A697-9BAAE692FD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6611779"/>
              <a:ext cx="36004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cs-CZ" altLang="cs-CZ" sz="1000" b="1">
                  <a:solidFill>
                    <a:schemeClr val="bg1"/>
                  </a:solidFill>
                </a:rPr>
                <a:t>13</a:t>
              </a:r>
            </a:p>
          </p:txBody>
        </p:sp>
        <p:sp>
          <p:nvSpPr>
            <p:cNvPr id="73736" name="TextovéPole 17">
              <a:extLst>
                <a:ext uri="{FF2B5EF4-FFF2-40B4-BE49-F238E27FC236}">
                  <a16:creationId xmlns:a16="http://schemas.microsoft.com/office/drawing/2014/main" id="{75881BF9-576A-40F0-B461-9486ABB576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4128" y="6611779"/>
              <a:ext cx="36004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cs-CZ" altLang="cs-CZ" sz="1000" b="1">
                  <a:solidFill>
                    <a:schemeClr val="bg1"/>
                  </a:solidFill>
                </a:rPr>
                <a:t>21</a:t>
              </a:r>
            </a:p>
          </p:txBody>
        </p:sp>
        <p:sp>
          <p:nvSpPr>
            <p:cNvPr id="73737" name="TextovéPole 18">
              <a:extLst>
                <a:ext uri="{FF2B5EF4-FFF2-40B4-BE49-F238E27FC236}">
                  <a16:creationId xmlns:a16="http://schemas.microsoft.com/office/drawing/2014/main" id="{54DBBE11-C38F-481F-894C-58BB3D3C6A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8264" y="6611779"/>
              <a:ext cx="43204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cs-CZ" altLang="cs-CZ" sz="1000" b="1">
                  <a:solidFill>
                    <a:schemeClr val="bg1"/>
                  </a:solidFill>
                </a:rPr>
                <a:t>103</a:t>
              </a:r>
            </a:p>
          </p:txBody>
        </p:sp>
        <p:sp>
          <p:nvSpPr>
            <p:cNvPr id="73738" name="TextovéPole 19">
              <a:extLst>
                <a:ext uri="{FF2B5EF4-FFF2-40B4-BE49-F238E27FC236}">
                  <a16:creationId xmlns:a16="http://schemas.microsoft.com/office/drawing/2014/main" id="{A7043B88-EFC5-4549-8D45-046C96B07E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4408" y="6611779"/>
              <a:ext cx="43204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cs-CZ" altLang="cs-CZ" sz="1000" b="1">
                  <a:solidFill>
                    <a:schemeClr val="bg1"/>
                  </a:solidFill>
                </a:rPr>
                <a:t>120</a:t>
              </a:r>
            </a:p>
          </p:txBody>
        </p:sp>
        <p:sp>
          <p:nvSpPr>
            <p:cNvPr id="73739" name="TextovéPole 20">
              <a:extLst>
                <a:ext uri="{FF2B5EF4-FFF2-40B4-BE49-F238E27FC236}">
                  <a16:creationId xmlns:a16="http://schemas.microsoft.com/office/drawing/2014/main" id="{FF963DC4-9C83-491A-B4B2-2ABD55665F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0272" y="5661248"/>
              <a:ext cx="36004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cs-CZ" altLang="cs-CZ" sz="1000" b="1">
                  <a:solidFill>
                    <a:schemeClr val="bg1"/>
                  </a:solidFill>
                </a:rPr>
                <a:t>52</a:t>
              </a:r>
            </a:p>
          </p:txBody>
        </p:sp>
        <p:sp>
          <p:nvSpPr>
            <p:cNvPr id="73740" name="TextovéPole 21">
              <a:extLst>
                <a:ext uri="{FF2B5EF4-FFF2-40B4-BE49-F238E27FC236}">
                  <a16:creationId xmlns:a16="http://schemas.microsoft.com/office/drawing/2014/main" id="{23BCD6C2-EED5-4422-9AE0-FB65895110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60432" y="5661248"/>
              <a:ext cx="21602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cs-CZ" altLang="cs-CZ" sz="1000" b="1">
                  <a:solidFill>
                    <a:schemeClr val="bg1"/>
                  </a:solidFill>
                </a:rPr>
                <a:t>6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6280DB04-7FF8-4396-8F95-4619321B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co jde?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8C660EF-0A4E-4497-BCAA-368081ABD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48355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Střední les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cs-CZ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zpravidla víceetážový porost; nižší etáže výmladkového původu a </a:t>
            </a:r>
          </a:p>
          <a:p>
            <a:pPr marL="342900" lvl="1" indent="0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kratším obmýtím, vyšší etáž s výstavky generativního původu a </a:t>
            </a:r>
          </a:p>
          <a:p>
            <a:pPr marL="342900" lvl="1" indent="0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delším obmýtím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Obrázek 3">
            <a:extLst>
              <a:ext uri="{FF2B5EF4-FFF2-40B4-BE49-F238E27FC236}">
                <a16:creationId xmlns:a16="http://schemas.microsoft.com/office/drawing/2014/main" id="{26531B80-2AC7-41B2-BC31-CBE04467B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2825750"/>
            <a:ext cx="583247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D85BC930-21D3-45B0-A779-A1D6C7A8E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89693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Podrobná charakteristika významných lokalit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4755" name="Picture 2">
            <a:extLst>
              <a:ext uri="{FF2B5EF4-FFF2-40B4-BE49-F238E27FC236}">
                <a16:creationId xmlns:a16="http://schemas.microsoft.com/office/drawing/2014/main" id="{871C9EB4-5FDD-4547-8483-9BDA39385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117600"/>
            <a:ext cx="8505825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F3DE9DD8-F059-4348-949F-A768BE8AA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89693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Podrobná charakteristika významných lokalit starobylých výmladkových lesů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779" name="Picture 2">
            <a:extLst>
              <a:ext uri="{FF2B5EF4-FFF2-40B4-BE49-F238E27FC236}">
                <a16:creationId xmlns:a16="http://schemas.microsoft.com/office/drawing/2014/main" id="{48189156-717F-4D7A-BE03-094BEAED6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01725"/>
            <a:ext cx="9102725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58DCD1CB-66B1-438B-A81D-6BE89EFB0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Závěry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803" name="Zástupný symbol pro obsah 2">
            <a:extLst>
              <a:ext uri="{FF2B5EF4-FFF2-40B4-BE49-F238E27FC236}">
                <a16:creationId xmlns:a16="http://schemas.microsoft.com/office/drawing/2014/main" id="{69AC35B8-2872-4637-ACD6-66728167A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/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Rekonstrukce přirozené dřevinné skladby nížinných a pahorkatinných lesů obtížná, pařezení obecným fenoménem.</a:t>
            </a:r>
          </a:p>
        </p:txBody>
      </p:sp>
      <p:pic>
        <p:nvPicPr>
          <p:cNvPr id="76804" name="Obrázek 2">
            <a:extLst>
              <a:ext uri="{FF2B5EF4-FFF2-40B4-BE49-F238E27FC236}">
                <a16:creationId xmlns:a16="http://schemas.microsoft.com/office/drawing/2014/main" id="{D4EA1840-E1BF-42DB-B5ED-975F3F322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935163"/>
            <a:ext cx="648017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0CE630F-1904-48B6-9069-6C89C9C2A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35163"/>
            <a:ext cx="8942388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D235DB34-197A-4794-91F6-4EE5DF97A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Závěry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27" name="Zástupný symbol pro obsah 2">
            <a:extLst>
              <a:ext uri="{FF2B5EF4-FFF2-40B4-BE49-F238E27FC236}">
                <a16:creationId xmlns:a16="http://schemas.microsoft.com/office/drawing/2014/main" id="{A968C6EB-3B85-499F-9AFA-74FFD84C4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/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Ústupem od výmladkového hospodaření dochází k zapojování hlavního patra, což podmiňuje ústup světlomilných druhů. Dochází také k posunu k </a:t>
            </a:r>
            <a:r>
              <a:rPr lang="cs-CZ" altLang="cs-CZ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mezofilnějším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typům lesů.</a:t>
            </a:r>
          </a:p>
        </p:txBody>
      </p:sp>
      <p:pic>
        <p:nvPicPr>
          <p:cNvPr id="77828" name="Obrázek 1">
            <a:extLst>
              <a:ext uri="{FF2B5EF4-FFF2-40B4-BE49-F238E27FC236}">
                <a16:creationId xmlns:a16="http://schemas.microsoft.com/office/drawing/2014/main" id="{1495737A-BD35-4199-9327-B7F4D0CF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76475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7A9E10C1-35C0-4F55-AC97-5655651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Závěry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1" name="Zástupný symbol pro obsah 2">
            <a:extLst>
              <a:ext uri="{FF2B5EF4-FFF2-40B4-BE49-F238E27FC236}">
                <a16:creationId xmlns:a16="http://schemas.microsoft.com/office/drawing/2014/main" id="{99CE673B-9387-47B4-BA87-18B76F347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/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Vývojově nejvyspělejší stádia lesních biocenóz ve starosídelní oblasti, která byla souvisle osídlená a kultivovaná již od neolitu.</a:t>
            </a:r>
          </a:p>
          <a:p>
            <a:pPr algn="just" eaLnBrk="1" hangingPunct="1"/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Význam zbytků starobylých výmladkových lesů je v oblasti pravěké ekumeny a subekumeny (tedy především v 1.–3. vegetačním stupni) srovnatelný s významem zbytků přirozených lesů (pralesů) ve vyšších vegetačních stupních</a:t>
            </a:r>
          </a:p>
        </p:txBody>
      </p:sp>
      <p:pic>
        <p:nvPicPr>
          <p:cNvPr id="78852" name="Obrázek 2">
            <a:extLst>
              <a:ext uri="{FF2B5EF4-FFF2-40B4-BE49-F238E27FC236}">
                <a16:creationId xmlns:a16="http://schemas.microsoft.com/office/drawing/2014/main" id="{4822E5A2-EE34-4E79-9AF5-7073929FD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3284538"/>
            <a:ext cx="50768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9F5F18AD-D311-472D-99EF-C1227C8C1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Závěry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875" name="Zástupný symbol pro obsah 2">
            <a:extLst>
              <a:ext uri="{FF2B5EF4-FFF2-40B4-BE49-F238E27FC236}">
                <a16:creationId xmlns:a16="http://schemas.microsoft.com/office/drawing/2014/main" id="{FA003869-863A-4130-9F2C-8699C4012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6975"/>
            <a:ext cx="8280400" cy="4835525"/>
          </a:xfrm>
        </p:spPr>
        <p:txBody>
          <a:bodyPr/>
          <a:lstStyle/>
          <a:p>
            <a:pPr algn="just" eaLnBrk="1" hangingPunct="1"/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Kulturně-historická památka, která zaniká a v horizontu desetiletí nemá naději na obnovu</a:t>
            </a:r>
          </a:p>
        </p:txBody>
      </p:sp>
      <p:pic>
        <p:nvPicPr>
          <p:cNvPr id="79876" name="Obrázek 1">
            <a:extLst>
              <a:ext uri="{FF2B5EF4-FFF2-40B4-BE49-F238E27FC236}">
                <a16:creationId xmlns:a16="http://schemas.microsoft.com/office/drawing/2014/main" id="{11A84C0A-83A6-4780-A15A-63F2B173B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970088"/>
            <a:ext cx="3694112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Obrázek 2">
            <a:extLst>
              <a:ext uri="{FF2B5EF4-FFF2-40B4-BE49-F238E27FC236}">
                <a16:creationId xmlns:a16="http://schemas.microsoft.com/office/drawing/2014/main" id="{F86C00B4-D63E-4E5C-86AD-99038D268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1970088"/>
            <a:ext cx="517842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88F67BC-073F-18C0-CB07-D115F98EF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33106"/>
            <a:ext cx="6588223" cy="4887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125216E7-7132-4444-9B3F-25F1B50C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Závěry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899" name="Obrázek 5">
            <a:extLst>
              <a:ext uri="{FF2B5EF4-FFF2-40B4-BE49-F238E27FC236}">
                <a16:creationId xmlns:a16="http://schemas.microsoft.com/office/drawing/2014/main" id="{50508658-8FC1-4A31-AB08-F4CA979B1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3887787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Obrázek 1">
            <a:extLst>
              <a:ext uri="{FF2B5EF4-FFF2-40B4-BE49-F238E27FC236}">
                <a16:creationId xmlns:a16="http://schemas.microsoft.com/office/drawing/2014/main" id="{3B9D045A-F43F-470C-9FA9-584246132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412875"/>
            <a:ext cx="44275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35579C0A-A876-405A-8FA9-9919C4857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Závěry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23" name="Obrázek 2">
            <a:extLst>
              <a:ext uri="{FF2B5EF4-FFF2-40B4-BE49-F238E27FC236}">
                <a16:creationId xmlns:a16="http://schemas.microsoft.com/office/drawing/2014/main" id="{8D7527F9-3B11-4527-9C07-490A934FE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74750"/>
            <a:ext cx="70104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E6337CB9-06FC-4D5F-A8A5-1A5088B9C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Závěry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971" name="Obrázek 4">
            <a:extLst>
              <a:ext uri="{FF2B5EF4-FFF2-40B4-BE49-F238E27FC236}">
                <a16:creationId xmlns:a16="http://schemas.microsoft.com/office/drawing/2014/main" id="{0A2837E4-C674-4C1A-8096-8606151BD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1438"/>
            <a:ext cx="82296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F882F-F05A-E0B3-E116-DEBE5294C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287C090B-4CA8-2164-A60E-3BD455773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Závěry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D72489B-2F9B-58AD-233F-9E3A986DB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85646"/>
            <a:ext cx="9144000" cy="481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14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5A869459-5FED-4D20-8590-495A3E6AB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co jde?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116EB0-F23E-4057-AEFE-C3C55D256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48355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Nepravá kmenovina = předržená pařezina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cs-CZ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výmladkového původu, který je postupným prořeďováním výmladků převáděn do podoby lesa vysokého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Obrázek 3">
            <a:extLst>
              <a:ext uri="{FF2B5EF4-FFF2-40B4-BE49-F238E27FC236}">
                <a16:creationId xmlns:a16="http://schemas.microsoft.com/office/drawing/2014/main" id="{CB0D2725-833C-4791-9849-F54109DF1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2565400"/>
            <a:ext cx="6299200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B7F786A2-7835-41F1-9324-1FF0073A1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4450"/>
            <a:ext cx="791845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ovéPole 9">
            <a:extLst>
              <a:ext uri="{FF2B5EF4-FFF2-40B4-BE49-F238E27FC236}">
                <a16:creationId xmlns:a16="http://schemas.microsoft.com/office/drawing/2014/main" id="{9E0951AC-6068-46CA-836A-7EDEE739F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18188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/>
              <a:t>Slach, T. (ed.), Buček, A., Černušáková, L., Friedl, M., Lacina, J., Machala, M., Řepka, R., Svátek, M., Úradníček, L., Volařík, D., Maděra, P. (2016): Starobylé výmladkové lesy. Mendelova univerzita v Brně, Brno. 136 str. ISBN 978-80-7509-467-4.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8EE7822D-5597-4C6B-8237-122F601F4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0363"/>
            <a:ext cx="9144000" cy="72548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Starobylost pařezin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B2FE643-7BF1-4C08-AFE8-A22800401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268413"/>
            <a:ext cx="8280400" cy="1223962"/>
          </a:xfrm>
        </p:spPr>
        <p:txBody>
          <a:bodyPr rtlCol="0">
            <a:norm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Starobylost lidského poznání schopnosti dřevin tvořit kořenové a pařezové výmladky dokládá již biblický text, vzniklý pravděpodobně v</a:t>
            </a:r>
            <a:r>
              <a:rPr lang="cs-CZ" altLang="cs-CZ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 10.–6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století před naším letopočtem.</a:t>
            </a: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endParaRPr lang="cs-CZ" sz="2400" dirty="0">
              <a:latin typeface="Perpetua" pitchFamily="18" charset="0"/>
              <a:cs typeface="Arial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endParaRPr lang="cs-CZ" altLang="cs-CZ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420C0E1-9C35-4034-9A79-B8124DF57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2492375"/>
            <a:ext cx="3159125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7ECEF5C-76CD-405A-AE1D-09273ECEB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428875"/>
            <a:ext cx="36004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1980</TotalTime>
  <Words>2180</Words>
  <Application>Microsoft Office PowerPoint</Application>
  <PresentationFormat>Předvádění na obrazovce (4:3)</PresentationFormat>
  <Paragraphs>782</Paragraphs>
  <Slides>80</Slides>
  <Notes>62</Notes>
  <HiddenSlides>16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80</vt:i4>
      </vt:variant>
    </vt:vector>
  </HeadingPairs>
  <TitlesOfParts>
    <vt:vector size="89" baseType="lpstr">
      <vt:lpstr>Arial</vt:lpstr>
      <vt:lpstr>Book Antiqua</vt:lpstr>
      <vt:lpstr>Calibri</vt:lpstr>
      <vt:lpstr>Calibri Light</vt:lpstr>
      <vt:lpstr>Perpetua</vt:lpstr>
      <vt:lpstr>Times New Roman</vt:lpstr>
      <vt:lpstr>Wingdings</vt:lpstr>
      <vt:lpstr>Wingdings 2</vt:lpstr>
      <vt:lpstr>Motiv Office</vt:lpstr>
      <vt:lpstr>Prezentace aplikace PowerPoint</vt:lpstr>
      <vt:lpstr>O co jde?</vt:lpstr>
      <vt:lpstr>O co jde?</vt:lpstr>
      <vt:lpstr>Výmladná schopnost dřevin</vt:lpstr>
      <vt:lpstr>O co jde?</vt:lpstr>
      <vt:lpstr>O co jde?</vt:lpstr>
      <vt:lpstr>O co jde?</vt:lpstr>
      <vt:lpstr>O co jde?</vt:lpstr>
      <vt:lpstr>Starobylost pařezin</vt:lpstr>
      <vt:lpstr>Návrat do minulosti, nebo módní trend?</vt:lpstr>
      <vt:lpstr>Výmladkové lesy a jejich historie</vt:lpstr>
      <vt:lpstr>Analogie v Banátu</vt:lpstr>
      <vt:lpstr>Analogie v Banátu</vt:lpstr>
      <vt:lpstr>Analogie v Banátu</vt:lpstr>
      <vt:lpstr>Analogie v Banátu</vt:lpstr>
      <vt:lpstr>Analogie v Banátu</vt:lpstr>
      <vt:lpstr>Analogie v Banátu</vt:lpstr>
      <vt:lpstr>Analogie v Banátu</vt:lpstr>
      <vt:lpstr>Analogie v Banátu</vt:lpstr>
      <vt:lpstr>Analogie v Banátu</vt:lpstr>
      <vt:lpstr>Analogie v Banátu</vt:lpstr>
      <vt:lpstr>Analogie v Banátu</vt:lpstr>
      <vt:lpstr>Analogie v Banátu</vt:lpstr>
      <vt:lpstr>Další typy hospodaření</vt:lpstr>
      <vt:lpstr>Co to vlastně jsou starobylé výmladkové lesy?</vt:lpstr>
      <vt:lpstr>Přírodní prvky starobylých výmladkových lesů</vt:lpstr>
      <vt:lpstr>Přírodní prvky starobylých výmladkových lesů</vt:lpstr>
      <vt:lpstr>Přírodní prvky starobylých výmladkových lesů</vt:lpstr>
      <vt:lpstr>Přírodní prvky starobylých výmladkových lesů</vt:lpstr>
      <vt:lpstr>Přírodní prvky starobylých výmladkových lesů</vt:lpstr>
      <vt:lpstr>Přírodní prvky starobylých výmladkových lesů</vt:lpstr>
      <vt:lpstr>Přírodní prvky starobylých výmladkových lesů</vt:lpstr>
      <vt:lpstr>Přírodní prvky starobylých výmladkových lesů</vt:lpstr>
      <vt:lpstr>Přírodní prvky starobylých výmladkových lesů</vt:lpstr>
      <vt:lpstr>Přírodní prvky starobylých výmladkových lesů</vt:lpstr>
      <vt:lpstr>Kulturně historické prvky starobylých výmladkových lesů</vt:lpstr>
      <vt:lpstr>Kulturně historické prvky starobylých výmladkových lesů</vt:lpstr>
      <vt:lpstr>Kulturně historické prvky starobylých výmladkových lesů</vt:lpstr>
      <vt:lpstr>Kulturně historické prvky starobylých výmladkových lesů</vt:lpstr>
      <vt:lpstr>Kulturně historické prvky starobylých výmladkových lesů</vt:lpstr>
      <vt:lpstr>Kulturně historické prvky starobylých výmladkových lesů</vt:lpstr>
      <vt:lpstr>Kulturně historické prvky starobylých výmladkových lesů</vt:lpstr>
      <vt:lpstr>Kulturně historické prvky starobylých výmladkových lesů</vt:lpstr>
      <vt:lpstr>Kulturně historické prvky starobylých výmladkových lesů</vt:lpstr>
      <vt:lpstr>Milířové plošiny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Kulturně historické prvky starobylých výmladkových lesů</vt:lpstr>
      <vt:lpstr>Cíle</vt:lpstr>
      <vt:lpstr>Přírodní podmínky výskytu starobylých výmladkových lesů v ČR</vt:lpstr>
      <vt:lpstr>Výskyt starobylých výmladkových lesů v ČR</vt:lpstr>
      <vt:lpstr>Výskyt starobylých výmladkových lesů v ČR</vt:lpstr>
      <vt:lpstr>Výskyt starobylých výmladkových lesů v ČR</vt:lpstr>
      <vt:lpstr>Výskyt starobylých výmladkových lesů v ČR</vt:lpstr>
      <vt:lpstr>Výskyt starobylých výmladkových lesů v ČR</vt:lpstr>
      <vt:lpstr>Charakteristika starobylých výmladkových lesů</vt:lpstr>
      <vt:lpstr>Charakteristika starobylých výmladkových lesů</vt:lpstr>
      <vt:lpstr>Podrobná charakteristika významných lokalit starobylých výmladkových lesů</vt:lpstr>
      <vt:lpstr>Podrobná charakteristika významných lokalit starobylých výmladkových lesů</vt:lpstr>
      <vt:lpstr>Podrobná charakteristika významných lokalit starobylých výmladkových lesů</vt:lpstr>
      <vt:lpstr>Podrobná charakteristika významných lokalit starobylých výmladkových lesů</vt:lpstr>
      <vt:lpstr>Podrobná charakteristika významných lokalit starobylých výmladkových lesů</vt:lpstr>
      <vt:lpstr>Podrobná charakteristika významných lokalit starobylých výmladkových lesů</vt:lpstr>
      <vt:lpstr>Podrobná charakteristika významných lokalit starobylých výmladkových lesů</vt:lpstr>
      <vt:lpstr>Závěry</vt:lpstr>
      <vt:lpstr>Závěry</vt:lpstr>
      <vt:lpstr>Závěry</vt:lpstr>
      <vt:lpstr>Závěry</vt:lpstr>
      <vt:lpstr>Závěry</vt:lpstr>
      <vt:lpstr>Závěry</vt:lpstr>
      <vt:lpstr>Závěry</vt:lpstr>
      <vt:lpstr>Závěry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Linda</dc:creator>
  <cp:lastModifiedBy>Michal Friedl</cp:lastModifiedBy>
  <cp:revision>201</cp:revision>
  <dcterms:created xsi:type="dcterms:W3CDTF">2015-09-07T14:25:23Z</dcterms:created>
  <dcterms:modified xsi:type="dcterms:W3CDTF">2024-11-27T08:37:05Z</dcterms:modified>
</cp:coreProperties>
</file>