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40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07" r:id="rId33"/>
    <p:sldId id="309" r:id="rId34"/>
    <p:sldId id="310" r:id="rId35"/>
    <p:sldId id="311" r:id="rId36"/>
    <p:sldId id="312" r:id="rId37"/>
    <p:sldId id="313" r:id="rId38"/>
    <p:sldId id="315" r:id="rId39"/>
  </p:sldIdLst>
  <p:sldSz cx="9144000" cy="6858000" type="screen4x3"/>
  <p:notesSz cx="6708775" cy="97742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>
      <p:cViewPr>
        <p:scale>
          <a:sx n="100" d="100"/>
          <a:sy n="100" d="100"/>
        </p:scale>
        <p:origin x="-1248" y="-402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00475" y="0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98141-C96C-4353-8692-36CC693F2ED0}" type="datetimeFigureOut">
              <a:rPr lang="cs-CZ"/>
              <a:pPr>
                <a:defRPr/>
              </a:pPr>
              <a:t>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3425"/>
            <a:ext cx="4887913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1513" y="4643438"/>
            <a:ext cx="53657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00475" y="9283700"/>
            <a:ext cx="29067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637D91-C552-4C10-A2E9-48E959D8D9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32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009574-2DC0-46DC-B230-961E56476F69}" type="slidenum">
              <a:rPr lang="cs-CZ">
                <a:latin typeface="Arial" charset="0"/>
              </a:rPr>
              <a:pPr eaLnBrk="1" hangingPunct="1"/>
              <a:t>1</a:t>
            </a:fld>
            <a:endParaRPr 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4572000" cy="2276475"/>
          </a:xfrm>
          <a:prstGeom prst="rect">
            <a:avLst/>
          </a:prstGeom>
          <a:solidFill>
            <a:srgbClr val="0A50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0"/>
            <a:ext cx="4572000" cy="2276475"/>
          </a:xfrm>
          <a:prstGeom prst="rect">
            <a:avLst/>
          </a:prstGeom>
          <a:solidFill>
            <a:srgbClr val="50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6" name="Picture 10" descr="C:\Users\AVC\Desktop\powerpoint\logo_MENDELU_CMYK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5072063"/>
            <a:ext cx="14144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VC\Desktop\powerpoint\ldf\LDF_bar_negativ_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5129"/>
              </a:clrFrom>
              <a:clrTo>
                <a:srgbClr val="0A51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988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852738"/>
            <a:ext cx="7197725" cy="792162"/>
          </a:xfrm>
        </p:spPr>
        <p:txBody>
          <a:bodyPr/>
          <a:lstStyle>
            <a:lvl1pPr>
              <a:defRPr sz="4000">
                <a:solidFill>
                  <a:srgbClr val="0A5129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16338"/>
            <a:ext cx="6400800" cy="122555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6F4492-436E-4D0A-B93E-2582F1F2C5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C1AC8312-3A5F-44B5-9875-EB640FADC6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11963" y="1125538"/>
            <a:ext cx="1874837" cy="5000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7450" y="1125538"/>
            <a:ext cx="5472113" cy="5000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CE887EE-F2F9-4DC8-A068-4B4577B8F8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AB6E818E-CE97-47D6-9479-9ED72D753C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A460BBE-8C47-4340-A98D-79821C378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2133600"/>
            <a:ext cx="3673475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3325" y="2133600"/>
            <a:ext cx="3673475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D0C051B-0267-43CB-8EBA-939299C530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4915AA4-65E2-47E0-BE13-C59235F4E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89E01C6-0F6E-4195-822A-A17C69535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697677CD-DE07-4481-A9AC-5D6C937AF2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AA7D667-9643-43D0-B634-6F22B43E1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1842EFA8-F476-46AC-B6E7-A3CECF28C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A50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25538"/>
            <a:ext cx="69961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kapitoly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133600"/>
            <a:ext cx="749935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720B09C-E312-4644-B606-27D7563A775E}" type="datetimeFigureOut">
              <a:rPr lang="cs-CZ" smtClean="0"/>
              <a:pPr>
                <a:defRPr/>
              </a:pPr>
              <a:t>7.11.2013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26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4DA0A5-DFAB-4099-9994-A49A1664BF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187450" y="26035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502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502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502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502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502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0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0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0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0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050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505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0505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0505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SWOT analýza</a:t>
            </a:r>
          </a:p>
        </p:txBody>
      </p:sp>
    </p:spTree>
    <p:extLst>
      <p:ext uri="{BB962C8B-B14F-4D97-AF65-F5344CB8AC3E}">
        <p14:creationId xmlns:p14="http://schemas.microsoft.com/office/powerpoint/2010/main" val="27906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4498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Externí – T – rizika a hrozby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r>
              <a:rPr lang="cs-CZ" dirty="0" smtClean="0"/>
              <a:t>zdravě riskovat, vyhýbat se hrozbám, minimalizovat škody</a:t>
            </a:r>
          </a:p>
          <a:p>
            <a:r>
              <a:rPr lang="cs-CZ" dirty="0" smtClean="0"/>
              <a:t>vysoká rizikovost, špatné počasí pro turistiku, nevýhodný demografický vývoj, celní bariéry, nedokonalá legislativa, vysoké daně</a:t>
            </a:r>
          </a:p>
          <a:p>
            <a:r>
              <a:rPr lang="cs-CZ" dirty="0" smtClean="0"/>
              <a:t>dle závažnosti a pravděpodobnosti jejich vzniku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4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486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Příklad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52136"/>
              </p:ext>
            </p:extLst>
          </p:nvPr>
        </p:nvGraphicFramePr>
        <p:xfrm>
          <a:off x="468313" y="1125538"/>
          <a:ext cx="8280399" cy="51837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7303"/>
                <a:gridCol w="1440160"/>
                <a:gridCol w="6192936"/>
              </a:tblGrid>
              <a:tr h="2591891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Interní analýza</a:t>
                      </a:r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 – silné stránky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dirty="0" smtClean="0"/>
                        <a:t>Prestiž</a:t>
                      </a:r>
                      <a:r>
                        <a:rPr lang="cs-CZ" baseline="0" dirty="0" smtClean="0"/>
                        <a:t> výrobku firmy</a:t>
                      </a:r>
                    </a:p>
                    <a:p>
                      <a:pPr marL="0" indent="0">
                        <a:buNone/>
                      </a:pPr>
                      <a:r>
                        <a:rPr lang="cs-CZ" dirty="0" smtClean="0"/>
                        <a:t>Řešení: pokračovat v tvorbě dobré pověsti výrobku, posilovat ji u veřejnosti – např. pomocí public</a:t>
                      </a:r>
                      <a:r>
                        <a:rPr lang="cs-CZ" baseline="0" dirty="0" smtClean="0"/>
                        <a:t> relations</a:t>
                      </a:r>
                    </a:p>
                    <a:p>
                      <a:pPr marL="0" indent="0">
                        <a:buNone/>
                      </a:pPr>
                      <a:endParaRPr lang="cs-CZ" baseline="0" dirty="0" smtClean="0"/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2. Efektivní výroba s minimalizací nákladů</a:t>
                      </a:r>
                    </a:p>
                    <a:p>
                      <a:pPr marL="0" indent="0">
                        <a:buNone/>
                      </a:pPr>
                      <a:r>
                        <a:rPr lang="cs-CZ" dirty="0" smtClean="0"/>
                        <a:t>Řešení: udržet trend, ale vyvarovat se neúměrného snižování nákladů s vlivem na kvalitu finálního produktu</a:t>
                      </a:r>
                      <a:endParaRPr lang="cs-CZ" dirty="0"/>
                    </a:p>
                  </a:txBody>
                  <a:tcPr/>
                </a:tc>
              </a:tr>
              <a:tr h="259189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 – slabé stránky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dirty="0" smtClean="0"/>
                        <a:t>Nekvalifikovaní zaměstnanci</a:t>
                      </a:r>
                    </a:p>
                    <a:p>
                      <a:pPr marL="0" indent="0">
                        <a:buNone/>
                      </a:pPr>
                      <a:r>
                        <a:rPr lang="cs-CZ" dirty="0" smtClean="0"/>
                        <a:t>Řešení:</a:t>
                      </a:r>
                      <a:r>
                        <a:rPr lang="cs-CZ" baseline="0" dirty="0" smtClean="0"/>
                        <a:t> zvyšovat kvalifikaci stávajících </a:t>
                      </a:r>
                      <a:r>
                        <a:rPr lang="cs-CZ" baseline="0" dirty="0" err="1" smtClean="0"/>
                        <a:t>prac</a:t>
                      </a:r>
                      <a:r>
                        <a:rPr lang="cs-CZ" baseline="0" dirty="0" smtClean="0"/>
                        <a:t>. nebo přijetí nových kvalifikovaných </a:t>
                      </a:r>
                      <a:r>
                        <a:rPr lang="cs-CZ" baseline="0" dirty="0" err="1" smtClean="0"/>
                        <a:t>prac</a:t>
                      </a:r>
                      <a:r>
                        <a:rPr lang="cs-CZ" baseline="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endParaRPr lang="cs-CZ" baseline="0" dirty="0" smtClean="0"/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2. Neschopnost vnímat trh</a:t>
                      </a:r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Řešení: pomocí výzkumu mezi spotřebiteli zjistit jejich požadavky, potřeby, přání a sledovat trendy na trhu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4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61496"/>
              </p:ext>
            </p:extLst>
          </p:nvPr>
        </p:nvGraphicFramePr>
        <p:xfrm>
          <a:off x="468313" y="1125538"/>
          <a:ext cx="8280399" cy="53998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7303"/>
                <a:gridCol w="1440160"/>
                <a:gridCol w="6192936"/>
              </a:tblGrid>
              <a:tr h="2362095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Externí analýza</a:t>
                      </a:r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0" dirty="0" smtClean="0"/>
                        <a:t> - příležitosti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dirty="0" smtClean="0"/>
                        <a:t>Volný trh v EU – nová teritoria</a:t>
                      </a:r>
                    </a:p>
                    <a:p>
                      <a:pPr marL="0" indent="0">
                        <a:buNone/>
                      </a:pPr>
                      <a:r>
                        <a:rPr lang="cs-CZ" dirty="0" smtClean="0"/>
                        <a:t>Řešení:</a:t>
                      </a:r>
                      <a:r>
                        <a:rPr lang="cs-CZ" baseline="0" dirty="0" smtClean="0"/>
                        <a:t> zaměřit se na další země a získat tak nové kupující</a:t>
                      </a:r>
                    </a:p>
                    <a:p>
                      <a:pPr marL="0" indent="0">
                        <a:buNone/>
                      </a:pPr>
                      <a:endParaRPr lang="cs-CZ" baseline="0" dirty="0" smtClean="0"/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2. Devalvace měny – lepší možnosti exportu</a:t>
                      </a:r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Řešení: zaměřit se na vývoz zboží na zahraniční trhy, protože se zboží stává levnějším</a:t>
                      </a:r>
                      <a:endParaRPr lang="cs-CZ" dirty="0"/>
                    </a:p>
                  </a:txBody>
                  <a:tcPr/>
                </a:tc>
              </a:tr>
              <a:tr h="303771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r>
                        <a:rPr lang="cs-CZ" baseline="0" dirty="0" smtClean="0"/>
                        <a:t> - hrozby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dirty="0" smtClean="0"/>
                        <a:t>Vstup</a:t>
                      </a:r>
                      <a:r>
                        <a:rPr lang="cs-CZ" baseline="0" dirty="0" smtClean="0"/>
                        <a:t> konkurenční firmy na trh – pokles nebo ztráta kupujících</a:t>
                      </a:r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Řešení: inovace, zkvalitnění služby, přístup k zákazníkům</a:t>
                      </a:r>
                    </a:p>
                    <a:p>
                      <a:pPr marL="0" indent="0">
                        <a:buNone/>
                      </a:pPr>
                      <a:endParaRPr lang="cs-CZ" baseline="0" dirty="0" smtClean="0"/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2. Volný trh v EU – vyšší konkurenční tlak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Řešení: inovace, zkvalitnění služby, přístup k zákazníkům</a:t>
                      </a:r>
                    </a:p>
                    <a:p>
                      <a:pPr marL="0" indent="0">
                        <a:buNone/>
                      </a:pPr>
                      <a:endParaRPr lang="cs-CZ" baseline="0" dirty="0" smtClean="0"/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3. Devalvace měny – zdražení zahraničních kapitálových statků pro další výrobu </a:t>
                      </a:r>
                    </a:p>
                    <a:p>
                      <a:pPr marL="0" indent="0">
                        <a:buNone/>
                      </a:pPr>
                      <a:r>
                        <a:rPr lang="cs-CZ" baseline="0" dirty="0" smtClean="0"/>
                        <a:t>Řešení: hledat nové „domácí“ dodavatele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11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8744"/>
              </p:ext>
            </p:extLst>
          </p:nvPr>
        </p:nvGraphicFramePr>
        <p:xfrm>
          <a:off x="467542" y="1124751"/>
          <a:ext cx="8280921" cy="5468389"/>
        </p:xfrm>
        <a:graphic>
          <a:graphicData uri="http://schemas.openxmlformats.org/drawingml/2006/table">
            <a:tbl>
              <a:tblPr/>
              <a:tblGrid>
                <a:gridCol w="481799"/>
                <a:gridCol w="225844"/>
                <a:gridCol w="481799"/>
                <a:gridCol w="481799"/>
                <a:gridCol w="481799"/>
                <a:gridCol w="481799"/>
                <a:gridCol w="481799"/>
                <a:gridCol w="481799"/>
                <a:gridCol w="82809"/>
                <a:gridCol w="263484"/>
                <a:gridCol w="481799"/>
                <a:gridCol w="481799"/>
                <a:gridCol w="481799"/>
                <a:gridCol w="481799"/>
                <a:gridCol w="481799"/>
                <a:gridCol w="481799"/>
                <a:gridCol w="481799"/>
                <a:gridCol w="481799"/>
                <a:gridCol w="481799"/>
              </a:tblGrid>
              <a:tr h="225070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Strategie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SWOT     analýza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Analýza vnitřního prostředí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Silné stránky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Slabé stránky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Analýza vnějšího prostředí</a:t>
                      </a:r>
                    </a:p>
                  </a:txBody>
                  <a:tcPr marL="6818" marR="6818" marT="681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Příležitosti</a:t>
                      </a:r>
                    </a:p>
                  </a:txBody>
                  <a:tcPr marL="6818" marR="6818" marT="681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Pozn. Maximalizace silných stránek, maximalizovat příležitost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Pozn. Odstranění slabin pro fungování projektu. Minimalizace slabých stránek, maximalizace příležitosti.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Hrozby</a:t>
                      </a:r>
                    </a:p>
                  </a:txBody>
                  <a:tcPr marL="6818" marR="6818" marT="681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Pozn. Použití silných stránek pro zamezení hrozeb.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Pozn. Vývoj strategie, díky níž je možné omezit hrozby, ohrožující naše slabé stránky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silné stránky, min. hrozby.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 hrozeb a slabých stránek.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24936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Příklad SWOT analýzy pomocí MS Excel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632942"/>
              </p:ext>
            </p:extLst>
          </p:nvPr>
        </p:nvGraphicFramePr>
        <p:xfrm>
          <a:off x="323528" y="1052736"/>
          <a:ext cx="5773376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1443344"/>
                <a:gridCol w="1443344"/>
                <a:gridCol w="1443344"/>
                <a:gridCol w="1443344"/>
              </a:tblGrid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Silné stránky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Váha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Výsledek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Součet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Slabé stránky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Součet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Příležitosti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Součet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Hrozby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Součet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00192" y="1052736"/>
            <a:ext cx="2462213" cy="54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cs-CZ" b="1" dirty="0"/>
              <a:t>Hodnocení:</a:t>
            </a:r>
            <a:endParaRPr lang="cs-CZ" dirty="0"/>
          </a:p>
          <a:p>
            <a:r>
              <a:rPr lang="cs-CZ" sz="1600" i="1" dirty="0"/>
              <a:t>Silné stránky a Příležitosti - kladná stupnice od 1 do 5 (1- nejnižší spokojenost, 5 - nejvyšší spokojenost) </a:t>
            </a:r>
            <a:endParaRPr lang="cs-CZ" sz="1600" dirty="0"/>
          </a:p>
          <a:p>
            <a:r>
              <a:rPr lang="cs-CZ" sz="1600" i="1" dirty="0"/>
              <a:t>Slabé stránky a Hrozby - záporná stupnice od -1 do -5 (-1 - nejnižší nespokojenost, -5 nejvyšší nespokojenost)</a:t>
            </a:r>
            <a:endParaRPr lang="cs-CZ" sz="1600" dirty="0"/>
          </a:p>
          <a:p>
            <a:r>
              <a:rPr lang="cs-CZ" b="1" dirty="0"/>
              <a:t>Váha:</a:t>
            </a:r>
            <a:endParaRPr lang="cs-CZ" dirty="0"/>
          </a:p>
          <a:p>
            <a:r>
              <a:rPr lang="cs-CZ" sz="1600" i="1" dirty="0"/>
              <a:t>Vyjádření důležitosti jednotlivých položek v dané kategorii, součet vah v dané kategorii vždy roven „1“. Čím vyšší (0,99) tím větší důležitost v dané kategorii.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738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55757"/>
              </p:ext>
            </p:extLst>
          </p:nvPr>
        </p:nvGraphicFramePr>
        <p:xfrm>
          <a:off x="755576" y="1988840"/>
          <a:ext cx="7344816" cy="1152129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3672408"/>
              </a:tblGrid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112474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Výsledná bilance a hodnocení: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73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6" t="21978" r="28706" b="41019"/>
          <a:stretch/>
        </p:blipFill>
        <p:spPr bwMode="auto">
          <a:xfrm>
            <a:off x="695848" y="980728"/>
            <a:ext cx="72482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Vyplněná tabulka SWOT analýzy může vypadat takto: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t="21813" r="24791" b="29092"/>
          <a:stretch/>
        </p:blipFill>
        <p:spPr bwMode="auto">
          <a:xfrm>
            <a:off x="33246" y="188640"/>
            <a:ext cx="5400600" cy="42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246" y="4509120"/>
            <a:ext cx="880267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Bilance SWOT </a:t>
            </a:r>
            <a:r>
              <a:rPr lang="cs-CZ" sz="1600" dirty="0" smtClean="0"/>
              <a:t>analýzy není příznivá. </a:t>
            </a:r>
            <a:r>
              <a:rPr lang="cs-CZ" sz="1600" dirty="0"/>
              <a:t>Výsledek nula znamená, že musíme zapracovat na zlepšení. Při důkladné prohlídce je zřejmé, že nejvyššího zlepšení dosáhneme v Interní části. </a:t>
            </a:r>
            <a:r>
              <a:rPr lang="cs-CZ" sz="1600" dirty="0" smtClean="0"/>
              <a:t>Zapracovat </a:t>
            </a:r>
            <a:r>
              <a:rPr lang="cs-CZ" sz="1600" dirty="0"/>
              <a:t>musíme </a:t>
            </a:r>
            <a:r>
              <a:rPr lang="cs-CZ" sz="1600" dirty="0" smtClean="0"/>
              <a:t>„vždy“ především </a:t>
            </a:r>
            <a:r>
              <a:rPr lang="cs-CZ" sz="1600" dirty="0"/>
              <a:t>na sobě. Největší potenciál ke zlepšení celkové bilance SWOT </a:t>
            </a:r>
            <a:r>
              <a:rPr lang="cs-CZ" sz="1600" dirty="0" smtClean="0"/>
              <a:t>analýzy </a:t>
            </a:r>
            <a:r>
              <a:rPr lang="cs-CZ" sz="1600" dirty="0"/>
              <a:t>představuje položka Jeden produkt ve Slabých stránkách - jsme s ní nejvíce nespokojeni (hodnota 5) a přiřadili jsme ji vysokou váhu - 75% podíl důležitosti na Slabých stránkách. Řešením může být diverzifikace (výroba druhého produktu</a:t>
            </a:r>
            <a:r>
              <a:rPr lang="cs-CZ" sz="1600" dirty="0" smtClean="0"/>
              <a:t>).</a:t>
            </a:r>
          </a:p>
          <a:p>
            <a:r>
              <a:rPr lang="cs-CZ" sz="1600" dirty="0" smtClean="0"/>
              <a:t>Výsledek Externí části SWOT  analýzy v tomto případě moc nezměníme. Položky se dají ovlivnit př. naší účastí ve volbách. Důležité je faktory identifikovat!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80112" y="203884"/>
            <a:ext cx="324036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Do sloupce D vynásobíme hodnoty Váhy (sloupec B) Hodnocením (sloupec C)</a:t>
            </a:r>
          </a:p>
          <a:p>
            <a:pPr marL="342900" indent="-342900">
              <a:buAutoNum type="arabicPeriod"/>
            </a:pPr>
            <a:r>
              <a:rPr lang="cs-CZ" dirty="0" smtClean="0"/>
              <a:t>U každé položky vynásobené hodnoty sečteme</a:t>
            </a:r>
          </a:p>
          <a:p>
            <a:pPr marL="342900" indent="-342900">
              <a:buAutoNum type="arabicPeriod"/>
            </a:pPr>
            <a:r>
              <a:rPr lang="cs-CZ" dirty="0" smtClean="0"/>
              <a:t>Sečteme Interní část (Slabé a Silné stránky)</a:t>
            </a:r>
          </a:p>
          <a:p>
            <a:pPr marL="342900" indent="-342900">
              <a:buAutoNum type="arabicPeriod"/>
            </a:pPr>
            <a:r>
              <a:rPr lang="cs-CZ" dirty="0" smtClean="0"/>
              <a:t>Sečteme Externí část (Příležitosti a Hrozby)</a:t>
            </a:r>
          </a:p>
          <a:p>
            <a:pPr marL="342900" indent="-342900">
              <a:buAutoNum type="arabicPeriod"/>
            </a:pPr>
            <a:r>
              <a:rPr lang="cs-CZ" dirty="0" smtClean="0"/>
              <a:t>Vypočítáme konečnou bilanci (odečteme Příležitosti od Hrozeb)</a:t>
            </a:r>
          </a:p>
          <a:p>
            <a:r>
              <a:rPr lang="cs-CZ" dirty="0" smtClean="0"/>
              <a:t> 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44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20268" r="48042" b="22370"/>
          <a:stretch/>
        </p:blipFill>
        <p:spPr bwMode="auto">
          <a:xfrm>
            <a:off x="899592" y="40604"/>
            <a:ext cx="6934602" cy="67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5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  holandských  admirálů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3600"/>
            <a:ext cx="7931224" cy="40317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Dva holandští námořní důstojníci si vzájemně odpřísáhli, že budou jeden o druhém mluvit jen v tom nejlepším. Například, že ten druhý je tím schopnějším důstojníkem, kterého kdy holandské námořnictvo mělo. Všude, kde se tito dva důstojníci objevili, bylo slyšet jen samou chválu a žádné pomluvy. Jejich počínání mělo velký účinek: za několik let se oba důstojnici stali nejmladšími admirály v holandském námořnictvu.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68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72003" cy="92268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bg1"/>
                </a:solidFill>
              </a:rPr>
              <a:t>CO JE TO SWOT ANALÝZA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Univerzálně používaný nástroj, který mapuje  a analyzuje daný jev (například určitý stav, situaci, úkol, problém, pracovní tým, projekt atd.)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Umožňuje dívat se na analyzovanou věc ze 4 úhlů pohledu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Dává statický snímek analyzovaného jevu, který lze přenést do pohledu dynamického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0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Nespojité inovace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levnější, jednodušší, menší a snadněji použitelné (obvykle totiž znamená inovace kvalitnější, vyšší výkon, více prvků a vlastností, poutavější design, větší a movitější zákazníci)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produktové portfolio musí pamatovat i na nenáročné zákazníky, jinak se může stát, že se přes ně vypracuje Vaše slabší konkurence a vytlačí Vás!!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Dva typy nespojitých inovací: </a:t>
            </a:r>
          </a:p>
          <a:p>
            <a:pPr>
              <a:buNone/>
            </a:pPr>
            <a:r>
              <a:rPr lang="cs-CZ" dirty="0" smtClean="0"/>
              <a:t>    - nespojité inovace nízkých nároků – oslovení současných zákazníků, kteří pociťují nadbytek funkčnosti a kteří uvítají levnější a jednodušší varianty </a:t>
            </a:r>
          </a:p>
          <a:p>
            <a:pPr>
              <a:buNone/>
            </a:pPr>
            <a:r>
              <a:rPr lang="cs-CZ" dirty="0" smtClean="0"/>
              <a:t>    - nespojité inovace nových trhů – zákazníci, kteří si výrobek nemohli dovolit vůbec </a:t>
            </a:r>
          </a:p>
          <a:p>
            <a:pPr>
              <a:buNone/>
            </a:pPr>
            <a:r>
              <a:rPr lang="cs-CZ" dirty="0" smtClean="0"/>
              <a:t>Př.: Vývoj aut – střecha, okna, startér místo kliky, čalouněná sedadla, bezpečnostní pásy, airbagy, DVD přehrávače, navigace…., auto je spíše symbol postavení! </a:t>
            </a:r>
          </a:p>
          <a:p>
            <a:pPr>
              <a:buNone/>
            </a:pPr>
            <a:r>
              <a:rPr lang="cs-CZ" dirty="0" err="1" smtClean="0"/>
              <a:t>Tata</a:t>
            </a:r>
            <a:r>
              <a:rPr lang="cs-CZ" dirty="0" smtClean="0"/>
              <a:t> </a:t>
            </a:r>
            <a:r>
              <a:rPr lang="cs-CZ" dirty="0" err="1" smtClean="0"/>
              <a:t>Nano</a:t>
            </a:r>
            <a:r>
              <a:rPr lang="cs-CZ" dirty="0" smtClean="0"/>
              <a:t> – „</a:t>
            </a:r>
            <a:r>
              <a:rPr lang="cs-CZ" dirty="0" err="1" smtClean="0"/>
              <a:t>superlevné</a:t>
            </a:r>
            <a:r>
              <a:rPr lang="cs-CZ" dirty="0" smtClean="0"/>
              <a:t>“ indické auto cca 40000Kč – nízká kvalita, bez výbavy, maličký – ale vrací autu jeho původní funkci- dopravní prostředek, nic k chlubení!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0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DV218507__DSC4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642918"/>
            <a:ext cx="8770167" cy="5853133"/>
          </a:xfrm>
        </p:spPr>
      </p:pic>
    </p:spTree>
    <p:extLst>
      <p:ext uri="{BB962C8B-B14F-4D97-AF65-F5344CB8AC3E}">
        <p14:creationId xmlns:p14="http://schemas.microsoft.com/office/powerpoint/2010/main" val="7037632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8654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FDV218505__DSC4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84374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131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6357938"/>
          </a:xfrm>
        </p:spPr>
        <p:txBody>
          <a:bodyPr/>
          <a:lstStyle/>
          <a:p>
            <a:endParaRPr lang="cs-CZ"/>
          </a:p>
        </p:txBody>
      </p:sp>
      <p:pic>
        <p:nvPicPr>
          <p:cNvPr id="6" name="Obrázek 5" descr="FDV218501_Nano_interi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7"/>
            <a:ext cx="8715436" cy="65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21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Maslowova hierarchie potřeb</a:t>
            </a:r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6046FE24-0617-4016-9178-D45924107F6A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24</a:t>
            </a:fld>
            <a:endParaRPr lang="cs-CZ" altLang="cs-CZ" smtClean="0">
              <a:solidFill>
                <a:schemeClr val="bg1"/>
              </a:solidFill>
            </a:endParaRP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857375"/>
            <a:ext cx="8715375" cy="4786313"/>
          </a:xfrm>
          <a:noFill/>
        </p:spPr>
      </p:pic>
    </p:spTree>
    <p:extLst>
      <p:ext uri="{BB962C8B-B14F-4D97-AF65-F5344CB8AC3E}">
        <p14:creationId xmlns:p14="http://schemas.microsoft.com/office/powerpoint/2010/main" val="21244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214438" y="928688"/>
            <a:ext cx="6996112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Plánování, funkce, cíle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0063" y="1643063"/>
            <a:ext cx="8186737" cy="4714875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„Plánování je umění dělat věci jednoduše“</a:t>
            </a:r>
          </a:p>
          <a:p>
            <a:pPr eaLnBrk="1" hangingPunct="1"/>
            <a:r>
              <a:rPr lang="cs-CZ" altLang="cs-CZ" sz="2800" smtClean="0"/>
              <a:t>Vymezení cílů a naznačení cesty.</a:t>
            </a:r>
          </a:p>
          <a:p>
            <a:pPr eaLnBrk="1" hangingPunct="1"/>
            <a:r>
              <a:rPr lang="cs-CZ" altLang="cs-CZ" sz="2800" smtClean="0"/>
              <a:t>Co se má stát (ne co se stalo).</a:t>
            </a:r>
          </a:p>
          <a:p>
            <a:pPr eaLnBrk="1" hangingPunct="1"/>
            <a:r>
              <a:rPr lang="cs-CZ" altLang="cs-CZ" sz="2800" smtClean="0"/>
              <a:t>cíl=konečný stav, ke kterému by měly plánovací aktivity směřovat.</a:t>
            </a:r>
          </a:p>
          <a:p>
            <a:pPr eaLnBrk="1" hangingPunct="1"/>
            <a:r>
              <a:rPr lang="cs-CZ" altLang="cs-CZ" sz="2800" smtClean="0"/>
              <a:t>Plán=cesta k cíli.</a:t>
            </a:r>
          </a:p>
          <a:p>
            <a:pPr eaLnBrk="1" hangingPunct="1"/>
            <a:r>
              <a:rPr lang="cs-CZ" altLang="cs-CZ" sz="2800" smtClean="0"/>
              <a:t>Rozpočty=určení zdrojů které budou uvolněny</a:t>
            </a:r>
          </a:p>
          <a:p>
            <a:pPr eaLnBrk="1" hangingPunct="1"/>
            <a:r>
              <a:rPr lang="cs-CZ" altLang="cs-CZ" sz="2800" smtClean="0"/>
              <a:t>Funkce – stanovuje cíl vývoje, formuluje soubor hodnot, rozpoznává problémy a určuje způsob využití disponibilních zdrojů.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343C9927-A8A7-46D3-8477-B8DA65FD750E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25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Strategické plánování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57188" y="2000250"/>
            <a:ext cx="8358187" cy="4224338"/>
          </a:xfrm>
        </p:spPr>
        <p:txBody>
          <a:bodyPr/>
          <a:lstStyle/>
          <a:p>
            <a:r>
              <a:rPr lang="cs-CZ" altLang="cs-CZ" sz="2800" dirty="0" smtClean="0"/>
              <a:t>vyjadřuje budoucí představu podniku (nereaguje na dnešek, ale na zítřek a budoucí příležitosti)</a:t>
            </a:r>
          </a:p>
          <a:p>
            <a:r>
              <a:rPr lang="cs-CZ" altLang="cs-CZ" sz="2800" dirty="0" smtClean="0"/>
              <a:t>Tvorba- prognóza budoucího vývoje</a:t>
            </a:r>
          </a:p>
          <a:p>
            <a:pPr>
              <a:buFontTx/>
              <a:buNone/>
            </a:pPr>
            <a:r>
              <a:rPr lang="cs-CZ" altLang="cs-CZ" sz="2800" dirty="0" smtClean="0"/>
              <a:t>               - analýza současného stavu</a:t>
            </a:r>
          </a:p>
          <a:p>
            <a:pPr>
              <a:buFontTx/>
              <a:buNone/>
            </a:pPr>
            <a:r>
              <a:rPr lang="cs-CZ" altLang="cs-CZ" sz="2800" dirty="0" smtClean="0"/>
              <a:t>               - stanovení strategie</a:t>
            </a:r>
          </a:p>
          <a:p>
            <a:pPr>
              <a:buFontTx/>
              <a:buNone/>
            </a:pPr>
            <a:r>
              <a:rPr lang="cs-CZ" altLang="cs-CZ" sz="2800" dirty="0" smtClean="0"/>
              <a:t>               - podnikatelský záměr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716109BA-5678-4834-B49E-14B85040B50F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26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Taktické plánování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28625" y="2133600"/>
            <a:ext cx="8258175" cy="3992563"/>
          </a:xfrm>
        </p:spPr>
        <p:txBody>
          <a:bodyPr/>
          <a:lstStyle/>
          <a:p>
            <a:r>
              <a:rPr lang="cs-CZ" altLang="cs-CZ" dirty="0" smtClean="0"/>
              <a:t>konkretizují na období jednoho roku cíle vyplývající ze strategického </a:t>
            </a:r>
            <a:r>
              <a:rPr lang="cs-CZ" altLang="cs-CZ" dirty="0" smtClean="0"/>
              <a:t>plánu</a:t>
            </a:r>
            <a:endParaRPr lang="cs-CZ" alt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668D2AAD-1460-4179-B687-D6E7CFDF4F7B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27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Operativní plánování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500063" y="2133600"/>
            <a:ext cx="8186737" cy="3992563"/>
          </a:xfrm>
        </p:spPr>
        <p:txBody>
          <a:bodyPr/>
          <a:lstStyle/>
          <a:p>
            <a:r>
              <a:rPr lang="cs-CZ" altLang="cs-CZ" smtClean="0"/>
              <a:t>určuje průběh realizace cílů v krátkém období</a:t>
            </a:r>
          </a:p>
          <a:p>
            <a:r>
              <a:rPr lang="cs-CZ" altLang="cs-CZ" smtClean="0"/>
              <a:t>je to zejména harmonogram průběhu realizace zakázky obsahující předvýrobní i výrobní etapu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9F4DC279-93D8-44F1-A136-39A4F51278F0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28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214438" y="928688"/>
            <a:ext cx="6996112" cy="571500"/>
          </a:xfrm>
        </p:spPr>
        <p:txBody>
          <a:bodyPr/>
          <a:lstStyle/>
          <a:p>
            <a:r>
              <a:rPr lang="cs-CZ" altLang="cs-CZ" smtClean="0"/>
              <a:t>Metody plánování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57188" y="1571625"/>
            <a:ext cx="8572500" cy="5072063"/>
          </a:xfrm>
        </p:spPr>
        <p:txBody>
          <a:bodyPr/>
          <a:lstStyle/>
          <a:p>
            <a:r>
              <a:rPr lang="cs-CZ" altLang="cs-CZ" smtClean="0"/>
              <a:t>A)</a:t>
            </a:r>
            <a:r>
              <a:rPr lang="cs-CZ" altLang="cs-CZ" sz="2800" smtClean="0"/>
              <a:t>Bilanční m.-porovnávání zdrojů a potřeb.</a:t>
            </a:r>
          </a:p>
          <a:p>
            <a:r>
              <a:rPr lang="cs-CZ" altLang="cs-CZ" sz="2600" smtClean="0"/>
              <a:t>B)Met. hlavního článku-vytýčí se klíčové úkoly pro splnění hlavních cílů plánu. Ty se potom prioritně plní.</a:t>
            </a:r>
          </a:p>
          <a:p>
            <a:r>
              <a:rPr lang="cs-CZ" altLang="cs-CZ" sz="2400" smtClean="0"/>
              <a:t>C)Met. normová-normy spotřeby mat.,paliv,energie,výkonu.</a:t>
            </a:r>
          </a:p>
          <a:p>
            <a:r>
              <a:rPr lang="cs-CZ" altLang="cs-CZ" sz="2800" smtClean="0"/>
              <a:t>D)Met.extrapolace časových řad a trendů.</a:t>
            </a:r>
          </a:p>
          <a:p>
            <a:r>
              <a:rPr lang="cs-CZ" altLang="cs-CZ" sz="2800" smtClean="0"/>
              <a:t>E)Met.indexová-úkol je vyjádřen změnou velikosti indexu př. minulého a běžného roku.</a:t>
            </a:r>
          </a:p>
          <a:p>
            <a:r>
              <a:rPr lang="cs-CZ" altLang="cs-CZ" sz="2600" smtClean="0"/>
              <a:t>F)Met. optimalizační-optimalizace dílčích částí plánu.</a:t>
            </a:r>
          </a:p>
          <a:p>
            <a:r>
              <a:rPr lang="cs-CZ" altLang="cs-CZ" sz="2600" smtClean="0"/>
              <a:t>G)Met. srovnávací – porovnávání hospodářských jevů.</a:t>
            </a:r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z="280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433A2EFB-F668-4048-ACA7-93C268A2EF89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29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4498"/>
            <a:ext cx="7572003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bg1"/>
                </a:solidFill>
              </a:rPr>
              <a:t>Definice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Matice SWOT představuje koncepční rámec pro systematickou analýzu, který usnadňuje porovnání vnějších hrozeb a příležitostí s vnitřními silnými a slabými stránkami organizace, týmu či projektu.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4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Plánovací proces a jeho organizace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28625" y="2133600"/>
            <a:ext cx="8258175" cy="3992563"/>
          </a:xfrm>
        </p:spPr>
        <p:txBody>
          <a:bodyPr/>
          <a:lstStyle/>
          <a:p>
            <a:r>
              <a:rPr lang="cs-CZ" altLang="cs-CZ" smtClean="0"/>
              <a:t>Plánovací proces určuje: tvůrce plánu, posloupnost jednotlivých kroků, nástroje.</a:t>
            </a:r>
          </a:p>
          <a:p>
            <a:r>
              <a:rPr lang="cs-CZ" altLang="cs-CZ" smtClean="0"/>
              <a:t>Zásady plánování: shromáždění a zhodnocení informací, přesnost, aktuálnost dat, objektivita, flexibilita, přesnost formulace závěru, reálnost, provázanost částí plánů, cílovost, účelnost.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BE1D73CB-873C-4803-B352-BDB93ED16BCB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30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Tvorba plánů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85750" y="2133600"/>
            <a:ext cx="8401050" cy="3992563"/>
          </a:xfrm>
        </p:spPr>
        <p:txBody>
          <a:bodyPr/>
          <a:lstStyle/>
          <a:p>
            <a:r>
              <a:rPr lang="cs-CZ" altLang="cs-CZ" smtClean="0"/>
              <a:t>Plánování shora dolů- řídící pracovníci formulují cíle a zásady, které nižší organizační stupně musí respektovat.</a:t>
            </a:r>
          </a:p>
          <a:p>
            <a:r>
              <a:rPr lang="cs-CZ" altLang="cs-CZ" smtClean="0"/>
              <a:t>Plánování zdola nahoru- počáteční dokumentace je zpracována na nejnižším stupni, na vyšším stupni se sumarizuje a uzpůsobí se požadavku vrcholového vedení.</a:t>
            </a: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strana </a:t>
            </a:r>
            <a:fld id="{6FA2DE09-265E-463A-B0C0-41E511D016BD}" type="slidenum">
              <a:rPr lang="cs-CZ" altLang="cs-CZ" smtClean="0">
                <a:solidFill>
                  <a:schemeClr val="bg1"/>
                </a:solidFill>
              </a:rPr>
              <a:pPr eaLnBrk="1" hangingPunct="1"/>
              <a:t>31</a:t>
            </a:fld>
            <a:endParaRPr lang="cs-CZ" altLang="cs-CZ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1042988" y="2060575"/>
            <a:ext cx="7200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altLang="cs-CZ"/>
              <a:t>Případová studie:</a:t>
            </a:r>
          </a:p>
          <a:p>
            <a:pPr>
              <a:buFont typeface="Arial" pitchFamily="34" charset="0"/>
              <a:buNone/>
            </a:pPr>
            <a:endParaRPr lang="cs-CZ" altLang="cs-CZ"/>
          </a:p>
          <a:p>
            <a:pPr>
              <a:buFont typeface="Arial" pitchFamily="34" charset="0"/>
              <a:buNone/>
            </a:pPr>
            <a:r>
              <a:rPr lang="cs-CZ" altLang="cs-CZ"/>
              <a:t> </a:t>
            </a:r>
            <a:r>
              <a:rPr lang="cs-CZ" altLang="cs-CZ" b="1"/>
              <a:t>PIVOVAR SVIJANY, a.s.</a:t>
            </a:r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539750" y="1196975"/>
            <a:ext cx="7993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altLang="cs-CZ" sz="2000" b="1" dirty="0"/>
              <a:t>Produkt</a:t>
            </a:r>
          </a:p>
          <a:p>
            <a:r>
              <a:rPr lang="cs-CZ" altLang="cs-CZ" sz="1800" dirty="0"/>
              <a:t>Kvalitu piva je možné dokázat přehledem různých ocenění od laiků i profesionálů.  </a:t>
            </a:r>
          </a:p>
          <a:p>
            <a:r>
              <a:rPr lang="cs-CZ" altLang="cs-CZ" sz="1800" dirty="0"/>
              <a:t>Pivovar Svijany disponuje širokým portfoliem pivních speciálů, celkem v současnosti nabízí 11 druhů piv.</a:t>
            </a:r>
          </a:p>
          <a:p>
            <a:r>
              <a:rPr lang="cs-CZ" altLang="cs-CZ" sz="1800" dirty="0"/>
              <a:t>Má nezaměnitelné logo, s kterým se můžete setkat na závodech cyklistů, na hokeji a fotbale, na volejbale či při bowlingových utkáních.</a:t>
            </a:r>
          </a:p>
          <a:p>
            <a:r>
              <a:rPr lang="cs-CZ" altLang="cs-CZ" sz="1800" dirty="0"/>
              <a:t>Značku dnes zná 88% dospělé populace. </a:t>
            </a:r>
          </a:p>
          <a:p>
            <a:r>
              <a:rPr lang="cs-CZ" altLang="cs-CZ" sz="1800" dirty="0"/>
              <a:t>Etiketa na pivních lahvích se pravidelně mění a upravuje, hlavní motiv však zůstává stejný. </a:t>
            </a:r>
          </a:p>
          <a:p>
            <a:r>
              <a:rPr lang="cs-CZ" altLang="cs-CZ" sz="1800" dirty="0"/>
              <a:t>Byly navrženy nové skleněné 2L obaly se speciálním zavíráním pro kvasnicová piva.</a:t>
            </a:r>
          </a:p>
          <a:p>
            <a:r>
              <a:rPr lang="cs-CZ" altLang="cs-CZ" sz="1800" dirty="0"/>
              <a:t>Pivovar ve svých značkových prodejnách poskytuje půjčování pivních píp. </a:t>
            </a:r>
          </a:p>
          <a:p>
            <a:r>
              <a:rPr lang="cs-CZ" altLang="cs-CZ" sz="1800" dirty="0"/>
              <a:t>Záruční doba je zkrácená z důvodů </a:t>
            </a:r>
            <a:r>
              <a:rPr lang="cs-CZ" altLang="cs-CZ" sz="1800" dirty="0" err="1"/>
              <a:t>nepasterizace</a:t>
            </a:r>
            <a:r>
              <a:rPr lang="cs-CZ" altLang="cs-CZ" sz="1800" dirty="0"/>
              <a:t> piv. Piva jsou živá, ale netrvanlivá.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83972" name="Rectangle 4"/>
          <p:cNvSpPr>
            <a:spLocks/>
          </p:cNvSpPr>
          <p:nvPr/>
        </p:nvSpPr>
        <p:spPr bwMode="auto">
          <a:xfrm>
            <a:off x="1042988" y="2060575"/>
            <a:ext cx="7200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cs-CZ" altLang="cs-CZ" b="1"/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39750" y="1457325"/>
            <a:ext cx="76327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800" b="1"/>
              <a:t>Cena</a:t>
            </a:r>
            <a:endParaRPr lang="cs-CZ" altLang="cs-CZ" sz="2800"/>
          </a:p>
          <a:p>
            <a:pPr>
              <a:buFontTx/>
              <a:buChar char="•"/>
            </a:pPr>
            <a:r>
              <a:rPr lang="cs-CZ" altLang="cs-CZ" sz="1800"/>
              <a:t>Pivovar poskytuje stálým odběratelům slevy.</a:t>
            </a:r>
          </a:p>
          <a:p>
            <a:pPr>
              <a:buFontTx/>
              <a:buChar char="•"/>
            </a:pPr>
            <a:r>
              <a:rPr lang="cs-CZ" altLang="cs-CZ" sz="1800"/>
              <a:t>Firma uvádí slevy na trhu B2B na množství a na hotovostní platbu.</a:t>
            </a:r>
          </a:p>
          <a:p>
            <a:pPr>
              <a:buFontTx/>
              <a:buChar char="•"/>
            </a:pPr>
            <a:r>
              <a:rPr lang="cs-CZ" altLang="cs-CZ" sz="1800"/>
              <a:t>Pivovar doporučuje ceny restauracím v rozmezí 20 – 25 Kč. </a:t>
            </a:r>
          </a:p>
          <a:p>
            <a:pPr>
              <a:buFontTx/>
              <a:buChar char="•"/>
            </a:pPr>
            <a:r>
              <a:rPr lang="cs-CZ" altLang="cs-CZ" sz="1800"/>
              <a:t>Pro velké prodejní řetězce je cena doporučována v rozmezí 10 – 15 Kč u běžných typů piv. </a:t>
            </a:r>
          </a:p>
          <a:p>
            <a:pPr>
              <a:buFontTx/>
              <a:buChar char="•"/>
            </a:pPr>
            <a:r>
              <a:rPr lang="cs-CZ" altLang="cs-CZ" sz="1800"/>
              <a:t>Pro restaurace s výhradním zastoupením piva je nabízena bezúročná půjčka v hodnotě 150 tis. Kč.</a:t>
            </a:r>
          </a:p>
          <a:p>
            <a:pPr>
              <a:buFontTx/>
              <a:buChar char="•"/>
            </a:pPr>
            <a:r>
              <a:rPr lang="cs-CZ" altLang="cs-CZ" sz="1800"/>
              <a:t>Firma pro svůj investiční rozvoj a marketingové aktivity stanovila hranici marže na min. 10%  z prodejní ceny.</a:t>
            </a:r>
          </a:p>
          <a:p>
            <a:pPr>
              <a:buFontTx/>
              <a:buChar char="•"/>
            </a:pPr>
            <a:r>
              <a:rPr lang="cs-CZ" altLang="cs-CZ" sz="1800"/>
              <a:t>Doba splatnosti je prodlužována velkým řetězcům pro jejich velkou vyjednávací pozici. </a:t>
            </a:r>
          </a:p>
          <a:p>
            <a:pPr>
              <a:buFontTx/>
              <a:buChar char="•"/>
            </a:pPr>
            <a:r>
              <a:rPr lang="cs-CZ" altLang="cs-CZ" sz="1800"/>
              <a:t>V roce 2008, kdy celou Evropu postihla ekonomická recese podnik přistoupil k optimalizaci nákladů, čímž docílil úspor ve výši 8% celkových nákladů. </a:t>
            </a:r>
          </a:p>
          <a:p>
            <a:pPr>
              <a:buFontTx/>
              <a:buChar char="•"/>
            </a:pPr>
            <a:r>
              <a:rPr lang="cs-CZ" altLang="cs-CZ" sz="1800"/>
              <a:t>Zisk před zdaněním byl v roce 2011 necelých 400 mil. Kč.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1042988" y="2060575"/>
            <a:ext cx="7200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cs-CZ" altLang="cs-CZ" b="1"/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39750" y="1416050"/>
            <a:ext cx="8135938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400" b="1"/>
              <a:t>Distribuce</a:t>
            </a:r>
          </a:p>
          <a:p>
            <a:pPr>
              <a:buFontTx/>
              <a:buChar char="•"/>
            </a:pPr>
            <a:r>
              <a:rPr lang="cs-CZ" altLang="cs-CZ" sz="1800"/>
              <a:t>Upomínkové předměty a celý sortiment produktů je zvlášť nabízen v síti firemních prodejen, kterých je v současnosti 35 po celé ČR.</a:t>
            </a:r>
          </a:p>
          <a:p>
            <a:pPr>
              <a:buFontTx/>
              <a:buChar char="•"/>
            </a:pPr>
            <a:r>
              <a:rPr lang="cs-CZ" altLang="cs-CZ" sz="1800"/>
              <a:t>V České republice je pivo Svijany k dostání v cca 3 300 restauracích. </a:t>
            </a:r>
          </a:p>
          <a:p>
            <a:pPr>
              <a:buFontTx/>
              <a:buChar char="•"/>
            </a:pPr>
            <a:r>
              <a:rPr lang="cs-CZ" altLang="cs-CZ" sz="1800"/>
              <a:t>V zahraničí jsou Svijany k dostání ve 20 restauracích na Slovensku, 2 v Polsku, 1 v Rakousku a Německu.</a:t>
            </a:r>
          </a:p>
          <a:p>
            <a:pPr>
              <a:buFontTx/>
              <a:buChar char="•"/>
            </a:pPr>
            <a:r>
              <a:rPr lang="cs-CZ" altLang="cs-CZ" sz="1800"/>
              <a:t>Na e-shopu si lze objednat jakékoli zboží z více jak 300 kusů rozmanité nabídky. </a:t>
            </a:r>
          </a:p>
          <a:p>
            <a:pPr>
              <a:buFontTx/>
              <a:buChar char="•"/>
            </a:pPr>
            <a:r>
              <a:rPr lang="cs-CZ" altLang="cs-CZ" sz="1800"/>
              <a:t>Pivovar zaměstnává 6 regionálních ředitelů a 30 samostatných mobilních obchodních zástupců, kteří sjednávají kontakt s restauracemi.</a:t>
            </a:r>
          </a:p>
          <a:p>
            <a:pPr>
              <a:buFontTx/>
              <a:buChar char="•"/>
            </a:pPr>
            <a:r>
              <a:rPr lang="cs-CZ" altLang="cs-CZ" sz="1800"/>
              <a:t>Centrální sklad pivovaru je přímo v areálu pivovaru.</a:t>
            </a:r>
          </a:p>
          <a:p>
            <a:pPr>
              <a:buFontTx/>
              <a:buChar char="•"/>
            </a:pPr>
            <a:r>
              <a:rPr lang="cs-CZ" altLang="cs-CZ" sz="1800"/>
              <a:t>Přeprava je prováděna vlastní autodopravou, která obsahuje 25 nákladních vozů a 6 kamionů.</a:t>
            </a:r>
          </a:p>
          <a:p>
            <a:pPr>
              <a:buFontTx/>
              <a:buChar char="•"/>
            </a:pPr>
            <a:r>
              <a:rPr lang="cs-CZ" altLang="cs-CZ" sz="1800"/>
              <a:t>Dodávky jsou zajištěny každý týden. Dle požadavků odběratelů.</a:t>
            </a:r>
          </a:p>
          <a:p>
            <a:pPr>
              <a:buFontTx/>
              <a:buChar char="•"/>
            </a:pPr>
            <a:r>
              <a:rPr lang="cs-CZ" altLang="cs-CZ" sz="1800"/>
              <a:t>Část produkce je dodávána na Slovensko do centrálního skladu v Bratislavě.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1042988" y="2060575"/>
            <a:ext cx="7200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cs-CZ" altLang="cs-CZ" b="1"/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23850" y="500063"/>
            <a:ext cx="7993063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1800" b="1" dirty="0"/>
              <a:t>Komunikace</a:t>
            </a:r>
          </a:p>
          <a:p>
            <a:r>
              <a:rPr lang="cs-CZ" altLang="cs-CZ" sz="1800" b="1" i="1" dirty="0"/>
              <a:t>Reklama</a:t>
            </a:r>
            <a:endParaRPr lang="cs-CZ" altLang="cs-CZ" sz="1800" b="1" dirty="0"/>
          </a:p>
          <a:p>
            <a:pPr>
              <a:buFontTx/>
              <a:buChar char="•"/>
            </a:pPr>
            <a:r>
              <a:rPr lang="cs-CZ" altLang="cs-CZ" sz="1800" dirty="0"/>
              <a:t>Firma se prezentuje v rozhlasu na stanici radiožurnál.</a:t>
            </a:r>
          </a:p>
          <a:p>
            <a:pPr>
              <a:buFontTx/>
              <a:buChar char="•"/>
            </a:pPr>
            <a:r>
              <a:rPr lang="cs-CZ" altLang="cs-CZ" sz="1800" dirty="0"/>
              <a:t>Televizní spot byl zaměřen na sport a na volno časovou aktivitu.</a:t>
            </a:r>
          </a:p>
          <a:p>
            <a:pPr>
              <a:buFontTx/>
              <a:buChar char="•"/>
            </a:pPr>
            <a:r>
              <a:rPr lang="cs-CZ" altLang="cs-CZ" sz="1800" dirty="0"/>
              <a:t>V roce 2012 pivovar zavedl </a:t>
            </a:r>
            <a:r>
              <a:rPr lang="cs-CZ" altLang="cs-CZ" sz="1800" dirty="0" err="1"/>
              <a:t>bilbordovou</a:t>
            </a:r>
            <a:r>
              <a:rPr lang="cs-CZ" altLang="cs-CZ" sz="1800" dirty="0"/>
              <a:t> kampaň zaměřenou na zvýšení známosti značky. </a:t>
            </a:r>
          </a:p>
          <a:p>
            <a:pPr>
              <a:buFontTx/>
              <a:buChar char="•"/>
            </a:pPr>
            <a:r>
              <a:rPr lang="cs-CZ" altLang="cs-CZ" sz="1800" dirty="0"/>
              <a:t>Pravidelně se reklama firmy objevuje na fotbalových stadiónech a dresech ligového Slovanu Liberec.</a:t>
            </a:r>
          </a:p>
          <a:p>
            <a:pPr>
              <a:buFontTx/>
              <a:buChar char="•"/>
            </a:pPr>
            <a:r>
              <a:rPr lang="cs-CZ" altLang="cs-CZ" sz="1800" dirty="0"/>
              <a:t>Pivovar se prezentuje </a:t>
            </a:r>
            <a:r>
              <a:rPr lang="cs-CZ" altLang="cs-CZ" sz="1800" dirty="0" err="1"/>
              <a:t>bannerovou</a:t>
            </a:r>
            <a:r>
              <a:rPr lang="cs-CZ" altLang="cs-CZ" sz="1800" dirty="0"/>
              <a:t> reklamou na stránkách bet </a:t>
            </a:r>
            <a:r>
              <a:rPr lang="cs-CZ" altLang="cs-CZ" sz="1800" dirty="0" err="1"/>
              <a:t>at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home</a:t>
            </a:r>
            <a:r>
              <a:rPr lang="cs-CZ" altLang="cs-CZ" sz="1800" dirty="0"/>
              <a:t>.</a:t>
            </a:r>
          </a:p>
          <a:p>
            <a:pPr>
              <a:buFontTx/>
              <a:buChar char="•"/>
            </a:pPr>
            <a:r>
              <a:rPr lang="cs-CZ" altLang="cs-CZ" sz="1800" dirty="0"/>
              <a:t>Firma prezentuje svoje výrobky v časopise pivní kurýr. </a:t>
            </a:r>
          </a:p>
          <a:p>
            <a:pPr>
              <a:buFontTx/>
              <a:buChar char="•"/>
            </a:pPr>
            <a:r>
              <a:rPr lang="cs-CZ" altLang="cs-CZ" sz="1800" dirty="0"/>
              <a:t>V současnosti nevyužívá žádný s českých deníků ke své propagaci.</a:t>
            </a:r>
          </a:p>
          <a:p>
            <a:r>
              <a:rPr lang="cs-CZ" altLang="cs-CZ" sz="1800" b="1" i="1" dirty="0"/>
              <a:t>PP</a:t>
            </a:r>
            <a:endParaRPr lang="cs-CZ" altLang="cs-CZ" sz="1800" b="1" dirty="0"/>
          </a:p>
          <a:p>
            <a:pPr>
              <a:buFontTx/>
              <a:buChar char="•"/>
            </a:pPr>
            <a:r>
              <a:rPr lang="cs-CZ" altLang="cs-CZ" sz="1800" dirty="0"/>
              <a:t>Pivovar nabízí možnost slosovatelné loterie pro zákazníky, kteří si zakoupí za měsíc víc než 20 lahvových piv.</a:t>
            </a:r>
          </a:p>
          <a:p>
            <a:pPr>
              <a:buFontTx/>
              <a:buChar char="•"/>
            </a:pPr>
            <a:r>
              <a:rPr lang="cs-CZ" altLang="cs-CZ" sz="1800" dirty="0"/>
              <a:t>Firma uspořádala soutěž na trhu B2B pro největšího odběratele černé desítky.</a:t>
            </a:r>
          </a:p>
          <a:p>
            <a:pPr>
              <a:buFontTx/>
              <a:buChar char="•"/>
            </a:pPr>
            <a:r>
              <a:rPr lang="cs-CZ" altLang="cs-CZ" sz="1800" dirty="0"/>
              <a:t>Na měsíc únor je v řetězci Ahold naplánována ochutnávka piva kněžna.</a:t>
            </a:r>
          </a:p>
          <a:p>
            <a:pPr>
              <a:buFontTx/>
              <a:buChar char="•"/>
            </a:pPr>
            <a:r>
              <a:rPr lang="cs-CZ" altLang="cs-CZ" sz="1800" dirty="0"/>
              <a:t>Firma navrhla nové balení piva, kde je v packu zastoupen každý druh piva.</a:t>
            </a:r>
          </a:p>
          <a:p>
            <a:pPr>
              <a:buFontTx/>
              <a:buChar char="•"/>
            </a:pPr>
            <a:r>
              <a:rPr lang="cs-CZ" altLang="cs-CZ" sz="1800" dirty="0"/>
              <a:t>Firma na internetových stránkách zveřejnila kupon, na základě kterého si zákazník může, každé páté pivo dát zdarma.</a:t>
            </a:r>
          </a:p>
          <a:p>
            <a:pPr>
              <a:buFontTx/>
              <a:buChar char="•"/>
            </a:pPr>
            <a:r>
              <a:rPr lang="cs-CZ" altLang="cs-CZ" sz="1800" dirty="0"/>
              <a:t>Pivovar na prosinec naplánoval ve svých prodejnách slevu na oblíbenou třináctku na 10 Kč. (</a:t>
            </a:r>
            <a:r>
              <a:rPr lang="cs-CZ" altLang="cs-CZ" sz="1800" dirty="0" err="1"/>
              <a:t>event</a:t>
            </a:r>
            <a:r>
              <a:rPr lang="cs-CZ" altLang="cs-CZ" sz="1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611188" y="2133600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000">
              <a:latin typeface="Tahoma" pitchFamily="34" charset="0"/>
            </a:endParaRPr>
          </a:p>
        </p:txBody>
      </p:sp>
      <p:sp>
        <p:nvSpPr>
          <p:cNvPr id="90116" name="Rectangle 4"/>
          <p:cNvSpPr>
            <a:spLocks/>
          </p:cNvSpPr>
          <p:nvPr/>
        </p:nvSpPr>
        <p:spPr bwMode="auto">
          <a:xfrm>
            <a:off x="1042988" y="2060575"/>
            <a:ext cx="72009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cs-CZ" altLang="cs-CZ" b="1"/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95288" y="830263"/>
            <a:ext cx="82804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1800" b="1" i="1"/>
              <a:t>PR</a:t>
            </a:r>
            <a:endParaRPr lang="cs-CZ" altLang="cs-CZ" sz="1800" b="1"/>
          </a:p>
          <a:p>
            <a:r>
              <a:rPr lang="cs-CZ" altLang="cs-CZ" sz="1800"/>
              <a:t>Pivovar má vlastní restauraci přímo v pivovaře.</a:t>
            </a:r>
          </a:p>
          <a:p>
            <a:r>
              <a:rPr lang="cs-CZ" altLang="cs-CZ" sz="1800"/>
              <a:t>Pivovar sponzoruje několik sportovních klubů v mnoha odvětvích.</a:t>
            </a:r>
          </a:p>
          <a:p>
            <a:r>
              <a:rPr lang="cs-CZ" altLang="cs-CZ" sz="1800"/>
              <a:t>Pivovar komentuje dění na firemním blogu.</a:t>
            </a:r>
          </a:p>
          <a:p>
            <a:r>
              <a:rPr lang="cs-CZ" altLang="cs-CZ" sz="1800"/>
              <a:t>Každoročně je pořádán firemní bál pro sponzory. </a:t>
            </a:r>
          </a:p>
          <a:p>
            <a:r>
              <a:rPr lang="cs-CZ" altLang="cs-CZ" sz="1800"/>
              <a:t>Pivovar vydává svůj vlastní časopis.</a:t>
            </a:r>
          </a:p>
          <a:p>
            <a:r>
              <a:rPr lang="cs-CZ" altLang="cs-CZ" sz="1800"/>
              <a:t>Několikrát za měsíc je možné navštívit pivovar a zúčastnit se prohlídky s ochutnávkou.</a:t>
            </a:r>
          </a:p>
          <a:p>
            <a:r>
              <a:rPr lang="cs-CZ" altLang="cs-CZ" sz="1800"/>
              <a:t>Každoroční pivobraní ve Svijanském Újezdu navštíví každoročně přes 20 tis. lidí.</a:t>
            </a:r>
          </a:p>
          <a:p>
            <a:r>
              <a:rPr lang="cs-CZ" altLang="cs-CZ" sz="1800" b="1" i="1"/>
              <a:t>Osobní prodej</a:t>
            </a:r>
            <a:endParaRPr lang="cs-CZ" altLang="cs-CZ" sz="1800" b="1"/>
          </a:p>
          <a:p>
            <a:r>
              <a:rPr lang="cs-CZ" altLang="cs-CZ" sz="1800"/>
              <a:t>Obchodní zástupci osobně komunikují s vedoucími smluvních restaurací.</a:t>
            </a:r>
          </a:p>
          <a:p>
            <a:r>
              <a:rPr lang="cs-CZ" altLang="cs-CZ" sz="1800"/>
              <a:t>Hlavní manažer pivovaru zve zástupce jednotlivých spolupracujících řetězců na obchodní jednání přímo do pivovaru, kde je jednání spojeno s doplňkovým programem.</a:t>
            </a:r>
          </a:p>
          <a:p>
            <a:r>
              <a:rPr lang="cs-CZ" altLang="cs-CZ" sz="1800"/>
              <a:t>Pivovar umožňuje nákup konečným zákazníkům přímo v pivovaru.</a:t>
            </a:r>
          </a:p>
          <a:p>
            <a:r>
              <a:rPr lang="cs-CZ" altLang="cs-CZ" sz="1800" b="1" i="1"/>
              <a:t>Přímý marketing</a:t>
            </a:r>
            <a:endParaRPr lang="cs-CZ" altLang="cs-CZ" sz="1800" b="1"/>
          </a:p>
          <a:p>
            <a:r>
              <a:rPr lang="cs-CZ" altLang="cs-CZ" sz="1800"/>
              <a:t>Vlastní profil na Facebooku (55 tis. fanoušků) má pivovar i hlavní sládek. </a:t>
            </a:r>
          </a:p>
          <a:p>
            <a:r>
              <a:rPr lang="cs-CZ" altLang="cs-CZ" sz="1800"/>
              <a:t>Pivovar rozesílá katalogy doplňkového sortimentu fanouškům na Fcb.</a:t>
            </a:r>
          </a:p>
          <a:p>
            <a:r>
              <a:rPr lang="cs-CZ" altLang="cs-CZ" sz="1800"/>
              <a:t>Firma telefonicky nabízí aktuální nabídku sortimentu majitelům restaurací.</a:t>
            </a:r>
          </a:p>
          <a:p>
            <a:r>
              <a:rPr lang="cs-CZ" altLang="cs-CZ" sz="1800"/>
              <a:t>Na internetových stránkách firma představuje svoji historii a aktuální nabídku.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971550" y="1916113"/>
            <a:ext cx="7343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684213" y="549275"/>
            <a:ext cx="6983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3pPr>
            <a:lvl4pPr marL="1752600" indent="-3810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209800" indent="-3810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altLang="cs-CZ" sz="2400"/>
              <a:t>SWOT analýza firmy Svijany</a:t>
            </a:r>
          </a:p>
          <a:p>
            <a:pPr>
              <a:buFont typeface="Arial" pitchFamily="34" charset="0"/>
              <a:buNone/>
            </a:pPr>
            <a:endParaRPr lang="cs-CZ" altLang="cs-CZ"/>
          </a:p>
        </p:txBody>
      </p:sp>
      <p:graphicFrame>
        <p:nvGraphicFramePr>
          <p:cNvPr id="94238" name="Group 30"/>
          <p:cNvGraphicFramePr>
            <a:graphicFrameLocks noGrp="1"/>
          </p:cNvGraphicFramePr>
          <p:nvPr/>
        </p:nvGraphicFramePr>
        <p:xfrm>
          <a:off x="1116013" y="1341438"/>
          <a:ext cx="7273925" cy="548640"/>
        </p:xfrm>
        <a:graphic>
          <a:graphicData uri="http://schemas.openxmlformats.org/drawingml/2006/table">
            <a:tbl>
              <a:tblPr/>
              <a:tblGrid>
                <a:gridCol w="3471862"/>
                <a:gridCol w="3802063"/>
              </a:tblGrid>
              <a:tr h="161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analýza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S: Siln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é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str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á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nky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W: Slab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é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str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á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nky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64" name="Group 56"/>
          <p:cNvGraphicFramePr>
            <a:graphicFrameLocks noGrp="1"/>
          </p:cNvGraphicFramePr>
          <p:nvPr/>
        </p:nvGraphicFramePr>
        <p:xfrm>
          <a:off x="1042988" y="3789363"/>
          <a:ext cx="7272337" cy="548640"/>
        </p:xfrm>
        <a:graphic>
          <a:graphicData uri="http://schemas.openxmlformats.org/drawingml/2006/table">
            <a:tbl>
              <a:tblPr/>
              <a:tblGrid>
                <a:gridCol w="3646487"/>
                <a:gridCol w="3625850"/>
              </a:tblGrid>
              <a:tr h="161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Extern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analýza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O: Př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ležitosti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Myriad Pro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T: Hrozby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75" name="Rectangle 5"/>
          <p:cNvSpPr>
            <a:spLocks noChangeArrowheads="1"/>
          </p:cNvSpPr>
          <p:nvPr/>
        </p:nvSpPr>
        <p:spPr bwMode="auto">
          <a:xfrm>
            <a:off x="971550" y="4365625"/>
            <a:ext cx="7343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  <a:p>
            <a:pPr eaLnBrk="1" hangingPunct="1"/>
            <a:r>
              <a:rPr lang="cs-CZ" altLang="cs-CZ" sz="2000">
                <a:latin typeface="Tahoma" pitchFamily="34" charset="0"/>
              </a:rPr>
              <a:t>-				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8600"/>
            <a:ext cx="6996113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bg1"/>
                </a:solidFill>
              </a:rPr>
              <a:t>SWOT - 4 ÚHLY POHLEDU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08912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S (</a:t>
            </a:r>
            <a:r>
              <a:rPr lang="cs-CZ" sz="2800" b="1" dirty="0" err="1" smtClean="0"/>
              <a:t>Strenghts</a:t>
            </a:r>
            <a:r>
              <a:rPr lang="cs-CZ" sz="2800" b="1" dirty="0" smtClean="0"/>
              <a:t>)</a:t>
            </a:r>
            <a:r>
              <a:rPr lang="cs-CZ" sz="2800" dirty="0" smtClean="0"/>
              <a:t> – Silné stránky, přednosti, výhody, „Co je na nás dobré“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W (</a:t>
            </a:r>
            <a:r>
              <a:rPr lang="cs-CZ" sz="2800" b="1" dirty="0" err="1" smtClean="0"/>
              <a:t>Weakness</a:t>
            </a:r>
            <a:r>
              <a:rPr lang="cs-CZ" sz="2800" b="1" dirty="0" smtClean="0"/>
              <a:t>)</a:t>
            </a:r>
            <a:r>
              <a:rPr lang="cs-CZ" sz="2800" dirty="0" smtClean="0"/>
              <a:t> – Slabé stránky, nedostatky, slabiny, „Čím se sami ohrožujeme“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O (</a:t>
            </a:r>
            <a:r>
              <a:rPr lang="cs-CZ" sz="2800" b="1" dirty="0" err="1" smtClean="0"/>
              <a:t>Opportunities</a:t>
            </a:r>
            <a:r>
              <a:rPr lang="cs-CZ" sz="2800" b="1" dirty="0" smtClean="0"/>
              <a:t>)</a:t>
            </a:r>
            <a:r>
              <a:rPr lang="cs-CZ" sz="2800" dirty="0" smtClean="0"/>
              <a:t> – Příležitosti, možnosti, „Co se nám nabízí“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T (</a:t>
            </a:r>
            <a:r>
              <a:rPr lang="cs-CZ" sz="2800" b="1" dirty="0" err="1" smtClean="0"/>
              <a:t>Threats</a:t>
            </a:r>
            <a:r>
              <a:rPr lang="cs-CZ" sz="2800" b="1" dirty="0" smtClean="0"/>
              <a:t>)</a:t>
            </a:r>
            <a:r>
              <a:rPr lang="cs-CZ" sz="2800" dirty="0" smtClean="0"/>
              <a:t> – Hrozby, nežádoucí ohrožení, „Co by nás mohlo blokovat“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56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015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Význam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/>
          <a:p>
            <a:r>
              <a:rPr lang="cs-CZ" dirty="0" smtClean="0"/>
              <a:t>příležitosti poskytují možnosti zlepšení výsledků firmy</a:t>
            </a:r>
          </a:p>
          <a:p>
            <a:r>
              <a:rPr lang="cs-CZ" dirty="0" smtClean="0"/>
              <a:t>ne všechny příležitosti jsou příležitostmi pro konkrétní firmu</a:t>
            </a:r>
          </a:p>
          <a:p>
            <a:r>
              <a:rPr lang="cs-CZ" dirty="0" smtClean="0"/>
              <a:t>silné a slabé stránky je třeba vždy srovnávat s konkurencí, jejich síla je relativní („ Mezi slepými jednooký králem.“)</a:t>
            </a:r>
          </a:p>
          <a:p>
            <a:r>
              <a:rPr lang="cs-CZ" dirty="0" smtClean="0"/>
              <a:t>firma musí být připravena na hrozby a musí eliminovat slabé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036"/>
            <a:ext cx="8136904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bg1"/>
                </a:solidFill>
              </a:rPr>
              <a:t>SWOT - VNITŘNÍ A VNĚJŠÍ PODMÍNKY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VNITŘNÍ PODMÍNKY (OKOLNOSTI): Silné a slabé stránky 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VNĚJŠÍ PODMÍNKY (OKOLNOSTI):</a:t>
            </a:r>
          </a:p>
          <a:p>
            <a:pPr eaLnBrk="1" hangingPunct="1">
              <a:defRPr/>
            </a:pPr>
            <a:r>
              <a:rPr lang="cs-CZ" dirty="0" smtClean="0"/>
              <a:t>Příležitosti a ohrožení</a:t>
            </a:r>
          </a:p>
        </p:txBody>
      </p:sp>
    </p:spTree>
    <p:extLst>
      <p:ext uri="{BB962C8B-B14F-4D97-AF65-F5344CB8AC3E}">
        <p14:creationId xmlns:p14="http://schemas.microsoft.com/office/powerpoint/2010/main" val="6954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Interní - S – silné stránky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r>
              <a:rPr lang="cs-CZ" dirty="0" smtClean="0"/>
              <a:t>umožňuje rozvíjet přednosti firmy a přes ně získávat výhody na trhu</a:t>
            </a:r>
          </a:p>
          <a:p>
            <a:r>
              <a:rPr lang="cs-CZ" dirty="0" err="1" smtClean="0"/>
              <a:t>Př</a:t>
            </a:r>
            <a:r>
              <a:rPr lang="cs-CZ" dirty="0" smtClean="0"/>
              <a:t>: zavedení PC sítě, vysoká odborná úroveň, stabilizace pracovníků, funkční organizační struktura, adaptabilita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5706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Interní – W – slabé stránky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cs-CZ" dirty="0" smtClean="0"/>
              <a:t>je třeba je odstraňovat nebo alespoň zmírňovat</a:t>
            </a:r>
          </a:p>
          <a:p>
            <a:r>
              <a:rPr lang="cs-CZ" dirty="0" smtClean="0"/>
              <a:t>nedostatek informací, malá zastupitelnost profesí, omezený způsob kontroly, vysoká zadluženost, zastaralá technologie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3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6133"/>
            <a:ext cx="6996113" cy="77787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Externí – O – příležitosti a šance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3"/>
          </a:xfrm>
        </p:spPr>
        <p:txBody>
          <a:bodyPr/>
          <a:lstStyle/>
          <a:p>
            <a:r>
              <a:rPr lang="cs-CZ" dirty="0" smtClean="0"/>
              <a:t>využívat je pro posílení pozice na trhu a zvýšení konkurenceschopnosti</a:t>
            </a:r>
          </a:p>
          <a:p>
            <a:r>
              <a:rPr lang="cs-CZ" dirty="0" smtClean="0"/>
              <a:t>zabezpečení zdrojů, konjunktura, nové vědecké objevy v oboru, výhodné úvěry, politická stabilita, výhodná konkurenční pozice</a:t>
            </a:r>
          </a:p>
          <a:p>
            <a:r>
              <a:rPr lang="cs-CZ" dirty="0" smtClean="0"/>
              <a:t>Marketingovou příležitostí je oblast zákaznických potřeb, jejichž uspokojováním může firma profitovat.</a:t>
            </a:r>
          </a:p>
          <a:p>
            <a:r>
              <a:rPr lang="cs-CZ" dirty="0" smtClean="0"/>
              <a:t>zabývat se intenzivně využitím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1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DELU_LDF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Ppt0000002</Template>
  <TotalTime>4676</TotalTime>
  <Words>1619</Words>
  <Application>Microsoft Office PowerPoint</Application>
  <PresentationFormat>Předvádění na obrazovce (4:3)</PresentationFormat>
  <Paragraphs>397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Calibri</vt:lpstr>
      <vt:lpstr>Arial</vt:lpstr>
      <vt:lpstr>Myriad Pro</vt:lpstr>
      <vt:lpstr>Tahoma</vt:lpstr>
      <vt:lpstr>Times New Roman</vt:lpstr>
      <vt:lpstr>Century Gothic</vt:lpstr>
      <vt:lpstr>MENDELU_LDF</vt:lpstr>
      <vt:lpstr>SWOT analýza</vt:lpstr>
      <vt:lpstr>CO JE TO SWOT ANALÝZA</vt:lpstr>
      <vt:lpstr>Definice</vt:lpstr>
      <vt:lpstr>SWOT - 4 ÚHLY POHLEDU</vt:lpstr>
      <vt:lpstr>Význam</vt:lpstr>
      <vt:lpstr>SWOT - VNITŘNÍ A VNĚJŠÍ PODMÍNKY</vt:lpstr>
      <vt:lpstr>Interní - S – silné stránky</vt:lpstr>
      <vt:lpstr>Interní – W – slabé stránky </vt:lpstr>
      <vt:lpstr>Externí – O – příležitosti a šance</vt:lpstr>
      <vt:lpstr>Externí – T – rizika a hrozby</vt:lpstr>
      <vt:lpstr>Příklad</vt:lpstr>
      <vt:lpstr>Prezentace aplikace PowerPoint</vt:lpstr>
      <vt:lpstr>Prezentace aplikace PowerPoint</vt:lpstr>
      <vt:lpstr>Příklad SWOT analýzy pomocí MS Excel</vt:lpstr>
      <vt:lpstr>Prezentace aplikace PowerPoint</vt:lpstr>
      <vt:lpstr>Prezentace aplikace PowerPoint</vt:lpstr>
      <vt:lpstr>Prezentace aplikace PowerPoint</vt:lpstr>
      <vt:lpstr>Prezentace aplikace PowerPoint</vt:lpstr>
      <vt:lpstr>Paradigma  holandských  admirálů </vt:lpstr>
      <vt:lpstr>Nespojité inovace</vt:lpstr>
      <vt:lpstr>Prezentace aplikace PowerPoint</vt:lpstr>
      <vt:lpstr>Prezentace aplikace PowerPoint</vt:lpstr>
      <vt:lpstr>Prezentace aplikace PowerPoint</vt:lpstr>
      <vt:lpstr>Maslowova hierarchie potřeb</vt:lpstr>
      <vt:lpstr>Plánování, funkce, cíle</vt:lpstr>
      <vt:lpstr>Strategické plánování</vt:lpstr>
      <vt:lpstr>Taktické plánování</vt:lpstr>
      <vt:lpstr>Operativní plánování</vt:lpstr>
      <vt:lpstr>Metody plánování</vt:lpstr>
      <vt:lpstr>Plánovací proces a jeho organizace</vt:lpstr>
      <vt:lpstr>Tvorba plánů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Koloqium</dc:title>
  <dc:creator>KMG</dc:creator>
  <cp:keywords>TUL</cp:keywords>
  <cp:lastModifiedBy>Tom</cp:lastModifiedBy>
  <cp:revision>243</cp:revision>
  <dcterms:created xsi:type="dcterms:W3CDTF">2012-09-07T11:32:20Z</dcterms:created>
  <dcterms:modified xsi:type="dcterms:W3CDTF">2013-11-07T15:45:12Z</dcterms:modified>
</cp:coreProperties>
</file>