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handoutMasterIdLst>
    <p:handoutMasterId r:id="rId54"/>
  </p:handoutMasterIdLst>
  <p:sldIdLst>
    <p:sldId id="349" r:id="rId2"/>
    <p:sldId id="348" r:id="rId3"/>
    <p:sldId id="350" r:id="rId4"/>
    <p:sldId id="351" r:id="rId5"/>
    <p:sldId id="352" r:id="rId6"/>
    <p:sldId id="353" r:id="rId7"/>
    <p:sldId id="354" r:id="rId8"/>
    <p:sldId id="355" r:id="rId9"/>
    <p:sldId id="357" r:id="rId10"/>
    <p:sldId id="358" r:id="rId11"/>
    <p:sldId id="359" r:id="rId12"/>
    <p:sldId id="361" r:id="rId13"/>
    <p:sldId id="356" r:id="rId14"/>
    <p:sldId id="360" r:id="rId15"/>
    <p:sldId id="366" r:id="rId16"/>
    <p:sldId id="362" r:id="rId17"/>
    <p:sldId id="363" r:id="rId18"/>
    <p:sldId id="364" r:id="rId19"/>
    <p:sldId id="365" r:id="rId20"/>
    <p:sldId id="286" r:id="rId21"/>
    <p:sldId id="287" r:id="rId22"/>
    <p:sldId id="367" r:id="rId23"/>
    <p:sldId id="288" r:id="rId24"/>
    <p:sldId id="368" r:id="rId25"/>
    <p:sldId id="289" r:id="rId26"/>
    <p:sldId id="290" r:id="rId27"/>
    <p:sldId id="369" r:id="rId28"/>
    <p:sldId id="316" r:id="rId29"/>
    <p:sldId id="301" r:id="rId30"/>
    <p:sldId id="370" r:id="rId31"/>
    <p:sldId id="376" r:id="rId32"/>
    <p:sldId id="371" r:id="rId33"/>
    <p:sldId id="372" r:id="rId34"/>
    <p:sldId id="302" r:id="rId35"/>
    <p:sldId id="303" r:id="rId36"/>
    <p:sldId id="304" r:id="rId37"/>
    <p:sldId id="305" r:id="rId38"/>
    <p:sldId id="373" r:id="rId39"/>
    <p:sldId id="329" r:id="rId40"/>
    <p:sldId id="374" r:id="rId41"/>
    <p:sldId id="375" r:id="rId42"/>
    <p:sldId id="377" r:id="rId43"/>
    <p:sldId id="378" r:id="rId44"/>
    <p:sldId id="381" r:id="rId45"/>
    <p:sldId id="318" r:id="rId46"/>
    <p:sldId id="379" r:id="rId47"/>
    <p:sldId id="380" r:id="rId48"/>
    <p:sldId id="383" r:id="rId49"/>
    <p:sldId id="384" r:id="rId50"/>
    <p:sldId id="385" r:id="rId51"/>
    <p:sldId id="386" r:id="rId52"/>
    <p:sldId id="382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943BC14-40A3-45FE-9330-BF81ACD4CD4C}">
          <p14:sldIdLst>
            <p14:sldId id="349"/>
            <p14:sldId id="348"/>
            <p14:sldId id="350"/>
            <p14:sldId id="351"/>
            <p14:sldId id="352"/>
            <p14:sldId id="353"/>
            <p14:sldId id="354"/>
            <p14:sldId id="355"/>
            <p14:sldId id="357"/>
            <p14:sldId id="358"/>
          </p14:sldIdLst>
        </p14:section>
        <p14:section name="Oddíl bez názvu" id="{1EB7CA8C-B5CD-42F4-A1C1-E0B9E53DC6F4}">
          <p14:sldIdLst>
            <p14:sldId id="359"/>
            <p14:sldId id="361"/>
            <p14:sldId id="356"/>
            <p14:sldId id="360"/>
            <p14:sldId id="366"/>
            <p14:sldId id="362"/>
            <p14:sldId id="363"/>
            <p14:sldId id="364"/>
            <p14:sldId id="365"/>
            <p14:sldId id="286"/>
            <p14:sldId id="287"/>
            <p14:sldId id="367"/>
            <p14:sldId id="288"/>
            <p14:sldId id="368"/>
            <p14:sldId id="289"/>
            <p14:sldId id="290"/>
            <p14:sldId id="369"/>
            <p14:sldId id="316"/>
            <p14:sldId id="301"/>
            <p14:sldId id="370"/>
            <p14:sldId id="376"/>
            <p14:sldId id="371"/>
            <p14:sldId id="372"/>
            <p14:sldId id="302"/>
            <p14:sldId id="303"/>
            <p14:sldId id="304"/>
            <p14:sldId id="305"/>
            <p14:sldId id="373"/>
            <p14:sldId id="329"/>
            <p14:sldId id="374"/>
            <p14:sldId id="375"/>
            <p14:sldId id="377"/>
            <p14:sldId id="378"/>
            <p14:sldId id="381"/>
            <p14:sldId id="318"/>
            <p14:sldId id="379"/>
            <p14:sldId id="380"/>
            <p14:sldId id="383"/>
            <p14:sldId id="384"/>
            <p14:sldId id="385"/>
            <p14:sldId id="386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9E1E"/>
    <a:srgbClr val="FFFFFF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7" autoAdjust="0"/>
    <p:restoredTop sz="96837" autoAdjust="0"/>
  </p:normalViewPr>
  <p:slideViewPr>
    <p:cSldViewPr>
      <p:cViewPr varScale="1">
        <p:scale>
          <a:sx n="106" d="100"/>
          <a:sy n="106" d="100"/>
        </p:scale>
        <p:origin x="61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26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D9462-2D99-4902-99F4-012279D6C34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0A936-11FB-4B85-B34E-70E44B409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980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BC10879F-18F2-4BAC-9649-6416064FC893}"/>
              </a:ext>
            </a:extLst>
          </p:cNvPr>
          <p:cNvSpPr/>
          <p:nvPr userDrawn="1"/>
        </p:nvSpPr>
        <p:spPr>
          <a:xfrm>
            <a:off x="0" y="273072"/>
            <a:ext cx="12192000" cy="347616"/>
          </a:xfrm>
          <a:prstGeom prst="rect">
            <a:avLst/>
          </a:prstGeom>
          <a:solidFill>
            <a:schemeClr val="tx1">
              <a:lumMod val="50000"/>
              <a:lumOff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Bahnschrift" panose="020B0502040204020203" pitchFamily="34" charset="0"/>
            </a:endParaRPr>
          </a:p>
        </p:txBody>
      </p:sp>
      <p:sp>
        <p:nvSpPr>
          <p:cNvPr id="24" name="Zástupný symbol pro text 20"/>
          <p:cNvSpPr>
            <a:spLocks noGrp="1"/>
          </p:cNvSpPr>
          <p:nvPr>
            <p:ph type="body" sz="quarter" idx="12"/>
          </p:nvPr>
        </p:nvSpPr>
        <p:spPr>
          <a:xfrm>
            <a:off x="983432" y="2357704"/>
            <a:ext cx="9818263" cy="846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 spc="0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9" name="Zástupný symbol pro text 20">
            <a:extLst>
              <a:ext uri="{FF2B5EF4-FFF2-40B4-BE49-F238E27FC236}">
                <a16:creationId xmlns:a16="http://schemas.microsoft.com/office/drawing/2014/main" id="{A2E5F88F-B2C5-435D-A1E5-FF516094C9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83433" y="3678976"/>
            <a:ext cx="6624735" cy="54211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 spc="0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b="1" dirty="0">
                <a:latin typeface="Candara" panose="020E0502030303020204" pitchFamily="34" charset="0"/>
              </a:rPr>
              <a:t>Seznámení s principy a možnostmi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14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C90BA6D5-2999-49E0-8C76-CB546ABD4EA8}"/>
              </a:ext>
            </a:extLst>
          </p:cNvPr>
          <p:cNvSpPr txBox="1">
            <a:spLocks/>
          </p:cNvSpPr>
          <p:nvPr userDrawn="1"/>
        </p:nvSpPr>
        <p:spPr>
          <a:xfrm>
            <a:off x="1" y="143553"/>
            <a:ext cx="12250190" cy="454831"/>
          </a:xfrm>
          <a:prstGeom prst="rect">
            <a:avLst/>
          </a:prstGeom>
        </p:spPr>
        <p:txBody>
          <a:bodyPr vert="horz" lIns="39600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61950"/>
            <a:r>
              <a:rPr lang="cs-CZ" sz="3200" b="1" dirty="0">
                <a:latin typeface="+mn-lt"/>
              </a:rPr>
              <a:t>NADPIS</a:t>
            </a:r>
            <a:r>
              <a:rPr lang="cs-CZ" sz="3200" b="1" baseline="0" dirty="0">
                <a:latin typeface="+mn-lt"/>
              </a:rPr>
              <a:t> KAPITOLY</a:t>
            </a:r>
            <a:endParaRPr lang="cs-CZ" sz="3200" b="1" dirty="0">
              <a:latin typeface="+mn-lt"/>
            </a:endParaRP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CAD2E60-0682-448F-9D75-20B13A8CDD5E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38969"/>
            <a:ext cx="12192000" cy="8585"/>
          </a:xfrm>
          <a:prstGeom prst="line">
            <a:avLst/>
          </a:prstGeom>
          <a:ln w="28575">
            <a:solidFill>
              <a:srgbClr val="CE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tabulku 3"/>
          <p:cNvSpPr>
            <a:spLocks noGrp="1"/>
          </p:cNvSpPr>
          <p:nvPr>
            <p:ph type="tbl" sz="quarter" idx="10"/>
          </p:nvPr>
        </p:nvSpPr>
        <p:spPr>
          <a:xfrm>
            <a:off x="1487488" y="3357563"/>
            <a:ext cx="9288462" cy="2519362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Zástupný symbol pro text 13"/>
          <p:cNvSpPr>
            <a:spLocks noGrp="1"/>
          </p:cNvSpPr>
          <p:nvPr>
            <p:ph type="body" sz="quarter" idx="11" hasCustomPrompt="1"/>
          </p:nvPr>
        </p:nvSpPr>
        <p:spPr>
          <a:xfrm>
            <a:off x="332351" y="980729"/>
            <a:ext cx="10884623" cy="504056"/>
          </a:xfrm>
          <a:prstGeom prst="rect">
            <a:avLst/>
          </a:prstGeom>
        </p:spPr>
        <p:txBody>
          <a:bodyPr/>
          <a:lstStyle>
            <a:lvl1pPr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  <p:sp>
        <p:nvSpPr>
          <p:cNvPr id="9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2352" y="1484784"/>
            <a:ext cx="10884622" cy="1368152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/>
            </a:lvl1pPr>
            <a:lvl2pPr marL="622300" indent="-26035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2pPr>
            <a:lvl3pPr marL="704850" indent="27940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3pPr>
            <a:lvl4pPr marL="1600200" indent="-228600">
              <a:buFont typeface="Wingdings" panose="05000000000000000000" pitchFamily="2" charset="2"/>
              <a:buChar char="q"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80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IU_SLO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0617F8A0-A37C-4B45-A468-BBF95F306D45}"/>
              </a:ext>
            </a:extLst>
          </p:cNvPr>
          <p:cNvSpPr txBox="1">
            <a:spLocks/>
          </p:cNvSpPr>
          <p:nvPr userDrawn="1"/>
        </p:nvSpPr>
        <p:spPr>
          <a:xfrm>
            <a:off x="0" y="2844897"/>
            <a:ext cx="7296150" cy="180022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90600">
              <a:lnSpc>
                <a:spcPct val="100000"/>
              </a:lnSpc>
              <a:tabLst>
                <a:tab pos="180975" algn="r"/>
              </a:tabLst>
            </a:pPr>
            <a:r>
              <a:rPr lang="cs-CZ" sz="12000" dirty="0">
                <a:solidFill>
                  <a:schemeClr val="bg1">
                    <a:lumMod val="50000"/>
                    <a:alpha val="44000"/>
                  </a:schemeClr>
                </a:solidFill>
                <a:latin typeface="Bahnschrift" panose="020B0502040204020203" pitchFamily="34" charset="0"/>
              </a:rPr>
              <a:t>NA</a:t>
            </a:r>
            <a:r>
              <a:rPr lang="cs-CZ" sz="12000" dirty="0">
                <a:solidFill>
                  <a:schemeClr val="tx1">
                    <a:lumMod val="65000"/>
                    <a:lumOff val="35000"/>
                    <a:alpha val="44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cs-CZ" sz="12000" dirty="0">
                <a:solidFill>
                  <a:srgbClr val="585858"/>
                </a:solidFill>
                <a:latin typeface="Bahnschrift" panose="020B0502040204020203" pitchFamily="34" charset="0"/>
              </a:rPr>
              <a:t>AIU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0617F8A0-A37C-4B45-A468-BBF95F306D45}"/>
              </a:ext>
            </a:extLst>
          </p:cNvPr>
          <p:cNvSpPr txBox="1">
            <a:spLocks/>
          </p:cNvSpPr>
          <p:nvPr userDrawn="1"/>
        </p:nvSpPr>
        <p:spPr>
          <a:xfrm>
            <a:off x="0" y="1508661"/>
            <a:ext cx="7298250" cy="180022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21600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90600">
              <a:lnSpc>
                <a:spcPct val="100000"/>
              </a:lnSpc>
              <a:tabLst>
                <a:tab pos="182563" algn="r"/>
                <a:tab pos="6996113" algn="r"/>
              </a:tabLst>
            </a:pPr>
            <a:r>
              <a:rPr lang="cs-CZ" sz="12000" dirty="0">
                <a:solidFill>
                  <a:schemeClr val="bg1">
                    <a:lumMod val="50000"/>
                    <a:alpha val="44000"/>
                  </a:schemeClr>
                </a:solidFill>
                <a:latin typeface="Bahnschrift" panose="020B0502040204020203" pitchFamily="34" charset="0"/>
              </a:rPr>
              <a:t>TOMU</a:t>
            </a:r>
            <a:endParaRPr lang="cs-CZ" sz="12000" dirty="0">
              <a:solidFill>
                <a:srgbClr val="585858"/>
              </a:solidFill>
              <a:latin typeface="Bahnschrift" panose="020B0502040204020203" pitchFamily="34" charset="0"/>
            </a:endParaRP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0617F8A0-A37C-4B45-A468-BBF95F306D45}"/>
              </a:ext>
            </a:extLst>
          </p:cNvPr>
          <p:cNvSpPr txBox="1">
            <a:spLocks/>
          </p:cNvSpPr>
          <p:nvPr userDrawn="1"/>
        </p:nvSpPr>
        <p:spPr>
          <a:xfrm>
            <a:off x="0" y="4235871"/>
            <a:ext cx="12115800" cy="180022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90600">
              <a:lnSpc>
                <a:spcPct val="100000"/>
              </a:lnSpc>
              <a:tabLst>
                <a:tab pos="180975" algn="r"/>
              </a:tabLst>
            </a:pPr>
            <a:r>
              <a:rPr lang="cs-CZ" sz="12000" dirty="0">
                <a:solidFill>
                  <a:srgbClr val="585858"/>
                </a:solidFill>
                <a:latin typeface="Bahnschrift" panose="020B0502040204020203" pitchFamily="34" charset="0"/>
              </a:rPr>
              <a:t>FAST</a:t>
            </a:r>
            <a:r>
              <a:rPr lang="cs-CZ" sz="12000" dirty="0">
                <a:solidFill>
                  <a:schemeClr val="tx1">
                    <a:lumMod val="65000"/>
                    <a:lumOff val="35000"/>
                    <a:alpha val="44000"/>
                  </a:schemeClr>
                </a:solidFill>
                <a:latin typeface="Bahnschrift" panose="020B0502040204020203" pitchFamily="34" charset="0"/>
              </a:rPr>
              <a:t> ROZUMÍME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483" y="0"/>
            <a:ext cx="2133600" cy="2133600"/>
          </a:xfrm>
          <a:prstGeom prst="rect">
            <a:avLst/>
          </a:prstGeom>
        </p:spPr>
      </p:pic>
      <p:grpSp>
        <p:nvGrpSpPr>
          <p:cNvPr id="13" name="Skupina 12"/>
          <p:cNvGrpSpPr/>
          <p:nvPr userDrawn="1"/>
        </p:nvGrpSpPr>
        <p:grpSpPr>
          <a:xfrm>
            <a:off x="6673082" y="6296241"/>
            <a:ext cx="5015026" cy="461665"/>
            <a:chOff x="234182" y="6296241"/>
            <a:chExt cx="5015026" cy="461665"/>
          </a:xfrm>
        </p:grpSpPr>
        <p:sp>
          <p:nvSpPr>
            <p:cNvPr id="14" name="TextovéPole 13"/>
            <p:cNvSpPr txBox="1"/>
            <p:nvPr/>
          </p:nvSpPr>
          <p:spPr>
            <a:xfrm>
              <a:off x="549747" y="6296241"/>
              <a:ext cx="4699461" cy="46166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cs-CZ" sz="2400" spc="133" dirty="0">
                  <a:solidFill>
                    <a:srgbClr val="3B5998"/>
                  </a:solidFill>
                  <a:latin typeface="Bahnschrift" panose="020B0502040204020203" pitchFamily="34" charset="0"/>
                  <a:ea typeface="Segoe UI Symbol" panose="020B0502040204020203" pitchFamily="34" charset="0"/>
                  <a:cs typeface="Segoe UI" panose="020B0502040204020203" pitchFamily="34" charset="0"/>
                </a:rPr>
                <a:t>www.facebook.com/FAST.AIU</a:t>
              </a:r>
            </a:p>
          </p:txBody>
        </p:sp>
        <p:pic>
          <p:nvPicPr>
            <p:cNvPr id="15" name="Picture 24" descr="VÃ½sledek obrÃ¡zku pro facebook transparent 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182" y="6349987"/>
              <a:ext cx="354171" cy="354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Obdélník 16"/>
          <p:cNvSpPr/>
          <p:nvPr userDrawn="1"/>
        </p:nvSpPr>
        <p:spPr>
          <a:xfrm>
            <a:off x="1908768" y="4490884"/>
            <a:ext cx="894590" cy="1264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 userDrawn="1"/>
        </p:nvSpPr>
        <p:spPr>
          <a:xfrm>
            <a:off x="2280201" y="-1605443"/>
            <a:ext cx="962820" cy="184665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cs-CZ" sz="12000" b="1" spc="133" dirty="0">
                <a:ln w="3175">
                  <a:solidFill>
                    <a:schemeClr val="bg1"/>
                  </a:solidFill>
                </a:ln>
                <a:solidFill>
                  <a:srgbClr val="709E1E"/>
                </a:solidFill>
                <a:latin typeface="Bahnschrift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K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0617F8A0-A37C-4B45-A468-BBF95F306D45}"/>
              </a:ext>
            </a:extLst>
          </p:cNvPr>
          <p:cNvSpPr txBox="1">
            <a:spLocks/>
          </p:cNvSpPr>
          <p:nvPr userDrawn="1"/>
        </p:nvSpPr>
        <p:spPr>
          <a:xfrm>
            <a:off x="0" y="-1490"/>
            <a:ext cx="2280201" cy="180022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90600">
              <a:lnSpc>
                <a:spcPct val="100000"/>
              </a:lnSpc>
              <a:tabLst>
                <a:tab pos="180975" algn="r"/>
              </a:tabLst>
            </a:pPr>
            <a:r>
              <a:rPr lang="cs-CZ" sz="12000" dirty="0">
                <a:solidFill>
                  <a:srgbClr val="585858"/>
                </a:solidFill>
                <a:latin typeface="Bahnschrift" panose="020B0502040204020203" pitchFamily="34" charset="0"/>
              </a:rPr>
              <a:t>MY</a:t>
            </a:r>
            <a:endParaRPr lang="cs-CZ" sz="12000" dirty="0">
              <a:solidFill>
                <a:schemeClr val="tx1">
                  <a:lumMod val="65000"/>
                  <a:lumOff val="35000"/>
                  <a:alpha val="44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3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12 0.02477 L 0.01042 0.23102 L 0.18216 0.22894 L 0.18216 0.42385 L 0.25821 0.42385 L 0.25821 0.63403 L -0.03463 0.83866 " pathEditMode="relative" rAng="0" ptsTypes="AAAAAAA">
                                      <p:cBhvr>
                                        <p:cTn id="19" dur="47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4069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18" grpId="0"/>
      <p:bldP spid="1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o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BC10879F-18F2-4BAC-9649-6416064FC893}"/>
              </a:ext>
            </a:extLst>
          </p:cNvPr>
          <p:cNvSpPr/>
          <p:nvPr userDrawn="1"/>
        </p:nvSpPr>
        <p:spPr>
          <a:xfrm>
            <a:off x="0" y="273072"/>
            <a:ext cx="12192000" cy="347616"/>
          </a:xfrm>
          <a:prstGeom prst="rect">
            <a:avLst/>
          </a:prstGeom>
          <a:solidFill>
            <a:schemeClr val="tx1">
              <a:lumMod val="50000"/>
              <a:lumOff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Bahnschrift" panose="020B0502040204020203" pitchFamily="34" charset="0"/>
            </a:endParaRPr>
          </a:p>
        </p:txBody>
      </p:sp>
      <p:sp>
        <p:nvSpPr>
          <p:cNvPr id="24" name="Zástupný symbol pro text 20"/>
          <p:cNvSpPr>
            <a:spLocks noGrp="1"/>
          </p:cNvSpPr>
          <p:nvPr>
            <p:ph type="body" sz="quarter" idx="12"/>
          </p:nvPr>
        </p:nvSpPr>
        <p:spPr>
          <a:xfrm>
            <a:off x="983432" y="2357704"/>
            <a:ext cx="9818263" cy="846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 spc="0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pro text 20">
            <a:extLst>
              <a:ext uri="{FF2B5EF4-FFF2-40B4-BE49-F238E27FC236}">
                <a16:creationId xmlns:a16="http://schemas.microsoft.com/office/drawing/2014/main" id="{3FFD82D5-0E30-4A9B-97B7-5D8AFC1942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3" y="3678976"/>
            <a:ext cx="3672407" cy="542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 spc="0" baseline="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48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0" y="116632"/>
            <a:ext cx="12000656" cy="495368"/>
          </a:xfrm>
          <a:prstGeom prst="rect">
            <a:avLst/>
          </a:prstGeom>
        </p:spPr>
        <p:txBody>
          <a:bodyPr lIns="864000">
            <a:noAutofit/>
          </a:bodyPr>
          <a:lstStyle>
            <a:lvl1pPr>
              <a:defRPr sz="3600" b="1" baseline="0">
                <a:latin typeface="Candara" panose="020E0502030303020204" pitchFamily="34" charset="0"/>
              </a:defRPr>
            </a:lvl1pPr>
          </a:lstStyle>
          <a:p>
            <a:r>
              <a:rPr lang="cs-CZ" dirty="0"/>
              <a:t>NÁZEV KAPITOLY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1" hasCustomPrompt="1"/>
          </p:nvPr>
        </p:nvSpPr>
        <p:spPr>
          <a:xfrm>
            <a:off x="332351" y="980729"/>
            <a:ext cx="10884623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baseline="0">
                <a:latin typeface="Candara" panose="020E0502030303020204" pitchFamily="34" charset="0"/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  <p:sp>
        <p:nvSpPr>
          <p:cNvPr id="12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5366" y="1484785"/>
            <a:ext cx="10884622" cy="482453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>
                <a:latin typeface="Candara" panose="020E0502030303020204" pitchFamily="34" charset="0"/>
              </a:defRPr>
            </a:lvl1pPr>
            <a:lvl2pPr marL="622300" indent="-26035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400">
                <a:latin typeface="Candara" panose="020E0502030303020204" pitchFamily="34" charset="0"/>
              </a:defRPr>
            </a:lvl2pPr>
            <a:lvl3pPr marL="704850" indent="27940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400">
                <a:latin typeface="Candara" panose="020E0502030303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2D6F9B1-7851-4610-9265-33B374B9F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85"/>
            <a:ext cx="704106" cy="70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2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ORD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0" y="116632"/>
            <a:ext cx="12000656" cy="495368"/>
          </a:xfrm>
          <a:prstGeom prst="rect">
            <a:avLst/>
          </a:prstGeom>
        </p:spPr>
        <p:txBody>
          <a:bodyPr lIns="792000"/>
          <a:lstStyle>
            <a:lvl1pPr>
              <a:defRPr sz="3200" b="1" baseline="0">
                <a:latin typeface="Candara" panose="020E0502030303020204" pitchFamily="34" charset="0"/>
              </a:defRPr>
            </a:lvl1pPr>
          </a:lstStyle>
          <a:p>
            <a:r>
              <a:rPr lang="cs-CZ" dirty="0"/>
              <a:t>NÁZEV KAPITOLY</a:t>
            </a:r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1" hasCustomPrompt="1"/>
          </p:nvPr>
        </p:nvSpPr>
        <p:spPr>
          <a:xfrm>
            <a:off x="335366" y="980729"/>
            <a:ext cx="10884622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  <p:sp>
        <p:nvSpPr>
          <p:cNvPr id="11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5366" y="1484785"/>
            <a:ext cx="10884622" cy="482453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/>
            </a:lvl1pPr>
            <a:lvl2pPr marL="622300" indent="-26035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2pPr>
            <a:lvl3pPr marL="704850" indent="27940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3pPr>
            <a:lvl4pPr marL="1600200" indent="-228600">
              <a:buFont typeface="Wingdings" panose="05000000000000000000" pitchFamily="2" charset="2"/>
              <a:buChar char="q"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5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TERATURA A KONTAK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C90BA6D5-2999-49E0-8C76-CB546ABD4EA8}"/>
              </a:ext>
            </a:extLst>
          </p:cNvPr>
          <p:cNvSpPr txBox="1">
            <a:spLocks/>
          </p:cNvSpPr>
          <p:nvPr userDrawn="1"/>
        </p:nvSpPr>
        <p:spPr>
          <a:xfrm>
            <a:off x="1" y="143553"/>
            <a:ext cx="12250190" cy="454831"/>
          </a:xfrm>
          <a:prstGeom prst="rect">
            <a:avLst/>
          </a:prstGeom>
        </p:spPr>
        <p:txBody>
          <a:bodyPr vert="horz" lIns="39600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61950"/>
            <a:r>
              <a:rPr lang="cs-CZ" sz="3200" b="1" dirty="0">
                <a:latin typeface="+mn-lt"/>
              </a:rPr>
              <a:t>LITERATURA A ODKAZY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CAD2E60-0682-448F-9D75-20B13A8CDD5E}"/>
              </a:ext>
            </a:extLst>
          </p:cNvPr>
          <p:cNvCxnSpPr>
            <a:cxnSpLocks/>
          </p:cNvCxnSpPr>
          <p:nvPr userDrawn="1"/>
        </p:nvCxnSpPr>
        <p:spPr>
          <a:xfrm flipV="1">
            <a:off x="8472664" y="5085184"/>
            <a:ext cx="3600000" cy="8585"/>
          </a:xfrm>
          <a:prstGeom prst="line">
            <a:avLst/>
          </a:prstGeom>
          <a:ln w="19050">
            <a:solidFill>
              <a:srgbClr val="6A9E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CAD2E60-0682-448F-9D75-20B13A8CDD5E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38969"/>
            <a:ext cx="12192000" cy="8585"/>
          </a:xfrm>
          <a:prstGeom prst="line">
            <a:avLst/>
          </a:prstGeom>
          <a:ln w="28575">
            <a:solidFill>
              <a:srgbClr val="CE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>
            <a:extLst>
              <a:ext uri="{FF2B5EF4-FFF2-40B4-BE49-F238E27FC236}">
                <a16:creationId xmlns:a16="http://schemas.microsoft.com/office/drawing/2014/main" id="{615CA86B-CBEA-44C8-BE83-10308BD1ADB7}"/>
              </a:ext>
            </a:extLst>
          </p:cNvPr>
          <p:cNvSpPr/>
          <p:nvPr userDrawn="1"/>
        </p:nvSpPr>
        <p:spPr>
          <a:xfrm>
            <a:off x="0" y="6449786"/>
            <a:ext cx="12192000" cy="318405"/>
          </a:xfrm>
          <a:prstGeom prst="rect">
            <a:avLst/>
          </a:prstGeom>
          <a:solidFill>
            <a:srgbClr val="709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0617F8A0-A37C-4B45-A468-BBF95F306D45}"/>
              </a:ext>
            </a:extLst>
          </p:cNvPr>
          <p:cNvSpPr txBox="1">
            <a:spLocks/>
          </p:cNvSpPr>
          <p:nvPr userDrawn="1"/>
        </p:nvSpPr>
        <p:spPr>
          <a:xfrm>
            <a:off x="70465" y="6449786"/>
            <a:ext cx="4239461" cy="318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266700">
              <a:lnSpc>
                <a:spcPct val="114000"/>
              </a:lnSpc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fld id="{8FC75878-C5EF-4EF7-A2EA-16B3C2D050F3}" type="slidenum">
              <a:rPr lang="cs-CZ" sz="2000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│ 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BU001 - Informatika I.</a:t>
            </a:r>
          </a:p>
        </p:txBody>
      </p:sp>
      <p:sp>
        <p:nvSpPr>
          <p:cNvPr id="15" name="Podnadpis 2">
            <a:extLst>
              <a:ext uri="{FF2B5EF4-FFF2-40B4-BE49-F238E27FC236}">
                <a16:creationId xmlns:a16="http://schemas.microsoft.com/office/drawing/2014/main" id="{D2D37F59-1AEC-4D36-8212-96E7CF4ECDDB}"/>
              </a:ext>
            </a:extLst>
          </p:cNvPr>
          <p:cNvSpPr txBox="1">
            <a:spLocks/>
          </p:cNvSpPr>
          <p:nvPr userDrawn="1"/>
        </p:nvSpPr>
        <p:spPr>
          <a:xfrm>
            <a:off x="8400256" y="5173667"/>
            <a:ext cx="1944216" cy="912541"/>
          </a:xfrm>
          <a:prstGeom prst="rect">
            <a:avLst/>
          </a:prstGeom>
        </p:spPr>
        <p:txBody>
          <a:bodyPr vert="horz" lIns="91440" tIns="45720" rIns="9144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0"/>
              </a:spcBef>
              <a:tabLst>
                <a:tab pos="3495675" algn="r"/>
              </a:tabLst>
            </a:pPr>
            <a:r>
              <a:rPr lang="cs-CZ" sz="1700" dirty="0"/>
              <a:t>E-mail: 	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495675" algn="r"/>
              </a:tabLst>
            </a:pPr>
            <a:r>
              <a:rPr lang="cs-CZ" sz="1700" dirty="0"/>
              <a:t>Kancelář: 	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tabLst>
                <a:tab pos="3495675" algn="r"/>
              </a:tabLst>
            </a:pPr>
            <a:r>
              <a:rPr lang="cs-CZ" sz="1700" dirty="0"/>
              <a:t>Konzultační hodiny:	</a:t>
            </a:r>
          </a:p>
        </p:txBody>
      </p:sp>
      <p:sp>
        <p:nvSpPr>
          <p:cNvPr id="17" name="Zástupný symbol pro text 13"/>
          <p:cNvSpPr>
            <a:spLocks noGrp="1"/>
          </p:cNvSpPr>
          <p:nvPr>
            <p:ph type="body" sz="quarter" idx="11" hasCustomPrompt="1"/>
          </p:nvPr>
        </p:nvSpPr>
        <p:spPr>
          <a:xfrm>
            <a:off x="332351" y="980729"/>
            <a:ext cx="8063317" cy="504056"/>
          </a:xfrm>
          <a:prstGeom prst="rect">
            <a:avLst/>
          </a:prstGeom>
        </p:spPr>
        <p:txBody>
          <a:bodyPr/>
          <a:lstStyle>
            <a:lvl1pPr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</a:t>
            </a:r>
          </a:p>
        </p:txBody>
      </p:sp>
      <p:sp>
        <p:nvSpPr>
          <p:cNvPr id="18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5366" y="1484785"/>
            <a:ext cx="8063316" cy="48245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/>
            </a:lvl1pPr>
            <a:lvl2pPr marL="622300" indent="-26035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2pPr>
            <a:lvl3pPr marL="704850" indent="27940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3pPr>
            <a:lvl4pPr marL="1371600" indent="0">
              <a:buFont typeface="Wingdings" panose="05000000000000000000" pitchFamily="2" charset="2"/>
              <a:buNone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/>
              <a:t>Upravte styly předlohy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/>
              <a:t>Upravte styly předlohy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/>
              <a:t>Upravte styly předlohy </a:t>
            </a:r>
          </a:p>
          <a:p>
            <a:pPr lvl="0"/>
            <a:endParaRPr lang="cs-CZ" dirty="0"/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C90BA6D5-2999-49E0-8C76-CB546ABD4EA8}"/>
              </a:ext>
            </a:extLst>
          </p:cNvPr>
          <p:cNvSpPr txBox="1">
            <a:spLocks/>
          </p:cNvSpPr>
          <p:nvPr userDrawn="1"/>
        </p:nvSpPr>
        <p:spPr>
          <a:xfrm>
            <a:off x="8395668" y="4342321"/>
            <a:ext cx="1584176" cy="454831"/>
          </a:xfrm>
          <a:prstGeom prst="rect">
            <a:avLst/>
          </a:prstGeom>
        </p:spPr>
        <p:txBody>
          <a:bodyPr vert="horz" lIns="7200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61950"/>
            <a:r>
              <a:rPr lang="cs-CZ" sz="2600" b="1" dirty="0">
                <a:latin typeface="+mn-lt"/>
              </a:rPr>
              <a:t>Kontakt</a:t>
            </a:r>
          </a:p>
        </p:txBody>
      </p:sp>
      <p:sp>
        <p:nvSpPr>
          <p:cNvPr id="22" name="Zástupný symbol pro text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95668" y="4783740"/>
            <a:ext cx="3676996" cy="28191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Petra </a:t>
            </a:r>
            <a:r>
              <a:rPr lang="cs-CZ" dirty="0" err="1"/>
              <a:t>Okřinová</a:t>
            </a:r>
            <a:r>
              <a:rPr lang="cs-CZ" dirty="0"/>
              <a:t> 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23" name="Nadpis 22"/>
          <p:cNvSpPr>
            <a:spLocks noGrp="1"/>
          </p:cNvSpPr>
          <p:nvPr>
            <p:ph type="title" hasCustomPrompt="1"/>
          </p:nvPr>
        </p:nvSpPr>
        <p:spPr>
          <a:xfrm>
            <a:off x="9864466" y="5173668"/>
            <a:ext cx="2208198" cy="1133877"/>
          </a:xfrm>
          <a:prstGeom prst="rect">
            <a:avLst/>
          </a:prstGeom>
        </p:spPr>
        <p:txBody>
          <a:bodyPr/>
          <a:lstStyle>
            <a:lvl1pPr algn="r">
              <a:lnSpc>
                <a:spcPct val="110000"/>
              </a:lnSpc>
              <a:defRPr sz="1700" baseline="0">
                <a:latin typeface="+mn-lt"/>
              </a:defRPr>
            </a:lvl1pPr>
          </a:lstStyle>
          <a:p>
            <a:r>
              <a:rPr lang="cs-CZ" dirty="0"/>
              <a:t>okrinov.p@fce.vutbr.cz</a:t>
            </a:r>
            <a:br>
              <a:rPr lang="cs-CZ" dirty="0"/>
            </a:br>
            <a:r>
              <a:rPr lang="cs-CZ" dirty="0"/>
              <a:t>B421</a:t>
            </a:r>
            <a:br>
              <a:rPr lang="cs-CZ" dirty="0"/>
            </a:br>
            <a:r>
              <a:rPr lang="cs-CZ" dirty="0"/>
              <a:t>Po 10:00 – 12:00</a:t>
            </a:r>
            <a:br>
              <a:rPr lang="cs-CZ" dirty="0"/>
            </a:br>
            <a:r>
              <a:rPr lang="cs-CZ" dirty="0"/>
              <a:t>Út 08:00 – 11:00</a:t>
            </a:r>
          </a:p>
        </p:txBody>
      </p:sp>
    </p:spTree>
    <p:extLst>
      <p:ext uri="{BB962C8B-B14F-4D97-AF65-F5344CB8AC3E}">
        <p14:creationId xmlns:p14="http://schemas.microsoft.com/office/powerpoint/2010/main" val="282835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Y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CAD2E60-0682-448F-9D75-20B13A8CDD5E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38969"/>
            <a:ext cx="12192000" cy="8585"/>
          </a:xfrm>
          <a:prstGeom prst="line">
            <a:avLst/>
          </a:prstGeom>
          <a:ln w="28575">
            <a:solidFill>
              <a:srgbClr val="CE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ástupný symbol pro text 13"/>
          <p:cNvSpPr>
            <a:spLocks noGrp="1"/>
          </p:cNvSpPr>
          <p:nvPr>
            <p:ph type="body" sz="quarter" idx="11" hasCustomPrompt="1"/>
          </p:nvPr>
        </p:nvSpPr>
        <p:spPr>
          <a:xfrm>
            <a:off x="332351" y="980729"/>
            <a:ext cx="10884623" cy="504056"/>
          </a:xfrm>
          <a:prstGeom prst="rect">
            <a:avLst/>
          </a:prstGeom>
        </p:spPr>
        <p:txBody>
          <a:bodyPr/>
          <a:lstStyle>
            <a:lvl1pPr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  <p:sp>
        <p:nvSpPr>
          <p:cNvPr id="18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2352" y="1484784"/>
            <a:ext cx="10884622" cy="4824536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/>
            </a:lvl1pPr>
            <a:lvl2pPr marL="622300" indent="-26035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2pPr>
            <a:lvl3pPr marL="704850" indent="27940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3pPr>
            <a:lvl4pPr marL="1600200" indent="-228600">
              <a:buFont typeface="Wingdings" panose="05000000000000000000" pitchFamily="2" charset="2"/>
              <a:buChar char="q"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endParaRPr lang="cs-CZ" dirty="0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0" y="116632"/>
            <a:ext cx="12000656" cy="495368"/>
          </a:xfrm>
          <a:prstGeom prst="rect">
            <a:avLst/>
          </a:prstGeom>
        </p:spPr>
        <p:txBody>
          <a:bodyPr lIns="360000"/>
          <a:lstStyle>
            <a:lvl1pPr>
              <a:defRPr sz="3200" b="1" baseline="0">
                <a:latin typeface="+mn-lt"/>
              </a:defRPr>
            </a:lvl1pPr>
          </a:lstStyle>
          <a:p>
            <a:r>
              <a:rPr lang="cs-CZ" dirty="0"/>
              <a:t>NÁZEV KAPITOLY</a:t>
            </a:r>
          </a:p>
        </p:txBody>
      </p:sp>
    </p:spTree>
    <p:extLst>
      <p:ext uri="{BB962C8B-B14F-4D97-AF65-F5344CB8AC3E}">
        <p14:creationId xmlns:p14="http://schemas.microsoft.com/office/powerpoint/2010/main" val="341160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_OBRAZKY_B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480376" y="4365104"/>
            <a:ext cx="2523084" cy="1577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9480376" y="2636912"/>
            <a:ext cx="2523084" cy="1577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9480376" y="908720"/>
            <a:ext cx="2523084" cy="1577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3" name="Zástupný symbol pro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332351" y="980729"/>
            <a:ext cx="8932001" cy="504056"/>
          </a:xfrm>
          <a:prstGeom prst="rect">
            <a:avLst/>
          </a:prstGeom>
        </p:spPr>
        <p:txBody>
          <a:bodyPr/>
          <a:lstStyle>
            <a:lvl1pPr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  <p:sp>
        <p:nvSpPr>
          <p:cNvPr id="14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2352" y="1484784"/>
            <a:ext cx="8932000" cy="445779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/>
            </a:lvl1pPr>
            <a:lvl2pPr marL="622300" indent="-26035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2pPr>
            <a:lvl3pPr marL="704850" indent="27940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3pPr>
            <a:lvl4pPr marL="1600200" indent="-228600">
              <a:buFont typeface="Wingdings" panose="05000000000000000000" pitchFamily="2" charset="2"/>
              <a:buChar char="q"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endParaRPr lang="cs-CZ" dirty="0"/>
          </a:p>
        </p:txBody>
      </p:sp>
      <p:sp>
        <p:nvSpPr>
          <p:cNvPr id="15" name="Nadpis 1"/>
          <p:cNvSpPr>
            <a:spLocks noGrp="1"/>
          </p:cNvSpPr>
          <p:nvPr>
            <p:ph type="title" hasCustomPrompt="1"/>
          </p:nvPr>
        </p:nvSpPr>
        <p:spPr>
          <a:xfrm>
            <a:off x="0" y="116632"/>
            <a:ext cx="12000656" cy="495368"/>
          </a:xfrm>
          <a:prstGeom prst="rect">
            <a:avLst/>
          </a:prstGeom>
        </p:spPr>
        <p:txBody>
          <a:bodyPr lIns="360000"/>
          <a:lstStyle>
            <a:lvl1pPr>
              <a:defRPr sz="3200" b="1" baseline="0">
                <a:latin typeface="+mn-lt"/>
              </a:defRPr>
            </a:lvl1pPr>
          </a:lstStyle>
          <a:p>
            <a:r>
              <a:rPr lang="cs-CZ" dirty="0"/>
              <a:t>NÁZEV KAPITOLY</a:t>
            </a:r>
          </a:p>
        </p:txBody>
      </p:sp>
    </p:spTree>
    <p:extLst>
      <p:ext uri="{BB962C8B-B14F-4D97-AF65-F5344CB8AC3E}">
        <p14:creationId xmlns:p14="http://schemas.microsoft.com/office/powerpoint/2010/main" val="317930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KY_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332351" y="4155777"/>
            <a:ext cx="3456384" cy="2153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4058951" y="4155777"/>
            <a:ext cx="3456384" cy="2153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12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752182" y="4155777"/>
            <a:ext cx="3456384" cy="2153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13" name="Zástupný symbol pro text 13"/>
          <p:cNvSpPr>
            <a:spLocks noGrp="1"/>
          </p:cNvSpPr>
          <p:nvPr>
            <p:ph type="body" sz="quarter" idx="14" hasCustomPrompt="1"/>
          </p:nvPr>
        </p:nvSpPr>
        <p:spPr>
          <a:xfrm>
            <a:off x="332351" y="980729"/>
            <a:ext cx="10876215" cy="504056"/>
          </a:xfrm>
          <a:prstGeom prst="rect">
            <a:avLst/>
          </a:prstGeom>
        </p:spPr>
        <p:txBody>
          <a:bodyPr/>
          <a:lstStyle>
            <a:lvl1pPr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  <p:sp>
        <p:nvSpPr>
          <p:cNvPr id="14" name="Zástupný symbol pro text 19"/>
          <p:cNvSpPr>
            <a:spLocks noGrp="1"/>
          </p:cNvSpPr>
          <p:nvPr>
            <p:ph type="body" sz="quarter" idx="15"/>
          </p:nvPr>
        </p:nvSpPr>
        <p:spPr>
          <a:xfrm>
            <a:off x="332352" y="1484784"/>
            <a:ext cx="10876214" cy="252028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/>
            </a:lvl1pPr>
            <a:lvl2pPr marL="622300" indent="-26035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2pPr>
            <a:lvl3pPr marL="704850" indent="279400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−"/>
              <a:defRPr sz="2100"/>
            </a:lvl3pPr>
            <a:lvl4pPr marL="1600200" indent="-228600">
              <a:buFont typeface="Wingdings" panose="05000000000000000000" pitchFamily="2" charset="2"/>
              <a:buChar char="q"/>
              <a:defRPr sz="2100"/>
            </a:lvl4pPr>
            <a:lvl5pPr marL="2057400" indent="-228600">
              <a:buFont typeface="Wingdings" panose="05000000000000000000" pitchFamily="2" charset="2"/>
              <a:buChar char="q"/>
              <a:defRPr sz="2100"/>
            </a:lvl5pPr>
          </a:lstStyle>
          <a:p>
            <a:pPr lvl="0"/>
            <a:r>
              <a:rPr lang="cs-CZ" dirty="0"/>
              <a:t>Upravte styly předlohy 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endParaRPr lang="cs-CZ" dirty="0"/>
          </a:p>
        </p:txBody>
      </p:sp>
      <p:sp>
        <p:nvSpPr>
          <p:cNvPr id="15" name="Nadpis 1"/>
          <p:cNvSpPr>
            <a:spLocks noGrp="1"/>
          </p:cNvSpPr>
          <p:nvPr>
            <p:ph type="title" hasCustomPrompt="1"/>
          </p:nvPr>
        </p:nvSpPr>
        <p:spPr>
          <a:xfrm>
            <a:off x="0" y="116632"/>
            <a:ext cx="12000656" cy="495368"/>
          </a:xfrm>
          <a:prstGeom prst="rect">
            <a:avLst/>
          </a:prstGeom>
        </p:spPr>
        <p:txBody>
          <a:bodyPr lIns="360000"/>
          <a:lstStyle>
            <a:lvl1pPr>
              <a:defRPr sz="3200" b="1" baseline="0">
                <a:latin typeface="+mn-lt"/>
              </a:defRPr>
            </a:lvl1pPr>
          </a:lstStyle>
          <a:p>
            <a:r>
              <a:rPr lang="cs-CZ" dirty="0"/>
              <a:t>NÁZEV KAPITOLY</a:t>
            </a:r>
          </a:p>
        </p:txBody>
      </p:sp>
    </p:spTree>
    <p:extLst>
      <p:ext uri="{BB962C8B-B14F-4D97-AF65-F5344CB8AC3E}">
        <p14:creationId xmlns:p14="http://schemas.microsoft.com/office/powerpoint/2010/main" val="254302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EK_VELKY J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332351" y="1729762"/>
            <a:ext cx="11596298" cy="45795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C90BA6D5-2999-49E0-8C76-CB546ABD4EA8}"/>
              </a:ext>
            </a:extLst>
          </p:cNvPr>
          <p:cNvSpPr txBox="1">
            <a:spLocks/>
          </p:cNvSpPr>
          <p:nvPr userDrawn="1"/>
        </p:nvSpPr>
        <p:spPr>
          <a:xfrm>
            <a:off x="1" y="143553"/>
            <a:ext cx="12250190" cy="454831"/>
          </a:xfrm>
          <a:prstGeom prst="rect">
            <a:avLst/>
          </a:prstGeom>
        </p:spPr>
        <p:txBody>
          <a:bodyPr vert="horz" lIns="39600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61950"/>
            <a:r>
              <a:rPr lang="cs-CZ" sz="3200" b="1" dirty="0">
                <a:latin typeface="+mn-lt"/>
              </a:rPr>
              <a:t>NADPIS KAPITOLY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CAD2E60-0682-448F-9D75-20B13A8CDD5E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38969"/>
            <a:ext cx="12192000" cy="8585"/>
          </a:xfrm>
          <a:prstGeom prst="line">
            <a:avLst/>
          </a:prstGeom>
          <a:ln w="28575">
            <a:solidFill>
              <a:srgbClr val="CE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615CA86B-CBEA-44C8-BE83-10308BD1ADB7}"/>
              </a:ext>
            </a:extLst>
          </p:cNvPr>
          <p:cNvSpPr/>
          <p:nvPr userDrawn="1"/>
        </p:nvSpPr>
        <p:spPr>
          <a:xfrm>
            <a:off x="0" y="6449786"/>
            <a:ext cx="12192000" cy="318405"/>
          </a:xfrm>
          <a:prstGeom prst="rect">
            <a:avLst/>
          </a:prstGeom>
          <a:solidFill>
            <a:srgbClr val="709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0617F8A0-A37C-4B45-A468-BBF95F306D45}"/>
              </a:ext>
            </a:extLst>
          </p:cNvPr>
          <p:cNvSpPr txBox="1">
            <a:spLocks/>
          </p:cNvSpPr>
          <p:nvPr userDrawn="1"/>
        </p:nvSpPr>
        <p:spPr>
          <a:xfrm>
            <a:off x="70465" y="6449786"/>
            <a:ext cx="4239461" cy="318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266700">
              <a:lnSpc>
                <a:spcPct val="114000"/>
              </a:lnSpc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fld id="{8FC75878-C5EF-4EF7-A2EA-16B3C2D050F3}" type="slidenum">
              <a:rPr lang="cs-CZ" sz="2000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│ 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BU001 - Informatika I.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ABC18FF2-902D-4A56-8DF4-D92FCD9597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2013" y="6103633"/>
            <a:ext cx="720000" cy="720000"/>
          </a:xfrm>
          <a:prstGeom prst="rect">
            <a:avLst/>
          </a:prstGeom>
        </p:spPr>
      </p:pic>
      <p:sp>
        <p:nvSpPr>
          <p:cNvPr id="18" name="Zástupný symbol pro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332351" y="980729"/>
            <a:ext cx="11596297" cy="504056"/>
          </a:xfrm>
          <a:prstGeom prst="rect">
            <a:avLst/>
          </a:prstGeom>
        </p:spPr>
        <p:txBody>
          <a:bodyPr/>
          <a:lstStyle>
            <a:lvl1pPr>
              <a:defRPr sz="2600" b="1" baseline="0"/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  <a:defRPr sz="2100"/>
            </a:lvl2pPr>
            <a:lvl3pPr marL="361950" indent="-361950">
              <a:lnSpc>
                <a:spcPct val="125000"/>
              </a:lnSpc>
              <a:spcBef>
                <a:spcPts val="0"/>
              </a:spcBef>
              <a:defRPr sz="2100"/>
            </a:lvl3pPr>
            <a:lvl4pPr marL="712788" indent="-350838">
              <a:lnSpc>
                <a:spcPct val="125000"/>
              </a:lnSpc>
              <a:spcBef>
                <a:spcPts val="0"/>
              </a:spcBef>
              <a:buFont typeface="Calibri" panose="020F0502020204030204" pitchFamily="34" charset="0"/>
              <a:buChar char="­"/>
              <a:defRPr sz="2100"/>
            </a:lvl4pPr>
          </a:lstStyle>
          <a:p>
            <a:pPr lvl="0"/>
            <a:r>
              <a:rPr lang="cs-CZ" dirty="0"/>
              <a:t>Název podkapitoly</a:t>
            </a:r>
          </a:p>
        </p:txBody>
      </p:sp>
    </p:spTree>
    <p:extLst>
      <p:ext uri="{BB962C8B-B14F-4D97-AF65-F5344CB8AC3E}">
        <p14:creationId xmlns:p14="http://schemas.microsoft.com/office/powerpoint/2010/main" val="426132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CAD2E60-0682-448F-9D75-20B13A8CDD5E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38969"/>
            <a:ext cx="12192000" cy="8585"/>
          </a:xfrm>
          <a:prstGeom prst="line">
            <a:avLst/>
          </a:prstGeom>
          <a:ln w="28575">
            <a:solidFill>
              <a:srgbClr val="CE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24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4" r:id="rId2"/>
    <p:sldLayoutId id="2147483671" r:id="rId3"/>
    <p:sldLayoutId id="2147483843" r:id="rId4"/>
    <p:sldLayoutId id="2147483655" r:id="rId5"/>
    <p:sldLayoutId id="2147483668" r:id="rId6"/>
    <p:sldLayoutId id="2147483657" r:id="rId7"/>
    <p:sldLayoutId id="2147483666" r:id="rId8"/>
    <p:sldLayoutId id="2147483667" r:id="rId9"/>
    <p:sldLayoutId id="2147483669" r:id="rId10"/>
    <p:sldLayoutId id="21474836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.pc.ibm.com/products/server/6d6e_11be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06FE3198-456A-4446-A3D0-CC97601A0F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INTERNETOVÉ TECHNOLOGIE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FE4194-D74A-40D1-B53F-DA6A0E2F1C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43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5DE4D-FCAC-464D-86A8-CE57294A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HTML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681679E-231F-40CC-8390-BAF887C64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Značky pro běžné dokumenty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B8D31E-4EFD-4BA8-97B9-6C1EFFECF1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V záhlaví:</a:t>
            </a:r>
            <a:r>
              <a:rPr lang="cs-CZ" dirty="0"/>
              <a:t> 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title</a:t>
            </a:r>
            <a:r>
              <a:rPr lang="cs-CZ" b="1" dirty="0"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latin typeface="Consolas" panose="020B0609020204030204" pitchFamily="49" charset="0"/>
              </a:rPr>
              <a:t>title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r>
              <a:rPr lang="cs-CZ" dirty="0"/>
              <a:t>, </a:t>
            </a:r>
            <a:r>
              <a:rPr lang="cs-CZ" b="1" dirty="0">
                <a:latin typeface="Consolas" panose="020B0609020204030204" pitchFamily="49" charset="0"/>
              </a:rPr>
              <a:t>&lt;meta </a:t>
            </a:r>
            <a:r>
              <a:rPr lang="cs-CZ" b="1" dirty="0" err="1">
                <a:latin typeface="Consolas" panose="020B0609020204030204" pitchFamily="49" charset="0"/>
              </a:rPr>
              <a:t>charset</a:t>
            </a:r>
            <a:r>
              <a:rPr lang="cs-CZ" b="1" dirty="0">
                <a:latin typeface="Consolas" panose="020B0609020204030204" pitchFamily="49" charset="0"/>
              </a:rPr>
              <a:t>=...&gt;</a:t>
            </a:r>
            <a:r>
              <a:rPr lang="cs-CZ" dirty="0"/>
              <a:t>, </a:t>
            </a:r>
            <a:r>
              <a:rPr lang="cs-CZ" b="1" dirty="0">
                <a:latin typeface="Consolas" panose="020B0609020204030204" pitchFamily="49" charset="0"/>
              </a:rPr>
              <a:t>&lt;link ...&gt;</a:t>
            </a:r>
          </a:p>
          <a:p>
            <a:r>
              <a:rPr lang="cs-CZ" b="1" dirty="0">
                <a:solidFill>
                  <a:srgbClr val="00B0F0"/>
                </a:solidFill>
              </a:rPr>
              <a:t>V těle:</a:t>
            </a:r>
          </a:p>
          <a:p>
            <a:pPr lvl="1"/>
            <a:r>
              <a:rPr lang="cs-CZ" dirty="0"/>
              <a:t>Odstavec: </a:t>
            </a:r>
            <a:r>
              <a:rPr lang="cs-CZ" b="1" dirty="0">
                <a:latin typeface="Consolas" panose="020B0609020204030204" pitchFamily="49" charset="0"/>
              </a:rPr>
              <a:t>&lt;p&gt;...&lt;/p&gt;</a:t>
            </a:r>
          </a:p>
          <a:p>
            <a:pPr lvl="1"/>
            <a:r>
              <a:rPr lang="cs-CZ" dirty="0"/>
              <a:t>Nadpisy – celkem 6 úrovní: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&lt;h1&gt;...&lt;/h1&gt;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&lt;h2&gt;...&lt;/h2&gt;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dirty="0"/>
              <a:t>atd. až </a:t>
            </a:r>
            <a:r>
              <a:rPr lang="cs-CZ" b="1" dirty="0">
                <a:latin typeface="Consolas" panose="020B0609020204030204" pitchFamily="49" charset="0"/>
              </a:rPr>
              <a:t>&lt;h6&gt;...&lt;/h6&gt;</a:t>
            </a:r>
          </a:p>
          <a:p>
            <a:pPr lvl="1"/>
            <a:r>
              <a:rPr lang="cs-CZ" dirty="0"/>
              <a:t>Vyznačení v textu, základní: 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em</a:t>
            </a:r>
            <a:r>
              <a:rPr lang="cs-CZ" b="1" dirty="0"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latin typeface="Consolas" panose="020B0609020204030204" pitchFamily="49" charset="0"/>
              </a:rPr>
              <a:t>em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cs-CZ" dirty="0"/>
              <a:t>„Silné“ vyznačení: 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strong</a:t>
            </a:r>
            <a:r>
              <a:rPr lang="cs-CZ" b="1" dirty="0"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latin typeface="Consolas" panose="020B0609020204030204" pitchFamily="49" charset="0"/>
              </a:rPr>
              <a:t>strong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cs-CZ" dirty="0"/>
              <a:t>Konec řádku uvnitř odstavce: </a:t>
            </a:r>
            <a:r>
              <a:rPr lang="cs-CZ" b="1" dirty="0">
                <a:latin typeface="Consolas" panose="020B0609020204030204" pitchFamily="49" charset="0"/>
              </a:rPr>
              <a:t>&lt;br&gt;</a:t>
            </a:r>
          </a:p>
          <a:p>
            <a:pPr lvl="1"/>
            <a:r>
              <a:rPr lang="cs-CZ" dirty="0"/>
              <a:t>Vodorovná čára (vizuální oddělovač): </a:t>
            </a:r>
            <a:r>
              <a:rPr lang="cs-CZ" b="1" dirty="0">
                <a:latin typeface="Consolas" panose="020B0609020204030204" pitchFamily="49" charset="0"/>
              </a:rPr>
              <a:t>&lt;hr&gt;</a:t>
            </a:r>
          </a:p>
          <a:p>
            <a:pPr lvl="1"/>
            <a:r>
              <a:rPr lang="cs-CZ" dirty="0" err="1"/>
              <a:t>Předformátovaný</a:t>
            </a:r>
            <a:r>
              <a:rPr lang="cs-CZ" dirty="0"/>
              <a:t> text: 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pre</a:t>
            </a:r>
            <a:r>
              <a:rPr lang="cs-CZ" b="1" dirty="0"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latin typeface="Consolas" panose="020B0609020204030204" pitchFamily="49" charset="0"/>
              </a:rPr>
              <a:t>pre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</a:p>
          <a:p>
            <a:r>
              <a:rPr lang="cs-CZ" b="1" dirty="0">
                <a:solidFill>
                  <a:srgbClr val="00B0F0"/>
                </a:solidFill>
              </a:rPr>
              <a:t>V libovolném místě</a:t>
            </a:r>
            <a:r>
              <a:rPr lang="cs-CZ" dirty="0"/>
              <a:t> – poznámka (neinterpretuje se):</a:t>
            </a:r>
            <a:r>
              <a:rPr lang="cs-CZ" b="1" dirty="0">
                <a:latin typeface="Consolas" panose="020B0609020204030204" pitchFamily="49" charset="0"/>
              </a:rPr>
              <a:t> &lt;!-- ... --&gt; </a:t>
            </a:r>
          </a:p>
        </p:txBody>
      </p:sp>
    </p:spTree>
    <p:extLst>
      <p:ext uri="{BB962C8B-B14F-4D97-AF65-F5344CB8AC3E}">
        <p14:creationId xmlns:p14="http://schemas.microsoft.com/office/powerpoint/2010/main" val="218278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F743C-BCC6-49F2-AE63-5D8645EF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HTML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0717FA-3722-4048-ADE0-554B9B45F3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Seznamy, výčty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84BDEFC-B36C-4A88-87D0-1F471868FF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Neuspořádaný seznam </a:t>
            </a:r>
            <a:r>
              <a:rPr lang="cs-CZ" dirty="0"/>
              <a:t>(</a:t>
            </a:r>
            <a:r>
              <a:rPr lang="cs-CZ" dirty="0" err="1"/>
              <a:t>unordered</a:t>
            </a:r>
            <a:r>
              <a:rPr lang="cs-CZ" dirty="0"/>
              <a:t> list)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ul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li</a:t>
            </a:r>
            <a:r>
              <a:rPr lang="cs-CZ" b="1" dirty="0"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latin typeface="Consolas" panose="020B0609020204030204" pitchFamily="49" charset="0"/>
              </a:rPr>
              <a:t>li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...</a:t>
            </a:r>
            <a:r>
              <a:rPr lang="cs-CZ" dirty="0"/>
              <a:t> další položky seznamu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&lt;/</a:t>
            </a:r>
            <a:r>
              <a:rPr lang="cs-CZ" b="1" dirty="0" err="1">
                <a:latin typeface="Consolas" panose="020B0609020204030204" pitchFamily="49" charset="0"/>
              </a:rPr>
              <a:t>ul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</a:p>
          <a:p>
            <a:r>
              <a:rPr lang="cs-CZ" b="1" dirty="0">
                <a:solidFill>
                  <a:srgbClr val="00B0F0"/>
                </a:solidFill>
              </a:rPr>
              <a:t>Uspořádaný seznam</a:t>
            </a:r>
            <a:r>
              <a:rPr lang="cs-CZ" dirty="0"/>
              <a:t> (</a:t>
            </a:r>
            <a:r>
              <a:rPr lang="cs-CZ" dirty="0" err="1"/>
              <a:t>ordered</a:t>
            </a:r>
            <a:r>
              <a:rPr lang="cs-CZ" dirty="0"/>
              <a:t> list)</a:t>
            </a:r>
            <a:br>
              <a:rPr lang="cs-CZ" dirty="0"/>
            </a:br>
            <a:r>
              <a:rPr lang="cs-CZ" dirty="0"/>
              <a:t>stejná struktura jako &lt;</a:t>
            </a:r>
            <a:r>
              <a:rPr lang="cs-CZ" dirty="0" err="1"/>
              <a:t>ul</a:t>
            </a:r>
            <a:r>
              <a:rPr lang="cs-CZ" dirty="0"/>
              <a:t>&gt;, ale značka 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ol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</a:p>
          <a:p>
            <a:r>
              <a:rPr lang="cs-CZ" b="1" dirty="0">
                <a:solidFill>
                  <a:srgbClr val="00B0F0"/>
                </a:solidFill>
              </a:rPr>
              <a:t>Popisný seznam</a:t>
            </a:r>
            <a:r>
              <a:rPr lang="cs-CZ" dirty="0"/>
              <a:t> (</a:t>
            </a:r>
            <a:r>
              <a:rPr lang="cs-CZ" dirty="0" err="1"/>
              <a:t>description</a:t>
            </a:r>
            <a:r>
              <a:rPr lang="cs-CZ" dirty="0"/>
              <a:t> list)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&lt;dl&gt;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dt</a:t>
            </a:r>
            <a:r>
              <a:rPr lang="cs-CZ" b="1" dirty="0">
                <a:latin typeface="Consolas" panose="020B0609020204030204" pitchFamily="49" charset="0"/>
              </a:rPr>
              <a:t>&gt;...</a:t>
            </a:r>
            <a:r>
              <a:rPr lang="cs-CZ" dirty="0"/>
              <a:t>heslo</a:t>
            </a:r>
            <a:r>
              <a:rPr lang="cs-CZ" b="1" dirty="0">
                <a:latin typeface="Consolas" panose="020B0609020204030204" pitchFamily="49" charset="0"/>
              </a:rPr>
              <a:t>...&lt;/</a:t>
            </a:r>
            <a:r>
              <a:rPr lang="cs-CZ" b="1" dirty="0" err="1">
                <a:latin typeface="Consolas" panose="020B0609020204030204" pitchFamily="49" charset="0"/>
              </a:rPr>
              <a:t>dt</a:t>
            </a:r>
            <a:r>
              <a:rPr lang="cs-CZ" b="1" dirty="0">
                <a:latin typeface="Consolas" panose="020B0609020204030204" pitchFamily="49" charset="0"/>
              </a:rPr>
              <a:t>&gt;&lt;</a:t>
            </a:r>
            <a:r>
              <a:rPr lang="cs-CZ" b="1" dirty="0" err="1">
                <a:latin typeface="Consolas" panose="020B0609020204030204" pitchFamily="49" charset="0"/>
              </a:rPr>
              <a:t>dd</a:t>
            </a:r>
            <a:r>
              <a:rPr lang="cs-CZ" b="1" dirty="0">
                <a:latin typeface="Consolas" panose="020B0609020204030204" pitchFamily="49" charset="0"/>
              </a:rPr>
              <a:t>&gt;...</a:t>
            </a:r>
            <a:r>
              <a:rPr lang="cs-CZ" dirty="0"/>
              <a:t>popis</a:t>
            </a:r>
            <a:r>
              <a:rPr lang="cs-CZ" b="1" dirty="0">
                <a:latin typeface="Consolas" panose="020B0609020204030204" pitchFamily="49" charset="0"/>
              </a:rPr>
              <a:t>...&lt;/</a:t>
            </a:r>
            <a:r>
              <a:rPr lang="cs-CZ" b="1" dirty="0" err="1">
                <a:latin typeface="Consolas" panose="020B0609020204030204" pitchFamily="49" charset="0"/>
              </a:rPr>
              <a:t>dd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... </a:t>
            </a:r>
            <a:r>
              <a:rPr lang="cs-CZ" dirty="0"/>
              <a:t>další položky seznamu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&lt;/dl&gt;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27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B8765-D8BB-490E-A1DA-5A6D5DED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HTML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BF6654B-B75C-45A7-B7BB-82D2AA9E5F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Textový materiál – důležité prvky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94E048-43C9-4B57-921B-4240F9A355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184575"/>
          </a:xfrm>
        </p:spPr>
        <p:txBody>
          <a:bodyPr>
            <a:normAutofit/>
          </a:bodyPr>
          <a:lstStyle/>
          <a:p>
            <a:r>
              <a:rPr lang="cs-CZ" dirty="0"/>
              <a:t>Tvoří </a:t>
            </a:r>
            <a:r>
              <a:rPr lang="cs-CZ" b="1" dirty="0"/>
              <a:t>základ</a:t>
            </a:r>
            <a:r>
              <a:rPr lang="cs-CZ" dirty="0"/>
              <a:t> webového dokumentu</a:t>
            </a:r>
          </a:p>
          <a:p>
            <a:r>
              <a:rPr lang="cs-CZ" dirty="0"/>
              <a:t>Volba </a:t>
            </a:r>
            <a:r>
              <a:rPr lang="cs-CZ" b="1" dirty="0"/>
              <a:t>písma</a:t>
            </a:r>
            <a:r>
              <a:rPr lang="cs-CZ" dirty="0"/>
              <a:t> – uživatel může nastavit jen v prohlížeči, dokument nemusí řešit; pro dokumenty s vyššími nároky se písmo v dokumentu nastaví a prohlížeč je použije, pokud je má k dispozici (náhrady?)</a:t>
            </a:r>
          </a:p>
          <a:p>
            <a:r>
              <a:rPr lang="cs-CZ" dirty="0"/>
              <a:t>Volba </a:t>
            </a:r>
            <a:r>
              <a:rPr lang="cs-CZ" b="1" dirty="0"/>
              <a:t>řezu</a:t>
            </a:r>
            <a:r>
              <a:rPr lang="cs-CZ" dirty="0"/>
              <a:t> – většinou pro vyznačování (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em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r>
              <a:rPr lang="cs-CZ" dirty="0"/>
              <a:t>, </a:t>
            </a: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strong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r>
              <a:rPr lang="cs-CZ" dirty="0"/>
              <a:t>)</a:t>
            </a:r>
          </a:p>
          <a:p>
            <a:r>
              <a:rPr lang="cs-CZ" dirty="0"/>
              <a:t>Volba relativního </a:t>
            </a:r>
            <a:r>
              <a:rPr lang="cs-CZ" b="1" dirty="0"/>
              <a:t>stupně</a:t>
            </a:r>
            <a:r>
              <a:rPr lang="cs-CZ" dirty="0"/>
              <a:t> – rozlišení významově odlišných prvků</a:t>
            </a:r>
          </a:p>
          <a:p>
            <a:r>
              <a:rPr lang="cs-CZ" dirty="0"/>
              <a:t>Použití typografického </a:t>
            </a:r>
            <a:r>
              <a:rPr lang="cs-CZ" b="1" dirty="0"/>
              <a:t>měrného systému</a:t>
            </a:r>
          </a:p>
          <a:p>
            <a:r>
              <a:rPr lang="cs-CZ" b="1" dirty="0"/>
              <a:t>Speciální znaky</a:t>
            </a:r>
            <a:r>
              <a:rPr lang="cs-CZ" dirty="0"/>
              <a:t> – realizace pravidel pravopisu; využívání entit</a:t>
            </a:r>
          </a:p>
          <a:p>
            <a:r>
              <a:rPr lang="cs-CZ" b="1" dirty="0"/>
              <a:t>Hladká sazba</a:t>
            </a:r>
            <a:r>
              <a:rPr lang="cs-CZ" dirty="0"/>
              <a:t> – běžný text v odstavcích, využívání speciálních znaků a respektování pravidel pravopisu; lze využít normu ČSN 01 6910: 2014 Úprava dokumentů psaných textovými procesory (je v souladu s pravidly českého pravopisu)</a:t>
            </a:r>
            <a:br>
              <a:rPr lang="cs-CZ" dirty="0"/>
            </a:br>
            <a:r>
              <a:rPr lang="cs-CZ" dirty="0"/>
              <a:t>Stejná pravidla se využívají </a:t>
            </a:r>
            <a:r>
              <a:rPr lang="cs-CZ" b="1" dirty="0">
                <a:solidFill>
                  <a:srgbClr val="00B0F0"/>
                </a:solidFill>
              </a:rPr>
              <a:t>všude</a:t>
            </a:r>
            <a:r>
              <a:rPr lang="cs-CZ" dirty="0"/>
              <a:t> – v prezentacích, v tištěných dokumentech...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538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6EDA9-BF9A-408B-90A9-36CDFA3C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C14821-D74C-4A76-8676-E5C96D3D5A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Volba písma – v prohlížeči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CCF8226-643D-48DC-98AF-D3A0842EB0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96104B8-707C-4A70-A8F2-514703F54983}"/>
              </a:ext>
            </a:extLst>
          </p:cNvPr>
          <p:cNvSpPr/>
          <p:nvPr/>
        </p:nvSpPr>
        <p:spPr>
          <a:xfrm>
            <a:off x="4511824" y="1181228"/>
            <a:ext cx="2376264" cy="792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Candara" panose="020E0502030303020204" pitchFamily="34" charset="0"/>
              </a:rPr>
              <a:t>Písmo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C21689A-6AC1-462B-9C27-A3B1C8D3162F}"/>
              </a:ext>
            </a:extLst>
          </p:cNvPr>
          <p:cNvCxnSpPr>
            <a:stCxn id="5" idx="2"/>
          </p:cNvCxnSpPr>
          <p:nvPr/>
        </p:nvCxnSpPr>
        <p:spPr>
          <a:xfrm flipH="1">
            <a:off x="2711624" y="1973315"/>
            <a:ext cx="2988332" cy="576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3980ED4-5D6D-4304-93EB-AA2C2C53B73B}"/>
              </a:ext>
            </a:extLst>
          </p:cNvPr>
          <p:cNvCxnSpPr>
            <a:stCxn id="5" idx="2"/>
          </p:cNvCxnSpPr>
          <p:nvPr/>
        </p:nvCxnSpPr>
        <p:spPr>
          <a:xfrm>
            <a:off x="5699956" y="1973315"/>
            <a:ext cx="3276364" cy="576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4C381911-029A-4C92-B6E2-E49637DD89C0}"/>
              </a:ext>
            </a:extLst>
          </p:cNvPr>
          <p:cNvSpPr/>
          <p:nvPr/>
        </p:nvSpPr>
        <p:spPr>
          <a:xfrm>
            <a:off x="7752184" y="2549380"/>
            <a:ext cx="26642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Candara" panose="020E0502030303020204" pitchFamily="34" charset="0"/>
              </a:rPr>
              <a:t>Nepoužitelné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03656CB-CC86-491C-8C28-8EC3064908C5}"/>
              </a:ext>
            </a:extLst>
          </p:cNvPr>
          <p:cNvSpPr/>
          <p:nvPr/>
        </p:nvSpPr>
        <p:spPr>
          <a:xfrm>
            <a:off x="1379476" y="2549380"/>
            <a:ext cx="26642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Candara" panose="020E0502030303020204" pitchFamily="34" charset="0"/>
              </a:rPr>
              <a:t>Použitelné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13D006A-DD71-4670-815C-60F91534BC5C}"/>
              </a:ext>
            </a:extLst>
          </p:cNvPr>
          <p:cNvSpPr/>
          <p:nvPr/>
        </p:nvSpPr>
        <p:spPr>
          <a:xfrm>
            <a:off x="8760296" y="3773516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Candara" panose="020E0502030303020204" pitchFamily="34" charset="0"/>
              </a:rPr>
              <a:t>Bez národních znaků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DF67749-0398-487D-8A8A-FD4CF4A09CB2}"/>
              </a:ext>
            </a:extLst>
          </p:cNvPr>
          <p:cNvSpPr/>
          <p:nvPr/>
        </p:nvSpPr>
        <p:spPr>
          <a:xfrm>
            <a:off x="8760296" y="4745624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Candara" panose="020E0502030303020204" pitchFamily="34" charset="0"/>
              </a:rPr>
              <a:t>S technickými nedostatky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5FF0DCC-C378-45E5-906B-4FC4FBD9165D}"/>
              </a:ext>
            </a:extLst>
          </p:cNvPr>
          <p:cNvSpPr/>
          <p:nvPr/>
        </p:nvSpPr>
        <p:spPr>
          <a:xfrm>
            <a:off x="8760296" y="5717732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Candara" panose="020E0502030303020204" pitchFamily="34" charset="0"/>
              </a:rPr>
              <a:t>S estetickými nedostatky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7EC95AFF-C87E-414B-9E7E-AFF013563052}"/>
              </a:ext>
            </a:extLst>
          </p:cNvPr>
          <p:cNvCxnSpPr/>
          <p:nvPr/>
        </p:nvCxnSpPr>
        <p:spPr>
          <a:xfrm>
            <a:off x="8112224" y="3287462"/>
            <a:ext cx="0" cy="2754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BB7180D-5FB0-4784-8409-1D4C9F8A9A18}"/>
              </a:ext>
            </a:extLst>
          </p:cNvPr>
          <p:cNvCxnSpPr>
            <a:endCxn id="10" idx="1"/>
          </p:cNvCxnSpPr>
          <p:nvPr/>
        </p:nvCxnSpPr>
        <p:spPr>
          <a:xfrm>
            <a:off x="8112224" y="4097552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9B1757B-8636-4B6F-8943-20E9B5C41BDB}"/>
              </a:ext>
            </a:extLst>
          </p:cNvPr>
          <p:cNvCxnSpPr>
            <a:endCxn id="11" idx="1"/>
          </p:cNvCxnSpPr>
          <p:nvPr/>
        </p:nvCxnSpPr>
        <p:spPr>
          <a:xfrm>
            <a:off x="8112224" y="5069660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4B84BAC-E630-46EC-A6FF-E97377D9D223}"/>
              </a:ext>
            </a:extLst>
          </p:cNvPr>
          <p:cNvCxnSpPr>
            <a:endCxn id="12" idx="1"/>
          </p:cNvCxnSpPr>
          <p:nvPr/>
        </p:nvCxnSpPr>
        <p:spPr>
          <a:xfrm>
            <a:off x="8112224" y="6041768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>
            <a:extLst>
              <a:ext uri="{FF2B5EF4-FFF2-40B4-BE49-F238E27FC236}">
                <a16:creationId xmlns:a16="http://schemas.microsoft.com/office/drawing/2014/main" id="{047F014E-A880-4641-BE94-E8277B484C74}"/>
              </a:ext>
            </a:extLst>
          </p:cNvPr>
          <p:cNvSpPr/>
          <p:nvPr/>
        </p:nvSpPr>
        <p:spPr>
          <a:xfrm>
            <a:off x="551384" y="3521489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Strojopisné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ED39E095-B524-4A14-9337-288E096C1555}"/>
              </a:ext>
            </a:extLst>
          </p:cNvPr>
          <p:cNvSpPr/>
          <p:nvPr/>
        </p:nvSpPr>
        <p:spPr>
          <a:xfrm>
            <a:off x="3215680" y="3521487"/>
            <a:ext cx="1656184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Knižní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07D1796A-E788-488C-83BD-7695F161A47D}"/>
              </a:ext>
            </a:extLst>
          </p:cNvPr>
          <p:cNvSpPr/>
          <p:nvPr/>
        </p:nvSpPr>
        <p:spPr>
          <a:xfrm>
            <a:off x="4566074" y="4340579"/>
            <a:ext cx="1656184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Antikva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7A49DA38-B297-47F4-8820-28AA59CC465E}"/>
              </a:ext>
            </a:extLst>
          </p:cNvPr>
          <p:cNvSpPr/>
          <p:nvPr/>
        </p:nvSpPr>
        <p:spPr>
          <a:xfrm>
            <a:off x="4566074" y="5159671"/>
            <a:ext cx="1656184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latin typeface="Candara" panose="020E0502030303020204" pitchFamily="34" charset="0"/>
              </a:rPr>
              <a:t>Grotesk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F7EC7723-707F-4E3B-B024-494304C45B3E}"/>
              </a:ext>
            </a:extLst>
          </p:cNvPr>
          <p:cNvSpPr/>
          <p:nvPr/>
        </p:nvSpPr>
        <p:spPr>
          <a:xfrm>
            <a:off x="4566074" y="5978763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ndara" panose="020E0502030303020204" pitchFamily="34" charset="0"/>
              </a:rPr>
              <a:t>Ostatní</a:t>
            </a:r>
          </a:p>
        </p:txBody>
      </p: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48D051F8-5D7D-4916-86F9-989CD52A7044}"/>
              </a:ext>
            </a:extLst>
          </p:cNvPr>
          <p:cNvCxnSpPr/>
          <p:nvPr/>
        </p:nvCxnSpPr>
        <p:spPr>
          <a:xfrm>
            <a:off x="3647728" y="4169559"/>
            <a:ext cx="0" cy="2133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C6196E15-6503-4911-B3F6-8400EE84174A}"/>
              </a:ext>
            </a:extLst>
          </p:cNvPr>
          <p:cNvCxnSpPr>
            <a:endCxn id="19" idx="1"/>
          </p:cNvCxnSpPr>
          <p:nvPr/>
        </p:nvCxnSpPr>
        <p:spPr>
          <a:xfrm>
            <a:off x="3647728" y="4664615"/>
            <a:ext cx="9183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E5E33121-DFBE-4E3E-9BDD-F9804A41DA1B}"/>
              </a:ext>
            </a:extLst>
          </p:cNvPr>
          <p:cNvCxnSpPr>
            <a:endCxn id="20" idx="1"/>
          </p:cNvCxnSpPr>
          <p:nvPr/>
        </p:nvCxnSpPr>
        <p:spPr>
          <a:xfrm>
            <a:off x="3647728" y="5483707"/>
            <a:ext cx="9183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DD8B8603-DC48-4AF4-A6C6-3FBC228A4A04}"/>
              </a:ext>
            </a:extLst>
          </p:cNvPr>
          <p:cNvCxnSpPr>
            <a:endCxn id="21" idx="1"/>
          </p:cNvCxnSpPr>
          <p:nvPr/>
        </p:nvCxnSpPr>
        <p:spPr>
          <a:xfrm>
            <a:off x="3647728" y="6302799"/>
            <a:ext cx="9183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F0895B21-74B6-40C3-A89A-94544DB4175E}"/>
              </a:ext>
            </a:extLst>
          </p:cNvPr>
          <p:cNvCxnSpPr>
            <a:stCxn id="9" idx="2"/>
            <a:endCxn id="17" idx="0"/>
          </p:cNvCxnSpPr>
          <p:nvPr/>
        </p:nvCxnSpPr>
        <p:spPr>
          <a:xfrm flipH="1">
            <a:off x="1379476" y="3269460"/>
            <a:ext cx="1332148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2105E0B8-35B9-4AD0-8D17-19E4C3C651AE}"/>
              </a:ext>
            </a:extLst>
          </p:cNvPr>
          <p:cNvCxnSpPr>
            <a:stCxn id="9" idx="2"/>
            <a:endCxn id="18" idx="0"/>
          </p:cNvCxnSpPr>
          <p:nvPr/>
        </p:nvCxnSpPr>
        <p:spPr>
          <a:xfrm>
            <a:off x="2711624" y="3269460"/>
            <a:ext cx="1332148" cy="252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DACF7F8F-BB36-47ED-9640-8FFD2AA3F7DB}"/>
              </a:ext>
            </a:extLst>
          </p:cNvPr>
          <p:cNvSpPr txBox="1"/>
          <p:nvPr/>
        </p:nvSpPr>
        <p:spPr>
          <a:xfrm>
            <a:off x="451609" y="4238858"/>
            <a:ext cx="19442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latin typeface="Consolas" panose="020B0609020204030204" pitchFamily="49" charset="0"/>
              </a:rPr>
              <a:t>Příklad</a:t>
            </a:r>
          </a:p>
          <a:p>
            <a:r>
              <a:rPr lang="cs-CZ" sz="3600" dirty="0">
                <a:latin typeface="Consolas" panose="020B0609020204030204" pitchFamily="49" charset="0"/>
              </a:rPr>
              <a:t>textu</a:t>
            </a:r>
          </a:p>
          <a:p>
            <a:r>
              <a:rPr lang="cs-CZ" sz="1600" dirty="0" err="1">
                <a:latin typeface="Consolas" panose="020B0609020204030204" pitchFamily="49" charset="0"/>
              </a:rPr>
              <a:t>Consolas</a:t>
            </a:r>
            <a:endParaRPr lang="cs-CZ" sz="1600" dirty="0">
              <a:latin typeface="Consolas" panose="020B0609020204030204" pitchFamily="49" charset="0"/>
            </a:endParaRP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8DCBE57E-3DFC-4900-AE2F-6E1102E4DB76}"/>
              </a:ext>
            </a:extLst>
          </p:cNvPr>
          <p:cNvSpPr txBox="1"/>
          <p:nvPr/>
        </p:nvSpPr>
        <p:spPr>
          <a:xfrm>
            <a:off x="6168494" y="4261227"/>
            <a:ext cx="194421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cs-CZ" sz="3600" dirty="0">
                <a:latin typeface="Constantia" panose="02030602050306030303" pitchFamily="18" charset="0"/>
              </a:rPr>
              <a:t>Příklad</a:t>
            </a:r>
          </a:p>
          <a:p>
            <a:r>
              <a:rPr lang="cs-CZ" sz="1600" dirty="0" err="1">
                <a:latin typeface="Constantia" panose="02030602050306030303" pitchFamily="18" charset="0"/>
              </a:rPr>
              <a:t>Constantia</a:t>
            </a:r>
            <a:endParaRPr lang="cs-CZ" sz="1600" dirty="0">
              <a:latin typeface="Constantia" panose="02030602050306030303" pitchFamily="18" charset="0"/>
            </a:endParaRP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EAD55C1-3A39-4B1B-A5F7-A9282F0B4A77}"/>
              </a:ext>
            </a:extLst>
          </p:cNvPr>
          <p:cNvSpPr txBox="1"/>
          <p:nvPr/>
        </p:nvSpPr>
        <p:spPr>
          <a:xfrm>
            <a:off x="6195133" y="5045706"/>
            <a:ext cx="194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Příklad</a:t>
            </a:r>
            <a:br>
              <a:rPr lang="cs-CZ" sz="3600" dirty="0"/>
            </a:br>
            <a:r>
              <a:rPr lang="cs-CZ" sz="1600" dirty="0" err="1"/>
              <a:t>Calibri</a:t>
            </a:r>
            <a:endParaRPr lang="cs-CZ" sz="1600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7E2C0839-18DC-4C1A-861A-047A36424151}"/>
              </a:ext>
            </a:extLst>
          </p:cNvPr>
          <p:cNvSpPr txBox="1"/>
          <p:nvPr/>
        </p:nvSpPr>
        <p:spPr>
          <a:xfrm>
            <a:off x="6205829" y="5856523"/>
            <a:ext cx="194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latin typeface="Monotype Corsiva" panose="03010101010201010101" pitchFamily="66" charset="0"/>
              </a:rPr>
              <a:t>příklad</a:t>
            </a:r>
          </a:p>
          <a:p>
            <a:r>
              <a:rPr lang="cs-CZ" sz="1600" dirty="0">
                <a:latin typeface="Monotype Corsiva" panose="03010101010201010101" pitchFamily="66" charset="0"/>
              </a:rPr>
              <a:t>Monotype </a:t>
            </a:r>
            <a:r>
              <a:rPr lang="cs-CZ" sz="1600" dirty="0" err="1">
                <a:latin typeface="Monotype Corsiva" panose="03010101010201010101" pitchFamily="66" charset="0"/>
              </a:rPr>
              <a:t>Corsiva</a:t>
            </a:r>
            <a:endParaRPr lang="cs-CZ" sz="1600" dirty="0">
              <a:latin typeface="Monotype Corsiva" panose="03010101010201010101" pitchFamily="66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7A100670-9FBF-4DEF-B63E-03C3B758746D}"/>
              </a:ext>
            </a:extLst>
          </p:cNvPr>
          <p:cNvSpPr txBox="1"/>
          <p:nvPr/>
        </p:nvSpPr>
        <p:spPr>
          <a:xfrm>
            <a:off x="10392130" y="3526205"/>
            <a:ext cx="19442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latin typeface="Britannic Bold" panose="020B0903060703020204" pitchFamily="34" charset="0"/>
              </a:rPr>
              <a:t>příklad</a:t>
            </a:r>
            <a:br>
              <a:rPr lang="cs-CZ" sz="3600" dirty="0">
                <a:latin typeface="Britannic Bold" panose="020B0903060703020204" pitchFamily="34" charset="0"/>
              </a:rPr>
            </a:br>
            <a:r>
              <a:rPr lang="cs-CZ" sz="1400" dirty="0" err="1">
                <a:latin typeface="Britannic Bold" panose="020B0903060703020204" pitchFamily="34" charset="0"/>
              </a:rPr>
              <a:t>Britannic</a:t>
            </a:r>
            <a:r>
              <a:rPr lang="cs-CZ" sz="1400" dirty="0">
                <a:latin typeface="Britannic Bold" panose="020B0903060703020204" pitchFamily="34" charset="0"/>
              </a:rPr>
              <a:t> </a:t>
            </a:r>
            <a:r>
              <a:rPr lang="cs-CZ" sz="1400" dirty="0" err="1">
                <a:latin typeface="Britannic Bold" panose="020B0903060703020204" pitchFamily="34" charset="0"/>
              </a:rPr>
              <a:t>Bold</a:t>
            </a:r>
            <a:endParaRPr lang="cs-CZ" sz="1400" dirty="0">
              <a:latin typeface="Britannic Bold" panose="020B0903060703020204" pitchFamily="34" charset="0"/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5D5FB4C8-0AE3-4D3D-AAAF-80687D69DF1E}"/>
              </a:ext>
            </a:extLst>
          </p:cNvPr>
          <p:cNvSpPr txBox="1"/>
          <p:nvPr/>
        </p:nvSpPr>
        <p:spPr>
          <a:xfrm>
            <a:off x="10392130" y="4494899"/>
            <a:ext cx="19442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šťáva</a:t>
            </a:r>
          </a:p>
          <a:p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Roman</a:t>
            </a: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F809A07A-BF8C-44FE-8B0B-A7DD00C1071D}"/>
              </a:ext>
            </a:extLst>
          </p:cNvPr>
          <p:cNvSpPr/>
          <p:nvPr/>
        </p:nvSpPr>
        <p:spPr>
          <a:xfrm>
            <a:off x="3835986" y="4884415"/>
            <a:ext cx="4275751" cy="11573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095E72E9-6755-40D9-811C-FFE02088117A}"/>
              </a:ext>
            </a:extLst>
          </p:cNvPr>
          <p:cNvSpPr txBox="1"/>
          <p:nvPr/>
        </p:nvSpPr>
        <p:spPr>
          <a:xfrm>
            <a:off x="10419258" y="5444600"/>
            <a:ext cx="194421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latin typeface="Garamond" panose="02020404030301010803" pitchFamily="18" charset="0"/>
              </a:rPr>
              <a:t>příklad</a:t>
            </a:r>
          </a:p>
          <a:p>
            <a:r>
              <a:rPr lang="cs-CZ" sz="1600" dirty="0">
                <a:latin typeface="Garamond" panose="02020404030301010803" pitchFamily="18" charset="0"/>
              </a:rPr>
              <a:t>Garamond (Microsoft)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EE936044-1050-4C59-B3D6-8CE6E6B999AA}"/>
              </a:ext>
            </a:extLst>
          </p:cNvPr>
          <p:cNvSpPr txBox="1"/>
          <p:nvPr/>
        </p:nvSpPr>
        <p:spPr>
          <a:xfrm>
            <a:off x="2038614" y="4884415"/>
            <a:ext cx="16885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6000" b="1" dirty="0">
                <a:solidFill>
                  <a:srgbClr val="FF0000"/>
                </a:solidFill>
                <a:latin typeface="Candara" panose="020E0502030303020204" pitchFamily="34" charset="0"/>
              </a:rPr>
              <a:t>Web</a:t>
            </a:r>
          </a:p>
        </p:txBody>
      </p:sp>
    </p:spTree>
    <p:extLst>
      <p:ext uri="{BB962C8B-B14F-4D97-AF65-F5344CB8AC3E}">
        <p14:creationId xmlns:p14="http://schemas.microsoft.com/office/powerpoint/2010/main" val="1620633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41182-CAC7-41FE-B05B-1754F96A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FED7975-280F-4F96-99CF-37EDE6E335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Řezy písma a jejich použití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111D16-112C-4E55-B051-756F98342D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/>
              <a:t>Řez</a:t>
            </a:r>
            <a:r>
              <a:rPr lang="cs-CZ" dirty="0"/>
              <a:t> – modifikace základního tvaru písma ve sklonu, duktu, šířce, provedení tahů.</a:t>
            </a:r>
          </a:p>
          <a:p>
            <a:r>
              <a:rPr lang="cs-CZ" b="1" dirty="0"/>
              <a:t>Hlavní využití</a:t>
            </a:r>
            <a:r>
              <a:rPr lang="cs-CZ" dirty="0"/>
              <a:t>: vyznačování (zdůrazňování)</a:t>
            </a:r>
          </a:p>
          <a:p>
            <a:r>
              <a:rPr lang="cs-CZ" dirty="0"/>
              <a:t>Nejpotřebnější řezy: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obyčejný</a:t>
            </a:r>
            <a:r>
              <a:rPr lang="cs-CZ" dirty="0"/>
              <a:t>		pro hlavní text</a:t>
            </a:r>
            <a:br>
              <a:rPr lang="cs-CZ" dirty="0"/>
            </a:br>
            <a:r>
              <a:rPr lang="cs-CZ" i="1" dirty="0">
                <a:solidFill>
                  <a:srgbClr val="00B0F0"/>
                </a:solidFill>
              </a:rPr>
              <a:t>kurzíva</a:t>
            </a:r>
            <a:r>
              <a:rPr lang="cs-CZ" dirty="0"/>
              <a:t>		vyznačení první úrovně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</a:rPr>
              <a:t>tučný</a:t>
            </a:r>
            <a:r>
              <a:rPr lang="cs-CZ" dirty="0"/>
              <a:t>		vyznačení druhé úrovně (silnější)</a:t>
            </a:r>
            <a:br>
              <a:rPr lang="cs-CZ" dirty="0"/>
            </a:br>
            <a:r>
              <a:rPr lang="cs-CZ" b="1" i="1" dirty="0">
                <a:solidFill>
                  <a:srgbClr val="00B0F0"/>
                </a:solidFill>
              </a:rPr>
              <a:t>tučná kurzíva</a:t>
            </a:r>
            <a:r>
              <a:rPr lang="cs-CZ" dirty="0"/>
              <a:t>	vyznačení v tučném textu</a:t>
            </a:r>
          </a:p>
          <a:p>
            <a:r>
              <a:rPr lang="cs-CZ" dirty="0"/>
              <a:t>Další řezy: </a:t>
            </a:r>
            <a:r>
              <a:rPr lang="cs-CZ" b="1" dirty="0"/>
              <a:t>úzký, rozšířený, skloněný, zdobný</a:t>
            </a:r>
            <a:r>
              <a:rPr lang="cs-CZ" dirty="0"/>
              <a:t>...</a:t>
            </a:r>
            <a:br>
              <a:rPr lang="cs-CZ" dirty="0"/>
            </a:br>
            <a:r>
              <a:rPr lang="cs-CZ" dirty="0"/>
              <a:t>Neslouží k vyznačování, ale mají svou roli jako základní písmo dokumentu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477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62A0B-59B6-4252-B090-23600D6A9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7E6591-291B-415B-9879-93C67D918F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Měrné jednotky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763D5DB-27CB-48A2-906C-CA83C7B768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Absolutní:</a:t>
            </a:r>
            <a:br>
              <a:rPr lang="cs-CZ" b="1" dirty="0">
                <a:solidFill>
                  <a:srgbClr val="00B0F0"/>
                </a:solidFill>
              </a:rPr>
            </a:br>
            <a:r>
              <a:rPr lang="cs-CZ" b="1" dirty="0" err="1"/>
              <a:t>Anglo</a:t>
            </a:r>
            <a:r>
              <a:rPr lang="cs-CZ" b="1" dirty="0"/>
              <a:t>-americký typografický měrný systém</a:t>
            </a:r>
            <a:r>
              <a:rPr lang="cs-CZ" dirty="0"/>
              <a:t> (dnes používaný v počítačových programech, vytlačil dříve u nás užívaný evropský systém)</a:t>
            </a:r>
            <a:br>
              <a:rPr lang="cs-CZ" dirty="0"/>
            </a:br>
            <a:r>
              <a:rPr lang="cs-CZ" b="1" dirty="0"/>
              <a:t>1 point</a:t>
            </a:r>
            <a:r>
              <a:rPr lang="cs-CZ" dirty="0"/>
              <a:t> = 0,352 8 mm (zkratka </a:t>
            </a:r>
            <a:r>
              <a:rPr lang="cs-CZ" dirty="0" err="1"/>
              <a:t>pt</a:t>
            </a:r>
            <a:r>
              <a:rPr lang="cs-CZ" dirty="0"/>
              <a:t>)</a:t>
            </a:r>
            <a:br>
              <a:rPr lang="cs-CZ" dirty="0"/>
            </a:br>
            <a:r>
              <a:rPr lang="cs-CZ" b="1" dirty="0"/>
              <a:t>1 </a:t>
            </a:r>
            <a:r>
              <a:rPr lang="cs-CZ" b="1" dirty="0" err="1"/>
              <a:t>pica</a:t>
            </a:r>
            <a:r>
              <a:rPr lang="cs-CZ" dirty="0"/>
              <a:t> = 12 </a:t>
            </a:r>
            <a:r>
              <a:rPr lang="cs-CZ" dirty="0" err="1"/>
              <a:t>pt</a:t>
            </a:r>
            <a:r>
              <a:rPr lang="cs-CZ" dirty="0"/>
              <a:t> = 4,23 mm (zkratka </a:t>
            </a:r>
            <a:r>
              <a:rPr lang="cs-CZ" dirty="0" err="1"/>
              <a:t>pc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navázán na palcový systém: 72 </a:t>
            </a:r>
            <a:r>
              <a:rPr lang="cs-CZ" dirty="0" err="1"/>
              <a:t>pt</a:t>
            </a:r>
            <a:r>
              <a:rPr lang="cs-CZ" dirty="0"/>
              <a:t> = 6 </a:t>
            </a:r>
            <a:r>
              <a:rPr lang="cs-CZ" dirty="0" err="1"/>
              <a:t>pc</a:t>
            </a:r>
            <a:r>
              <a:rPr lang="cs-CZ" dirty="0"/>
              <a:t> = 1 </a:t>
            </a:r>
            <a:r>
              <a:rPr lang="cs-CZ" dirty="0" err="1"/>
              <a:t>inch</a:t>
            </a:r>
            <a:r>
              <a:rPr lang="cs-CZ" dirty="0"/>
              <a:t> = 25,4 mm</a:t>
            </a:r>
          </a:p>
          <a:p>
            <a:r>
              <a:rPr lang="cs-CZ" b="1" dirty="0">
                <a:solidFill>
                  <a:srgbClr val="00B0F0"/>
                </a:solidFill>
              </a:rPr>
              <a:t>Relativní:</a:t>
            </a:r>
            <a:br>
              <a:rPr lang="cs-CZ" dirty="0"/>
            </a:br>
            <a:r>
              <a:rPr lang="cs-CZ" dirty="0"/>
              <a:t>Jsou vztaženy k </a:t>
            </a:r>
            <a:r>
              <a:rPr lang="cs-CZ" b="1" dirty="0"/>
              <a:t>aktuálně nastavenému stupni písma</a:t>
            </a:r>
          </a:p>
          <a:p>
            <a:pPr lvl="1"/>
            <a:r>
              <a:rPr lang="cs-CZ" b="1" dirty="0" err="1"/>
              <a:t>em</a:t>
            </a:r>
            <a:r>
              <a:rPr lang="cs-CZ" dirty="0"/>
              <a:t> (</a:t>
            </a:r>
            <a:r>
              <a:rPr lang="cs-CZ" dirty="0" err="1"/>
              <a:t>čtverčík</a:t>
            </a:r>
            <a:r>
              <a:rPr lang="cs-CZ" dirty="0"/>
              <a:t>) = stupeň písma</a:t>
            </a:r>
          </a:p>
          <a:p>
            <a:pPr lvl="1"/>
            <a:r>
              <a:rPr lang="cs-CZ" b="1" dirty="0"/>
              <a:t>en</a:t>
            </a:r>
            <a:r>
              <a:rPr lang="cs-CZ" dirty="0"/>
              <a:t> (</a:t>
            </a:r>
            <a:r>
              <a:rPr lang="cs-CZ" dirty="0" err="1"/>
              <a:t>půlčtverčík</a:t>
            </a:r>
            <a:r>
              <a:rPr lang="cs-CZ" dirty="0"/>
              <a:t>) = ½ </a:t>
            </a:r>
            <a:r>
              <a:rPr lang="cs-CZ" dirty="0" err="1"/>
              <a:t>em</a:t>
            </a:r>
            <a:endParaRPr lang="cs-CZ" dirty="0"/>
          </a:p>
          <a:p>
            <a:r>
              <a:rPr lang="cs-CZ" dirty="0"/>
              <a:t>Určují se jimi</a:t>
            </a:r>
          </a:p>
          <a:p>
            <a:pPr lvl="1"/>
            <a:r>
              <a:rPr lang="cs-CZ" b="1" dirty="0"/>
              <a:t>šířky některých znaků</a:t>
            </a:r>
            <a:r>
              <a:rPr lang="cs-CZ" dirty="0"/>
              <a:t> (např. čtverčíková pomlčka, čtvrtinová mezera = ¼ </a:t>
            </a:r>
            <a:r>
              <a:rPr lang="cs-CZ" dirty="0" err="1"/>
              <a:t>em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rozměry odstavcových a stránkových prvků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(např. zarážka, řádkování, pozice okrajových poznámek, odsazení, záhlaví...)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903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A76FD-0887-45E3-8577-EC6DCD76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8D2E8A-79D1-4AFE-9F28-A36A754785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Pravidla hladké sazby I – mezislovní mezery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8BCD7CC-CFEC-4B62-8CEC-E89543798E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Základní mezislovní mezera</a:t>
            </a:r>
            <a:r>
              <a:rPr lang="cs-CZ" b="1" dirty="0"/>
              <a:t> – </a:t>
            </a:r>
            <a:r>
              <a:rPr lang="cs-CZ" dirty="0"/>
              <a:t>její optimální velikost je zhruba 1/3 </a:t>
            </a:r>
            <a:r>
              <a:rPr lang="cs-CZ" dirty="0" err="1"/>
              <a:t>em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Závisí na typu písma a také na použitém stupni.</a:t>
            </a:r>
          </a:p>
          <a:p>
            <a:r>
              <a:rPr lang="cs-CZ" dirty="0"/>
              <a:t>Základní mezislovní mezera je používána pro </a:t>
            </a:r>
            <a:r>
              <a:rPr lang="cs-CZ" b="1" dirty="0"/>
              <a:t>zarovnání do bloku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požadovaný interval její velikosti je ¼ až ½ </a:t>
            </a:r>
            <a:r>
              <a:rPr lang="cs-CZ" dirty="0" err="1"/>
              <a:t>em</a:t>
            </a:r>
            <a:endParaRPr lang="cs-CZ" dirty="0"/>
          </a:p>
          <a:p>
            <a:r>
              <a:rPr lang="cs-CZ" b="1" dirty="0">
                <a:solidFill>
                  <a:srgbClr val="00B0F0"/>
                </a:solidFill>
              </a:rPr>
              <a:t>Nezlomitelná mezera</a:t>
            </a:r>
            <a:r>
              <a:rPr lang="cs-CZ" dirty="0"/>
              <a:t> – nenastane v ní konec řádku, ale jinak se chová jako základní mezera (při zarovnání do bloku se její velikost pružně mění)</a:t>
            </a:r>
            <a:br>
              <a:rPr lang="cs-CZ" dirty="0"/>
            </a:br>
            <a:r>
              <a:rPr lang="cs-CZ" dirty="0"/>
              <a:t>Používá se za jednoznakovými předložkami a spojkami (k, s, v, z, o, u, a, i)</a:t>
            </a:r>
          </a:p>
          <a:p>
            <a:r>
              <a:rPr lang="cs-CZ" b="1" dirty="0">
                <a:solidFill>
                  <a:srgbClr val="00B0F0"/>
                </a:solidFill>
              </a:rPr>
              <a:t>Pevná mezera</a:t>
            </a:r>
            <a:r>
              <a:rPr lang="cs-CZ" dirty="0"/>
              <a:t> – má stále stejnou šířku i při zarovnání do bloku</a:t>
            </a:r>
          </a:p>
          <a:p>
            <a:pPr lvl="1"/>
            <a:r>
              <a:rPr lang="cs-CZ" dirty="0"/>
              <a:t>zúžená 1/4 </a:t>
            </a:r>
            <a:r>
              <a:rPr lang="cs-CZ" dirty="0" err="1"/>
              <a:t>em</a:t>
            </a:r>
            <a:r>
              <a:rPr lang="cs-CZ" dirty="0"/>
              <a:t>: za tečkou uvnitř věty, za číslem s jednotkou, mezi skupinami číslic v čísle</a:t>
            </a:r>
          </a:p>
          <a:p>
            <a:pPr lvl="1"/>
            <a:r>
              <a:rPr lang="cs-CZ" dirty="0"/>
              <a:t>zúžená 1/6 </a:t>
            </a:r>
            <a:r>
              <a:rPr lang="cs-CZ" dirty="0" err="1"/>
              <a:t>em</a:t>
            </a:r>
            <a:r>
              <a:rPr lang="cs-CZ" dirty="0"/>
              <a:t>: mezerování výpustky, </a:t>
            </a:r>
          </a:p>
          <a:p>
            <a:pPr lvl="1"/>
            <a:r>
              <a:rPr lang="cs-CZ" dirty="0"/>
              <a:t>zúžená 1/8 </a:t>
            </a:r>
            <a:r>
              <a:rPr lang="cs-CZ" dirty="0" err="1"/>
              <a:t>em</a:t>
            </a:r>
            <a:r>
              <a:rPr lang="cs-CZ" dirty="0"/>
              <a:t>, 1/10 </a:t>
            </a:r>
            <a:r>
              <a:rPr lang="cs-CZ" dirty="0" err="1"/>
              <a:t>em</a:t>
            </a:r>
            <a:r>
              <a:rPr lang="cs-CZ" dirty="0"/>
              <a:t>: vyrovnávací pro zvláštní případy</a:t>
            </a:r>
          </a:p>
          <a:p>
            <a:pPr lvl="1"/>
            <a:r>
              <a:rPr lang="cs-CZ" dirty="0"/>
              <a:t>rozšířená 1 </a:t>
            </a:r>
            <a:r>
              <a:rPr lang="cs-CZ" dirty="0" err="1"/>
              <a:t>em</a:t>
            </a:r>
            <a:r>
              <a:rPr lang="cs-CZ" dirty="0"/>
              <a:t> nebo 2 </a:t>
            </a:r>
            <a:r>
              <a:rPr lang="cs-CZ" dirty="0" err="1"/>
              <a:t>em</a:t>
            </a:r>
            <a:r>
              <a:rPr lang="cs-CZ" dirty="0"/>
              <a:t>: oddělení částí matematických výrazů, mezi číslem a názvem sekce</a:t>
            </a:r>
          </a:p>
        </p:txBody>
      </p:sp>
    </p:spTree>
    <p:extLst>
      <p:ext uri="{BB962C8B-B14F-4D97-AF65-F5344CB8AC3E}">
        <p14:creationId xmlns:p14="http://schemas.microsoft.com/office/powerpoint/2010/main" val="1124460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7EA76-AEBB-4D8E-AAA9-48124EB11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E3282D-FF7C-4ACD-99DC-942E17F77D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Pravidla hladké sazby I – mezislovní mezery v jazyce HTML</a:t>
            </a:r>
          </a:p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E7DE550-63BF-4B54-A3FC-A51830AF15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1665290" cy="5256583"/>
          </a:xfrm>
        </p:spPr>
        <p:txBody>
          <a:bodyPr>
            <a:normAutofit/>
          </a:bodyPr>
          <a:lstStyle/>
          <a:p>
            <a:r>
              <a:rPr lang="cs-CZ" dirty="0"/>
              <a:t>Obyčejná mezislovní mezera může být zadána jako libovolný počet mezer a prázdných řádků (pro čitelnou úpravu zdrojového textu je nejvhodnější použít mezeru pouze jednu)</a:t>
            </a:r>
          </a:p>
          <a:p>
            <a:r>
              <a:rPr lang="cs-CZ" dirty="0"/>
              <a:t>Nezlomitelná mezera – entita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nbsp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 – </a:t>
            </a:r>
            <a:r>
              <a:rPr lang="cs-CZ" dirty="0" err="1"/>
              <a:t>nonbreaking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(Pozor – někdy bývá v prohlížečích interpretována jako pevná mezera)</a:t>
            </a:r>
          </a:p>
          <a:p>
            <a:r>
              <a:rPr lang="cs-CZ" dirty="0"/>
              <a:t>Zúžené mezery jsou k dispozici – například entita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thinsp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 – ta však není nezlomitelná, takže její použití je diskutabilní</a:t>
            </a:r>
          </a:p>
          <a:p>
            <a:r>
              <a:rPr lang="cs-CZ" dirty="0"/>
              <a:t>Rozšířená mezera – entita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emsp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 (čtverčíková mezera), entita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ensp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 (</a:t>
            </a:r>
            <a:r>
              <a:rPr lang="cs-CZ" dirty="0" err="1"/>
              <a:t>půlčtverčíková</a:t>
            </a:r>
            <a:r>
              <a:rPr lang="cs-CZ" dirty="0"/>
              <a:t> mezera)</a:t>
            </a:r>
          </a:p>
          <a:p>
            <a:pPr marL="0" indent="0">
              <a:buNone/>
            </a:pPr>
            <a:r>
              <a:rPr lang="cs-CZ" dirty="0"/>
              <a:t>Příklady:</a:t>
            </a:r>
            <a:br>
              <a:rPr lang="cs-CZ" dirty="0"/>
            </a:br>
            <a:r>
              <a:rPr lang="cs-CZ" sz="3200" b="1" dirty="0">
                <a:solidFill>
                  <a:srgbClr val="00B0F0"/>
                </a:solidFill>
              </a:rPr>
              <a:t>J</a:t>
            </a:r>
            <a:r>
              <a:rPr lang="cs-CZ" sz="3200" b="1" dirty="0">
                <a:solidFill>
                  <a:srgbClr val="FF0000"/>
                </a:solidFill>
              </a:rPr>
              <a:t>.&amp;</a:t>
            </a:r>
            <a:r>
              <a:rPr lang="cs-CZ" sz="3200" b="1" dirty="0" err="1">
                <a:solidFill>
                  <a:srgbClr val="FF0000"/>
                </a:solidFill>
              </a:rPr>
              <a:t>nbsp;</a:t>
            </a:r>
            <a:r>
              <a:rPr lang="cs-CZ" sz="3200" b="1" dirty="0" err="1">
                <a:solidFill>
                  <a:srgbClr val="00B0F0"/>
                </a:solidFill>
              </a:rPr>
              <a:t>Á</a:t>
            </a:r>
            <a:r>
              <a:rPr lang="cs-CZ" sz="3200" b="1" dirty="0">
                <a:solidFill>
                  <a:srgbClr val="FF0000"/>
                </a:solidFill>
              </a:rPr>
              <a:t>.&amp;</a:t>
            </a:r>
            <a:r>
              <a:rPr lang="cs-CZ" sz="3200" b="1" dirty="0" err="1">
                <a:solidFill>
                  <a:srgbClr val="FF0000"/>
                </a:solidFill>
              </a:rPr>
              <a:t>nbsp;</a:t>
            </a:r>
            <a:r>
              <a:rPr lang="cs-CZ" sz="3200" b="1" dirty="0" err="1">
                <a:solidFill>
                  <a:srgbClr val="00B0F0"/>
                </a:solidFill>
              </a:rPr>
              <a:t>Komenský</a:t>
            </a:r>
            <a:r>
              <a:rPr lang="cs-CZ" sz="3200" b="1" dirty="0">
                <a:solidFill>
                  <a:srgbClr val="00B0F0"/>
                </a:solidFill>
              </a:rPr>
              <a:t>; pí je 3,141</a:t>
            </a:r>
            <a:r>
              <a:rPr lang="cs-CZ" sz="3200" b="1" dirty="0">
                <a:solidFill>
                  <a:srgbClr val="FF0000"/>
                </a:solidFill>
              </a:rPr>
              <a:t>&amp;nbsp;</a:t>
            </a:r>
            <a:r>
              <a:rPr lang="cs-CZ" sz="3200" b="1" dirty="0">
                <a:solidFill>
                  <a:srgbClr val="00B0F0"/>
                </a:solidFill>
              </a:rPr>
              <a:t>59; 1</a:t>
            </a:r>
            <a:r>
              <a:rPr lang="cs-CZ" sz="3200" b="1" dirty="0">
                <a:solidFill>
                  <a:srgbClr val="FF0000"/>
                </a:solidFill>
              </a:rPr>
              <a:t>.&amp;nbsp;</a:t>
            </a:r>
            <a:r>
              <a:rPr lang="cs-CZ" sz="3200" b="1" dirty="0">
                <a:solidFill>
                  <a:srgbClr val="00B0F0"/>
                </a:solidFill>
              </a:rPr>
              <a:t>ročník; 5</a:t>
            </a:r>
            <a:r>
              <a:rPr lang="cs-CZ" sz="3200" b="1" dirty="0">
                <a:solidFill>
                  <a:srgbClr val="FF0000"/>
                </a:solidFill>
              </a:rPr>
              <a:t>&amp;nbsp;</a:t>
            </a:r>
            <a:r>
              <a:rPr lang="cs-CZ" sz="3200" b="1" dirty="0">
                <a:solidFill>
                  <a:srgbClr val="00B0F0"/>
                </a:solidFill>
              </a:rPr>
              <a:t>osob; 17</a:t>
            </a:r>
            <a:r>
              <a:rPr lang="cs-CZ" sz="3200" b="1" dirty="0">
                <a:solidFill>
                  <a:srgbClr val="FF0000"/>
                </a:solidFill>
              </a:rPr>
              <a:t>&amp;nbsp;</a:t>
            </a:r>
            <a:r>
              <a:rPr lang="cs-CZ" sz="3200" b="1" dirty="0">
                <a:solidFill>
                  <a:srgbClr val="00B0F0"/>
                </a:solidFill>
              </a:rPr>
              <a:t>m; </a:t>
            </a:r>
            <a:r>
              <a:rPr lang="cs-CZ" sz="3200" b="1" dirty="0" err="1">
                <a:solidFill>
                  <a:srgbClr val="00B0F0"/>
                </a:solidFill>
              </a:rPr>
              <a:t>o</a:t>
            </a:r>
            <a:r>
              <a:rPr lang="cs-CZ" sz="3200" b="1" dirty="0" err="1">
                <a:solidFill>
                  <a:srgbClr val="FF0000"/>
                </a:solidFill>
              </a:rPr>
              <a:t>&amp;nbsp;</a:t>
            </a:r>
            <a:r>
              <a:rPr lang="cs-CZ" sz="3200" b="1" dirty="0" err="1">
                <a:solidFill>
                  <a:srgbClr val="00B0F0"/>
                </a:solidFill>
              </a:rPr>
              <a:t>písmu</a:t>
            </a:r>
            <a:r>
              <a:rPr lang="cs-CZ" sz="3200" b="1" dirty="0">
                <a:solidFill>
                  <a:srgbClr val="00B0F0"/>
                </a:solidFill>
              </a:rPr>
              <a:t>; 47</a:t>
            </a:r>
            <a:r>
              <a:rPr lang="cs-CZ" sz="3200" b="1" dirty="0">
                <a:solidFill>
                  <a:srgbClr val="FF0000"/>
                </a:solidFill>
              </a:rPr>
              <a:t>&amp;nbsp;</a:t>
            </a:r>
            <a:r>
              <a:rPr lang="cs-CZ" sz="3200" b="1" dirty="0">
                <a:solidFill>
                  <a:srgbClr val="00B0F0"/>
                </a:solidFill>
              </a:rPr>
              <a:t>234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662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006D2-4D67-4DD8-BAA7-C531942F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2B6026-3C8F-4E96-8CA8-DCF6A10D3A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Pravidla hladké sazby II – spojovník, pomlčka, minus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text 3">
                <a:extLst>
                  <a:ext uri="{FF2B5EF4-FFF2-40B4-BE49-F238E27FC236}">
                    <a16:creationId xmlns:a16="http://schemas.microsoft.com/office/drawing/2014/main" id="{E154C3CA-4F5A-44C7-87A8-B36CC0D73516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335365" y="1484784"/>
                <a:ext cx="11524283" cy="5256583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Jedná se o graficky i významově </a:t>
                </a:r>
                <a:r>
                  <a:rPr lang="cs-CZ" b="1" dirty="0"/>
                  <a:t>zcela odlišné</a:t>
                </a:r>
                <a:r>
                  <a:rPr lang="cs-CZ" dirty="0"/>
                  <a:t> znaky</a:t>
                </a:r>
              </a:p>
              <a:p>
                <a:r>
                  <a:rPr lang="cs-CZ" b="1" dirty="0">
                    <a:solidFill>
                      <a:srgbClr val="00B0F0"/>
                    </a:solidFill>
                  </a:rPr>
                  <a:t>Spojovník</a:t>
                </a:r>
                <a:r>
                  <a:rPr lang="cs-CZ" dirty="0"/>
                  <a:t>: spojuje dvě části v jeden celek, je vždy bez mezer a nesmí zůstat na konci řádku:</a:t>
                </a:r>
                <a:br>
                  <a:rPr lang="cs-CZ" dirty="0"/>
                </a:br>
                <a:r>
                  <a:rPr lang="cs-CZ" sz="3200" b="1" dirty="0">
                    <a:solidFill>
                      <a:srgbClr val="00B0F0"/>
                    </a:solidFill>
                  </a:rPr>
                  <a:t>bude-li, Frýdek-Místek, propan-butan, žluto-hnědý</a:t>
                </a:r>
              </a:p>
              <a:p>
                <a:r>
                  <a:rPr lang="cs-CZ" b="1" dirty="0">
                    <a:solidFill>
                      <a:srgbClr val="00B0F0"/>
                    </a:solidFill>
                  </a:rPr>
                  <a:t>Pomlčka</a:t>
                </a:r>
                <a:r>
                  <a:rPr lang="cs-CZ" dirty="0"/>
                  <a:t>:	větná (s mezerami), </a:t>
                </a:r>
                <a:br>
                  <a:rPr lang="cs-CZ" dirty="0"/>
                </a:br>
                <a:r>
                  <a:rPr lang="cs-CZ" dirty="0"/>
                  <a:t>		rozsahová (bez mezer, nesmí zůstat na konci řádku)</a:t>
                </a:r>
                <a:br>
                  <a:rPr lang="cs-CZ" dirty="0"/>
                </a:br>
                <a:r>
                  <a:rPr lang="cs-CZ" sz="2800" b="1" dirty="0">
                    <a:solidFill>
                      <a:srgbClr val="00B0F0"/>
                    </a:solidFill>
                  </a:rPr>
                  <a:t>Tato kniha – vázaná v kůži – byla vydána před válkou. Otevřeno po–pá 9–16 hod. </a:t>
                </a:r>
                <a:br>
                  <a:rPr lang="cs-CZ" sz="2800" b="1" dirty="0">
                    <a:solidFill>
                      <a:srgbClr val="00B0F0"/>
                    </a:solidFill>
                  </a:rPr>
                </a:br>
                <a:r>
                  <a:rPr lang="cs-CZ" sz="2800" b="1" dirty="0">
                    <a:solidFill>
                      <a:srgbClr val="00B0F0"/>
                    </a:solidFill>
                  </a:rPr>
                  <a:t>Viz strana 23–26. Utkání Sparta–Slavia. Nosník stojí Kč 250,–</a:t>
                </a:r>
              </a:p>
              <a:p>
                <a:r>
                  <a:rPr lang="cs-CZ" b="1" dirty="0">
                    <a:solidFill>
                      <a:srgbClr val="00B0F0"/>
                    </a:solidFill>
                  </a:rPr>
                  <a:t>Minus</a:t>
                </a:r>
                <a:r>
                  <a:rPr lang="cs-CZ" dirty="0"/>
                  <a:t>: má stejnou šířku a pozici jako plus. Mezery se vkládají v případě binárního operátoru. </a:t>
                </a:r>
                <a:br>
                  <a:rPr lang="cs-CZ" dirty="0"/>
                </a:br>
                <a14:m>
                  <m:oMath xmlns:m="http://schemas.openxmlformats.org/officeDocument/2006/math">
                    <m:r>
                      <a:rPr lang="cs-CZ" sz="36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36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36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−3=</m:t>
                    </m:r>
                    <m:sSup>
                      <m:sSupPr>
                        <m:ctrlP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cs-CZ" sz="36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sz="36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Zástupný symbol pro text 3">
                <a:extLst>
                  <a:ext uri="{FF2B5EF4-FFF2-40B4-BE49-F238E27FC236}">
                    <a16:creationId xmlns:a16="http://schemas.microsoft.com/office/drawing/2014/main" id="{E154C3CA-4F5A-44C7-87A8-B36CC0D735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335365" y="1484784"/>
                <a:ext cx="11524283" cy="5256583"/>
              </a:xfrm>
              <a:blipFill>
                <a:blip r:embed="rId2"/>
                <a:stretch>
                  <a:fillRect l="-688" t="-9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8300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82AF4-B5B7-45F7-AA74-99A13971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AB1A70-CA15-44D0-80EF-5595011C94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Pravidla hladké sazby II – spojovník, pomlčka, minus v HTML</a:t>
            </a:r>
          </a:p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6243BD-3A99-4EDD-BC3D-C68EB88A99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1665290" cy="525658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Spojovník </a:t>
            </a:r>
            <a:r>
              <a:rPr lang="cs-CZ" dirty="0"/>
              <a:t>se vkládá jako znak přímo z klávesnice. Prohlížeče nezajišťují, že se spojovník nedostane na konec řádku. Vzhledem k tomu, že většina textů se sází se zarovnáním vlevo a bez dělení slov, nevzniká problém se záměnou spojovníku s rozdělovníkem.</a:t>
            </a:r>
          </a:p>
          <a:p>
            <a:r>
              <a:rPr lang="cs-CZ" b="1" dirty="0"/>
              <a:t>Pomlčky</a:t>
            </a:r>
            <a:r>
              <a:rPr lang="cs-CZ" dirty="0"/>
              <a:t> se mohou vkládat přímo jako znaky v daném fontu, je potřeba ovšem mít jistotu, že tento znak je ve fontu obsažen.</a:t>
            </a:r>
          </a:p>
          <a:p>
            <a:r>
              <a:rPr lang="cs-CZ" dirty="0"/>
              <a:t>Bezpečnější je použití entit: čtverčíková pomlčka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mdash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, </a:t>
            </a:r>
            <a:r>
              <a:rPr lang="cs-CZ" dirty="0" err="1"/>
              <a:t>půlčtverčíková</a:t>
            </a:r>
            <a:r>
              <a:rPr lang="cs-CZ" dirty="0"/>
              <a:t> pomlčka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ndash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r>
              <a:rPr lang="cs-CZ" dirty="0"/>
              <a:t>Příklady: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Tato kniha </a:t>
            </a:r>
            <a:r>
              <a:rPr lang="cs-CZ" b="1" dirty="0">
                <a:solidFill>
                  <a:srgbClr val="FF0000"/>
                </a:solidFill>
              </a:rPr>
              <a:t>&amp;</a:t>
            </a:r>
            <a:r>
              <a:rPr lang="cs-CZ" b="1" dirty="0" err="1">
                <a:solidFill>
                  <a:srgbClr val="FF0000"/>
                </a:solidFill>
              </a:rPr>
              <a:t>ndash</a:t>
            </a:r>
            <a:r>
              <a:rPr lang="cs-CZ" b="1" dirty="0">
                <a:solidFill>
                  <a:srgbClr val="FF0000"/>
                </a:solidFill>
              </a:rPr>
              <a:t>; </a:t>
            </a:r>
            <a:r>
              <a:rPr lang="cs-CZ" b="1" dirty="0">
                <a:solidFill>
                  <a:srgbClr val="00B0F0"/>
                </a:solidFill>
              </a:rPr>
              <a:t>vázaná v kůži </a:t>
            </a:r>
            <a:r>
              <a:rPr lang="cs-CZ" b="1" dirty="0">
                <a:solidFill>
                  <a:srgbClr val="FF0000"/>
                </a:solidFill>
              </a:rPr>
              <a:t>&amp;</a:t>
            </a:r>
            <a:r>
              <a:rPr lang="cs-CZ" b="1" dirty="0" err="1">
                <a:solidFill>
                  <a:srgbClr val="FF0000"/>
                </a:solidFill>
              </a:rPr>
              <a:t>ndash</a:t>
            </a:r>
            <a:r>
              <a:rPr lang="cs-CZ" b="1" dirty="0">
                <a:solidFill>
                  <a:srgbClr val="FF0000"/>
                </a:solidFill>
              </a:rPr>
              <a:t>; </a:t>
            </a:r>
            <a:r>
              <a:rPr lang="cs-CZ" b="1" dirty="0">
                <a:solidFill>
                  <a:srgbClr val="00B0F0"/>
                </a:solidFill>
              </a:rPr>
              <a:t>byla vydána před válkou. </a:t>
            </a:r>
            <a:br>
              <a:rPr lang="cs-CZ" b="1" dirty="0">
                <a:solidFill>
                  <a:srgbClr val="00B0F0"/>
                </a:solidFill>
              </a:rPr>
            </a:br>
            <a:r>
              <a:rPr lang="cs-CZ" b="1" dirty="0">
                <a:solidFill>
                  <a:srgbClr val="00B0F0"/>
                </a:solidFill>
              </a:rPr>
              <a:t>Otevřeno </a:t>
            </a:r>
            <a:r>
              <a:rPr lang="cs-CZ" b="1" dirty="0" err="1">
                <a:solidFill>
                  <a:srgbClr val="00B0F0"/>
                </a:solidFill>
              </a:rPr>
              <a:t>po</a:t>
            </a:r>
            <a:r>
              <a:rPr lang="cs-CZ" b="1" dirty="0" err="1">
                <a:solidFill>
                  <a:srgbClr val="FF0000"/>
                </a:solidFill>
              </a:rPr>
              <a:t>&amp;ndash;</a:t>
            </a:r>
            <a:r>
              <a:rPr lang="cs-CZ" b="1" dirty="0" err="1">
                <a:solidFill>
                  <a:srgbClr val="00B0F0"/>
                </a:solidFill>
              </a:rPr>
              <a:t>pá</a:t>
            </a:r>
            <a:r>
              <a:rPr lang="cs-CZ" b="1" dirty="0">
                <a:solidFill>
                  <a:srgbClr val="00B0F0"/>
                </a:solidFill>
              </a:rPr>
              <a:t> 9</a:t>
            </a:r>
            <a:r>
              <a:rPr lang="cs-CZ" b="1" dirty="0">
                <a:solidFill>
                  <a:srgbClr val="FF0000"/>
                </a:solidFill>
              </a:rPr>
              <a:t>&amp;ndash;</a:t>
            </a:r>
            <a:r>
              <a:rPr lang="cs-CZ" b="1" dirty="0">
                <a:solidFill>
                  <a:srgbClr val="00B0F0"/>
                </a:solidFill>
              </a:rPr>
              <a:t>16 hod. Viz strana 23</a:t>
            </a:r>
            <a:r>
              <a:rPr lang="cs-CZ" b="1" dirty="0">
                <a:solidFill>
                  <a:srgbClr val="FF0000"/>
                </a:solidFill>
              </a:rPr>
              <a:t>&amp;ndash;</a:t>
            </a:r>
            <a:r>
              <a:rPr lang="cs-CZ" b="1" dirty="0">
                <a:solidFill>
                  <a:srgbClr val="00B0F0"/>
                </a:solidFill>
              </a:rPr>
              <a:t>26. Utkání </a:t>
            </a:r>
            <a:r>
              <a:rPr lang="cs-CZ" b="1" dirty="0" err="1">
                <a:solidFill>
                  <a:srgbClr val="00B0F0"/>
                </a:solidFill>
              </a:rPr>
              <a:t>Sparta</a:t>
            </a:r>
            <a:r>
              <a:rPr lang="cs-CZ" b="1" dirty="0" err="1">
                <a:solidFill>
                  <a:srgbClr val="FF0000"/>
                </a:solidFill>
              </a:rPr>
              <a:t>&amp;ndash;</a:t>
            </a:r>
            <a:r>
              <a:rPr lang="cs-CZ" b="1" dirty="0" err="1">
                <a:solidFill>
                  <a:srgbClr val="00B0F0"/>
                </a:solidFill>
              </a:rPr>
              <a:t>Slavia</a:t>
            </a:r>
            <a:r>
              <a:rPr lang="cs-CZ" b="1" dirty="0">
                <a:solidFill>
                  <a:srgbClr val="00B0F0"/>
                </a:solidFill>
              </a:rPr>
              <a:t>. Nosník stojí Kč 250</a:t>
            </a:r>
            <a:r>
              <a:rPr lang="cs-CZ" b="1" dirty="0">
                <a:solidFill>
                  <a:srgbClr val="FF0000"/>
                </a:solidFill>
              </a:rPr>
              <a:t>,&amp;ndash;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Minus má svou entitu </a:t>
            </a:r>
            <a:r>
              <a:rPr lang="cs-CZ" b="1" dirty="0">
                <a:solidFill>
                  <a:srgbClr val="00B0F0"/>
                </a:solidFill>
              </a:rPr>
              <a:t>&amp;minus;</a:t>
            </a:r>
            <a:r>
              <a:rPr lang="cs-CZ" dirty="0"/>
              <a:t> – v HTML se editor rovnic nedá použít, takže matematické výrazy se buď sestavují z jednotlivých symbolů, nebo se použije vzorec jako obrázek. Př.: </a:t>
            </a:r>
            <a:r>
              <a:rPr lang="cs-CZ" b="1" dirty="0">
                <a:solidFill>
                  <a:srgbClr val="FF0000"/>
                </a:solidFill>
              </a:rPr>
              <a:t>&amp;minus;</a:t>
            </a:r>
            <a:r>
              <a:rPr lang="cs-CZ" b="1" dirty="0">
                <a:solidFill>
                  <a:srgbClr val="00B0F0"/>
                </a:solidFill>
              </a:rPr>
              <a:t>3; 5 </a:t>
            </a:r>
            <a:r>
              <a:rPr lang="cs-CZ" b="1" dirty="0">
                <a:solidFill>
                  <a:srgbClr val="FF0000"/>
                </a:solidFill>
              </a:rPr>
              <a:t>&amp;minus; </a:t>
            </a:r>
            <a:r>
              <a:rPr lang="cs-CZ" b="1" dirty="0">
                <a:solidFill>
                  <a:srgbClr val="00B0F0"/>
                </a:solidFill>
              </a:rPr>
              <a:t>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82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EA0DA-81F6-4444-B403-E83A1067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INTERNET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920BA5-AC5F-401B-8C14-812C8BC858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Co je internet?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12AFEAB-6562-47FA-B2A2-AB1C1E22CE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Významem</a:t>
            </a:r>
            <a:r>
              <a:rPr lang="cs-CZ" dirty="0"/>
              <a:t> jde o fenomén charakterizující celou epochu</a:t>
            </a:r>
          </a:p>
          <a:p>
            <a:r>
              <a:rPr lang="cs-CZ" b="1" dirty="0">
                <a:solidFill>
                  <a:srgbClr val="00B0F0"/>
                </a:solidFill>
              </a:rPr>
              <a:t>Technicky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rozlehlá síť (WAN)</a:t>
            </a:r>
          </a:p>
          <a:p>
            <a:pPr lvl="1"/>
            <a:r>
              <a:rPr lang="cs-CZ" dirty="0"/>
              <a:t>postavená na jednotném modelu (model OSI – 7 vrstev)</a:t>
            </a:r>
          </a:p>
          <a:p>
            <a:pPr lvl="1"/>
            <a:r>
              <a:rPr lang="cs-CZ" dirty="0"/>
              <a:t>charakteristické služby: přenos souborů, elektronická pošta, vzdálený terminál, </a:t>
            </a:r>
            <a:r>
              <a:rPr lang="cs-CZ" b="1" dirty="0">
                <a:solidFill>
                  <a:srgbClr val="00B0F0"/>
                </a:solidFill>
              </a:rPr>
              <a:t>hypertext</a:t>
            </a:r>
          </a:p>
          <a:p>
            <a:pPr lvl="1"/>
            <a:r>
              <a:rPr lang="cs-CZ" dirty="0"/>
              <a:t>princip služeb: klient–server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D34AC53-49CE-4058-8C53-AE6114067571}"/>
              </a:ext>
            </a:extLst>
          </p:cNvPr>
          <p:cNvSpPr/>
          <p:nvPr/>
        </p:nvSpPr>
        <p:spPr>
          <a:xfrm>
            <a:off x="3647728" y="4551069"/>
            <a:ext cx="1152128" cy="11521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9369549-4B2C-4353-9BF2-AD3159092DA2}"/>
              </a:ext>
            </a:extLst>
          </p:cNvPr>
          <p:cNvSpPr/>
          <p:nvPr/>
        </p:nvSpPr>
        <p:spPr>
          <a:xfrm>
            <a:off x="7688554" y="4551068"/>
            <a:ext cx="1152128" cy="11521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Volný tvar: obrazec 9">
            <a:extLst>
              <a:ext uri="{FF2B5EF4-FFF2-40B4-BE49-F238E27FC236}">
                <a16:creationId xmlns:a16="http://schemas.microsoft.com/office/drawing/2014/main" id="{84BA0E07-9D24-4759-9365-5C93FD54AD21}"/>
              </a:ext>
            </a:extLst>
          </p:cNvPr>
          <p:cNvSpPr/>
          <p:nvPr/>
        </p:nvSpPr>
        <p:spPr>
          <a:xfrm>
            <a:off x="4585855" y="4183664"/>
            <a:ext cx="3241963" cy="526881"/>
          </a:xfrm>
          <a:custGeom>
            <a:avLst/>
            <a:gdLst>
              <a:gd name="connsiteX0" fmla="*/ 0 w 3241963"/>
              <a:gd name="connsiteY0" fmla="*/ 457609 h 526881"/>
              <a:gd name="connsiteX1" fmla="*/ 1524000 w 3241963"/>
              <a:gd name="connsiteY1" fmla="*/ 409 h 526881"/>
              <a:gd name="connsiteX2" fmla="*/ 3241963 w 3241963"/>
              <a:gd name="connsiteY2" fmla="*/ 526881 h 52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1963" h="526881">
                <a:moveTo>
                  <a:pt x="0" y="457609"/>
                </a:moveTo>
                <a:cubicBezTo>
                  <a:pt x="491836" y="223236"/>
                  <a:pt x="983673" y="-11136"/>
                  <a:pt x="1524000" y="409"/>
                </a:cubicBezTo>
                <a:cubicBezTo>
                  <a:pt x="2064327" y="11954"/>
                  <a:pt x="3211945" y="427590"/>
                  <a:pt x="3241963" y="526881"/>
                </a:cubicBezTo>
              </a:path>
            </a:pathLst>
          </a:custGeom>
          <a:noFill/>
          <a:ln w="381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Volný tvar: obrazec 10">
            <a:extLst>
              <a:ext uri="{FF2B5EF4-FFF2-40B4-BE49-F238E27FC236}">
                <a16:creationId xmlns:a16="http://schemas.microsoft.com/office/drawing/2014/main" id="{96C2BAA6-C05A-4786-8D5C-6C4831A6E4B6}"/>
              </a:ext>
            </a:extLst>
          </p:cNvPr>
          <p:cNvSpPr/>
          <p:nvPr/>
        </p:nvSpPr>
        <p:spPr>
          <a:xfrm flipV="1">
            <a:off x="4585855" y="5486617"/>
            <a:ext cx="3241963" cy="609344"/>
          </a:xfrm>
          <a:custGeom>
            <a:avLst/>
            <a:gdLst>
              <a:gd name="connsiteX0" fmla="*/ 0 w 3241963"/>
              <a:gd name="connsiteY0" fmla="*/ 457609 h 526881"/>
              <a:gd name="connsiteX1" fmla="*/ 1524000 w 3241963"/>
              <a:gd name="connsiteY1" fmla="*/ 409 h 526881"/>
              <a:gd name="connsiteX2" fmla="*/ 3241963 w 3241963"/>
              <a:gd name="connsiteY2" fmla="*/ 526881 h 52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1963" h="526881">
                <a:moveTo>
                  <a:pt x="0" y="457609"/>
                </a:moveTo>
                <a:cubicBezTo>
                  <a:pt x="491836" y="223236"/>
                  <a:pt x="983673" y="-11136"/>
                  <a:pt x="1524000" y="409"/>
                </a:cubicBezTo>
                <a:cubicBezTo>
                  <a:pt x="2064327" y="11954"/>
                  <a:pt x="3211945" y="427590"/>
                  <a:pt x="3241963" y="526881"/>
                </a:cubicBezTo>
              </a:path>
            </a:pathLst>
          </a:custGeom>
          <a:noFill/>
          <a:ln w="38100">
            <a:solidFill>
              <a:srgbClr val="00B0F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186AA83-F98F-449F-8973-3DCFDCCBDFE3}"/>
              </a:ext>
            </a:extLst>
          </p:cNvPr>
          <p:cNvSpPr txBox="1"/>
          <p:nvPr/>
        </p:nvSpPr>
        <p:spPr>
          <a:xfrm>
            <a:off x="5794139" y="4262438"/>
            <a:ext cx="825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dirty="0">
                <a:latin typeface="Candara" panose="020E0502030303020204" pitchFamily="34" charset="0"/>
              </a:rPr>
              <a:t>dotaz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7962B95-FF58-4A87-9CE2-BE42FFEB37DD}"/>
              </a:ext>
            </a:extLst>
          </p:cNvPr>
          <p:cNvSpPr txBox="1"/>
          <p:nvPr/>
        </p:nvSpPr>
        <p:spPr>
          <a:xfrm>
            <a:off x="5551198" y="5606623"/>
            <a:ext cx="1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dirty="0">
                <a:latin typeface="Candara" panose="020E0502030303020204" pitchFamily="34" charset="0"/>
              </a:rPr>
              <a:t>odpověď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B4FC00B-6E8E-43AC-92DF-5CC398EEC4E2}"/>
              </a:ext>
            </a:extLst>
          </p:cNvPr>
          <p:cNvSpPr txBox="1"/>
          <p:nvPr/>
        </p:nvSpPr>
        <p:spPr>
          <a:xfrm>
            <a:off x="3623700" y="5863377"/>
            <a:ext cx="1130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400" b="1" dirty="0">
                <a:latin typeface="Candara" panose="020E0502030303020204" pitchFamily="34" charset="0"/>
              </a:rPr>
              <a:t>KLIENT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F6D3AAD-62BA-473B-8096-20D55899C4CB}"/>
              </a:ext>
            </a:extLst>
          </p:cNvPr>
          <p:cNvSpPr txBox="1"/>
          <p:nvPr/>
        </p:nvSpPr>
        <p:spPr>
          <a:xfrm>
            <a:off x="7642873" y="5852302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400" b="1" dirty="0">
                <a:latin typeface="Candara" panose="020E0502030303020204" pitchFamily="34" charset="0"/>
              </a:rPr>
              <a:t>SERVER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C817FA2-C13B-42F7-BFEE-47BDDC6BFE4A}"/>
              </a:ext>
            </a:extLst>
          </p:cNvPr>
          <p:cNvSpPr txBox="1"/>
          <p:nvPr/>
        </p:nvSpPr>
        <p:spPr>
          <a:xfrm>
            <a:off x="5012021" y="6369251"/>
            <a:ext cx="2389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3200" b="1" dirty="0">
                <a:latin typeface="Candara" panose="020E0502030303020204" pitchFamily="34" charset="0"/>
              </a:rPr>
              <a:t>PROGRAMY!</a:t>
            </a:r>
          </a:p>
        </p:txBody>
      </p:sp>
    </p:spTree>
    <p:extLst>
      <p:ext uri="{BB962C8B-B14F-4D97-AF65-F5344CB8AC3E}">
        <p14:creationId xmlns:p14="http://schemas.microsoft.com/office/powerpoint/2010/main" val="3948609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hladké sazby III – interpunkce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b="1">
                <a:solidFill>
                  <a:srgbClr val="00B0F0"/>
                </a:solidFill>
              </a:rPr>
              <a:t>Tečka, čárka, dvojtečka, středník, vykřičník, otazník:</a:t>
            </a:r>
            <a:endParaRPr lang="cs-CZ"/>
          </a:p>
          <a:p>
            <a:pPr lvl="1"/>
            <a:r>
              <a:rPr lang="cs-CZ"/>
              <a:t>Zapisují se bez mezery před, mezera je až za nimi.</a:t>
            </a:r>
          </a:p>
          <a:p>
            <a:pPr lvl="1"/>
            <a:r>
              <a:rPr lang="cs-CZ"/>
              <a:t>Ve shlucích (tečka-čárka apod.) je mezera až za shlukem.</a:t>
            </a:r>
            <a:br>
              <a:rPr lang="cs-CZ"/>
            </a:br>
            <a:r>
              <a:rPr lang="cs-CZ" sz="2800">
                <a:solidFill>
                  <a:srgbClr val="00B0F0"/>
                </a:solidFill>
              </a:rPr>
              <a:t>Slon, který se nudil. Lze použít síť, provaz apod.?</a:t>
            </a:r>
          </a:p>
          <a:p>
            <a:pPr lvl="1"/>
            <a:r>
              <a:rPr lang="cs-CZ"/>
              <a:t>Končí-li věta zkratkou, nepíše se už druhá tečka.</a:t>
            </a:r>
            <a:br>
              <a:rPr lang="cs-CZ"/>
            </a:br>
            <a:r>
              <a:rPr lang="cs-CZ" sz="2800">
                <a:solidFill>
                  <a:srgbClr val="00B0F0"/>
                </a:solidFill>
              </a:rPr>
              <a:t>Rostliny drží vodu, změkčují podloží atd.</a:t>
            </a:r>
          </a:p>
          <a:p>
            <a:r>
              <a:rPr lang="cs-CZ" b="1">
                <a:solidFill>
                  <a:srgbClr val="00B0F0"/>
                </a:solidFill>
              </a:rPr>
              <a:t>Výpustka (tři tečky):</a:t>
            </a:r>
          </a:p>
          <a:p>
            <a:pPr lvl="1"/>
            <a:r>
              <a:rPr lang="cs-CZ"/>
              <a:t>naznačení vynechané části věty: </a:t>
            </a:r>
            <a:r>
              <a:rPr lang="cs-CZ" sz="2800">
                <a:solidFill>
                  <a:srgbClr val="00B0F0"/>
                </a:solidFill>
              </a:rPr>
              <a:t>Rostliny (…) se s tím dokáží vyrovnat.</a:t>
            </a:r>
          </a:p>
          <a:p>
            <a:pPr lvl="1"/>
            <a:r>
              <a:rPr lang="cs-CZ"/>
              <a:t>naznačení nedořečené nebo přerývané výpovědi: </a:t>
            </a:r>
            <a:r>
              <a:rPr lang="cs-CZ" sz="2800">
                <a:solidFill>
                  <a:srgbClr val="00B0F0"/>
                </a:solidFill>
              </a:rPr>
              <a:t>Byl takový… zamlklý…</a:t>
            </a:r>
          </a:p>
          <a:p>
            <a:pPr lvl="1"/>
            <a:r>
              <a:rPr lang="cs-CZ"/>
              <a:t>naznačení dalších členů výčtů a seznamů: </a:t>
            </a:r>
            <a:r>
              <a:rPr lang="cs-CZ" sz="2800">
                <a:solidFill>
                  <a:srgbClr val="00B0F0"/>
                </a:solidFill>
              </a:rPr>
              <a:t>Fibonacci: 1, 1, 2, 3, 5, 8, 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99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hladké sazby IV – uvozovky, závorky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Uvozovky</a:t>
            </a:r>
          </a:p>
          <a:p>
            <a:pPr lvl="1"/>
            <a:r>
              <a:rPr lang="cs-CZ" dirty="0"/>
              <a:t>v různých jazycích mají </a:t>
            </a:r>
            <a:r>
              <a:rPr lang="cs-CZ" b="1" dirty="0"/>
              <a:t>různé podoby</a:t>
            </a:r>
            <a:r>
              <a:rPr lang="cs-CZ" dirty="0"/>
              <a:t> (Č, A, F, R), počáteční a koncové jsou různé (tzv. 9966)</a:t>
            </a:r>
          </a:p>
          <a:p>
            <a:pPr lvl="1"/>
            <a:r>
              <a:rPr lang="cs-CZ" dirty="0"/>
              <a:t>čeština/slovenština: přisazují se </a:t>
            </a:r>
            <a:r>
              <a:rPr lang="cs-CZ" b="1" dirty="0"/>
              <a:t>bez mezer k uvozenému výrazu </a:t>
            </a:r>
            <a:r>
              <a:rPr lang="cs-CZ" dirty="0"/>
              <a:t>(výjimka: F)</a:t>
            </a:r>
            <a:br>
              <a:rPr lang="cs-CZ" dirty="0"/>
            </a:br>
            <a:r>
              <a:rPr lang="cs-CZ" sz="2400" dirty="0">
                <a:solidFill>
                  <a:srgbClr val="00B0F0"/>
                </a:solidFill>
              </a:rPr>
              <a:t>Toto „slovo“ je složeno ze 14 bitů. („kočka“ – “</a:t>
            </a:r>
            <a:r>
              <a:rPr lang="cs-CZ" sz="2400" dirty="0" err="1">
                <a:solidFill>
                  <a:srgbClr val="00B0F0"/>
                </a:solidFill>
              </a:rPr>
              <a:t>cat</a:t>
            </a:r>
            <a:r>
              <a:rPr lang="cs-CZ" sz="2400" dirty="0">
                <a:solidFill>
                  <a:srgbClr val="00B0F0"/>
                </a:solidFill>
              </a:rPr>
              <a:t>” – « </a:t>
            </a:r>
            <a:r>
              <a:rPr lang="cs-CZ" sz="2400" dirty="0" err="1">
                <a:solidFill>
                  <a:srgbClr val="00B0F0"/>
                </a:solidFill>
              </a:rPr>
              <a:t>chatte</a:t>
            </a:r>
            <a:r>
              <a:rPr lang="cs-CZ" sz="2400" dirty="0">
                <a:solidFill>
                  <a:srgbClr val="00B0F0"/>
                </a:solidFill>
              </a:rPr>
              <a:t> » – «</a:t>
            </a:r>
            <a:r>
              <a:rPr lang="az-Cyrl-AZ" sz="2400" dirty="0">
                <a:solidFill>
                  <a:srgbClr val="00B0F0"/>
                </a:solidFill>
              </a:rPr>
              <a:t>кошка</a:t>
            </a:r>
            <a:r>
              <a:rPr lang="cs-CZ" sz="2400" dirty="0">
                <a:solidFill>
                  <a:srgbClr val="00B0F0"/>
                </a:solidFill>
              </a:rPr>
              <a:t>»)</a:t>
            </a:r>
          </a:p>
          <a:p>
            <a:r>
              <a:rPr lang="cs-CZ" b="1" dirty="0">
                <a:solidFill>
                  <a:srgbClr val="00B0F0"/>
                </a:solidFill>
              </a:rPr>
              <a:t>Závorky</a:t>
            </a:r>
          </a:p>
          <a:p>
            <a:pPr lvl="1"/>
            <a:r>
              <a:rPr lang="cs-CZ" dirty="0"/>
              <a:t>okrouhlé, hranaté, složené; přisazují se </a:t>
            </a:r>
            <a:r>
              <a:rPr lang="cs-CZ" b="1" dirty="0"/>
              <a:t>těsně k uzavřenému výrazu</a:t>
            </a:r>
            <a:br>
              <a:rPr lang="cs-CZ" dirty="0"/>
            </a:br>
            <a:r>
              <a:rPr lang="cs-CZ" sz="2400" dirty="0">
                <a:solidFill>
                  <a:srgbClr val="00B0F0"/>
                </a:solidFill>
              </a:rPr>
              <a:t>Výsledné slovo [00101011101101] binárně (14bitové nebo větší) je pak heslem.</a:t>
            </a:r>
          </a:p>
          <a:p>
            <a:r>
              <a:rPr lang="cs-CZ" b="1" dirty="0">
                <a:solidFill>
                  <a:srgbClr val="00B0F0"/>
                </a:solidFill>
              </a:rPr>
              <a:t>Uvozovky, závorky a interpunkce</a:t>
            </a:r>
          </a:p>
          <a:p>
            <a:pPr lvl="1"/>
            <a:r>
              <a:rPr lang="cs-CZ" dirty="0"/>
              <a:t>Interpunkce může následovat buď za závorkou (uvozovkou), </a:t>
            </a:r>
            <a:br>
              <a:rPr lang="cs-CZ" dirty="0"/>
            </a:br>
            <a:r>
              <a:rPr lang="cs-CZ" dirty="0"/>
              <a:t>nebo před ní – </a:t>
            </a:r>
            <a:r>
              <a:rPr lang="cs-CZ" b="1" dirty="0"/>
              <a:t>záleží na významu</a:t>
            </a:r>
            <a:r>
              <a:rPr lang="cs-CZ" dirty="0"/>
              <a:t>.</a:t>
            </a:r>
            <a:br>
              <a:rPr lang="cs-CZ" dirty="0"/>
            </a:br>
            <a:r>
              <a:rPr lang="cs-CZ" sz="2800" dirty="0">
                <a:solidFill>
                  <a:srgbClr val="00B0F0"/>
                </a:solidFill>
              </a:rPr>
              <a:t>Pršelo (už měsíc). (Pršelo už měsíc.)  Jdeme k „Oku“. „Jdeme k Oku.“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98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9B5C7-4BB2-4A93-9B1A-D8259A75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6C8ADB-F1D0-4136-A25F-8F3AEB7BA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5366" y="836712"/>
            <a:ext cx="10884623" cy="504056"/>
          </a:xfrm>
        </p:spPr>
        <p:txBody>
          <a:bodyPr/>
          <a:lstStyle/>
          <a:p>
            <a:r>
              <a:rPr lang="cs-CZ" dirty="0"/>
              <a:t>Pravidla hladké sazby III a IV – interpunkce, uvozovky v HTML</a:t>
            </a:r>
          </a:p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5466509-050E-4739-B7BA-7995CA455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196752"/>
            <a:ext cx="11665290" cy="53732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Interpunkční znaménka se vkládají přímo z klávesnice, mezerování odpovídá pravidlům.</a:t>
            </a:r>
          </a:p>
          <a:p>
            <a:r>
              <a:rPr lang="cs-CZ" b="1" dirty="0"/>
              <a:t>Výpustka</a:t>
            </a:r>
            <a:r>
              <a:rPr lang="cs-CZ" dirty="0"/>
              <a:t> (tři tečky) má svou entitu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hellip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 (zkratka „</a:t>
            </a:r>
            <a:r>
              <a:rPr lang="cs-CZ" dirty="0" err="1"/>
              <a:t>horizontal</a:t>
            </a:r>
            <a:r>
              <a:rPr lang="cs-CZ" dirty="0"/>
              <a:t> </a:t>
            </a:r>
            <a:r>
              <a:rPr lang="cs-CZ" dirty="0" err="1"/>
              <a:t>ellipsis</a:t>
            </a:r>
            <a:r>
              <a:rPr lang="cs-CZ" dirty="0"/>
              <a:t>“)</a:t>
            </a:r>
          </a:p>
          <a:p>
            <a:r>
              <a:rPr lang="cs-CZ" dirty="0"/>
              <a:t>Uvozovky v různých jazycích – řeší se odpovídajícími entitami:</a:t>
            </a:r>
          </a:p>
          <a:p>
            <a:pPr lvl="1"/>
            <a:r>
              <a:rPr lang="cs-CZ" dirty="0"/>
              <a:t>„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bdquo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baseline</a:t>
            </a:r>
            <a:r>
              <a:rPr lang="cs-CZ" dirty="0"/>
              <a:t> double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“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ldquo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left</a:t>
            </a:r>
            <a:r>
              <a:rPr lang="cs-CZ" dirty="0"/>
              <a:t> double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”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rdquo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right</a:t>
            </a:r>
            <a:r>
              <a:rPr lang="cs-CZ" dirty="0"/>
              <a:t> double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«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laquo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»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raquo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‘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lsquo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’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rsquo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‚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sbquo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left</a:t>
            </a:r>
            <a:r>
              <a:rPr lang="cs-CZ" dirty="0"/>
              <a:t>/</a:t>
            </a:r>
            <a:r>
              <a:rPr lang="cs-CZ" dirty="0" err="1"/>
              <a:t>right</a:t>
            </a:r>
            <a:r>
              <a:rPr lang="cs-CZ" dirty="0"/>
              <a:t> single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; single </a:t>
            </a:r>
            <a:r>
              <a:rPr lang="cs-CZ" dirty="0" err="1"/>
              <a:t>baseline</a:t>
            </a:r>
            <a:r>
              <a:rPr lang="cs-CZ" dirty="0"/>
              <a:t>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‹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lsaquo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›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rsaquo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</a:t>
            </a:r>
            <a:r>
              <a:rPr lang="cs-CZ" dirty="0" err="1"/>
              <a:t>left</a:t>
            </a:r>
            <a:r>
              <a:rPr lang="cs-CZ" dirty="0"/>
              <a:t>/</a:t>
            </a:r>
            <a:r>
              <a:rPr lang="cs-CZ" dirty="0" err="1"/>
              <a:t>right</a:t>
            </a:r>
            <a:r>
              <a:rPr lang="cs-CZ" dirty="0"/>
              <a:t> single </a:t>
            </a:r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err="1"/>
              <a:t>quotation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)</a:t>
            </a:r>
          </a:p>
          <a:p>
            <a:r>
              <a:rPr lang="cs-CZ" dirty="0"/>
              <a:t>Čeština/slovenština: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bdquo;Mačka&amp;ldquo</a:t>
            </a:r>
            <a:r>
              <a:rPr lang="cs-CZ" b="1" dirty="0">
                <a:solidFill>
                  <a:srgbClr val="00B0F0"/>
                </a:solidFill>
              </a:rPr>
              <a:t>; &amp;</a:t>
            </a:r>
            <a:r>
              <a:rPr lang="cs-CZ" b="1" dirty="0" err="1">
                <a:solidFill>
                  <a:srgbClr val="00B0F0"/>
                </a:solidFill>
              </a:rPr>
              <a:t>sbquo;Kočka&amp;lsquo</a:t>
            </a:r>
            <a:r>
              <a:rPr lang="cs-CZ" b="1" dirty="0">
                <a:solidFill>
                  <a:srgbClr val="00B0F0"/>
                </a:solidFill>
              </a:rPr>
              <a:t>; &amp;</a:t>
            </a:r>
            <a:r>
              <a:rPr lang="cs-CZ" b="1" dirty="0" err="1">
                <a:solidFill>
                  <a:srgbClr val="00B0F0"/>
                </a:solidFill>
              </a:rPr>
              <a:t>raquo;Dečka&amp;laquo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r>
              <a:rPr lang="cs-CZ" dirty="0"/>
              <a:t>Angličtina: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ldquo;Cat&amp;rdquo</a:t>
            </a:r>
            <a:r>
              <a:rPr lang="cs-CZ" b="1" dirty="0">
                <a:solidFill>
                  <a:srgbClr val="00B0F0"/>
                </a:solidFill>
              </a:rPr>
              <a:t>; &amp;</a:t>
            </a:r>
            <a:r>
              <a:rPr lang="cs-CZ" b="1" dirty="0" err="1">
                <a:solidFill>
                  <a:srgbClr val="00B0F0"/>
                </a:solidFill>
              </a:rPr>
              <a:t>lsquo;Dog&amp;rsquo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 Francouzština: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laquo</a:t>
            </a:r>
            <a:r>
              <a:rPr lang="cs-CZ" b="1" dirty="0">
                <a:solidFill>
                  <a:srgbClr val="00B0F0"/>
                </a:solidFill>
              </a:rPr>
              <a:t>;&amp;</a:t>
            </a:r>
            <a:r>
              <a:rPr lang="cs-CZ" b="1" dirty="0" err="1">
                <a:solidFill>
                  <a:srgbClr val="00B0F0"/>
                </a:solidFill>
              </a:rPr>
              <a:t>nbsp;chatte&amp;nbsp</a:t>
            </a:r>
            <a:r>
              <a:rPr lang="cs-CZ" b="1" dirty="0">
                <a:solidFill>
                  <a:srgbClr val="00B0F0"/>
                </a:solidFill>
              </a:rPr>
              <a:t>;&amp;</a:t>
            </a:r>
            <a:r>
              <a:rPr lang="cs-CZ" b="1" dirty="0" err="1">
                <a:solidFill>
                  <a:srgbClr val="00B0F0"/>
                </a:solidFill>
              </a:rPr>
              <a:t>raquo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110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hladké sazby V – procento, stupeň, číselné výrazy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Procento</a:t>
            </a:r>
          </a:p>
          <a:p>
            <a:pPr lvl="1"/>
            <a:r>
              <a:rPr lang="cs-CZ" dirty="0"/>
              <a:t>čte-li se jako podstatné jméno, zápis s mezerou</a:t>
            </a:r>
          </a:p>
          <a:p>
            <a:pPr lvl="1"/>
            <a:r>
              <a:rPr lang="cs-CZ" dirty="0"/>
              <a:t>čte-li se jako přídavné jméno, pak bez mezer</a:t>
            </a:r>
            <a:br>
              <a:rPr lang="cs-CZ" dirty="0"/>
            </a:br>
            <a:r>
              <a:rPr lang="cs-CZ" sz="2800" dirty="0">
                <a:solidFill>
                  <a:srgbClr val="00B0F0"/>
                </a:solidFill>
              </a:rPr>
              <a:t>Účast byla 21 %. Nalil tam 60% roztok kyseliny.</a:t>
            </a:r>
          </a:p>
          <a:p>
            <a:r>
              <a:rPr lang="cs-CZ" b="1" dirty="0">
                <a:solidFill>
                  <a:srgbClr val="00B0F0"/>
                </a:solidFill>
              </a:rPr>
              <a:t>Stupeň</a:t>
            </a:r>
          </a:p>
          <a:p>
            <a:pPr lvl="1"/>
            <a:r>
              <a:rPr lang="cs-CZ" dirty="0"/>
              <a:t>mezerování podobně jako u procent</a:t>
            </a:r>
          </a:p>
          <a:p>
            <a:pPr lvl="1"/>
            <a:r>
              <a:rPr lang="cs-CZ" dirty="0"/>
              <a:t>výjimky vždy bez mezer: stupeň piva, složené vyjádření úhlu</a:t>
            </a:r>
            <a:br>
              <a:rPr lang="cs-CZ" dirty="0"/>
            </a:br>
            <a:r>
              <a:rPr lang="cs-CZ" sz="2800" dirty="0">
                <a:solidFill>
                  <a:srgbClr val="00B0F0"/>
                </a:solidFill>
              </a:rPr>
              <a:t>25 °C, úhel 12 °, ale 12° úhel; výjimky: 10° pivo, 15°23’13’’</a:t>
            </a:r>
          </a:p>
          <a:p>
            <a:r>
              <a:rPr lang="cs-CZ" b="1" dirty="0">
                <a:solidFill>
                  <a:srgbClr val="00B0F0"/>
                </a:solidFill>
              </a:rPr>
              <a:t>Složené výrazy</a:t>
            </a:r>
          </a:p>
          <a:p>
            <a:pPr lvl="1"/>
            <a:r>
              <a:rPr lang="cs-CZ" dirty="0"/>
              <a:t>Přídavná jména složená z číslovky a slova se píší bez mezer a spojovníků:</a:t>
            </a:r>
          </a:p>
          <a:p>
            <a:pPr marL="361950" lvl="1" indent="0">
              <a:buNone/>
            </a:pPr>
            <a:r>
              <a:rPr lang="cs-CZ" sz="2800" dirty="0">
                <a:solidFill>
                  <a:srgbClr val="00B0F0"/>
                </a:solidFill>
              </a:rPr>
              <a:t>8bitový, 14denní, 3× nebo 3krát, 5hodinový; ale </a:t>
            </a:r>
            <a:r>
              <a:rPr lang="cs-CZ" sz="2800" i="1" dirty="0">
                <a:solidFill>
                  <a:srgbClr val="00B0F0"/>
                </a:solidFill>
              </a:rPr>
              <a:t>x</a:t>
            </a:r>
            <a:r>
              <a:rPr lang="cs-CZ" sz="2800" dirty="0">
                <a:solidFill>
                  <a:srgbClr val="00B0F0"/>
                </a:solidFill>
              </a:rPr>
              <a:t>-tý, </a:t>
            </a:r>
            <a:r>
              <a:rPr lang="cs-CZ" sz="2800" i="1" dirty="0">
                <a:solidFill>
                  <a:srgbClr val="00B0F0"/>
                </a:solidFill>
              </a:rPr>
              <a:t>n</a:t>
            </a:r>
            <a:r>
              <a:rPr lang="cs-CZ" sz="2800" dirty="0">
                <a:solidFill>
                  <a:srgbClr val="00B0F0"/>
                </a:solidFill>
              </a:rPr>
              <a:t>-násobek</a:t>
            </a:r>
          </a:p>
        </p:txBody>
      </p:sp>
    </p:spTree>
    <p:extLst>
      <p:ext uri="{BB962C8B-B14F-4D97-AF65-F5344CB8AC3E}">
        <p14:creationId xmlns:p14="http://schemas.microsoft.com/office/powerpoint/2010/main" val="431019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EDEB5-9075-4CEC-83B2-28030C81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6691AA-2D11-4FCF-B54F-91CE7AF50B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Pravidla hladké sazby V – procento, stupeň, číselné výrazy v HTML</a:t>
            </a:r>
          </a:p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52917A-B1FD-43F2-A4B2-3C7A9FD0D8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1665290" cy="5184575"/>
          </a:xfrm>
        </p:spPr>
        <p:txBody>
          <a:bodyPr/>
          <a:lstStyle/>
          <a:p>
            <a:r>
              <a:rPr lang="cs-CZ" b="1" dirty="0"/>
              <a:t>Procenta</a:t>
            </a:r>
            <a:r>
              <a:rPr lang="cs-CZ" dirty="0"/>
              <a:t> se zapisují přímo z klávesnice, případnou mezeru vkládáme jako nezlomitelnou (entita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nbsp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), např. </a:t>
            </a:r>
            <a:r>
              <a:rPr lang="cs-CZ" b="1" dirty="0">
                <a:solidFill>
                  <a:srgbClr val="00B0F0"/>
                </a:solidFill>
              </a:rPr>
              <a:t>21</a:t>
            </a:r>
            <a:r>
              <a:rPr lang="cs-CZ" b="1" dirty="0">
                <a:solidFill>
                  <a:srgbClr val="FF0000"/>
                </a:solidFill>
              </a:rPr>
              <a:t>&amp;nbsp;</a:t>
            </a:r>
            <a:r>
              <a:rPr lang="cs-CZ" b="1" dirty="0">
                <a:solidFill>
                  <a:srgbClr val="00B0F0"/>
                </a:solidFill>
              </a:rPr>
              <a:t>%</a:t>
            </a:r>
          </a:p>
          <a:p>
            <a:r>
              <a:rPr lang="cs-CZ" b="1" dirty="0"/>
              <a:t>Promile </a:t>
            </a:r>
            <a:r>
              <a:rPr lang="cs-CZ" dirty="0"/>
              <a:t>entita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permil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r>
              <a:rPr lang="cs-CZ" b="1" dirty="0"/>
              <a:t>Stupeň</a:t>
            </a:r>
            <a:r>
              <a:rPr lang="cs-CZ" dirty="0"/>
              <a:t> je realizován entitou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deg</a:t>
            </a:r>
            <a:r>
              <a:rPr lang="cs-CZ" b="1" dirty="0">
                <a:solidFill>
                  <a:srgbClr val="00B0F0"/>
                </a:solidFill>
              </a:rPr>
              <a:t>;</a:t>
            </a:r>
            <a:r>
              <a:rPr lang="cs-CZ" dirty="0"/>
              <a:t>, minuty a sekundy entitami </a:t>
            </a:r>
            <a:r>
              <a:rPr lang="cs-CZ" b="1" dirty="0">
                <a:solidFill>
                  <a:srgbClr val="00B0F0"/>
                </a:solidFill>
              </a:rPr>
              <a:t>&amp;prime;</a:t>
            </a:r>
            <a:r>
              <a:rPr lang="cs-CZ" dirty="0"/>
              <a:t>, resp. </a:t>
            </a:r>
            <a:r>
              <a:rPr lang="cs-CZ" b="1" dirty="0">
                <a:solidFill>
                  <a:srgbClr val="00B0F0"/>
                </a:solidFill>
              </a:rPr>
              <a:t>&amp;Prime;</a:t>
            </a:r>
            <a:r>
              <a:rPr lang="cs-CZ" dirty="0"/>
              <a:t>, případná mezera opět jako nezlomitelná</a:t>
            </a:r>
            <a:br>
              <a:rPr lang="cs-CZ" dirty="0"/>
            </a:br>
            <a:r>
              <a:rPr lang="cs-CZ" dirty="0"/>
              <a:t>Příklady: </a:t>
            </a:r>
            <a:r>
              <a:rPr lang="cs-CZ" sz="2800" dirty="0">
                <a:solidFill>
                  <a:srgbClr val="00B0F0"/>
                </a:solidFill>
              </a:rPr>
              <a:t>25</a:t>
            </a:r>
            <a:r>
              <a:rPr lang="cs-CZ" sz="2800" b="1" dirty="0">
                <a:solidFill>
                  <a:srgbClr val="FF0000"/>
                </a:solidFill>
              </a:rPr>
              <a:t>&amp;nbsp;&amp;</a:t>
            </a:r>
            <a:r>
              <a:rPr lang="cs-CZ" sz="2800" b="1" dirty="0" err="1">
                <a:solidFill>
                  <a:srgbClr val="FF0000"/>
                </a:solidFill>
              </a:rPr>
              <a:t>deg;</a:t>
            </a:r>
            <a:r>
              <a:rPr lang="cs-CZ" sz="2800" dirty="0" err="1">
                <a:solidFill>
                  <a:srgbClr val="00B0F0"/>
                </a:solidFill>
              </a:rPr>
              <a:t>C</a:t>
            </a:r>
            <a:r>
              <a:rPr lang="cs-CZ" sz="2800" dirty="0">
                <a:solidFill>
                  <a:srgbClr val="00B0F0"/>
                </a:solidFill>
              </a:rPr>
              <a:t>, úhel 12</a:t>
            </a:r>
            <a:r>
              <a:rPr lang="cs-CZ" sz="2800" b="1" dirty="0">
                <a:solidFill>
                  <a:srgbClr val="FF0000"/>
                </a:solidFill>
              </a:rPr>
              <a:t>&amp;nbsp;&amp;</a:t>
            </a:r>
            <a:r>
              <a:rPr lang="cs-CZ" sz="2800" b="1" dirty="0" err="1">
                <a:solidFill>
                  <a:srgbClr val="FF0000"/>
                </a:solidFill>
              </a:rPr>
              <a:t>deg</a:t>
            </a:r>
            <a:r>
              <a:rPr lang="cs-CZ" sz="2800" b="1" dirty="0">
                <a:solidFill>
                  <a:srgbClr val="FF0000"/>
                </a:solidFill>
              </a:rPr>
              <a:t>;</a:t>
            </a:r>
            <a:r>
              <a:rPr lang="cs-CZ" sz="2800" dirty="0">
                <a:solidFill>
                  <a:srgbClr val="00B0F0"/>
                </a:solidFill>
              </a:rPr>
              <a:t>, ale 12</a:t>
            </a:r>
            <a:r>
              <a:rPr lang="cs-CZ" sz="2800" b="1" dirty="0">
                <a:solidFill>
                  <a:srgbClr val="FF0000"/>
                </a:solidFill>
              </a:rPr>
              <a:t>&amp;deg; </a:t>
            </a:r>
            <a:r>
              <a:rPr lang="cs-CZ" sz="2800" dirty="0">
                <a:solidFill>
                  <a:srgbClr val="00B0F0"/>
                </a:solidFill>
              </a:rPr>
              <a:t>úhel; výjimky: 10</a:t>
            </a:r>
            <a:r>
              <a:rPr lang="cs-CZ" sz="2800" b="1" dirty="0">
                <a:solidFill>
                  <a:srgbClr val="FF0000"/>
                </a:solidFill>
              </a:rPr>
              <a:t>&amp;deg; </a:t>
            </a:r>
            <a:r>
              <a:rPr lang="cs-CZ" sz="2800" dirty="0">
                <a:solidFill>
                  <a:srgbClr val="00B0F0"/>
                </a:solidFill>
              </a:rPr>
              <a:t>pivo, 15</a:t>
            </a:r>
            <a:r>
              <a:rPr lang="cs-CZ" sz="2800" b="1" dirty="0">
                <a:solidFill>
                  <a:srgbClr val="FF0000"/>
                </a:solidFill>
              </a:rPr>
              <a:t>&amp;deg;</a:t>
            </a:r>
            <a:r>
              <a:rPr lang="cs-CZ" sz="2800" dirty="0">
                <a:solidFill>
                  <a:srgbClr val="00B0F0"/>
                </a:solidFill>
              </a:rPr>
              <a:t>23</a:t>
            </a:r>
            <a:r>
              <a:rPr lang="cs-CZ" sz="2800" b="1" dirty="0">
                <a:solidFill>
                  <a:srgbClr val="FF0000"/>
                </a:solidFill>
              </a:rPr>
              <a:t>&amp;prime;</a:t>
            </a:r>
            <a:r>
              <a:rPr lang="cs-CZ" sz="2800" dirty="0">
                <a:solidFill>
                  <a:srgbClr val="00B0F0"/>
                </a:solidFill>
              </a:rPr>
              <a:t>13</a:t>
            </a:r>
            <a:r>
              <a:rPr lang="cs-CZ" sz="2800" b="1" dirty="0">
                <a:solidFill>
                  <a:srgbClr val="FF0000"/>
                </a:solidFill>
              </a:rPr>
              <a:t>&amp;Prime;</a:t>
            </a:r>
          </a:p>
          <a:p>
            <a:r>
              <a:rPr lang="cs-CZ" sz="2800" dirty="0"/>
              <a:t>Násobek </a:t>
            </a:r>
            <a:r>
              <a:rPr lang="cs-CZ" sz="2800" b="1" dirty="0">
                <a:solidFill>
                  <a:srgbClr val="00B0F0"/>
                </a:solidFill>
              </a:rPr>
              <a:t>&amp;</a:t>
            </a:r>
            <a:r>
              <a:rPr lang="cs-CZ" sz="2800" b="1" dirty="0" err="1">
                <a:solidFill>
                  <a:srgbClr val="00B0F0"/>
                </a:solidFill>
              </a:rPr>
              <a:t>times</a:t>
            </a:r>
            <a:r>
              <a:rPr lang="cs-CZ" sz="2800" b="1" dirty="0">
                <a:solidFill>
                  <a:srgbClr val="00B0F0"/>
                </a:solidFill>
              </a:rPr>
              <a:t>;</a:t>
            </a:r>
            <a:r>
              <a:rPr lang="cs-CZ" sz="2800" dirty="0"/>
              <a:t> (nebo znak přímo z klávesnice, ale pozor! </a:t>
            </a:r>
            <a:r>
              <a:rPr lang="cs-CZ" sz="2800" b="1" dirty="0"/>
              <a:t>NIKOLIV PÍSMENO X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Příklady: </a:t>
            </a:r>
            <a:r>
              <a:rPr lang="cs-CZ" sz="2800" b="1" dirty="0">
                <a:solidFill>
                  <a:srgbClr val="00B0F0"/>
                </a:solidFill>
              </a:rPr>
              <a:t>Volal tam už 5</a:t>
            </a:r>
            <a:r>
              <a:rPr lang="cs-CZ" sz="2800" b="1" dirty="0">
                <a:solidFill>
                  <a:srgbClr val="FF0000"/>
                </a:solidFill>
              </a:rPr>
              <a:t>&amp;times;</a:t>
            </a:r>
            <a:r>
              <a:rPr lang="cs-CZ" sz="2800" b="1" dirty="0">
                <a:solidFill>
                  <a:srgbClr val="00B0F0"/>
                </a:solidFill>
              </a:rPr>
              <a:t>. </a:t>
            </a:r>
            <a:br>
              <a:rPr lang="cs-CZ" sz="2800" b="1" dirty="0">
                <a:solidFill>
                  <a:srgbClr val="00B0F0"/>
                </a:solidFill>
              </a:rPr>
            </a:br>
            <a:r>
              <a:rPr lang="cs-CZ" sz="2800" b="1" dirty="0">
                <a:solidFill>
                  <a:srgbClr val="00B0F0"/>
                </a:solidFill>
              </a:rPr>
              <a:t>Zahrada má rozměry 25</a:t>
            </a:r>
            <a:r>
              <a:rPr lang="cs-CZ" sz="2800" b="1" dirty="0">
                <a:solidFill>
                  <a:srgbClr val="FF0000"/>
                </a:solidFill>
              </a:rPr>
              <a:t>&amp;nbsp;&amp;</a:t>
            </a:r>
            <a:r>
              <a:rPr lang="cs-CZ" sz="2800" b="1" dirty="0" err="1">
                <a:solidFill>
                  <a:srgbClr val="FF0000"/>
                </a:solidFill>
              </a:rPr>
              <a:t>times</a:t>
            </a:r>
            <a:r>
              <a:rPr lang="cs-CZ" sz="2800" b="1" dirty="0">
                <a:solidFill>
                  <a:srgbClr val="FF0000"/>
                </a:solidFill>
              </a:rPr>
              <a:t>;&amp;nbsp;</a:t>
            </a:r>
            <a:r>
              <a:rPr lang="cs-CZ" sz="2800" b="1" dirty="0">
                <a:solidFill>
                  <a:srgbClr val="00B0F0"/>
                </a:solidFill>
              </a:rPr>
              <a:t>40</a:t>
            </a:r>
            <a:r>
              <a:rPr lang="cs-CZ" sz="2800" b="1" dirty="0">
                <a:solidFill>
                  <a:srgbClr val="FF0000"/>
                </a:solidFill>
              </a:rPr>
              <a:t>&amp;nbsp;</a:t>
            </a:r>
            <a:r>
              <a:rPr lang="cs-CZ" sz="2800" b="1" dirty="0">
                <a:solidFill>
                  <a:srgbClr val="00B0F0"/>
                </a:solidFill>
              </a:rPr>
              <a:t>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355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hladké sazby VI – zkratky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/>
              <a:t>jednoslovné</a:t>
            </a:r>
            <a:r>
              <a:rPr lang="cs-CZ" dirty="0"/>
              <a:t> (tečka za)	</a:t>
            </a:r>
            <a:r>
              <a:rPr lang="cs-CZ" sz="2800" dirty="0">
                <a:solidFill>
                  <a:srgbClr val="00B0F0"/>
                </a:solidFill>
              </a:rPr>
              <a:t>obr., tab., kpt., předl., </a:t>
            </a:r>
          </a:p>
          <a:p>
            <a:r>
              <a:rPr lang="cs-CZ" b="1" dirty="0"/>
              <a:t>víceslovné</a:t>
            </a:r>
            <a:r>
              <a:rPr lang="cs-CZ" dirty="0"/>
              <a:t>			</a:t>
            </a:r>
            <a:r>
              <a:rPr lang="cs-CZ" sz="2800" dirty="0">
                <a:solidFill>
                  <a:srgbClr val="00B0F0"/>
                </a:solidFill>
              </a:rPr>
              <a:t>tj., atd., mj.; a. s., s. r. o., př. n. l.</a:t>
            </a:r>
          </a:p>
          <a:p>
            <a:r>
              <a:rPr lang="cs-CZ" b="1" dirty="0"/>
              <a:t>kontrakční</a:t>
            </a:r>
            <a:r>
              <a:rPr lang="cs-CZ" dirty="0"/>
              <a:t> (bez tečky)		</a:t>
            </a:r>
            <a:r>
              <a:rPr lang="cs-CZ" sz="2800" dirty="0">
                <a:solidFill>
                  <a:srgbClr val="00B0F0"/>
                </a:solidFill>
              </a:rPr>
              <a:t>pí, fa (</a:t>
            </a:r>
            <a:r>
              <a:rPr lang="cs-CZ" sz="2800" dirty="0" err="1">
                <a:solidFill>
                  <a:srgbClr val="00B0F0"/>
                </a:solidFill>
              </a:rPr>
              <a:t>fou</a:t>
            </a:r>
            <a:r>
              <a:rPr lang="cs-CZ" sz="2800" dirty="0">
                <a:solidFill>
                  <a:srgbClr val="00B0F0"/>
                </a:solidFill>
              </a:rPr>
              <a:t>, fy), </a:t>
            </a:r>
            <a:r>
              <a:rPr lang="cs-CZ" sz="2800" dirty="0" err="1">
                <a:solidFill>
                  <a:srgbClr val="00B0F0"/>
                </a:solidFill>
              </a:rPr>
              <a:t>fce</a:t>
            </a:r>
            <a:r>
              <a:rPr lang="cs-CZ" sz="2800" dirty="0">
                <a:solidFill>
                  <a:srgbClr val="00B0F0"/>
                </a:solidFill>
              </a:rPr>
              <a:t> (</a:t>
            </a:r>
            <a:r>
              <a:rPr lang="cs-CZ" sz="2800" dirty="0" err="1">
                <a:solidFill>
                  <a:srgbClr val="00B0F0"/>
                </a:solidFill>
              </a:rPr>
              <a:t>fcí</a:t>
            </a:r>
            <a:r>
              <a:rPr lang="cs-CZ" sz="2800" dirty="0">
                <a:solidFill>
                  <a:srgbClr val="00B0F0"/>
                </a:solidFill>
              </a:rPr>
              <a:t>, </a:t>
            </a:r>
            <a:r>
              <a:rPr lang="cs-CZ" sz="2800" dirty="0" err="1">
                <a:solidFill>
                  <a:srgbClr val="00B0F0"/>
                </a:solidFill>
              </a:rPr>
              <a:t>fcemi</a:t>
            </a:r>
            <a:r>
              <a:rPr lang="cs-CZ" sz="2800" dirty="0">
                <a:solidFill>
                  <a:srgbClr val="00B0F0"/>
                </a:solidFill>
              </a:rPr>
              <a:t>), cca</a:t>
            </a:r>
          </a:p>
          <a:p>
            <a:r>
              <a:rPr lang="cs-CZ" b="1" dirty="0"/>
              <a:t>iniciálové</a:t>
            </a:r>
            <a:r>
              <a:rPr lang="cs-CZ" dirty="0"/>
              <a:t> (bez teček)		</a:t>
            </a:r>
            <a:r>
              <a:rPr lang="cs-CZ" sz="2800" dirty="0">
                <a:solidFill>
                  <a:srgbClr val="00B0F0"/>
                </a:solidFill>
              </a:rPr>
              <a:t>USA, OSN, VUT</a:t>
            </a:r>
          </a:p>
          <a:p>
            <a:r>
              <a:rPr lang="cs-CZ" b="1" dirty="0"/>
              <a:t>zkratková slova</a:t>
            </a:r>
            <a:r>
              <a:rPr lang="cs-CZ" dirty="0"/>
              <a:t> (vše velké)	</a:t>
            </a:r>
            <a:r>
              <a:rPr lang="cs-CZ" sz="2800" dirty="0">
                <a:solidFill>
                  <a:srgbClr val="00B0F0"/>
                </a:solidFill>
              </a:rPr>
              <a:t>FAST, ČEDOK, MENDELU</a:t>
            </a:r>
          </a:p>
          <a:p>
            <a:r>
              <a:rPr lang="cs-CZ" b="1" dirty="0"/>
              <a:t>tituly</a:t>
            </a:r>
            <a:r>
              <a:rPr lang="cs-CZ" dirty="0"/>
              <a:t> (zvláštní pravopis)	</a:t>
            </a:r>
            <a:r>
              <a:rPr lang="cs-CZ" sz="2800" dirty="0">
                <a:solidFill>
                  <a:srgbClr val="00B0F0"/>
                </a:solidFill>
              </a:rPr>
              <a:t>PhDr., Ph.D., MUDr., ale doc., prof.</a:t>
            </a:r>
          </a:p>
          <a:p>
            <a:r>
              <a:rPr lang="cs-CZ" b="1" dirty="0"/>
              <a:t>viz NENÍ ZKRATKA!!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Jde o rozkazovací způsob slovesa vidět. Proto se za toto slovo </a:t>
            </a:r>
            <a:r>
              <a:rPr lang="cs-CZ" b="1" dirty="0"/>
              <a:t>nepíše tečka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878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hladké sazby VII – čísla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dirty="0"/>
              <a:t>dvě, sto	v souvislém textu: </a:t>
            </a:r>
            <a:r>
              <a:rPr lang="cs-CZ" dirty="0">
                <a:solidFill>
                  <a:srgbClr val="00B0F0"/>
                </a:solidFill>
              </a:rPr>
              <a:t>Byly dvě hodiny v noci a kohout třikrát zakokrhal.</a:t>
            </a:r>
          </a:p>
          <a:p>
            <a:r>
              <a:rPr lang="cs-CZ" dirty="0"/>
              <a:t>458		v technickém textu, věta nemá začínat číslem: </a:t>
            </a:r>
            <a:r>
              <a:rPr lang="cs-CZ" dirty="0">
                <a:solidFill>
                  <a:srgbClr val="00B0F0"/>
                </a:solidFill>
              </a:rPr>
              <a:t>Pila má 76 zubů.</a:t>
            </a:r>
          </a:p>
          <a:p>
            <a:r>
              <a:rPr lang="cs-CZ" dirty="0"/>
              <a:t>1 234,12	desetinná čísla – vždy desetinná čárka. Čísla s více než třemi číslicemi dělíme po 		trojicích (pevné mez.) </a:t>
            </a:r>
            <a:r>
              <a:rPr lang="cs-CZ" dirty="0">
                <a:solidFill>
                  <a:srgbClr val="00B0F0"/>
                </a:solidFill>
              </a:rPr>
              <a:t>3,141 592 6         8 848       12 756,879 7</a:t>
            </a:r>
            <a:br>
              <a:rPr lang="cs-CZ" dirty="0"/>
            </a:br>
            <a:r>
              <a:rPr lang="cs-CZ" dirty="0"/>
              <a:t>		letopočty vždy dohromady a vždy čtyřmístně: </a:t>
            </a:r>
            <a:r>
              <a:rPr lang="cs-CZ" dirty="0">
                <a:solidFill>
                  <a:srgbClr val="00B0F0"/>
                </a:solidFill>
              </a:rPr>
              <a:t>1955,  2013</a:t>
            </a:r>
          </a:p>
          <a:p>
            <a:r>
              <a:rPr lang="cs-CZ" dirty="0"/>
              <a:t>1. 7. 2010	datum s mezerami, pevná mezera mezi dnem a měsícem</a:t>
            </a:r>
            <a:br>
              <a:rPr lang="cs-CZ" dirty="0"/>
            </a:br>
            <a:r>
              <a:rPr lang="cs-CZ" dirty="0"/>
              <a:t>		měsíc uváděný slovně vždy ve 2. pádě: </a:t>
            </a:r>
            <a:r>
              <a:rPr lang="cs-CZ" dirty="0">
                <a:solidFill>
                  <a:srgbClr val="00B0F0"/>
                </a:solidFill>
              </a:rPr>
              <a:t>11. června 1976</a:t>
            </a:r>
          </a:p>
          <a:p>
            <a:r>
              <a:rPr lang="cs-CZ" dirty="0"/>
              <a:t>8 m</a:t>
            </a:r>
            <a:r>
              <a:rPr lang="cs-CZ" baseline="30000" dirty="0"/>
              <a:t>2</a:t>
            </a:r>
            <a:r>
              <a:rPr lang="cs-CZ" dirty="0"/>
              <a:t>		číslo s jednotkou ve zkratce vždy s pevnou mezerou</a:t>
            </a:r>
          </a:p>
          <a:p>
            <a:r>
              <a:rPr lang="cs-CZ" dirty="0"/>
              <a:t>604 253 687	telefonní číslo po trojicích i podle zapamatovatelných částí </a:t>
            </a:r>
            <a:br>
              <a:rPr lang="cs-CZ" dirty="0"/>
            </a:br>
            <a:r>
              <a:rPr lang="cs-CZ" dirty="0"/>
              <a:t>		(např. </a:t>
            </a:r>
            <a:r>
              <a:rPr lang="cs-CZ" dirty="0">
                <a:solidFill>
                  <a:srgbClr val="00B0F0"/>
                </a:solidFill>
              </a:rPr>
              <a:t>800 11 12 13</a:t>
            </a:r>
            <a:r>
              <a:rPr lang="cs-CZ" dirty="0"/>
              <a:t>); předvolba země uvozena „+“,</a:t>
            </a:r>
            <a:br>
              <a:rPr lang="cs-CZ" dirty="0"/>
            </a:br>
            <a:r>
              <a:rPr lang="cs-CZ" dirty="0"/>
              <a:t>		např. </a:t>
            </a:r>
            <a:r>
              <a:rPr lang="cs-CZ" dirty="0">
                <a:solidFill>
                  <a:srgbClr val="00B0F0"/>
                </a:solidFill>
              </a:rPr>
              <a:t>+420 451 321 684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836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28656-8942-45A1-9EB5-DC9316DE4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MATERIÁL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6DDD3F-6FEF-416B-B481-B1B151363E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Další užitečné entity v jazyce HTML</a:t>
            </a:r>
          </a:p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353F31B-D1DA-4311-88DD-3EE7EC9D4D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1856634" cy="5256583"/>
          </a:xfrm>
        </p:spPr>
        <p:txBody>
          <a:bodyPr>
            <a:normAutofit/>
          </a:bodyPr>
          <a:lstStyle/>
          <a:p>
            <a:r>
              <a:rPr lang="cs-CZ" dirty="0"/>
              <a:t>Úhlové závorky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lt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a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gt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(nelze zapisovat přímo, protože to jsou ohraničení slovních značek</a:t>
            </a:r>
          </a:p>
          <a:p>
            <a:r>
              <a:rPr lang="cs-CZ" dirty="0"/>
              <a:t>Ampersand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amp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(nelze zapisovat přímo, protože uvozuje entitu)</a:t>
            </a:r>
          </a:p>
          <a:p>
            <a:r>
              <a:rPr lang="cs-CZ" dirty="0"/>
              <a:t>Měny: cent ¢ </a:t>
            </a:r>
            <a:r>
              <a:rPr lang="cs-CZ" b="1" dirty="0">
                <a:solidFill>
                  <a:srgbClr val="00B0F0"/>
                </a:solidFill>
              </a:rPr>
              <a:t>&amp;cent; </a:t>
            </a:r>
            <a:r>
              <a:rPr lang="cs-CZ" dirty="0"/>
              <a:t>libra £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pound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jen ¥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yen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euro € </a:t>
            </a:r>
            <a:r>
              <a:rPr lang="cs-CZ" b="1" dirty="0">
                <a:solidFill>
                  <a:srgbClr val="00B0F0"/>
                </a:solidFill>
              </a:rPr>
              <a:t>&amp;euro;</a:t>
            </a:r>
          </a:p>
          <a:p>
            <a:r>
              <a:rPr lang="cs-CZ" dirty="0"/>
              <a:t>Copyright © </a:t>
            </a:r>
            <a:r>
              <a:rPr lang="cs-CZ" b="1" dirty="0">
                <a:solidFill>
                  <a:srgbClr val="00B0F0"/>
                </a:solidFill>
              </a:rPr>
              <a:t>&amp;copy;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mark</a:t>
            </a:r>
            <a:r>
              <a:rPr lang="cs-CZ" dirty="0"/>
              <a:t> ™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trade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 err="1"/>
              <a:t>Registered</a:t>
            </a:r>
            <a:r>
              <a:rPr lang="cs-CZ" dirty="0"/>
              <a:t> TM ®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reg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r>
              <a:rPr lang="cs-CZ" dirty="0"/>
              <a:t>Plus/minus ±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plusmn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exponent 2 ² </a:t>
            </a:r>
            <a:r>
              <a:rPr lang="cs-CZ" b="1" dirty="0">
                <a:solidFill>
                  <a:srgbClr val="00B0F0"/>
                </a:solidFill>
              </a:rPr>
              <a:t>&amp;sup2; </a:t>
            </a:r>
            <a:r>
              <a:rPr lang="cs-CZ" dirty="0"/>
              <a:t>exponent 3 ³ </a:t>
            </a:r>
            <a:r>
              <a:rPr lang="cs-CZ" b="1" dirty="0">
                <a:solidFill>
                  <a:srgbClr val="00B0F0"/>
                </a:solidFill>
              </a:rPr>
              <a:t>&amp;sup3; </a:t>
            </a:r>
            <a:r>
              <a:rPr lang="cs-CZ" dirty="0"/>
              <a:t>mikro µ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micro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r>
              <a:rPr lang="cs-CZ" dirty="0"/>
              <a:t>Paragraf §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sect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odstavec ¶ </a:t>
            </a:r>
            <a:r>
              <a:rPr lang="cs-CZ" b="1" dirty="0">
                <a:solidFill>
                  <a:srgbClr val="00B0F0"/>
                </a:solidFill>
              </a:rPr>
              <a:t>&amp;para;</a:t>
            </a:r>
          </a:p>
          <a:p>
            <a:r>
              <a:rPr lang="cs-CZ" dirty="0"/>
              <a:t>Zlomky ½ </a:t>
            </a:r>
            <a:r>
              <a:rPr lang="cs-CZ" b="1" dirty="0">
                <a:solidFill>
                  <a:srgbClr val="00B0F0"/>
                </a:solidFill>
              </a:rPr>
              <a:t>&amp;frac12; </a:t>
            </a:r>
            <a:r>
              <a:rPr lang="cs-CZ" dirty="0"/>
              <a:t>¼ </a:t>
            </a:r>
            <a:r>
              <a:rPr lang="cs-CZ" b="1" dirty="0">
                <a:solidFill>
                  <a:srgbClr val="00B0F0"/>
                </a:solidFill>
              </a:rPr>
              <a:t>&amp;frac14; </a:t>
            </a:r>
            <a:r>
              <a:rPr lang="cs-CZ" dirty="0"/>
              <a:t>¾ </a:t>
            </a:r>
            <a:r>
              <a:rPr lang="cs-CZ" b="1" dirty="0">
                <a:solidFill>
                  <a:srgbClr val="00B0F0"/>
                </a:solidFill>
              </a:rPr>
              <a:t>&amp;frac34; </a:t>
            </a:r>
            <a:r>
              <a:rPr lang="cs-CZ" dirty="0"/>
              <a:t>dělení ÷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divide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r>
              <a:rPr lang="cs-CZ" dirty="0"/>
              <a:t>Mnoho mat. symbolů (⋅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sdot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∞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infin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∀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forall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∃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exist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∈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isin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∑ </a:t>
            </a:r>
            <a:r>
              <a:rPr lang="cs-CZ" b="1" dirty="0">
                <a:solidFill>
                  <a:srgbClr val="00B0F0"/>
                </a:solidFill>
              </a:rPr>
              <a:t>&amp;sum; </a:t>
            </a:r>
            <a:r>
              <a:rPr lang="cs-CZ" dirty="0"/>
              <a:t>∠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ang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atd.)</a:t>
            </a:r>
          </a:p>
          <a:p>
            <a:r>
              <a:rPr lang="cs-CZ" dirty="0"/>
              <a:t>Řecká abeceda (</a:t>
            </a:r>
            <a:r>
              <a:rPr lang="el-GR" dirty="0"/>
              <a:t>α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alpha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el-GR" dirty="0"/>
              <a:t>Ω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&amp;Omega; </a:t>
            </a:r>
            <a:r>
              <a:rPr lang="el-GR" dirty="0"/>
              <a:t>ω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&amp;omega; </a:t>
            </a:r>
            <a:r>
              <a:rPr lang="cs-CZ" dirty="0"/>
              <a:t>atd.)</a:t>
            </a:r>
          </a:p>
          <a:p>
            <a:r>
              <a:rPr lang="cs-CZ" dirty="0"/>
              <a:t>Mečík †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dagger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‡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Dagger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 err="1"/>
              <a:t>bullet</a:t>
            </a:r>
            <a:r>
              <a:rPr lang="cs-CZ" dirty="0"/>
              <a:t> •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bull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šipky ←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larr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↑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uarr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→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rarr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↓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darr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atd.)</a:t>
            </a:r>
          </a:p>
          <a:p>
            <a:r>
              <a:rPr lang="cs-CZ" dirty="0"/>
              <a:t>Kartové symboly ◊ </a:t>
            </a:r>
            <a:r>
              <a:rPr lang="cs-CZ" b="1" dirty="0">
                <a:solidFill>
                  <a:srgbClr val="00B0F0"/>
                </a:solidFill>
              </a:rPr>
              <a:t>&amp;loz; </a:t>
            </a:r>
            <a:r>
              <a:rPr lang="cs-CZ" dirty="0"/>
              <a:t>♠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spades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♣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clubs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♥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hearts</a:t>
            </a:r>
            <a:r>
              <a:rPr lang="cs-CZ" b="1" dirty="0">
                <a:solidFill>
                  <a:srgbClr val="00B0F0"/>
                </a:solidFill>
              </a:rPr>
              <a:t>; </a:t>
            </a:r>
            <a:r>
              <a:rPr lang="cs-CZ" dirty="0"/>
              <a:t>♦ </a:t>
            </a:r>
            <a:r>
              <a:rPr lang="cs-CZ" b="1" dirty="0">
                <a:solidFill>
                  <a:srgbClr val="00B0F0"/>
                </a:solidFill>
              </a:rPr>
              <a:t>&amp;</a:t>
            </a:r>
            <a:r>
              <a:rPr lang="cs-CZ" b="1" dirty="0" err="1">
                <a:solidFill>
                  <a:srgbClr val="00B0F0"/>
                </a:solidFill>
              </a:rPr>
              <a:t>diams</a:t>
            </a:r>
            <a:r>
              <a:rPr lang="cs-CZ" b="1" dirty="0">
                <a:solidFill>
                  <a:srgbClr val="00B0F0"/>
                </a:solidFill>
              </a:rPr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243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Formátování, kaskádové styly</a:t>
            </a:r>
          </a:p>
        </p:txBody>
      </p:sp>
    </p:spTree>
    <p:extLst>
      <p:ext uri="{BB962C8B-B14F-4D97-AF65-F5344CB8AC3E}">
        <p14:creationId xmlns:p14="http://schemas.microsoft.com/office/powerpoint/2010/main" val="1665755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FORMÁTOVÁNÍ DOKUMENTŮ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Systematický a efektivní postup realizace dokumentu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335366" y="1484785"/>
            <a:ext cx="10884622" cy="4104456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00B0F0"/>
                </a:solidFill>
              </a:rPr>
              <a:t>Krok 1</a:t>
            </a:r>
            <a:r>
              <a:rPr lang="cs-CZ" sz="2800" dirty="0"/>
              <a:t>: Zjištění prvků dokumentu (řeší </a:t>
            </a:r>
            <a:r>
              <a:rPr lang="cs-CZ" sz="2800" b="1" dirty="0"/>
              <a:t>autor</a:t>
            </a:r>
            <a:r>
              <a:rPr lang="cs-CZ" sz="2800" dirty="0"/>
              <a:t> – strukturní značky)</a:t>
            </a:r>
          </a:p>
          <a:p>
            <a:r>
              <a:rPr lang="cs-CZ" sz="2800" b="1" dirty="0">
                <a:solidFill>
                  <a:srgbClr val="00B0F0"/>
                </a:solidFill>
              </a:rPr>
              <a:t>Krok 2</a:t>
            </a:r>
            <a:r>
              <a:rPr lang="cs-CZ" sz="2800" dirty="0"/>
              <a:t>: Návrh typografických parametrů (řeší </a:t>
            </a:r>
            <a:r>
              <a:rPr lang="cs-CZ" sz="2800" b="1" dirty="0"/>
              <a:t>úpravce</a:t>
            </a:r>
            <a:r>
              <a:rPr lang="cs-CZ" sz="2800" dirty="0"/>
              <a:t> – vzhled a vzájemné logické souvislosti)</a:t>
            </a:r>
          </a:p>
          <a:p>
            <a:r>
              <a:rPr lang="cs-CZ" sz="2800" b="1" dirty="0">
                <a:solidFill>
                  <a:srgbClr val="00B0F0"/>
                </a:solidFill>
              </a:rPr>
              <a:t>Krok 3</a:t>
            </a:r>
            <a:r>
              <a:rPr lang="cs-CZ" sz="2800" dirty="0"/>
              <a:t>: Vytvoření systému stylů (řeší </a:t>
            </a:r>
            <a:r>
              <a:rPr lang="cs-CZ" sz="2800" b="1" dirty="0"/>
              <a:t>sazeč</a:t>
            </a:r>
            <a:r>
              <a:rPr lang="cs-CZ" sz="2800" dirty="0"/>
              <a:t> – prvek dokumentu je názvem, typografické parametry náplní stylu)</a:t>
            </a:r>
          </a:p>
          <a:p>
            <a:r>
              <a:rPr lang="cs-CZ" sz="2800" b="1" dirty="0">
                <a:solidFill>
                  <a:srgbClr val="00B0F0"/>
                </a:solidFill>
              </a:rPr>
              <a:t>Krok 4</a:t>
            </a:r>
            <a:r>
              <a:rPr lang="cs-CZ" sz="2800" dirty="0"/>
              <a:t>: Aplikace stylů v dokumentu, případné úpravy; běžné používání dokumentu </a:t>
            </a:r>
          </a:p>
          <a:p>
            <a:r>
              <a:rPr lang="cs-CZ" sz="2800" dirty="0"/>
              <a:t>Autor, úpravce a sazeč historicky byly oddělené osoby a každá uměla dokonale svou roli, dnes jde často o jednu a tutéž osobu</a:t>
            </a:r>
          </a:p>
        </p:txBody>
      </p:sp>
    </p:spTree>
    <p:extLst>
      <p:ext uri="{BB962C8B-B14F-4D97-AF65-F5344CB8AC3E}">
        <p14:creationId xmlns:p14="http://schemas.microsoft.com/office/powerpoint/2010/main" val="41585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0C359-AB2D-4975-AD19-4D2119E5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4CE058-2E46-4E62-981B-7D5D233600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Služba WWW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B3BD81-A450-42B8-8C31-B540733D74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</a:t>
            </a:r>
            <a:r>
              <a:rPr lang="cs-CZ" dirty="0" err="1"/>
              <a:t>Webster</a:t>
            </a:r>
            <a:r>
              <a:rPr lang="cs-CZ" dirty="0"/>
              <a:t> (</a:t>
            </a:r>
            <a:r>
              <a:rPr lang="cs-CZ" dirty="0" err="1"/>
              <a:t>Merriam-Webster</a:t>
            </a:r>
            <a:r>
              <a:rPr lang="cs-CZ" dirty="0"/>
              <a:t> = výkladový slovník – </a:t>
            </a:r>
            <a:r>
              <a:rPr lang="cs-CZ" dirty="0" err="1"/>
              <a:t>zal</a:t>
            </a:r>
            <a:r>
              <a:rPr lang="cs-CZ" dirty="0"/>
              <a:t>. 1828, později zkráceno a významově posunuto – web = pavučina, znázornění sítě a propojení)</a:t>
            </a:r>
          </a:p>
          <a:p>
            <a:r>
              <a:rPr lang="cs-CZ" dirty="0"/>
              <a:t>Hypertext = původně text + odkazy</a:t>
            </a:r>
          </a:p>
          <a:p>
            <a:r>
              <a:rPr lang="cs-CZ" dirty="0"/>
              <a:t>1991 CERN (Ženeva)</a:t>
            </a:r>
          </a:p>
          <a:p>
            <a:r>
              <a:rPr lang="cs-CZ" dirty="0"/>
              <a:t>První grafický prohlížeč </a:t>
            </a:r>
            <a:r>
              <a:rPr lang="cs-CZ" dirty="0" err="1"/>
              <a:t>Mosaic</a:t>
            </a:r>
            <a:r>
              <a:rPr lang="cs-CZ" dirty="0"/>
              <a:t> – obrázky, barvy – komerční potenciál</a:t>
            </a:r>
          </a:p>
          <a:p>
            <a:r>
              <a:rPr lang="cs-CZ" dirty="0"/>
              <a:t>Využití v marketingu a firemní komunikaci – obrovské investice z komerční sféry, prudký rozvoj internetu (infrastruktura i programy)</a:t>
            </a:r>
          </a:p>
          <a:p>
            <a:r>
              <a:rPr lang="cs-CZ" b="1" dirty="0">
                <a:solidFill>
                  <a:srgbClr val="00B0F0"/>
                </a:solidFill>
              </a:rPr>
              <a:t>KLIENT</a:t>
            </a:r>
            <a:r>
              <a:rPr lang="cs-CZ" dirty="0"/>
              <a:t>: prohlížeč (Google Chrome, </a:t>
            </a:r>
            <a:r>
              <a:rPr lang="cs-CZ" dirty="0" err="1"/>
              <a:t>Firefox</a:t>
            </a:r>
            <a:r>
              <a:rPr lang="cs-CZ" dirty="0"/>
              <a:t>, Opera, </a:t>
            </a:r>
            <a:r>
              <a:rPr lang="cs-CZ" dirty="0" err="1"/>
              <a:t>Netscape</a:t>
            </a:r>
            <a:r>
              <a:rPr lang="cs-CZ" dirty="0"/>
              <a:t> </a:t>
            </a:r>
            <a:r>
              <a:rPr lang="cs-CZ" dirty="0" err="1"/>
              <a:t>Navigator</a:t>
            </a:r>
            <a:r>
              <a:rPr lang="cs-CZ" dirty="0"/>
              <a:t>, ...)</a:t>
            </a:r>
          </a:p>
          <a:p>
            <a:r>
              <a:rPr lang="cs-CZ" b="1" dirty="0">
                <a:solidFill>
                  <a:srgbClr val="00B0F0"/>
                </a:solidFill>
              </a:rPr>
              <a:t>SERVER</a:t>
            </a:r>
            <a:r>
              <a:rPr lang="cs-CZ" dirty="0"/>
              <a:t>: několik možností, nejrozšířenější </a:t>
            </a:r>
            <a:r>
              <a:rPr lang="cs-CZ" dirty="0" err="1"/>
              <a:t>Apache</a:t>
            </a:r>
            <a:r>
              <a:rPr lang="cs-CZ" dirty="0"/>
              <a:t> (volně dostupný, funguje na různých operačních systémech)</a:t>
            </a:r>
          </a:p>
        </p:txBody>
      </p:sp>
    </p:spTree>
    <p:extLst>
      <p:ext uri="{BB962C8B-B14F-4D97-AF65-F5344CB8AC3E}">
        <p14:creationId xmlns:p14="http://schemas.microsoft.com/office/powerpoint/2010/main" val="2799972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C1891-326F-4B69-B512-EF12151F2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FORMÁTOVÁNÍ DOKUMENTŮ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FC44DB9-F8BD-4056-B7BE-A06C3E408B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Princip strukturního značkování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B5BFDB4-C974-4B61-A7CC-C60DE55F46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Autorská informace:</a:t>
            </a:r>
            <a:r>
              <a:rPr lang="cs-CZ" dirty="0"/>
              <a:t> vlastní materiál (text dokumentu) + </a:t>
            </a:r>
            <a:r>
              <a:rPr lang="cs-CZ" b="1" dirty="0"/>
              <a:t>identifikace prvků</a:t>
            </a:r>
          </a:p>
          <a:p>
            <a:r>
              <a:rPr lang="cs-CZ" dirty="0"/>
              <a:t>O tom, jaký význam mají jednotlivé části dokumentu, </a:t>
            </a:r>
            <a:r>
              <a:rPr lang="cs-CZ" b="1" dirty="0"/>
              <a:t>nikdo</a:t>
            </a:r>
            <a:r>
              <a:rPr lang="cs-CZ" dirty="0"/>
              <a:t> jiný než autor </a:t>
            </a:r>
            <a:r>
              <a:rPr lang="cs-CZ" b="1" dirty="0"/>
              <a:t>nemůže</a:t>
            </a:r>
            <a:r>
              <a:rPr lang="cs-CZ" dirty="0"/>
              <a:t> kdykoliv později rozhodnout (i když se to v některých případech dá odhadnout – může však jít o chybné zásahy)</a:t>
            </a:r>
          </a:p>
          <a:p>
            <a:r>
              <a:rPr lang="cs-CZ" dirty="0"/>
              <a:t>O vizuální podobě naopak může </a:t>
            </a:r>
            <a:r>
              <a:rPr lang="cs-CZ" b="1" dirty="0"/>
              <a:t>kdykoliv</a:t>
            </a:r>
            <a:r>
              <a:rPr lang="cs-CZ" dirty="0"/>
              <a:t> rozhodnout </a:t>
            </a:r>
            <a:r>
              <a:rPr lang="cs-CZ" b="1" dirty="0"/>
              <a:t>designer</a:t>
            </a:r>
            <a:r>
              <a:rPr lang="cs-CZ" dirty="0"/>
              <a:t> nebo sazeč</a:t>
            </a:r>
          </a:p>
          <a:p>
            <a:r>
              <a:rPr lang="cs-CZ" b="1" dirty="0"/>
              <a:t>Vizuální podobu lze měnit</a:t>
            </a:r>
            <a:r>
              <a:rPr lang="cs-CZ" dirty="0"/>
              <a:t> podle potřeby, význam prvků však </a:t>
            </a:r>
            <a:r>
              <a:rPr lang="cs-CZ" b="1" dirty="0">
                <a:solidFill>
                  <a:srgbClr val="00B0F0"/>
                </a:solidFill>
              </a:rPr>
              <a:t>nikdy</a:t>
            </a:r>
          </a:p>
          <a:p>
            <a:r>
              <a:rPr lang="cs-CZ" dirty="0"/>
              <a:t>Technicky je tedy dost důležité, aby nastavení vzhledu bylo </a:t>
            </a:r>
            <a:r>
              <a:rPr lang="cs-CZ" b="1" dirty="0"/>
              <a:t>odděleno</a:t>
            </a:r>
            <a:r>
              <a:rPr lang="cs-CZ" dirty="0"/>
              <a:t> od samotného dokumentu</a:t>
            </a:r>
          </a:p>
          <a:p>
            <a:r>
              <a:rPr lang="cs-CZ" b="1" dirty="0">
                <a:solidFill>
                  <a:srgbClr val="00B0F0"/>
                </a:solidFill>
              </a:rPr>
              <a:t>Formátovací značka:</a:t>
            </a:r>
          </a:p>
          <a:p>
            <a:pPr lvl="1"/>
            <a:r>
              <a:rPr lang="cs-CZ" b="1" dirty="0">
                <a:solidFill>
                  <a:srgbClr val="00B0F0"/>
                </a:solidFill>
              </a:rPr>
              <a:t>vizuální</a:t>
            </a:r>
            <a:r>
              <a:rPr lang="cs-CZ" dirty="0"/>
              <a:t> = určuje vzhled prvku, např. </a:t>
            </a:r>
            <a:r>
              <a:rPr lang="cs-CZ" dirty="0">
                <a:latin typeface="Consolas" panose="020B0609020204030204" pitchFamily="49" charset="0"/>
              </a:rPr>
              <a:t>&lt;i&gt;</a:t>
            </a:r>
            <a:r>
              <a:rPr lang="cs-CZ" dirty="0"/>
              <a:t> = kurzíva</a:t>
            </a:r>
          </a:p>
          <a:p>
            <a:pPr lvl="1"/>
            <a:r>
              <a:rPr lang="cs-CZ" b="1" dirty="0">
                <a:solidFill>
                  <a:srgbClr val="00B0F0"/>
                </a:solidFill>
              </a:rPr>
              <a:t>strukturní</a:t>
            </a:r>
            <a:r>
              <a:rPr lang="cs-CZ" dirty="0"/>
              <a:t> = určuje význam prvku, např. </a:t>
            </a:r>
            <a:r>
              <a:rPr lang="cs-CZ" dirty="0">
                <a:latin typeface="Consolas" panose="020B0609020204030204" pitchFamily="49" charset="0"/>
              </a:rPr>
              <a:t>&lt;</a:t>
            </a:r>
            <a:r>
              <a:rPr lang="cs-CZ" dirty="0" err="1">
                <a:latin typeface="Consolas" panose="020B0609020204030204" pitchFamily="49" charset="0"/>
              </a:rPr>
              <a:t>em</a:t>
            </a:r>
            <a:r>
              <a:rPr lang="cs-CZ" dirty="0">
                <a:latin typeface="Consolas" panose="020B0609020204030204" pitchFamily="49" charset="0"/>
              </a:rPr>
              <a:t>&gt; </a:t>
            </a:r>
            <a:r>
              <a:rPr lang="cs-CZ" dirty="0"/>
              <a:t>= vyznačený (důležitý) text</a:t>
            </a:r>
          </a:p>
          <a:p>
            <a:r>
              <a:rPr lang="cs-CZ" b="1" dirty="0"/>
              <a:t>Snaha:</a:t>
            </a:r>
            <a:r>
              <a:rPr lang="cs-CZ" dirty="0"/>
              <a:t> vyhnout se v dokumentu jakékoliv vizuální značce</a:t>
            </a:r>
          </a:p>
          <a:p>
            <a:r>
              <a:rPr lang="cs-CZ" b="1" dirty="0"/>
              <a:t>Obecné</a:t>
            </a:r>
            <a:r>
              <a:rPr lang="cs-CZ" dirty="0"/>
              <a:t> značky HTML: </a:t>
            </a:r>
            <a:r>
              <a:rPr lang="cs-CZ" b="1" dirty="0">
                <a:solidFill>
                  <a:srgbClr val="00B0F0"/>
                </a:solidFill>
              </a:rPr>
              <a:t>&lt;div&gt;</a:t>
            </a:r>
            <a:r>
              <a:rPr lang="cs-CZ" dirty="0"/>
              <a:t> pro odstavcový prvek; 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</a:rPr>
              <a:t>&lt;</a:t>
            </a:r>
            <a:r>
              <a:rPr lang="cs-CZ" b="1" dirty="0" err="1">
                <a:solidFill>
                  <a:srgbClr val="00B0F0"/>
                </a:solidFill>
              </a:rPr>
              <a:t>span</a:t>
            </a:r>
            <a:r>
              <a:rPr lang="cs-CZ" b="1" dirty="0">
                <a:solidFill>
                  <a:srgbClr val="00B0F0"/>
                </a:solidFill>
              </a:rPr>
              <a:t>&gt; </a:t>
            </a:r>
            <a:r>
              <a:rPr lang="cs-CZ" dirty="0"/>
              <a:t>pro část odstavce (znakový prvek)</a:t>
            </a:r>
          </a:p>
        </p:txBody>
      </p:sp>
    </p:spTree>
    <p:extLst>
      <p:ext uri="{BB962C8B-B14F-4D97-AF65-F5344CB8AC3E}">
        <p14:creationId xmlns:p14="http://schemas.microsoft.com/office/powerpoint/2010/main" val="1595104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20DBD-8293-495D-AFB9-E8AFE2F8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FORMÁTOVÁNÍ DOKUMENTŮ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DF8C8-0B5A-4AD4-A5D9-76D336DE72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Strukturní značkování – HTML verze 5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8CD3B5F-1600-4D5B-9DFD-D68D220032C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/>
              <a:t>„Sémantický web“</a:t>
            </a:r>
            <a:r>
              <a:rPr lang="cs-CZ" dirty="0"/>
              <a:t> – důraz na význam prvků; pomoc pro roboty a automaty</a:t>
            </a:r>
          </a:p>
          <a:p>
            <a:r>
              <a:rPr lang="cs-CZ" b="1" dirty="0">
                <a:solidFill>
                  <a:srgbClr val="00B0F0"/>
                </a:solidFill>
              </a:rPr>
              <a:t>Nové značky</a:t>
            </a:r>
            <a:r>
              <a:rPr lang="cs-CZ" dirty="0"/>
              <a:t> – všechny jsou párové a „nedělají nic“: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header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</a:t>
            </a:r>
            <a:r>
              <a:rPr lang="cs-CZ" dirty="0"/>
              <a:t>viditelná hlavička, záhlaví stránky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footer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</a:t>
            </a:r>
            <a:r>
              <a:rPr lang="cs-CZ" dirty="0"/>
              <a:t>pata stránky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main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</a:t>
            </a:r>
            <a:r>
              <a:rPr lang="cs-CZ" dirty="0"/>
              <a:t>hlavní obsah stránky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aside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</a:t>
            </a:r>
            <a:r>
              <a:rPr lang="cs-CZ" dirty="0"/>
              <a:t>dodatečný (boční) obsah stránky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article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r>
              <a:rPr lang="cs-CZ" dirty="0"/>
              <a:t> článek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section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</a:t>
            </a:r>
            <a:r>
              <a:rPr lang="cs-CZ" dirty="0"/>
              <a:t>obsahová sekce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&lt;nav&gt; </a:t>
            </a:r>
            <a:r>
              <a:rPr lang="cs-CZ" dirty="0"/>
              <a:t>navigace, menu</a:t>
            </a:r>
          </a:p>
          <a:p>
            <a:r>
              <a:rPr lang="cs-CZ" dirty="0"/>
              <a:t>Značky jsou přípravou na formátování a na další zpracování (seznam článků ve webovém místě apod.)</a:t>
            </a:r>
          </a:p>
        </p:txBody>
      </p:sp>
    </p:spTree>
    <p:extLst>
      <p:ext uri="{BB962C8B-B14F-4D97-AF65-F5344CB8AC3E}">
        <p14:creationId xmlns:p14="http://schemas.microsoft.com/office/powerpoint/2010/main" val="3958682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58E1D-98CB-41E5-A567-386D254F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FORMÁTOVÁNÍ DOKUMENTŮ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985DF9-A0B6-4DC1-82D7-B6624483FC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Princip formátování kaskádovými styly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1091C5A-7B7D-4A9E-9720-54C989A124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112567"/>
          </a:xfrm>
        </p:spPr>
        <p:txBody>
          <a:bodyPr>
            <a:normAutofit/>
          </a:bodyPr>
          <a:lstStyle/>
          <a:p>
            <a:r>
              <a:rPr lang="cs-CZ" dirty="0"/>
              <a:t>Jde o technické řešení </a:t>
            </a:r>
            <a:r>
              <a:rPr lang="cs-CZ" b="1" dirty="0"/>
              <a:t>oddělení</a:t>
            </a:r>
            <a:r>
              <a:rPr lang="cs-CZ" dirty="0"/>
              <a:t> vizuální podoby od autorských informací v dokumentu</a:t>
            </a:r>
          </a:p>
          <a:p>
            <a:r>
              <a:rPr lang="cs-CZ" dirty="0"/>
              <a:t>Navíc jde o </a:t>
            </a:r>
            <a:r>
              <a:rPr lang="cs-CZ" b="1" dirty="0"/>
              <a:t>značné rozšíření</a:t>
            </a:r>
            <a:r>
              <a:rPr lang="cs-CZ" dirty="0"/>
              <a:t> možností formátování (dříve byly jen parametry u značek)</a:t>
            </a:r>
          </a:p>
          <a:p>
            <a:r>
              <a:rPr lang="cs-CZ" b="1" dirty="0">
                <a:solidFill>
                  <a:srgbClr val="00B0F0"/>
                </a:solidFill>
              </a:rPr>
              <a:t>Princip:</a:t>
            </a:r>
            <a:r>
              <a:rPr lang="cs-CZ" dirty="0"/>
              <a:t> formátovací (vizuální) informace jako definice tzv. </a:t>
            </a:r>
            <a:r>
              <a:rPr lang="cs-CZ" b="1" dirty="0">
                <a:solidFill>
                  <a:srgbClr val="00B0F0"/>
                </a:solidFill>
              </a:rPr>
              <a:t>kaskádových stylů</a:t>
            </a:r>
          </a:p>
          <a:p>
            <a:r>
              <a:rPr lang="cs-CZ" b="1" dirty="0"/>
              <a:t>Nejčastější varianta realizace:</a:t>
            </a:r>
            <a:r>
              <a:rPr lang="cs-CZ" dirty="0"/>
              <a:t> dokument (soubor *.</a:t>
            </a:r>
            <a:r>
              <a:rPr lang="cs-CZ" dirty="0" err="1"/>
              <a:t>html</a:t>
            </a:r>
            <a:r>
              <a:rPr lang="cs-CZ" dirty="0"/>
              <a:t>) + styl (soubor *.</a:t>
            </a:r>
            <a:r>
              <a:rPr lang="cs-CZ" dirty="0" err="1"/>
              <a:t>css</a:t>
            </a:r>
            <a:r>
              <a:rPr lang="cs-CZ" dirty="0"/>
              <a:t>)</a:t>
            </a:r>
          </a:p>
          <a:p>
            <a:r>
              <a:rPr lang="cs-CZ" dirty="0"/>
              <a:t>Další možnosti: definice v bloku uvnitř dokumentu; definice přímo u značky</a:t>
            </a:r>
          </a:p>
          <a:p>
            <a:r>
              <a:rPr lang="cs-CZ" dirty="0"/>
              <a:t>Kaskádové styly – definice:</a:t>
            </a:r>
          </a:p>
          <a:p>
            <a:pPr lvl="1"/>
            <a:r>
              <a:rPr lang="cs-CZ" dirty="0"/>
              <a:t>syntax: </a:t>
            </a:r>
            <a:r>
              <a:rPr lang="cs-CZ" i="1" dirty="0"/>
              <a:t>selektor</a:t>
            </a:r>
            <a:r>
              <a:rPr lang="cs-CZ" dirty="0"/>
              <a:t> 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{</a:t>
            </a:r>
            <a:r>
              <a:rPr lang="cs-CZ" i="1" dirty="0"/>
              <a:t>parametr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:</a:t>
            </a:r>
            <a:r>
              <a:rPr lang="cs-CZ" i="1" dirty="0"/>
              <a:t> hodnota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;</a:t>
            </a:r>
            <a:r>
              <a:rPr lang="cs-CZ" i="1" dirty="0"/>
              <a:t> ...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cs-CZ" b="1" dirty="0"/>
              <a:t>selektor</a:t>
            </a:r>
            <a:r>
              <a:rPr lang="cs-CZ" dirty="0"/>
              <a:t> říká, o kterou značku (nebo i kontext v dokumentu) se jedná</a:t>
            </a:r>
          </a:p>
          <a:p>
            <a:pPr lvl="1"/>
            <a:r>
              <a:rPr lang="cs-CZ" b="1" dirty="0"/>
              <a:t>parametry a jejich hodnoty</a:t>
            </a:r>
            <a:r>
              <a:rPr lang="cs-CZ" dirty="0"/>
              <a:t> určují vzhled dané značky</a:t>
            </a:r>
          </a:p>
          <a:p>
            <a:pPr lvl="1"/>
            <a:r>
              <a:rPr lang="cs-CZ" dirty="0"/>
              <a:t>Příklad: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 {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color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: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red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}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dirty="0"/>
              <a:t>= každá značka </a:t>
            </a:r>
            <a:r>
              <a:rPr lang="cs-CZ" b="1" dirty="0">
                <a:latin typeface="Consolas" panose="020B0609020204030204" pitchFamily="49" charset="0"/>
              </a:rPr>
              <a:t>&lt;h1&gt;</a:t>
            </a:r>
            <a:r>
              <a:rPr lang="cs-CZ" dirty="0"/>
              <a:t> v dokumentu bude zobrazena červeným textem</a:t>
            </a:r>
          </a:p>
        </p:txBody>
      </p:sp>
    </p:spTree>
    <p:extLst>
      <p:ext uri="{BB962C8B-B14F-4D97-AF65-F5344CB8AC3E}">
        <p14:creationId xmlns:p14="http://schemas.microsoft.com/office/powerpoint/2010/main" val="2268992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F2CA9-141D-4093-B588-57AC83069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FORMÁTOVÁNÍ DOKUMENTŮ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41C057-527E-49CB-AEDA-499ACE7A67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Kaskádové styly – selektory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1F79BBE-CFF3-48B4-B96A-F40C927541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/>
          </a:bodyPr>
          <a:lstStyle/>
          <a:p>
            <a:pPr marL="539750" indent="-457200">
              <a:buFont typeface="+mj-lt"/>
              <a:buAutoNum type="arabicPeriod"/>
            </a:pPr>
            <a:r>
              <a:rPr lang="cs-CZ" b="1" dirty="0"/>
              <a:t>jednotlivá značka 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</a:t>
            </a:r>
          </a:p>
          <a:p>
            <a:pPr marL="539750" indent="-457200">
              <a:buFont typeface="+mj-lt"/>
              <a:buAutoNum type="arabicPeriod"/>
            </a:pPr>
            <a:r>
              <a:rPr lang="cs-CZ" b="1" dirty="0"/>
              <a:t>seznam značek </a:t>
            </a:r>
            <a:r>
              <a:rPr lang="cs-CZ" dirty="0"/>
              <a:t>se společnou vizuální podobou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h1, h2, h3, h4</a:t>
            </a:r>
          </a:p>
          <a:p>
            <a:pPr marL="539750" indent="-457200">
              <a:buFont typeface="+mj-lt"/>
              <a:buAutoNum type="arabicPeriod"/>
            </a:pPr>
            <a:r>
              <a:rPr lang="cs-CZ" b="1" dirty="0"/>
              <a:t>výjimka u značky </a:t>
            </a:r>
            <a:r>
              <a:rPr lang="cs-CZ" dirty="0"/>
              <a:t>– třída; v dokumentu: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&lt;h1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prvni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h1.prvni</a:t>
            </a:r>
          </a:p>
          <a:p>
            <a:pPr marL="539750" indent="-457200">
              <a:buFont typeface="+mj-lt"/>
              <a:buAutoNum type="arabicPeriod"/>
            </a:pPr>
            <a:r>
              <a:rPr lang="cs-CZ" b="1" dirty="0"/>
              <a:t>obecná třída</a:t>
            </a:r>
            <a:r>
              <a:rPr lang="cs-CZ" dirty="0"/>
              <a:t>; v dokumentu lze k libovolné značce dát parametr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stred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.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stred</a:t>
            </a:r>
            <a:endParaRPr lang="cs-CZ" b="1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539750" indent="-457200">
              <a:buFont typeface="+mj-lt"/>
              <a:buAutoNum type="arabicPeriod"/>
            </a:pPr>
            <a:r>
              <a:rPr lang="cs-CZ" b="1" dirty="0"/>
              <a:t>kontext</a:t>
            </a:r>
            <a:r>
              <a:rPr lang="cs-CZ" dirty="0"/>
              <a:t> – formátování značky ležící uvnitř jiné značky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strong</a:t>
            </a:r>
            <a:endParaRPr lang="cs-CZ" b="1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539750" indent="-457200">
              <a:buFont typeface="+mj-lt"/>
              <a:buAutoNum type="arabicPeriod"/>
            </a:pPr>
            <a:r>
              <a:rPr lang="cs-CZ" b="1" dirty="0"/>
              <a:t>speciální výskyt </a:t>
            </a:r>
            <a:r>
              <a:rPr lang="cs-CZ" dirty="0"/>
              <a:t>značky (značka s identifikátorem),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&lt;h1 id=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priloha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#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priloha</a:t>
            </a:r>
            <a:endParaRPr lang="cs-CZ" b="1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539750" indent="-457200">
              <a:buFont typeface="+mj-lt"/>
              <a:buAutoNum type="arabicPeriod"/>
            </a:pPr>
            <a:r>
              <a:rPr lang="cs-CZ" b="1" dirty="0"/>
              <a:t>pseudotřída;</a:t>
            </a:r>
            <a:r>
              <a:rPr lang="cs-CZ" dirty="0"/>
              <a:t> například reakce na pohyb myši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: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hover</a:t>
            </a:r>
            <a:endParaRPr lang="cs-CZ" b="1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451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EFEKTIVNÍ REALIZACE DOKUMENTU – JAK NA TO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Krok 1 – prvky dokumentu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cs-CZ" dirty="0"/>
              <a:t>Pozice autora: </a:t>
            </a:r>
            <a:r>
              <a:rPr lang="cs-CZ" b="1" dirty="0"/>
              <a:t>projdeme</a:t>
            </a:r>
            <a:r>
              <a:rPr lang="cs-CZ" dirty="0"/>
              <a:t> celý dokument a rozpoznáváme prvky, například:</a:t>
            </a:r>
          </a:p>
          <a:p>
            <a:pPr lvl="1"/>
            <a:r>
              <a:rPr lang="cs-CZ" dirty="0"/>
              <a:t>běžný odstavec textu</a:t>
            </a:r>
          </a:p>
          <a:p>
            <a:pPr lvl="1"/>
            <a:r>
              <a:rPr lang="cs-CZ" dirty="0"/>
              <a:t>nadpis (více úrovní)</a:t>
            </a:r>
          </a:p>
          <a:p>
            <a:pPr lvl="1"/>
            <a:r>
              <a:rPr lang="cs-CZ" dirty="0"/>
              <a:t>popisky obrázků, tabulek</a:t>
            </a:r>
          </a:p>
          <a:p>
            <a:pPr lvl="1"/>
            <a:r>
              <a:rPr lang="cs-CZ" dirty="0"/>
              <a:t>číslovaný/nečíslovaný seznam</a:t>
            </a:r>
          </a:p>
          <a:p>
            <a:pPr lvl="1"/>
            <a:r>
              <a:rPr lang="cs-CZ" dirty="0"/>
              <a:t>důležitý text</a:t>
            </a:r>
          </a:p>
          <a:p>
            <a:pPr lvl="1"/>
            <a:r>
              <a:rPr lang="cs-CZ" dirty="0"/>
              <a:t>matematický symbol</a:t>
            </a:r>
          </a:p>
          <a:p>
            <a:pPr lvl="1"/>
            <a:r>
              <a:rPr lang="cs-CZ" dirty="0"/>
              <a:t>autor v bibliografické citaci, název dokumentu v bibliografické citaci</a:t>
            </a:r>
          </a:p>
          <a:p>
            <a:r>
              <a:rPr lang="cs-CZ" dirty="0"/>
              <a:t>Vytvoříme </a:t>
            </a:r>
            <a:r>
              <a:rPr lang="cs-CZ" b="1" dirty="0"/>
              <a:t>soupis</a:t>
            </a:r>
            <a:r>
              <a:rPr lang="cs-CZ" dirty="0"/>
              <a:t> všech prvků, určíme jejich výstižné názvy</a:t>
            </a:r>
          </a:p>
          <a:p>
            <a:r>
              <a:rPr lang="cs-CZ" b="1" dirty="0"/>
              <a:t>Rozhodneme</a:t>
            </a:r>
            <a:r>
              <a:rPr lang="cs-CZ" dirty="0"/>
              <a:t>, zda jde o prvek odstavcového, nebo znakového charakteru</a:t>
            </a:r>
          </a:p>
          <a:p>
            <a:r>
              <a:rPr lang="cs-CZ" dirty="0"/>
              <a:t>Některé prvky lze očekávat ve velké řadě různých typů dokumentů (např. běžný text, nadpisy)</a:t>
            </a:r>
          </a:p>
        </p:txBody>
      </p:sp>
    </p:spTree>
    <p:extLst>
      <p:ext uri="{BB962C8B-B14F-4D97-AF65-F5344CB8AC3E}">
        <p14:creationId xmlns:p14="http://schemas.microsoft.com/office/powerpoint/2010/main" val="1408203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REALIZACE DOKUMENTU – JAK NA TO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/>
              <a:t>Krok 1 – prvky dokumentu: příklad odborného článku</a:t>
            </a:r>
          </a:p>
          <a:p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CC1AF9DC-461D-44E4-A62D-9B23632F76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15531"/>
              </p:ext>
            </p:extLst>
          </p:nvPr>
        </p:nvGraphicFramePr>
        <p:xfrm>
          <a:off x="335366" y="1500809"/>
          <a:ext cx="1088462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0">
                  <a:extLst>
                    <a:ext uri="{9D8B030D-6E8A-4147-A177-3AD203B41FA5}">
                      <a16:colId xmlns:a16="http://schemas.microsoft.com/office/drawing/2014/main" val="278947233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530227153"/>
                    </a:ext>
                  </a:extLst>
                </a:gridCol>
                <a:gridCol w="7212220">
                  <a:extLst>
                    <a:ext uri="{9D8B030D-6E8A-4147-A177-3AD203B41FA5}">
                      <a16:colId xmlns:a16="http://schemas.microsoft.com/office/drawing/2014/main" val="4078527796"/>
                    </a:ext>
                  </a:extLst>
                </a:gridCol>
              </a:tblGrid>
              <a:tr h="423332">
                <a:tc>
                  <a:txBody>
                    <a:bodyPr/>
                    <a:lstStyle/>
                    <a:p>
                      <a:r>
                        <a:rPr lang="cs-CZ" sz="28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Druh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5024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zaklad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materiál běžných odstavců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61705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clanek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nejvyšší nadpis – nadpis celého článku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01807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sekce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nižší nadpis – oddíly článku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98726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motto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citát uvozující článek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9752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autor_clanku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jméno a příjmení autora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78361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adresa_autora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pracoviště autora, kontakty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97350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literatura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odstavec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položka seznamu</a:t>
                      </a:r>
                      <a:r>
                        <a:rPr lang="cs-CZ" sz="2000" baseline="0" dirty="0"/>
                        <a:t> bibliografických citací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22469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vyznac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důležitý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00022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lit_autor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vyznačení jména autora v bibliografických citacích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62652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lit_</a:t>
                      </a:r>
                      <a:r>
                        <a:rPr lang="cs-CZ" sz="2000" baseline="0" dirty="0" err="1"/>
                        <a:t>nazev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vyznačení názvu dokumentu v bibliografických</a:t>
                      </a:r>
                      <a:r>
                        <a:rPr lang="cs-CZ" sz="2000" baseline="0" dirty="0"/>
                        <a:t> citacích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20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3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REALIZACE DOKUMENTU – JAK NA TO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/>
              <a:t>Krok 2 – typografické parametry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/>
              <a:t>Začíná se volbou základního písma – buď ponechání na nastavení prohlížeče (rozhoduje čtenář), nebo usměrněním do určité kategorie nebo rodiny (sans-serif, Noto Sans)</a:t>
            </a:r>
          </a:p>
          <a:p>
            <a:r>
              <a:rPr lang="cs-CZ"/>
              <a:t>Zvolí se geometrie běžného odstavce (se zarážkami / s odsazením; zarovnání; řádkování)</a:t>
            </a:r>
          </a:p>
          <a:p>
            <a:r>
              <a:rPr lang="cs-CZ"/>
              <a:t>Zvolí se systém nadpisů (jaké rozlišení úrovně: stupněm/řezem; zarovnání)</a:t>
            </a:r>
          </a:p>
          <a:p>
            <a:r>
              <a:rPr lang="cs-CZ"/>
              <a:t>Stanoví se např. geometrie bibliografických citací</a:t>
            </a:r>
          </a:p>
          <a:p>
            <a:r>
              <a:rPr lang="cs-CZ"/>
              <a:t>Stanoví se geometrie doplňkových odstavců (citáty, výčty, popisky tabulek a obrázků atd.)</a:t>
            </a:r>
          </a:p>
          <a:p>
            <a:r>
              <a:rPr lang="cs-CZ"/>
              <a:t>Zvolí se prototyp tabulkových polí</a:t>
            </a:r>
          </a:p>
          <a:p>
            <a:r>
              <a:rPr lang="cs-CZ"/>
              <a:t>Zvolí se způsoby vyznačování</a:t>
            </a:r>
          </a:p>
          <a:p>
            <a:r>
              <a:rPr lang="cs-CZ"/>
              <a:t>Zvolí se vzhled prvků bibliografických citací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475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REALIZACE DOKUMENTU – JAK NA TO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/>
              <a:t>Krok 2 – typografické parametry: příklad odborného článku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20451980-B9A2-4108-8FAB-2516CDDC54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47028"/>
              </p:ext>
            </p:extLst>
          </p:nvPr>
        </p:nvGraphicFramePr>
        <p:xfrm>
          <a:off x="335366" y="1484785"/>
          <a:ext cx="10884622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26">
                  <a:extLst>
                    <a:ext uri="{9D8B030D-6E8A-4147-A177-3AD203B41FA5}">
                      <a16:colId xmlns:a16="http://schemas.microsoft.com/office/drawing/2014/main" val="2246339298"/>
                    </a:ext>
                  </a:extLst>
                </a:gridCol>
                <a:gridCol w="8796396">
                  <a:extLst>
                    <a:ext uri="{9D8B030D-6E8A-4147-A177-3AD203B41FA5}">
                      <a16:colId xmlns:a16="http://schemas.microsoft.com/office/drawing/2014/main" val="4071999691"/>
                    </a:ext>
                  </a:extLst>
                </a:gridCol>
              </a:tblGrid>
              <a:tr h="423332">
                <a:tc>
                  <a:txBody>
                    <a:bodyPr/>
                    <a:lstStyle/>
                    <a:p>
                      <a:r>
                        <a:rPr lang="cs-CZ" sz="2800" dirty="0"/>
                        <a:t>Název prvku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Vizuální parametry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368732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zaklad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písmo </a:t>
                      </a:r>
                      <a:r>
                        <a:rPr lang="cs-CZ" sz="2000" dirty="0" err="1"/>
                        <a:t>bezserifové</a:t>
                      </a:r>
                      <a:r>
                        <a:rPr lang="cs-CZ" sz="2000" dirty="0"/>
                        <a:t>, vlevo, bez odsazení</a:t>
                      </a:r>
                      <a:r>
                        <a:rPr lang="cs-CZ" sz="2000" baseline="0" dirty="0"/>
                        <a:t>, zarážka 2 </a:t>
                      </a:r>
                      <a:r>
                        <a:rPr lang="cs-CZ" sz="2000" baseline="0" dirty="0" err="1"/>
                        <a:t>em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129919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clanek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všechny nadpisy</a:t>
                      </a:r>
                      <a:r>
                        <a:rPr lang="cs-CZ" sz="2000" dirty="0"/>
                        <a:t> + velký stupeň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171994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sekce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všechny nadpisy</a:t>
                      </a:r>
                      <a:r>
                        <a:rPr lang="cs-CZ" sz="2000" dirty="0"/>
                        <a:t> +</a:t>
                      </a:r>
                      <a:r>
                        <a:rPr lang="cs-CZ" sz="2000" baseline="0" dirty="0"/>
                        <a:t> střední stupeň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782624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motto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základ</a:t>
                      </a:r>
                      <a:r>
                        <a:rPr lang="cs-CZ" sz="2000" dirty="0"/>
                        <a:t> + 2/3 šíře sazby, menší než základní stupeň, kurzíva, mezera před i 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398318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autor_clanku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základ</a:t>
                      </a:r>
                      <a:r>
                        <a:rPr lang="cs-CZ" sz="2000" dirty="0"/>
                        <a:t> +</a:t>
                      </a:r>
                      <a:r>
                        <a:rPr lang="cs-CZ" sz="2000" baseline="0" dirty="0"/>
                        <a:t> na střed, mezera před i za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17988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adresa_autora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autor článku</a:t>
                      </a:r>
                      <a:r>
                        <a:rPr lang="cs-CZ" sz="2000" dirty="0"/>
                        <a:t> +</a:t>
                      </a:r>
                      <a:r>
                        <a:rPr lang="cs-CZ" sz="2000" baseline="0" dirty="0"/>
                        <a:t> modře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841808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/>
                        <a:t>literatura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základ</a:t>
                      </a:r>
                      <a:r>
                        <a:rPr lang="cs-CZ" sz="2000" dirty="0"/>
                        <a:t> + předsazení 2 </a:t>
                      </a:r>
                      <a:r>
                        <a:rPr lang="cs-CZ" sz="2000" dirty="0" err="1"/>
                        <a:t>em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43710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vyznac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>
                          <a:solidFill>
                            <a:srgbClr val="C00000"/>
                          </a:solidFill>
                        </a:rPr>
                        <a:t>okolní text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/>
                        <a:t>+ tučné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262984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lit_autor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C00000"/>
                          </a:solidFill>
                        </a:rPr>
                        <a:t>okolní text</a:t>
                      </a:r>
                      <a:r>
                        <a:rPr lang="cs-CZ" sz="2000" dirty="0"/>
                        <a:t> + kapitálky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854052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 err="1"/>
                        <a:t>lit_</a:t>
                      </a:r>
                      <a:r>
                        <a:rPr lang="cs-CZ" sz="2000" baseline="0" dirty="0" err="1"/>
                        <a:t>název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C00000"/>
                          </a:solidFill>
                        </a:rPr>
                        <a:t>okolní text</a:t>
                      </a:r>
                      <a:r>
                        <a:rPr lang="cs-CZ" sz="2000" dirty="0"/>
                        <a:t> + kurzíva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770136"/>
                  </a:ext>
                </a:extLst>
              </a:tr>
              <a:tr h="379114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rgbClr val="00B050"/>
                          </a:solidFill>
                        </a:rPr>
                        <a:t>všechny nadpisy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jako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</a:rPr>
                        <a:t>základ</a:t>
                      </a:r>
                      <a:r>
                        <a:rPr lang="cs-CZ" sz="2000" dirty="0"/>
                        <a:t> + tučné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214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09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REALIZACE DOKUMENTU – JAK NA TO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Krok 3 – kaskádové styly (příklad)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FE18D6D-1376-4A0C-A208-09B92773A2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p</a:t>
            </a:r>
            <a:r>
              <a:rPr lang="cs-CZ" b="1" dirty="0">
                <a:latin typeface="Consolas" panose="020B0609020204030204" pitchFamily="49" charset="0"/>
              </a:rPr>
              <a:t> {font-</a:t>
            </a:r>
            <a:r>
              <a:rPr lang="cs-CZ" b="1" dirty="0" err="1">
                <a:latin typeface="Consolas" panose="020B0609020204030204" pitchFamily="49" charset="0"/>
              </a:rPr>
              <a:t>family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sans</a:t>
            </a:r>
            <a:r>
              <a:rPr lang="cs-CZ" b="1" dirty="0">
                <a:latin typeface="Consolas" panose="020B0609020204030204" pitchFamily="49" charset="0"/>
              </a:rPr>
              <a:t>-serif; text-indent: 2em; </a:t>
            </a:r>
            <a:r>
              <a:rPr lang="cs-CZ" b="1" dirty="0" err="1">
                <a:latin typeface="Consolas" panose="020B0609020204030204" pitchFamily="49" charset="0"/>
              </a:rPr>
              <a:t>margin</a:t>
            </a:r>
            <a:r>
              <a:rPr lang="cs-CZ" b="1" dirty="0">
                <a:latin typeface="Consolas" panose="020B0609020204030204" pitchFamily="49" charset="0"/>
              </a:rPr>
              <a:t>-top: 0em; </a:t>
            </a:r>
            <a:r>
              <a:rPr lang="cs-CZ" b="1" dirty="0" err="1">
                <a:latin typeface="Consolas" panose="020B0609020204030204" pitchFamily="49" charset="0"/>
              </a:rPr>
              <a:t>margin-bottom</a:t>
            </a:r>
            <a:r>
              <a:rPr lang="cs-CZ" b="1" dirty="0">
                <a:latin typeface="Consolas" panose="020B0609020204030204" pitchFamily="49" charset="0"/>
              </a:rPr>
              <a:t>: 0em}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h1, h2</a:t>
            </a:r>
            <a:r>
              <a:rPr lang="cs-CZ" b="1" dirty="0">
                <a:latin typeface="Consolas" panose="020B0609020204030204" pitchFamily="49" charset="0"/>
              </a:rPr>
              <a:t> {</a:t>
            </a:r>
            <a:r>
              <a:rPr lang="cs-CZ" b="1" dirty="0" err="1">
                <a:latin typeface="Consolas" panose="020B0609020204030204" pitchFamily="49" charset="0"/>
              </a:rPr>
              <a:t>color</a:t>
            </a:r>
            <a:r>
              <a:rPr lang="cs-CZ" b="1" dirty="0">
                <a:latin typeface="Consolas" panose="020B0609020204030204" pitchFamily="49" charset="0"/>
              </a:rPr>
              <a:t>: blue}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h1:hover, h2:hover</a:t>
            </a:r>
            <a:r>
              <a:rPr lang="cs-CZ" b="1" dirty="0">
                <a:latin typeface="Consolas" panose="020B0609020204030204" pitchFamily="49" charset="0"/>
              </a:rPr>
              <a:t> {background-</a:t>
            </a:r>
            <a:r>
              <a:rPr lang="cs-CZ" b="1" dirty="0" err="1">
                <a:latin typeface="Consolas" panose="020B0609020204030204" pitchFamily="49" charset="0"/>
              </a:rPr>
              <a:t>color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yellow</a:t>
            </a:r>
            <a:r>
              <a:rPr lang="cs-CZ" b="1" dirty="0"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</a:t>
            </a:r>
            <a:r>
              <a:rPr lang="cs-CZ" b="1" dirty="0">
                <a:latin typeface="Consolas" panose="020B0609020204030204" pitchFamily="49" charset="0"/>
              </a:rPr>
              <a:t> {</a:t>
            </a:r>
            <a:r>
              <a:rPr lang="cs-CZ" b="1" dirty="0" err="1">
                <a:latin typeface="Consolas" panose="020B0609020204030204" pitchFamily="49" charset="0"/>
              </a:rPr>
              <a:t>border</a:t>
            </a:r>
            <a:r>
              <a:rPr lang="cs-CZ" b="1" dirty="0">
                <a:latin typeface="Consolas" panose="020B0609020204030204" pitchFamily="49" charset="0"/>
              </a:rPr>
              <a:t>-style: solid}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h2</a:t>
            </a:r>
            <a:r>
              <a:rPr lang="cs-CZ" b="1" dirty="0">
                <a:latin typeface="Consolas" panose="020B0609020204030204" pitchFamily="49" charset="0"/>
              </a:rPr>
              <a:t> {</a:t>
            </a:r>
            <a:r>
              <a:rPr lang="cs-CZ" b="1" dirty="0" err="1">
                <a:latin typeface="Consolas" panose="020B0609020204030204" pitchFamily="49" charset="0"/>
              </a:rPr>
              <a:t>border</a:t>
            </a:r>
            <a:r>
              <a:rPr lang="cs-CZ" b="1" dirty="0">
                <a:latin typeface="Consolas" panose="020B0609020204030204" pitchFamily="49" charset="0"/>
              </a:rPr>
              <a:t>-style: </a:t>
            </a:r>
            <a:r>
              <a:rPr lang="cs-CZ" b="1" dirty="0" err="1">
                <a:latin typeface="Consolas" panose="020B0609020204030204" pitchFamily="49" charset="0"/>
              </a:rPr>
              <a:t>dotted</a:t>
            </a:r>
            <a:r>
              <a:rPr lang="cs-CZ" b="1" dirty="0"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.motto</a:t>
            </a:r>
            <a:r>
              <a:rPr lang="cs-CZ" b="1" dirty="0">
                <a:latin typeface="Consolas" panose="020B0609020204030204" pitchFamily="49" charset="0"/>
              </a:rPr>
              <a:t> {</a:t>
            </a:r>
            <a:r>
              <a:rPr lang="cs-CZ" b="1" dirty="0" err="1">
                <a:latin typeface="Consolas" panose="020B0609020204030204" pitchFamily="49" charset="0"/>
              </a:rPr>
              <a:t>left-margin</a:t>
            </a:r>
            <a:r>
              <a:rPr lang="cs-CZ" b="1" dirty="0">
                <a:latin typeface="Consolas" panose="020B0609020204030204" pitchFamily="49" charset="0"/>
              </a:rPr>
              <a:t>: 33%; font-</a:t>
            </a:r>
            <a:r>
              <a:rPr lang="cs-CZ" b="1" dirty="0" err="1">
                <a:latin typeface="Consolas" panose="020B0609020204030204" pitchFamily="49" charset="0"/>
              </a:rPr>
              <a:t>size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smaller</a:t>
            </a:r>
            <a:r>
              <a:rPr lang="cs-CZ" b="1" dirty="0">
                <a:latin typeface="Consolas" panose="020B0609020204030204" pitchFamily="49" charset="0"/>
              </a:rPr>
              <a:t>; font-style: </a:t>
            </a:r>
            <a:r>
              <a:rPr lang="cs-CZ" b="1" dirty="0" err="1">
                <a:latin typeface="Consolas" panose="020B0609020204030204" pitchFamily="49" charset="0"/>
              </a:rPr>
              <a:t>italic</a:t>
            </a:r>
            <a:r>
              <a:rPr lang="cs-CZ" b="1" dirty="0">
                <a:latin typeface="Consolas" panose="020B0609020204030204" pitchFamily="49" charset="0"/>
              </a:rPr>
              <a:t>; </a:t>
            </a:r>
            <a:r>
              <a:rPr lang="cs-CZ" b="1" dirty="0" err="1">
                <a:latin typeface="Consolas" panose="020B0609020204030204" pitchFamily="49" charset="0"/>
              </a:rPr>
              <a:t>margin</a:t>
            </a:r>
            <a:r>
              <a:rPr lang="cs-CZ" b="1" dirty="0">
                <a:latin typeface="Consolas" panose="020B0609020204030204" pitchFamily="49" charset="0"/>
              </a:rPr>
              <a:t>-top: 1em; </a:t>
            </a:r>
            <a:r>
              <a:rPr lang="cs-CZ" b="1" dirty="0" err="1">
                <a:latin typeface="Consolas" panose="020B0609020204030204" pitchFamily="49" charset="0"/>
              </a:rPr>
              <a:t>margin-bottom</a:t>
            </a:r>
            <a:r>
              <a:rPr lang="cs-CZ" b="1" dirty="0">
                <a:latin typeface="Consolas" panose="020B0609020204030204" pitchFamily="49" charset="0"/>
              </a:rPr>
              <a:t>: 1em}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div.autor</a:t>
            </a:r>
            <a:r>
              <a:rPr lang="cs-CZ" b="1" dirty="0">
                <a:latin typeface="Consolas" panose="020B0609020204030204" pitchFamily="49" charset="0"/>
              </a:rPr>
              <a:t> {text-</a:t>
            </a:r>
            <a:r>
              <a:rPr lang="cs-CZ" b="1" dirty="0" err="1">
                <a:latin typeface="Consolas" panose="020B0609020204030204" pitchFamily="49" charset="0"/>
              </a:rPr>
              <a:t>align</a:t>
            </a:r>
            <a:r>
              <a:rPr lang="cs-CZ" b="1" dirty="0">
                <a:latin typeface="Consolas" panose="020B0609020204030204" pitchFamily="49" charset="0"/>
              </a:rPr>
              <a:t>: center; </a:t>
            </a:r>
            <a:r>
              <a:rPr lang="cs-CZ" b="1" dirty="0" err="1">
                <a:latin typeface="Consolas" panose="020B0609020204030204" pitchFamily="49" charset="0"/>
              </a:rPr>
              <a:t>margin</a:t>
            </a:r>
            <a:r>
              <a:rPr lang="cs-CZ" b="1" dirty="0">
                <a:latin typeface="Consolas" panose="020B0609020204030204" pitchFamily="49" charset="0"/>
              </a:rPr>
              <a:t>-top: 1em}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div.adresa_autora</a:t>
            </a:r>
            <a:r>
              <a:rPr lang="cs-CZ" b="1" dirty="0">
                <a:latin typeface="Consolas" panose="020B0609020204030204" pitchFamily="49" charset="0"/>
              </a:rPr>
              <a:t> {text-</a:t>
            </a:r>
            <a:r>
              <a:rPr lang="cs-CZ" b="1" dirty="0" err="1">
                <a:latin typeface="Consolas" panose="020B0609020204030204" pitchFamily="49" charset="0"/>
              </a:rPr>
              <a:t>align</a:t>
            </a:r>
            <a:r>
              <a:rPr lang="cs-CZ" b="1" dirty="0">
                <a:latin typeface="Consolas" panose="020B0609020204030204" pitchFamily="49" charset="0"/>
              </a:rPr>
              <a:t>: center; </a:t>
            </a:r>
            <a:r>
              <a:rPr lang="cs-CZ" b="1" dirty="0" err="1">
                <a:latin typeface="Consolas" panose="020B0609020204030204" pitchFamily="49" charset="0"/>
              </a:rPr>
              <a:t>color</a:t>
            </a:r>
            <a:r>
              <a:rPr lang="cs-CZ" b="1" dirty="0">
                <a:latin typeface="Consolas" panose="020B0609020204030204" pitchFamily="49" charset="0"/>
              </a:rPr>
              <a:t>: blue}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p.literatura</a:t>
            </a:r>
            <a:r>
              <a:rPr lang="cs-CZ" b="1" dirty="0">
                <a:latin typeface="Consolas" panose="020B0609020204030204" pitchFamily="49" charset="0"/>
              </a:rPr>
              <a:t> {</a:t>
            </a:r>
            <a:r>
              <a:rPr lang="cs-CZ" b="1" dirty="0" err="1">
                <a:latin typeface="Consolas" panose="020B0609020204030204" pitchFamily="49" charset="0"/>
              </a:rPr>
              <a:t>left-margin</a:t>
            </a:r>
            <a:r>
              <a:rPr lang="cs-CZ" b="1" dirty="0">
                <a:latin typeface="Consolas" panose="020B0609020204030204" pitchFamily="49" charset="0"/>
              </a:rPr>
              <a:t>: 2em; text-indent: -2em}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h1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strong</a:t>
            </a:r>
            <a:r>
              <a:rPr lang="cs-CZ" b="1" dirty="0">
                <a:latin typeface="Consolas" panose="020B0609020204030204" pitchFamily="49" charset="0"/>
              </a:rPr>
              <a:t> {font-style: </a:t>
            </a:r>
            <a:r>
              <a:rPr lang="cs-CZ" b="1" dirty="0" err="1">
                <a:latin typeface="Consolas" panose="020B0609020204030204" pitchFamily="49" charset="0"/>
              </a:rPr>
              <a:t>italic</a:t>
            </a:r>
            <a:r>
              <a:rPr lang="cs-CZ" b="1" dirty="0"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span.lit_autor</a:t>
            </a:r>
            <a:r>
              <a:rPr lang="cs-CZ" b="1" dirty="0">
                <a:latin typeface="Consolas" panose="020B0609020204030204" pitchFamily="49" charset="0"/>
              </a:rPr>
              <a:t> {font-variant-</a:t>
            </a:r>
            <a:r>
              <a:rPr lang="cs-CZ" b="1" dirty="0" err="1">
                <a:latin typeface="Consolas" panose="020B0609020204030204" pitchFamily="49" charset="0"/>
              </a:rPr>
              <a:t>caps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small-caps</a:t>
            </a:r>
            <a:r>
              <a:rPr lang="cs-CZ" b="1" dirty="0"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span.lit_nazev</a:t>
            </a:r>
            <a:r>
              <a:rPr lang="cs-CZ" b="1" dirty="0">
                <a:latin typeface="Consolas" panose="020B0609020204030204" pitchFamily="49" charset="0"/>
              </a:rPr>
              <a:t> {font-style: </a:t>
            </a:r>
            <a:r>
              <a:rPr lang="cs-CZ" b="1" dirty="0" err="1">
                <a:latin typeface="Consolas" panose="020B0609020204030204" pitchFamily="49" charset="0"/>
              </a:rPr>
              <a:t>italic</a:t>
            </a:r>
            <a:r>
              <a:rPr lang="cs-CZ" b="1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31013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Hypertextové odkazy, obrázky</a:t>
            </a:r>
          </a:p>
        </p:txBody>
      </p:sp>
    </p:spTree>
    <p:extLst>
      <p:ext uri="{BB962C8B-B14F-4D97-AF65-F5344CB8AC3E}">
        <p14:creationId xmlns:p14="http://schemas.microsoft.com/office/powerpoint/2010/main" val="220633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E8828-5E2A-4249-A85E-1888F8FF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86980DA-CF9F-4E9E-894F-7AD85F79D7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Služba WWW – schéma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3FF7D7-226F-4E0D-8450-488091DDFE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3EFA45ED-858D-49EC-ABDE-E225C3FD897E}"/>
              </a:ext>
            </a:extLst>
          </p:cNvPr>
          <p:cNvGrpSpPr>
            <a:grpSpLocks/>
          </p:cNvGrpSpPr>
          <p:nvPr/>
        </p:nvGrpSpPr>
        <p:grpSpPr bwMode="auto">
          <a:xfrm>
            <a:off x="1038355" y="1753073"/>
            <a:ext cx="9310688" cy="4489450"/>
            <a:chOff x="-102" y="1408"/>
            <a:chExt cx="5865" cy="2828"/>
          </a:xfrm>
        </p:grpSpPr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FF8C4EAE-91EC-41B0-A397-24AC53BF6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6" y="1408"/>
              <a:ext cx="10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b="1" dirty="0">
                  <a:latin typeface="Candara" panose="020E0502030303020204" pitchFamily="34" charset="0"/>
                </a:rPr>
                <a:t>hardware</a:t>
              </a:r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8C54CFF3-DF36-41BC-8E3A-EE6CDA3B1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7" y="1579"/>
              <a:ext cx="1028" cy="319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pic>
          <p:nvPicPr>
            <p:cNvPr id="8" name="Picture 6" descr="computer">
              <a:extLst>
                <a:ext uri="{FF2B5EF4-FFF2-40B4-BE49-F238E27FC236}">
                  <a16:creationId xmlns:a16="http://schemas.microsoft.com/office/drawing/2014/main" id="{A9FBAFF3-78F2-4B06-9A1E-6B95A1F06E7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2090"/>
              <a:ext cx="1632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536C42A4-7822-4D20-905A-588C4CE39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2840"/>
              <a:ext cx="57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cs-CZ">
                <a:latin typeface="Arial" panose="020B0604020202020204" pitchFamily="34" charset="0"/>
              </a:endParaRPr>
            </a:p>
            <a:p>
              <a:endParaRPr lang="en-US" altLang="cs-CZ">
                <a:latin typeface="Arial" panose="020B0604020202020204" pitchFamily="34" charset="0"/>
              </a:endParaRPr>
            </a:p>
          </p:txBody>
        </p:sp>
        <p:pic>
          <p:nvPicPr>
            <p:cNvPr id="10" name="Picture 8" descr="704">
              <a:hlinkClick r:id="rId3"/>
              <a:extLst>
                <a:ext uri="{FF2B5EF4-FFF2-40B4-BE49-F238E27FC236}">
                  <a16:creationId xmlns:a16="http://schemas.microsoft.com/office/drawing/2014/main" id="{DE2FE425-8109-47E3-A277-0C07A94EC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2090"/>
              <a:ext cx="1208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3D0FB8A7-9327-49B4-8D7C-807F33A558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330"/>
              <a:ext cx="24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61850A4F-C918-45BD-AD4A-8C85B1131F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76" y="3242"/>
              <a:ext cx="24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42D10DA2-5047-4D83-B4CC-BD4BD25CA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042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b="1" dirty="0">
                  <a:latin typeface="Candara" panose="020E0502030303020204" pitchFamily="34" charset="0"/>
                </a:rPr>
                <a:t>dotaz (URL)</a:t>
              </a:r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DEA28A4B-681C-4B1E-9910-36B0BE468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90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b="1" dirty="0">
                  <a:latin typeface="Candara" panose="020E0502030303020204" pitchFamily="34" charset="0"/>
                </a:rPr>
                <a:t>odpověď (HTML</a:t>
              </a:r>
              <a:r>
                <a:rPr lang="cs-CZ" altLang="cs-CZ" b="1" dirty="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3D658A1B-7C7D-458E-9ECA-B574EFFA8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434"/>
              <a:ext cx="21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dirty="0">
                  <a:latin typeface="Candara" panose="020E0502030303020204" pitchFamily="34" charset="0"/>
                </a:rPr>
                <a:t>WWW klient</a:t>
              </a:r>
              <a:br>
                <a:rPr lang="cs-CZ" altLang="cs-CZ" dirty="0">
                  <a:latin typeface="Candara" panose="020E0502030303020204" pitchFamily="34" charset="0"/>
                </a:rPr>
              </a:br>
              <a:r>
                <a:rPr lang="cs-CZ" altLang="cs-CZ" dirty="0">
                  <a:latin typeface="Candara" panose="020E0502030303020204" pitchFamily="34" charset="0"/>
                </a:rPr>
                <a:t>(např. Google Chrome,</a:t>
              </a:r>
              <a:br>
                <a:rPr lang="cs-CZ" altLang="cs-CZ" dirty="0">
                  <a:latin typeface="Candara" panose="020E0502030303020204" pitchFamily="34" charset="0"/>
                </a:rPr>
              </a:br>
              <a:r>
                <a:rPr lang="cs-CZ" altLang="cs-CZ" dirty="0" err="1">
                  <a:latin typeface="Candara" panose="020E0502030303020204" pitchFamily="34" charset="0"/>
                </a:rPr>
                <a:t>Mozilla</a:t>
              </a:r>
              <a:r>
                <a:rPr lang="cs-CZ" altLang="cs-CZ" dirty="0">
                  <a:latin typeface="Candara" panose="020E0502030303020204" pitchFamily="34" charset="0"/>
                </a:rPr>
                <a:t> </a:t>
              </a:r>
              <a:r>
                <a:rPr lang="cs-CZ" altLang="cs-CZ" dirty="0" err="1">
                  <a:latin typeface="Candara" panose="020E0502030303020204" pitchFamily="34" charset="0"/>
                </a:rPr>
                <a:t>Firefox</a:t>
              </a:r>
              <a:r>
                <a:rPr lang="cs-CZ" altLang="cs-CZ" dirty="0">
                  <a:latin typeface="Candara" panose="020E0502030303020204" pitchFamily="34" charset="0"/>
                </a:rPr>
                <a:t>)</a:t>
              </a: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744E409F-03AE-48B1-ACF7-BF828786E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530"/>
              <a:ext cx="144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dirty="0">
                  <a:latin typeface="Candara" panose="020E0502030303020204" pitchFamily="34" charset="0"/>
                </a:rPr>
                <a:t>WWW server</a:t>
              </a:r>
              <a:br>
                <a:rPr lang="cs-CZ" altLang="cs-CZ" dirty="0">
                  <a:latin typeface="Candara" panose="020E0502030303020204" pitchFamily="34" charset="0"/>
                </a:rPr>
              </a:br>
              <a:r>
                <a:rPr lang="cs-CZ" altLang="cs-CZ" dirty="0">
                  <a:latin typeface="Candara" panose="020E0502030303020204" pitchFamily="34" charset="0"/>
                </a:rPr>
                <a:t>(např. </a:t>
              </a:r>
              <a:r>
                <a:rPr lang="cs-CZ" altLang="cs-CZ" dirty="0" err="1">
                  <a:latin typeface="Candara" panose="020E0502030303020204" pitchFamily="34" charset="0"/>
                </a:rPr>
                <a:t>Apache</a:t>
              </a:r>
              <a:r>
                <a:rPr lang="cs-CZ" altLang="cs-CZ" dirty="0">
                  <a:latin typeface="Candara" panose="020E0502030303020204" pitchFamily="34" charset="0"/>
                </a:rPr>
                <a:t>)</a:t>
              </a: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59C1DE22-95C5-4C2C-8729-EB1819CE0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2" y="1501"/>
              <a:ext cx="163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b="1" dirty="0">
                  <a:latin typeface="Candara" panose="020E0502030303020204" pitchFamily="34" charset="0"/>
                </a:rPr>
                <a:t>uživatelská stanice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796CA90B-66B9-4664-946C-6A55DABEE8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7" y="1751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b="1" dirty="0">
                  <a:latin typeface="Candara" panose="020E0502030303020204" pitchFamily="34" charset="0"/>
                </a:rPr>
                <a:t>server</a:t>
              </a: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69B9F069-F69F-45A2-9A60-20E3D897E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0" y="3945"/>
              <a:ext cx="119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b="1" dirty="0">
                  <a:latin typeface="Candara" panose="020E0502030303020204" pitchFamily="34" charset="0"/>
                </a:rPr>
                <a:t>programy</a:t>
              </a:r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E37D1FC2-F591-4229-84A8-FB1B74475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6" y="1553"/>
              <a:ext cx="764" cy="363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FFA49BF5-73C6-47E8-9E62-5DC8378756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5" y="3914"/>
              <a:ext cx="517" cy="14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8B58355B-8A43-4722-B589-E8D8FC1EA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12" y="3914"/>
              <a:ext cx="360" cy="14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964297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11F04-5DF2-431D-A15A-133EE06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HYPERTEXTOVÉ ODKAZY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02C4E9C-F81C-40DE-B7A2-AC4D59993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Hypertextové odkazy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2854AE-4D17-4344-BF3E-A57862F9C8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040559"/>
          </a:xfrm>
        </p:spPr>
        <p:txBody>
          <a:bodyPr>
            <a:normAutofit/>
          </a:bodyPr>
          <a:lstStyle/>
          <a:p>
            <a:r>
              <a:rPr lang="cs-CZ" dirty="0"/>
              <a:t>Je o </a:t>
            </a:r>
            <a:r>
              <a:rPr lang="cs-CZ" b="1" dirty="0">
                <a:solidFill>
                  <a:srgbClr val="00B0F0"/>
                </a:solidFill>
              </a:rPr>
              <a:t>základní prvek</a:t>
            </a:r>
            <a:r>
              <a:rPr lang="cs-CZ" dirty="0"/>
              <a:t> webové technologie</a:t>
            </a:r>
          </a:p>
          <a:p>
            <a:r>
              <a:rPr lang="cs-CZ" dirty="0"/>
              <a:t>Z libovolného místa dokumentu se lze odkázat na libovolný jiný dokument nacházející se ve webovém prostoru</a:t>
            </a:r>
          </a:p>
          <a:p>
            <a:r>
              <a:rPr lang="cs-CZ" b="1" dirty="0">
                <a:solidFill>
                  <a:srgbClr val="00B0F0"/>
                </a:solidFill>
              </a:rPr>
              <a:t>Absolutní odkaz:</a:t>
            </a:r>
            <a:br>
              <a:rPr lang="cs-CZ" b="1" dirty="0">
                <a:solidFill>
                  <a:srgbClr val="00B0F0"/>
                </a:solidFill>
              </a:rPr>
            </a:br>
            <a:r>
              <a:rPr lang="cs-CZ" dirty="0"/>
              <a:t>kompletní URL, tj. např. </a:t>
            </a:r>
            <a:r>
              <a:rPr lang="cs-CZ" b="1" dirty="0">
                <a:latin typeface="Consolas" panose="020B0609020204030204" pitchFamily="49" charset="0"/>
              </a:rPr>
              <a:t>https://www.cstug.cz/zaciname/index.html</a:t>
            </a:r>
            <a:br>
              <a:rPr lang="cs-CZ" dirty="0"/>
            </a:br>
            <a:r>
              <a:rPr lang="cs-CZ" dirty="0"/>
              <a:t>Používáme při odkazu na </a:t>
            </a:r>
            <a:r>
              <a:rPr lang="cs-CZ" b="1" dirty="0">
                <a:solidFill>
                  <a:srgbClr val="00B0F0"/>
                </a:solidFill>
              </a:rPr>
              <a:t>jiné webové místo</a:t>
            </a:r>
          </a:p>
          <a:p>
            <a:r>
              <a:rPr lang="cs-CZ" b="1" dirty="0">
                <a:solidFill>
                  <a:srgbClr val="00B0F0"/>
                </a:solidFill>
              </a:rPr>
              <a:t>Relativní odkaz:</a:t>
            </a:r>
            <a:br>
              <a:rPr lang="cs-CZ" b="1" dirty="0">
                <a:solidFill>
                  <a:srgbClr val="00B0F0"/>
                </a:solidFill>
              </a:rPr>
            </a:br>
            <a:r>
              <a:rPr lang="cs-CZ" dirty="0"/>
              <a:t>URL obsahuje pouze změny oproti umístění dokumentu s odkazem, např.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../</a:t>
            </a:r>
            <a:r>
              <a:rPr lang="cs-CZ" b="1" dirty="0" err="1">
                <a:latin typeface="Consolas" panose="020B0609020204030204" pitchFamily="49" charset="0"/>
              </a:rPr>
              <a:t>obrazky</a:t>
            </a:r>
            <a:r>
              <a:rPr lang="cs-CZ" b="1" dirty="0">
                <a:latin typeface="Consolas" panose="020B0609020204030204" pitchFamily="49" charset="0"/>
              </a:rPr>
              <a:t>/zvire.jpg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</a:rPr>
              <a:t>Zásadně</a:t>
            </a:r>
            <a:r>
              <a:rPr lang="cs-CZ" dirty="0"/>
              <a:t> používáme v odkazech na dokumenty ve </a:t>
            </a:r>
            <a:r>
              <a:rPr lang="cs-CZ" b="1" dirty="0">
                <a:solidFill>
                  <a:srgbClr val="00B0F0"/>
                </a:solidFill>
              </a:rPr>
              <a:t>stejném</a:t>
            </a:r>
            <a:r>
              <a:rPr lang="cs-CZ" dirty="0"/>
              <a:t> webovém místě.</a:t>
            </a:r>
          </a:p>
          <a:p>
            <a:r>
              <a:rPr lang="cs-CZ" b="1" dirty="0">
                <a:solidFill>
                  <a:srgbClr val="00B0F0"/>
                </a:solidFill>
              </a:rPr>
              <a:t>Odkaz</a:t>
            </a:r>
            <a:r>
              <a:rPr lang="cs-CZ" dirty="0"/>
              <a:t> na jiný dokument (obecně na jakýkoliv zdroj):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&lt;a </a:t>
            </a:r>
            <a:r>
              <a:rPr lang="cs-CZ" b="1" dirty="0" err="1">
                <a:latin typeface="Consolas" panose="020B0609020204030204" pitchFamily="49" charset="0"/>
              </a:rPr>
              <a:t>href</a:t>
            </a:r>
            <a:r>
              <a:rPr lang="cs-CZ" b="1" dirty="0">
                <a:latin typeface="Consolas" panose="020B0609020204030204" pitchFamily="49" charset="0"/>
              </a:rPr>
              <a:t>=</a:t>
            </a:r>
            <a:r>
              <a:rPr lang="cs-CZ" dirty="0"/>
              <a:t>URL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r>
              <a:rPr lang="cs-CZ" dirty="0"/>
              <a:t>viditelný odkaz</a:t>
            </a:r>
            <a:r>
              <a:rPr lang="cs-CZ" b="1" dirty="0">
                <a:latin typeface="Consolas" panose="020B0609020204030204" pitchFamily="49" charset="0"/>
              </a:rPr>
              <a:t>&lt;/a&gt;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&lt;a </a:t>
            </a:r>
            <a:r>
              <a:rPr lang="cs-CZ" b="1" dirty="0" err="1">
                <a:latin typeface="Consolas" panose="020B0609020204030204" pitchFamily="49" charset="0"/>
              </a:rPr>
              <a:t>href</a:t>
            </a:r>
            <a:r>
              <a:rPr lang="cs-CZ" b="1" dirty="0">
                <a:latin typeface="Consolas" panose="020B0609020204030204" pitchFamily="49" charset="0"/>
              </a:rPr>
              <a:t>=</a:t>
            </a:r>
            <a:r>
              <a:rPr lang="cs-CZ" dirty="0"/>
              <a:t>URL </a:t>
            </a:r>
            <a:r>
              <a:rPr lang="cs-CZ" b="1" dirty="0" err="1">
                <a:latin typeface="Consolas" panose="020B0609020204030204" pitchFamily="49" charset="0"/>
              </a:rPr>
              <a:t>target</a:t>
            </a:r>
            <a:r>
              <a:rPr lang="cs-CZ" b="1" dirty="0">
                <a:latin typeface="Consolas" panose="020B0609020204030204" pitchFamily="49" charset="0"/>
              </a:rPr>
              <a:t>=_</a:t>
            </a:r>
            <a:r>
              <a:rPr lang="cs-CZ" b="1" dirty="0" err="1">
                <a:latin typeface="Consolas" panose="020B0609020204030204" pitchFamily="49" charset="0"/>
              </a:rPr>
              <a:t>blank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r>
              <a:rPr lang="cs-CZ" dirty="0"/>
              <a:t>viditelný odkaz</a:t>
            </a:r>
            <a:r>
              <a:rPr lang="cs-CZ" b="1" dirty="0">
                <a:latin typeface="Consolas" panose="020B0609020204030204" pitchFamily="49" charset="0"/>
              </a:rPr>
              <a:t>&lt;/a&gt;</a:t>
            </a:r>
          </a:p>
        </p:txBody>
      </p:sp>
    </p:spTree>
    <p:extLst>
      <p:ext uri="{BB962C8B-B14F-4D97-AF65-F5344CB8AC3E}">
        <p14:creationId xmlns:p14="http://schemas.microsoft.com/office/powerpoint/2010/main" val="7048338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46E4C-C39A-4288-8F99-912AC16C7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E779105-EADF-4649-BE67-8D655A9C0E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Obrázky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C3EE413-2975-437A-A73F-56CDEF3739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5" y="1484784"/>
            <a:ext cx="11524283" cy="5040559"/>
          </a:xfrm>
        </p:spPr>
        <p:txBody>
          <a:bodyPr>
            <a:normAutofit/>
          </a:bodyPr>
          <a:lstStyle/>
          <a:p>
            <a:r>
              <a:rPr lang="cs-CZ" dirty="0"/>
              <a:t>Frekventovaná a oblíbená součást webových dokumentů</a:t>
            </a:r>
          </a:p>
          <a:p>
            <a:r>
              <a:rPr lang="cs-CZ" dirty="0"/>
              <a:t>Soubor formátu HTML je textový – obrázky v něm fyzicky nejsou, ale jsou vždy odkazovány; </a:t>
            </a:r>
            <a:r>
              <a:rPr lang="cs-CZ" b="1" dirty="0">
                <a:solidFill>
                  <a:srgbClr val="00B0F0"/>
                </a:solidFill>
              </a:rPr>
              <a:t>formáty</a:t>
            </a:r>
            <a:r>
              <a:rPr lang="cs-CZ" dirty="0"/>
              <a:t>: rastrové JPG, PNG, GIF, vektorový SVG</a:t>
            </a:r>
          </a:p>
          <a:p>
            <a:r>
              <a:rPr lang="cs-CZ" dirty="0"/>
              <a:t>Možná výjimka: SVG (jde rovněž o text, může být součástí dokumentu)</a:t>
            </a:r>
          </a:p>
          <a:p>
            <a:r>
              <a:rPr lang="cs-CZ" dirty="0"/>
              <a:t>Odkaz na obrázek – nepárová značka: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 err="1">
                <a:latin typeface="Consolas" panose="020B0609020204030204" pitchFamily="49" charset="0"/>
              </a:rPr>
              <a:t>img</a:t>
            </a:r>
            <a:r>
              <a:rPr lang="cs-CZ" b="1" dirty="0">
                <a:latin typeface="Consolas" panose="020B0609020204030204" pitchFamily="49" charset="0"/>
              </a:rPr>
              <a:t> </a:t>
            </a:r>
            <a:r>
              <a:rPr lang="cs-CZ" b="1" dirty="0" err="1">
                <a:latin typeface="Consolas" panose="020B0609020204030204" pitchFamily="49" charset="0"/>
              </a:rPr>
              <a:t>src</a:t>
            </a:r>
            <a:r>
              <a:rPr lang="cs-CZ" b="1" dirty="0">
                <a:latin typeface="Consolas" panose="020B0609020204030204" pitchFamily="49" charset="0"/>
              </a:rPr>
              <a:t>=</a:t>
            </a:r>
            <a:r>
              <a:rPr lang="cs-CZ" dirty="0"/>
              <a:t>URL parametry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</a:p>
          <a:p>
            <a:r>
              <a:rPr lang="cs-CZ" dirty="0"/>
              <a:t>Parametry: mohou být v kaskádovém stylu, chceme-li jednotný vzhled celé skupiny (</a:t>
            </a:r>
            <a:r>
              <a:rPr lang="cs-CZ" dirty="0" err="1"/>
              <a:t>class</a:t>
            </a:r>
            <a:r>
              <a:rPr lang="cs-CZ" dirty="0"/>
              <a:t>=...). Možné lokální nastavení: </a:t>
            </a:r>
            <a:r>
              <a:rPr lang="cs-CZ" dirty="0" err="1"/>
              <a:t>width</a:t>
            </a:r>
            <a:r>
              <a:rPr lang="cs-CZ" dirty="0"/>
              <a:t>, </a:t>
            </a:r>
            <a:r>
              <a:rPr lang="cs-CZ" dirty="0" err="1"/>
              <a:t>height</a:t>
            </a:r>
            <a:r>
              <a:rPr lang="cs-CZ" dirty="0"/>
              <a:t>, obtékání </a:t>
            </a:r>
            <a:r>
              <a:rPr lang="cs-CZ" dirty="0" err="1"/>
              <a:t>float</a:t>
            </a:r>
            <a:r>
              <a:rPr lang="cs-CZ" dirty="0"/>
              <a:t> (+ </a:t>
            </a:r>
            <a:r>
              <a:rPr lang="cs-CZ" dirty="0" err="1"/>
              <a:t>clear</a:t>
            </a:r>
            <a:r>
              <a:rPr lang="cs-CZ" dirty="0"/>
              <a:t>)</a:t>
            </a:r>
          </a:p>
          <a:p>
            <a:r>
              <a:rPr lang="cs-CZ" dirty="0"/>
              <a:t>Relativní velikosti – (v %) vzhled přizpůsoben situaci (rozlišení, velikost okna)</a:t>
            </a:r>
          </a:p>
          <a:p>
            <a:r>
              <a:rPr lang="cs-CZ" dirty="0"/>
              <a:t>Příklad: 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img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src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="https://akela.mendelu.cz/~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rybicka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/meduza.jpg" 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width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=40%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hspace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=10&gt;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br>
              <a:rPr lang="cs-CZ" b="1" dirty="0">
                <a:solidFill>
                  <a:srgbClr val="00B0F0"/>
                </a:solidFill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img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src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obrazky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zbozi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/lopata.jpg"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nahled_zbozi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14066845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9A261-121E-4400-99BC-6D63E53F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492E52-38C6-4059-84FA-7FE550B44C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Obrázky na pozadí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9AF3E4-1ECC-4365-ADE5-D728F59989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U každého prvku můžeme nastavit barevné pozadí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{background-</a:t>
            </a:r>
            <a:r>
              <a:rPr lang="cs-CZ" b="1" dirty="0" err="1">
                <a:latin typeface="Consolas" panose="020B0609020204030204" pitchFamily="49" charset="0"/>
              </a:rPr>
              <a:t>color</a:t>
            </a:r>
            <a:r>
              <a:rPr lang="cs-CZ" b="1" dirty="0">
                <a:latin typeface="Consolas" panose="020B0609020204030204" pitchFamily="49" charset="0"/>
              </a:rPr>
              <a:t>: barva}</a:t>
            </a:r>
          </a:p>
          <a:p>
            <a:r>
              <a:rPr lang="cs-CZ" dirty="0"/>
              <a:t>U každého prvku lze pozadí nahradit obrázkem. V kaskádovém stylu:</a:t>
            </a:r>
            <a:br>
              <a:rPr lang="cs-CZ" dirty="0"/>
            </a:br>
            <a:r>
              <a:rPr lang="cs-CZ" b="1" dirty="0">
                <a:latin typeface="Consolas" panose="020B0609020204030204" pitchFamily="49" charset="0"/>
              </a:rPr>
              <a:t>{background-image: </a:t>
            </a:r>
            <a:r>
              <a:rPr lang="cs-CZ" b="1" dirty="0" err="1">
                <a:latin typeface="Consolas" panose="020B0609020204030204" pitchFamily="49" charset="0"/>
              </a:rPr>
              <a:t>url</a:t>
            </a:r>
            <a:r>
              <a:rPr lang="cs-CZ" b="1" dirty="0">
                <a:latin typeface="Consolas" panose="020B0609020204030204" pitchFamily="49" charset="0"/>
              </a:rPr>
              <a:t>(</a:t>
            </a:r>
            <a:r>
              <a:rPr lang="cs-CZ" dirty="0"/>
              <a:t>URL</a:t>
            </a:r>
            <a:r>
              <a:rPr lang="cs-CZ" b="1" dirty="0">
                <a:latin typeface="Consolas" panose="020B0609020204030204" pitchFamily="49" charset="0"/>
              </a:rPr>
              <a:t>); background-</a:t>
            </a:r>
            <a:r>
              <a:rPr lang="cs-CZ" b="1" dirty="0" err="1">
                <a:latin typeface="Consolas" panose="020B0609020204030204" pitchFamily="49" charset="0"/>
              </a:rPr>
              <a:t>size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dirty="0"/>
              <a:t>..x.. ..y..</a:t>
            </a:r>
            <a:r>
              <a:rPr lang="cs-CZ" b="1" dirty="0">
                <a:latin typeface="Consolas" panose="020B0609020204030204" pitchFamily="49" charset="0"/>
              </a:rPr>
              <a:t>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background-</a:t>
            </a:r>
            <a:r>
              <a:rPr lang="cs-CZ" b="1" dirty="0" err="1">
                <a:latin typeface="Consolas" panose="020B0609020204030204" pitchFamily="49" charset="0"/>
              </a:rPr>
              <a:t>repeat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repeat</a:t>
            </a:r>
            <a:r>
              <a:rPr lang="cs-CZ" b="1" dirty="0">
                <a:latin typeface="Consolas" panose="020B0609020204030204" pitchFamily="49" charset="0"/>
              </a:rPr>
              <a:t>-x}</a:t>
            </a:r>
          </a:p>
          <a:p>
            <a:r>
              <a:rPr lang="cs-CZ" dirty="0"/>
              <a:t>Obrázky na pozadí mohou snížit čitelnost textu, je vhodné u nich zmenšit kontrast a upravit jas tak, aby písmo na nich lépe vyniklo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2DB5584-CFFD-47C3-AD8D-097B6C2C4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4365104"/>
            <a:ext cx="3131840" cy="234888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9182B5F-4A54-4E61-853D-190E81816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4365104"/>
            <a:ext cx="3131840" cy="234888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C940287-958C-48DD-AC75-2516ADB427C9}"/>
              </a:ext>
            </a:extLst>
          </p:cNvPr>
          <p:cNvSpPr txBox="1"/>
          <p:nvPr/>
        </p:nvSpPr>
        <p:spPr>
          <a:xfrm>
            <a:off x="1055440" y="4797152"/>
            <a:ext cx="2652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Text s obrázkovým</a:t>
            </a:r>
          </a:p>
          <a:p>
            <a:pPr algn="l"/>
            <a:r>
              <a:rPr lang="cs-CZ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pozadím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6801EEF-9987-440E-86B0-A913341D62D3}"/>
              </a:ext>
            </a:extLst>
          </p:cNvPr>
          <p:cNvSpPr txBox="1"/>
          <p:nvPr/>
        </p:nvSpPr>
        <p:spPr>
          <a:xfrm>
            <a:off x="5615483" y="4765267"/>
            <a:ext cx="2652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Text s obrázkovým</a:t>
            </a:r>
          </a:p>
          <a:p>
            <a:pPr algn="l"/>
            <a:r>
              <a:rPr lang="cs-CZ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ndara" panose="020E0502030303020204" pitchFamily="34" charset="0"/>
              </a:rPr>
              <a:t>pozadím</a:t>
            </a:r>
          </a:p>
        </p:txBody>
      </p:sp>
    </p:spTree>
    <p:extLst>
      <p:ext uri="{BB962C8B-B14F-4D97-AF65-F5344CB8AC3E}">
        <p14:creationId xmlns:p14="http://schemas.microsoft.com/office/powerpoint/2010/main" val="4082906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FEC41-E67B-4D30-95C5-42312ECF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23FAB3-21E8-407B-9CF7-505D8BF1EF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Vektorové obrázky formátu SVG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CBC0A0F-C08E-44AE-ACFA-4D78309A62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184575"/>
          </a:xfrm>
        </p:spPr>
        <p:txBody>
          <a:bodyPr>
            <a:normAutofit/>
          </a:bodyPr>
          <a:lstStyle/>
          <a:p>
            <a:r>
              <a:rPr lang="cs-CZ" dirty="0" err="1"/>
              <a:t>Scalable</a:t>
            </a:r>
            <a:r>
              <a:rPr lang="cs-CZ" dirty="0"/>
              <a:t> </a:t>
            </a:r>
            <a:r>
              <a:rPr lang="cs-CZ" dirty="0" err="1"/>
              <a:t>Vector</a:t>
            </a:r>
            <a:r>
              <a:rPr lang="cs-CZ" dirty="0"/>
              <a:t> </a:t>
            </a:r>
            <a:r>
              <a:rPr lang="cs-CZ" dirty="0" err="1"/>
              <a:t>Graphics</a:t>
            </a:r>
            <a:r>
              <a:rPr lang="cs-CZ" dirty="0"/>
              <a:t> – aplikace technologie XML. </a:t>
            </a:r>
          </a:p>
          <a:p>
            <a:r>
              <a:rPr lang="cs-CZ" dirty="0"/>
              <a:t>Součástí dokumentu HTML párová značka &lt;</a:t>
            </a:r>
            <a:r>
              <a:rPr lang="cs-CZ" dirty="0" err="1"/>
              <a:t>svg</a:t>
            </a:r>
            <a:r>
              <a:rPr lang="cs-CZ" dirty="0"/>
              <a:t>&gt;</a:t>
            </a:r>
          </a:p>
          <a:p>
            <a:r>
              <a:rPr lang="cs-CZ" dirty="0"/>
              <a:t>Elementy obrazu jsou popsány podobně jako elementy HTML:</a:t>
            </a:r>
          </a:p>
          <a:p>
            <a:pPr lvl="1"/>
            <a:r>
              <a:rPr lang="cs-CZ" dirty="0"/>
              <a:t>úsečka </a:t>
            </a:r>
            <a:r>
              <a:rPr lang="cs-CZ" sz="2000" b="1" dirty="0">
                <a:latin typeface="Consolas" panose="020B0609020204030204" pitchFamily="49" charset="0"/>
              </a:rPr>
              <a:t>&lt;line x1=  y1=  x2=  y2= </a:t>
            </a:r>
            <a:r>
              <a:rPr lang="cs-CZ" sz="2000" b="1" dirty="0" err="1">
                <a:latin typeface="Consolas" panose="020B0609020204030204" pitchFamily="49" charset="0"/>
              </a:rPr>
              <a:t>stroke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stroke-width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fill</a:t>
            </a:r>
            <a:r>
              <a:rPr lang="cs-CZ" sz="2000" b="1" dirty="0">
                <a:latin typeface="Consolas" panose="020B0609020204030204" pitchFamily="49" charset="0"/>
              </a:rPr>
              <a:t>=  .../&gt;</a:t>
            </a:r>
          </a:p>
          <a:p>
            <a:pPr lvl="1"/>
            <a:r>
              <a:rPr lang="cs-CZ" dirty="0"/>
              <a:t>kroužek </a:t>
            </a:r>
            <a:r>
              <a:rPr lang="cs-CZ" sz="2000" b="1" dirty="0">
                <a:latin typeface="Consolas" panose="020B0609020204030204" pitchFamily="49" charset="0"/>
              </a:rPr>
              <a:t>&lt;</a:t>
            </a:r>
            <a:r>
              <a:rPr lang="cs-CZ" sz="2000" b="1" dirty="0" err="1">
                <a:latin typeface="Consolas" panose="020B0609020204030204" pitchFamily="49" charset="0"/>
              </a:rPr>
              <a:t>circle</a:t>
            </a:r>
            <a:r>
              <a:rPr lang="cs-CZ" sz="2000" b="1" dirty="0"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</a:rPr>
              <a:t>cx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cy</a:t>
            </a:r>
            <a:r>
              <a:rPr lang="cs-CZ" sz="2000" b="1" dirty="0">
                <a:latin typeface="Consolas" panose="020B0609020204030204" pitchFamily="49" charset="0"/>
              </a:rPr>
              <a:t>= r= .../&gt;</a:t>
            </a:r>
          </a:p>
          <a:p>
            <a:pPr lvl="1"/>
            <a:r>
              <a:rPr lang="cs-CZ" dirty="0"/>
              <a:t>elipsa </a:t>
            </a:r>
            <a:r>
              <a:rPr lang="cs-CZ" sz="2000" b="1" dirty="0">
                <a:latin typeface="Consolas" panose="020B0609020204030204" pitchFamily="49" charset="0"/>
              </a:rPr>
              <a:t>&lt;</a:t>
            </a:r>
            <a:r>
              <a:rPr lang="cs-CZ" sz="2000" b="1" dirty="0" err="1">
                <a:latin typeface="Consolas" panose="020B0609020204030204" pitchFamily="49" charset="0"/>
              </a:rPr>
              <a:t>ellipse</a:t>
            </a:r>
            <a:r>
              <a:rPr lang="cs-CZ" sz="2000" b="1" dirty="0"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</a:rPr>
              <a:t>cx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cy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rx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ry</a:t>
            </a:r>
            <a:r>
              <a:rPr lang="cs-CZ" sz="2000" b="1" dirty="0">
                <a:latin typeface="Consolas" panose="020B0609020204030204" pitchFamily="49" charset="0"/>
              </a:rPr>
              <a:t>=.../&gt;</a:t>
            </a:r>
          </a:p>
          <a:p>
            <a:pPr lvl="1"/>
            <a:r>
              <a:rPr lang="cs-CZ" dirty="0"/>
              <a:t>obdélník </a:t>
            </a:r>
            <a:r>
              <a:rPr lang="cs-CZ" sz="2000" b="1" dirty="0">
                <a:latin typeface="Consolas" panose="020B0609020204030204" pitchFamily="49" charset="0"/>
              </a:rPr>
              <a:t>&lt;</a:t>
            </a:r>
            <a:r>
              <a:rPr lang="cs-CZ" sz="2000" b="1" dirty="0" err="1">
                <a:latin typeface="Consolas" panose="020B0609020204030204" pitchFamily="49" charset="0"/>
              </a:rPr>
              <a:t>rect</a:t>
            </a:r>
            <a:r>
              <a:rPr lang="cs-CZ" sz="2000" b="1" dirty="0"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</a:rPr>
              <a:t>width</a:t>
            </a:r>
            <a:r>
              <a:rPr lang="cs-CZ" sz="2000" b="1" dirty="0">
                <a:latin typeface="Consolas" panose="020B0609020204030204" pitchFamily="49" charset="0"/>
              </a:rPr>
              <a:t>= </a:t>
            </a:r>
            <a:r>
              <a:rPr lang="cs-CZ" sz="2000" b="1" dirty="0" err="1">
                <a:latin typeface="Consolas" panose="020B0609020204030204" pitchFamily="49" charset="0"/>
              </a:rPr>
              <a:t>height</a:t>
            </a:r>
            <a:r>
              <a:rPr lang="cs-CZ" sz="2000" b="1" dirty="0">
                <a:latin typeface="Consolas" panose="020B0609020204030204" pitchFamily="49" charset="0"/>
              </a:rPr>
              <a:t>= .../&gt;</a:t>
            </a:r>
          </a:p>
          <a:p>
            <a:pPr lvl="1"/>
            <a:r>
              <a:rPr lang="cs-CZ" dirty="0"/>
              <a:t>polygon </a:t>
            </a:r>
            <a:r>
              <a:rPr lang="cs-CZ" sz="2000" b="1" dirty="0">
                <a:latin typeface="Consolas" panose="020B0609020204030204" pitchFamily="49" charset="0"/>
              </a:rPr>
              <a:t>&lt;polygon </a:t>
            </a:r>
            <a:r>
              <a:rPr lang="cs-CZ" sz="2000" b="1" dirty="0" err="1">
                <a:latin typeface="Consolas" panose="020B0609020204030204" pitchFamily="49" charset="0"/>
              </a:rPr>
              <a:t>points</a:t>
            </a:r>
            <a:r>
              <a:rPr lang="cs-CZ" sz="2000" b="1" dirty="0">
                <a:latin typeface="Consolas" panose="020B0609020204030204" pitchFamily="49" charset="0"/>
              </a:rPr>
              <a:t>=</a:t>
            </a:r>
            <a:r>
              <a:rPr lang="cs-CZ" sz="2000" b="1" dirty="0" err="1">
                <a:latin typeface="Consolas" panose="020B0609020204030204" pitchFamily="49" charset="0"/>
              </a:rPr>
              <a:t>x,y</a:t>
            </a:r>
            <a:r>
              <a:rPr lang="cs-CZ" sz="2000" b="1" dirty="0"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</a:rPr>
              <a:t>x,y</a:t>
            </a:r>
            <a:r>
              <a:rPr lang="cs-CZ" sz="2000" b="1" dirty="0"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</a:rPr>
              <a:t>x,y</a:t>
            </a:r>
            <a:r>
              <a:rPr lang="cs-CZ" sz="2000" b="1" dirty="0">
                <a:latin typeface="Consolas" panose="020B0609020204030204" pitchFamily="49" charset="0"/>
              </a:rPr>
              <a:t>... /&gt;</a:t>
            </a:r>
          </a:p>
          <a:p>
            <a:pPr lvl="1"/>
            <a:r>
              <a:rPr lang="cs-CZ" dirty="0"/>
              <a:t>text </a:t>
            </a:r>
            <a:r>
              <a:rPr lang="cs-CZ" sz="2000" b="1" dirty="0">
                <a:latin typeface="Consolas" panose="020B0609020204030204" pitchFamily="49" charset="0"/>
              </a:rPr>
              <a:t>&lt;text font-</a:t>
            </a:r>
            <a:r>
              <a:rPr lang="cs-CZ" sz="2000" b="1" dirty="0" err="1">
                <a:latin typeface="Consolas" panose="020B0609020204030204" pitchFamily="49" charset="0"/>
              </a:rPr>
              <a:t>size</a:t>
            </a:r>
            <a:r>
              <a:rPr lang="cs-CZ" sz="2000" b="1" dirty="0">
                <a:latin typeface="Consolas" panose="020B0609020204030204" pitchFamily="49" charset="0"/>
              </a:rPr>
              <a:t>= font-</a:t>
            </a:r>
            <a:r>
              <a:rPr lang="cs-CZ" sz="2000" b="1" dirty="0" err="1">
                <a:latin typeface="Consolas" panose="020B0609020204030204" pitchFamily="49" charset="0"/>
              </a:rPr>
              <a:t>family</a:t>
            </a:r>
            <a:r>
              <a:rPr lang="cs-CZ" sz="2000" b="1" dirty="0">
                <a:latin typeface="Consolas" panose="020B0609020204030204" pitchFamily="49" charset="0"/>
              </a:rPr>
              <a:t>= x= y=&gt;XXXXX&lt;/text&gt;</a:t>
            </a:r>
          </a:p>
          <a:p>
            <a:pPr lvl="1"/>
            <a:r>
              <a:rPr lang="cs-CZ" dirty="0"/>
              <a:t>možnosti relativních rozměrů a souřadnic</a:t>
            </a:r>
          </a:p>
          <a:p>
            <a:pPr lvl="1"/>
            <a:r>
              <a:rPr lang="cs-CZ" dirty="0"/>
              <a:t>možnosti animací prvků (jako u prvků HTML)</a:t>
            </a:r>
          </a:p>
          <a:p>
            <a:pPr lvl="1"/>
            <a:r>
              <a:rPr lang="cs-CZ" dirty="0"/>
              <a:t>možnosti odkazů a cílů odkazů</a:t>
            </a:r>
          </a:p>
        </p:txBody>
      </p:sp>
    </p:spTree>
    <p:extLst>
      <p:ext uri="{BB962C8B-B14F-4D97-AF65-F5344CB8AC3E}">
        <p14:creationId xmlns:p14="http://schemas.microsoft.com/office/powerpoint/2010/main" val="13087197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4E242-AA57-474F-AD52-5A1E0323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ANIMACE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B71CF2-EF8F-4F10-BF91-E0FA2605AB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CSS a nastavení parametrů animací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5BBFD35-09F1-4399-A613-89544208BB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Oživení stránek, libovolný objekt může být animován</a:t>
            </a:r>
          </a:p>
          <a:p>
            <a:r>
              <a:rPr lang="cs-CZ" dirty="0"/>
              <a:t>Určitá náhrada animovaných </a:t>
            </a:r>
            <a:r>
              <a:rPr lang="cs-CZ" dirty="0" err="1"/>
              <a:t>GIFů</a:t>
            </a:r>
            <a:r>
              <a:rPr lang="cs-CZ" dirty="0"/>
              <a:t>, </a:t>
            </a:r>
            <a:r>
              <a:rPr lang="cs-CZ" dirty="0" err="1"/>
              <a:t>flash</a:t>
            </a:r>
            <a:r>
              <a:rPr lang="cs-CZ" dirty="0"/>
              <a:t> animací nebo skriptů</a:t>
            </a:r>
          </a:p>
          <a:p>
            <a:r>
              <a:rPr lang="cs-CZ" dirty="0"/>
              <a:t>Princip (CSS):</a:t>
            </a:r>
            <a:br>
              <a:rPr lang="cs-CZ" dirty="0"/>
            </a:br>
            <a:r>
              <a:rPr lang="en-US" b="1" dirty="0">
                <a:latin typeface="Consolas" panose="020B0609020204030204" pitchFamily="49" charset="0"/>
              </a:rPr>
              <a:t>@keyframes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pohyb</a:t>
            </a:r>
            <a:r>
              <a:rPr lang="en-US" b="1" dirty="0">
                <a:latin typeface="Consolas" panose="020B0609020204030204" pitchFamily="49" charset="0"/>
              </a:rPr>
              <a:t> {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  from {background-color: red;</a:t>
            </a:r>
            <a:r>
              <a:rPr lang="cs-CZ" b="1" dirty="0">
                <a:latin typeface="Consolas" panose="020B0609020204030204" pitchFamily="49" charset="0"/>
              </a:rPr>
              <a:t> </a:t>
            </a:r>
            <a:r>
              <a:rPr lang="cs-CZ" b="1" dirty="0" err="1">
                <a:latin typeface="Consolas" panose="020B0609020204030204" pitchFamily="49" charset="0"/>
              </a:rPr>
              <a:t>left</a:t>
            </a:r>
            <a:r>
              <a:rPr lang="cs-CZ" b="1" dirty="0">
                <a:latin typeface="Consolas" panose="020B0609020204030204" pitchFamily="49" charset="0"/>
              </a:rPr>
              <a:t>: 0px; top: 0px</a:t>
            </a:r>
            <a:r>
              <a:rPr lang="en-US" b="1" dirty="0"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  to {background-color: yellow;</a:t>
            </a:r>
            <a:r>
              <a:rPr lang="cs-CZ" b="1" dirty="0">
                <a:latin typeface="Consolas" panose="020B0609020204030204" pitchFamily="49" charset="0"/>
              </a:rPr>
              <a:t> </a:t>
            </a:r>
            <a:r>
              <a:rPr lang="cs-CZ" b="1" dirty="0" err="1">
                <a:latin typeface="Consolas" panose="020B0609020204030204" pitchFamily="49" charset="0"/>
              </a:rPr>
              <a:t>left</a:t>
            </a:r>
            <a:r>
              <a:rPr lang="cs-CZ" b="1" dirty="0">
                <a:latin typeface="Consolas" panose="020B0609020204030204" pitchFamily="49" charset="0"/>
              </a:rPr>
              <a:t>: 100px; top: 20px</a:t>
            </a:r>
            <a:r>
              <a:rPr lang="en-US" b="1" dirty="0"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}</a:t>
            </a:r>
            <a:endParaRPr lang="cs-CZ" b="1" dirty="0">
              <a:latin typeface="Consolas" panose="020B0609020204030204" pitchFamily="49" charset="0"/>
            </a:endParaRPr>
          </a:p>
          <a:p>
            <a:r>
              <a:rPr lang="cs-CZ" dirty="0"/>
              <a:t>Fáze: mohou být i v procentech; </a:t>
            </a:r>
            <a:r>
              <a:rPr lang="cs-CZ" b="1" dirty="0" err="1">
                <a:latin typeface="Consolas" panose="020B0609020204030204" pitchFamily="49" charset="0"/>
              </a:rPr>
              <a:t>from</a:t>
            </a:r>
            <a:r>
              <a:rPr lang="cs-CZ" dirty="0"/>
              <a:t>=0%, </a:t>
            </a:r>
            <a:r>
              <a:rPr lang="cs-CZ" b="1" dirty="0">
                <a:latin typeface="Consolas" panose="020B0609020204030204" pitchFamily="49" charset="0"/>
              </a:rPr>
              <a:t>to</a:t>
            </a:r>
            <a:r>
              <a:rPr lang="cs-CZ" dirty="0"/>
              <a:t>=100%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div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.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aktivni</a:t>
            </a:r>
            <a:r>
              <a:rPr lang="en-US" b="1" dirty="0">
                <a:latin typeface="Consolas" panose="020B0609020204030204" pitchFamily="49" charset="0"/>
              </a:rPr>
              <a:t> {width: 100px;  height: 100px;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  background-color: red;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  animation-name: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pohyb</a:t>
            </a:r>
            <a:r>
              <a:rPr lang="en-US" b="1" dirty="0">
                <a:latin typeface="Consolas" panose="020B0609020204030204" pitchFamily="49" charset="0"/>
              </a:rPr>
              <a:t>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  animation-duration: 4s;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}</a:t>
            </a:r>
            <a:endParaRPr lang="cs-CZ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86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ZPRACOVÁNÍ TABULEK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Typografické zásady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184575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Tabulka</a:t>
            </a:r>
            <a:r>
              <a:rPr lang="cs-CZ" dirty="0"/>
              <a:t> – slouží ke </a:t>
            </a:r>
            <a:r>
              <a:rPr lang="cs-CZ" b="1" dirty="0"/>
              <a:t>zpřehlednění dat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Pokud nejsme schopni tabulku </a:t>
            </a:r>
            <a:br>
              <a:rPr lang="cs-CZ" dirty="0"/>
            </a:br>
            <a:r>
              <a:rPr lang="cs-CZ" dirty="0"/>
              <a:t>kvalitně udělat, </a:t>
            </a:r>
            <a:r>
              <a:rPr lang="cs-CZ" b="1" dirty="0"/>
              <a:t>nepoužijeme ji</a:t>
            </a:r>
            <a:r>
              <a:rPr lang="cs-CZ" dirty="0"/>
              <a:t>. </a:t>
            </a:r>
          </a:p>
          <a:p>
            <a:r>
              <a:rPr lang="cs-CZ" b="1" dirty="0">
                <a:solidFill>
                  <a:srgbClr val="00B0F0"/>
                </a:solidFill>
              </a:rPr>
              <a:t>Tabulková data:</a:t>
            </a:r>
            <a:endParaRPr lang="cs-CZ" dirty="0"/>
          </a:p>
          <a:p>
            <a:pPr lvl="1"/>
            <a:r>
              <a:rPr lang="cs-CZ" dirty="0"/>
              <a:t>kvůli úspoře místa lze použít menší</a:t>
            </a:r>
            <a:br>
              <a:rPr lang="cs-CZ" dirty="0"/>
            </a:br>
            <a:r>
              <a:rPr lang="cs-CZ" dirty="0"/>
              <a:t>stupeň písma,</a:t>
            </a:r>
          </a:p>
          <a:p>
            <a:pPr lvl="1"/>
            <a:r>
              <a:rPr lang="cs-CZ" dirty="0"/>
              <a:t>dostatečný </a:t>
            </a:r>
            <a:r>
              <a:rPr lang="cs-CZ" b="1" dirty="0"/>
              <a:t>prostor</a:t>
            </a:r>
            <a:r>
              <a:rPr lang="cs-CZ" dirty="0"/>
              <a:t> v polích,  </a:t>
            </a:r>
          </a:p>
          <a:p>
            <a:pPr lvl="1"/>
            <a:r>
              <a:rPr lang="cs-CZ" b="1" dirty="0"/>
              <a:t>verzálkové</a:t>
            </a:r>
            <a:r>
              <a:rPr lang="cs-CZ" dirty="0"/>
              <a:t> neproporcionální </a:t>
            </a:r>
            <a:br>
              <a:rPr lang="cs-CZ" dirty="0"/>
            </a:br>
            <a:r>
              <a:rPr lang="cs-CZ" dirty="0"/>
              <a:t>číslice (pozor na font!), </a:t>
            </a:r>
          </a:p>
          <a:p>
            <a:pPr lvl="1"/>
            <a:r>
              <a:rPr lang="cs-CZ" dirty="0"/>
              <a:t>správné </a:t>
            </a:r>
            <a:r>
              <a:rPr lang="cs-CZ" b="1" dirty="0"/>
              <a:t>zarovnání</a:t>
            </a:r>
            <a:r>
              <a:rPr lang="cs-CZ" dirty="0"/>
              <a:t> (text doleva, čísla </a:t>
            </a:r>
            <a:r>
              <a:rPr lang="cs-CZ" b="1" dirty="0"/>
              <a:t>stejnými řády pod sebou – problém</a:t>
            </a:r>
            <a:r>
              <a:rPr lang="cs-CZ" dirty="0"/>
              <a:t>). </a:t>
            </a:r>
          </a:p>
          <a:p>
            <a:r>
              <a:rPr lang="cs-CZ" dirty="0"/>
              <a:t>Tabulková pole mohou být </a:t>
            </a:r>
            <a:r>
              <a:rPr lang="cs-CZ" b="1" dirty="0"/>
              <a:t>hlavičková</a:t>
            </a:r>
            <a:r>
              <a:rPr lang="cs-CZ" dirty="0"/>
              <a:t> (vyznačená – tučně, podbarvením; sazba na střed) a </a:t>
            </a:r>
            <a:r>
              <a:rPr lang="cs-CZ" b="1" dirty="0"/>
              <a:t>datová</a:t>
            </a:r>
            <a:r>
              <a:rPr lang="cs-CZ" dirty="0"/>
              <a:t> (obyčejný řez, zarovnání podle charakteru dat).</a:t>
            </a:r>
          </a:p>
          <a:p>
            <a:r>
              <a:rPr lang="cs-CZ" dirty="0"/>
              <a:t>V odborných dokumentech musí mít každá tabulka </a:t>
            </a:r>
            <a:r>
              <a:rPr lang="cs-CZ" b="1" dirty="0">
                <a:solidFill>
                  <a:srgbClr val="00B0F0"/>
                </a:solidFill>
              </a:rPr>
              <a:t>popisek</a:t>
            </a:r>
            <a:r>
              <a:rPr lang="cs-CZ" dirty="0"/>
              <a:t> (číslo, text). Za textem popisku není tečka. Umístění popisku: obvykle nad tabulkou, není však závazné. V dokumentu </a:t>
            </a:r>
            <a:r>
              <a:rPr lang="cs-CZ" b="1" dirty="0"/>
              <a:t>vždy</a:t>
            </a:r>
            <a:r>
              <a:rPr lang="cs-CZ" dirty="0"/>
              <a:t> jednotně.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575609" y="1483443"/>
          <a:ext cx="6096000" cy="22860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Pozemek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Výměra </a:t>
                      </a:r>
                      <a:br>
                        <a:rPr lang="cs-CZ" sz="2000" dirty="0"/>
                      </a:br>
                      <a:r>
                        <a:rPr lang="cs-CZ" sz="2000" dirty="0"/>
                        <a:t>(ha)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Výnos 2010 (t/ha)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Skružná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Pod hájem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  <a:r>
                        <a:rPr lang="cs-CZ" sz="2000" dirty="0"/>
                        <a:t>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/>
                        <a:t>Křižno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  <a:r>
                        <a:rPr lang="cs-CZ" sz="2000" dirty="0"/>
                        <a:t>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4,95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Velká </a:t>
                      </a:r>
                      <a:r>
                        <a:rPr lang="cs-CZ" sz="2000" dirty="0" err="1"/>
                        <a:t>Šťáhle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  <a:r>
                        <a:rPr lang="cs-CZ" sz="2000" dirty="0"/>
                        <a:t>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007187" y="821011"/>
            <a:ext cx="5232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Tab. 5.1 – </a:t>
            </a:r>
            <a:r>
              <a:rPr lang="cs-CZ" i="1" dirty="0"/>
              <a:t>Přehled výměr a výnosů pšenice za rok 2010</a:t>
            </a:r>
            <a:br>
              <a:rPr lang="cs-CZ" i="1" dirty="0"/>
            </a:br>
            <a:r>
              <a:rPr lang="cs-CZ" i="1" dirty="0"/>
              <a:t>(zpracováno podle dat Farského, 2010, s. 58)</a:t>
            </a:r>
          </a:p>
        </p:txBody>
      </p:sp>
    </p:spTree>
    <p:extLst>
      <p:ext uri="{BB962C8B-B14F-4D97-AF65-F5344CB8AC3E}">
        <p14:creationId xmlns:p14="http://schemas.microsoft.com/office/powerpoint/2010/main" val="21092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68F27-2B9B-4B47-8B0B-43E0D79E7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TABULEK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0AB6BD8-9CBA-4DC9-973A-DE2B5F56C3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Tabulky v HTML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D4F49DF-22E2-4438-BE93-DF43EDD24E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 fontScale="92500"/>
          </a:bodyPr>
          <a:lstStyle/>
          <a:p>
            <a:r>
              <a:rPr lang="cs-CZ" dirty="0"/>
              <a:t>Používají se nejen na tabulková data, ale také na formátování stránek, umožňují svislé zarovnání (těžko dosažitelné jinými prostředky)</a:t>
            </a:r>
          </a:p>
          <a:p>
            <a:r>
              <a:rPr lang="cs-CZ" dirty="0"/>
              <a:t>Značky pro základní strukturu (pozor, párové, nesmí </a:t>
            </a:r>
            <a:r>
              <a:rPr lang="cs-CZ"/>
              <a:t>chybět konce):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&lt;table&gt;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... 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... 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...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&lt;/table&gt;</a:t>
            </a:r>
          </a:p>
          <a:p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: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colspan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=,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rowspan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</a:p>
          <a:p>
            <a:r>
              <a:rPr lang="cs-CZ" dirty="0"/>
              <a:t>Vnitřní struktura tabulky: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caption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&gt;,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colgroup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span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=... style/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...&gt;&lt;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...&gt; 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colgroup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&gt;,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thead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&gt;,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tbody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&gt;,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tfoot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cs-CZ" dirty="0"/>
              <a:t>Formátování pomocí CSS: rámečky, barvy, zarovnání...</a:t>
            </a:r>
          </a:p>
          <a:p>
            <a:r>
              <a:rPr lang="cs-CZ" dirty="0"/>
              <a:t>Neviditelné číslice: &lt;</a:t>
            </a:r>
            <a:r>
              <a:rPr lang="cs-CZ" dirty="0" err="1"/>
              <a:t>span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=</a:t>
            </a:r>
            <a:r>
              <a:rPr lang="cs-CZ" dirty="0" err="1"/>
              <a:t>zarovnani</a:t>
            </a:r>
            <a:r>
              <a:rPr lang="cs-CZ" dirty="0"/>
              <a:t>&gt;, CSS: </a:t>
            </a:r>
            <a:r>
              <a:rPr lang="cs-CZ" dirty="0" err="1"/>
              <a:t>span.zarovnani</a:t>
            </a:r>
            <a:r>
              <a:rPr lang="cs-CZ" dirty="0"/>
              <a:t> {background-</a:t>
            </a:r>
            <a:r>
              <a:rPr lang="cs-CZ" dirty="0" err="1"/>
              <a:t>color</a:t>
            </a:r>
            <a:r>
              <a:rPr lang="cs-CZ" dirty="0"/>
              <a:t>: ...}</a:t>
            </a:r>
          </a:p>
          <a:p>
            <a:r>
              <a:rPr lang="cs-CZ" dirty="0"/>
              <a:t>Zvýraznění pozice kurzoru, např.: </a:t>
            </a:r>
            <a:br>
              <a:rPr lang="cs-CZ" dirty="0"/>
            </a:br>
            <a:r>
              <a:rPr lang="cs-CZ" b="1" dirty="0" err="1">
                <a:latin typeface="Consolas" panose="020B0609020204030204" pitchFamily="49" charset="0"/>
              </a:rPr>
              <a:t>tr:hover</a:t>
            </a:r>
            <a:r>
              <a:rPr lang="cs-CZ" b="1" dirty="0">
                <a:latin typeface="Consolas" panose="020B0609020204030204" pitchFamily="49" charset="0"/>
              </a:rPr>
              <a:t> {background-</a:t>
            </a:r>
            <a:r>
              <a:rPr lang="cs-CZ" b="1" dirty="0" err="1">
                <a:latin typeface="Consolas" panose="020B0609020204030204" pitchFamily="49" charset="0"/>
              </a:rPr>
              <a:t>color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lightgray</a:t>
            </a:r>
            <a:r>
              <a:rPr lang="cs-CZ" b="1" dirty="0">
                <a:latin typeface="Consolas" panose="020B0609020204030204" pitchFamily="49" charset="0"/>
              </a:rPr>
              <a:t>; font-</a:t>
            </a:r>
            <a:r>
              <a:rPr lang="cs-CZ" b="1" dirty="0" err="1">
                <a:latin typeface="Consolas" panose="020B0609020204030204" pitchFamily="49" charset="0"/>
              </a:rPr>
              <a:t>weight</a:t>
            </a:r>
            <a:r>
              <a:rPr lang="cs-CZ" b="1" dirty="0">
                <a:latin typeface="Consolas" panose="020B0609020204030204" pitchFamily="49" charset="0"/>
              </a:rPr>
              <a:t>: </a:t>
            </a:r>
            <a:r>
              <a:rPr lang="cs-CZ" b="1" dirty="0" err="1">
                <a:latin typeface="Consolas" panose="020B0609020204030204" pitchFamily="49" charset="0"/>
              </a:rPr>
              <a:t>bold</a:t>
            </a:r>
            <a:r>
              <a:rPr lang="cs-CZ" b="1" dirty="0">
                <a:latin typeface="Consolas" panose="020B0609020204030204" pitchFamily="49" charset="0"/>
              </a:rPr>
              <a:t>; ...}</a:t>
            </a:r>
          </a:p>
        </p:txBody>
      </p:sp>
    </p:spTree>
    <p:extLst>
      <p:ext uri="{BB962C8B-B14F-4D97-AF65-F5344CB8AC3E}">
        <p14:creationId xmlns:p14="http://schemas.microsoft.com/office/powerpoint/2010/main" val="38978959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EF924-039E-4CAD-9A7B-C5122AF46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TABULEK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F0EA0C-0D05-4992-9A97-C5E4B19FF3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Tabulka jako nástroj pro formátování stránek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27E99-4B34-4336-8251-3DEC0CC17E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Koncepce: stránka jako tabulka,</a:t>
            </a:r>
            <a:br>
              <a:rPr lang="cs-CZ" dirty="0"/>
            </a:br>
            <a:r>
              <a:rPr lang="cs-CZ" dirty="0"/>
              <a:t>2 řádky, 2 sloupce</a:t>
            </a:r>
          </a:p>
          <a:p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&lt;table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stranka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zahlavi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colspan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=2&gt;...&lt;/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=menu&gt;...&lt;/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  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=obsah&gt;...&lt;/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&lt;/table&gt;</a:t>
            </a:r>
          </a:p>
          <a:p>
            <a:r>
              <a:rPr lang="cs-CZ" dirty="0"/>
              <a:t>CSS:</a:t>
            </a:r>
            <a:br>
              <a:rPr lang="cs-CZ" dirty="0"/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table.stranka</a:t>
            </a:r>
            <a:r>
              <a:rPr lang="cs-CZ" dirty="0">
                <a:latin typeface="Consolas" panose="020B0609020204030204" pitchFamily="49" charset="0"/>
              </a:rPr>
              <a:t> {</a:t>
            </a:r>
            <a:r>
              <a:rPr lang="cs-CZ" dirty="0" err="1">
                <a:latin typeface="Consolas" panose="020B0609020204030204" pitchFamily="49" charset="0"/>
              </a:rPr>
              <a:t>width</a:t>
            </a:r>
            <a:r>
              <a:rPr lang="cs-CZ" dirty="0">
                <a:latin typeface="Consolas" panose="020B0609020204030204" pitchFamily="49" charset="0"/>
              </a:rPr>
              <a:t>: 100%; ...}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th.zahlavi</a:t>
            </a:r>
            <a:r>
              <a:rPr lang="cs-CZ" dirty="0">
                <a:latin typeface="Consolas" panose="020B0609020204030204" pitchFamily="49" charset="0"/>
              </a:rPr>
              <a:t> {background-image: </a:t>
            </a:r>
            <a:r>
              <a:rPr lang="cs-CZ" dirty="0" err="1">
                <a:latin typeface="Consolas" panose="020B0609020204030204" pitchFamily="49" charset="0"/>
              </a:rPr>
              <a:t>url</a:t>
            </a:r>
            <a:r>
              <a:rPr lang="cs-CZ" dirty="0">
                <a:latin typeface="Consolas" panose="020B0609020204030204" pitchFamily="49" charset="0"/>
              </a:rPr>
              <a:t>(x.jpg); }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th.menu</a:t>
            </a:r>
            <a:r>
              <a:rPr lang="cs-CZ" dirty="0">
                <a:latin typeface="Consolas" panose="020B0609020204030204" pitchFamily="49" charset="0"/>
              </a:rPr>
              <a:t> {</a:t>
            </a:r>
            <a:r>
              <a:rPr lang="cs-CZ" dirty="0" err="1">
                <a:latin typeface="Consolas" panose="020B0609020204030204" pitchFamily="49" charset="0"/>
              </a:rPr>
              <a:t>width</a:t>
            </a:r>
            <a:r>
              <a:rPr lang="cs-CZ" dirty="0">
                <a:latin typeface="Consolas" panose="020B0609020204030204" pitchFamily="49" charset="0"/>
              </a:rPr>
              <a:t>: 20%; </a:t>
            </a:r>
            <a:r>
              <a:rPr lang="cs-CZ" dirty="0" err="1">
                <a:latin typeface="Consolas" panose="020B0609020204030204" pitchFamily="49" charset="0"/>
              </a:rPr>
              <a:t>vertical-align</a:t>
            </a:r>
            <a:r>
              <a:rPr lang="cs-CZ" dirty="0">
                <a:latin typeface="Consolas" panose="020B0609020204030204" pitchFamily="49" charset="0"/>
              </a:rPr>
              <a:t>: top; ...}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th.obsah</a:t>
            </a:r>
            <a:r>
              <a:rPr lang="cs-CZ" dirty="0">
                <a:latin typeface="Consolas" panose="020B0609020204030204" pitchFamily="49" charset="0"/>
              </a:rPr>
              <a:t> {</a:t>
            </a:r>
            <a:r>
              <a:rPr lang="cs-CZ" dirty="0" err="1">
                <a:latin typeface="Consolas" panose="020B0609020204030204" pitchFamily="49" charset="0"/>
              </a:rPr>
              <a:t>vertical-align</a:t>
            </a:r>
            <a:r>
              <a:rPr lang="cs-CZ" dirty="0">
                <a:latin typeface="Consolas" panose="020B0609020204030204" pitchFamily="49" charset="0"/>
              </a:rPr>
              <a:t>: top; ...}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502EDFE-37EE-4A59-8C57-6DA203759408}"/>
              </a:ext>
            </a:extLst>
          </p:cNvPr>
          <p:cNvSpPr/>
          <p:nvPr/>
        </p:nvSpPr>
        <p:spPr>
          <a:xfrm>
            <a:off x="7896200" y="2168861"/>
            <a:ext cx="3888432" cy="576064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highlight>
                  <a:srgbClr val="FFFF00"/>
                </a:highlight>
              </a:rPr>
              <a:t>Záhlaví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3078520-55F3-417E-9C19-4D4FD1C7DDE9}"/>
              </a:ext>
            </a:extLst>
          </p:cNvPr>
          <p:cNvSpPr/>
          <p:nvPr/>
        </p:nvSpPr>
        <p:spPr>
          <a:xfrm>
            <a:off x="7896200" y="2753615"/>
            <a:ext cx="576064" cy="1719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highlight>
                  <a:srgbClr val="FFFF00"/>
                </a:highlight>
              </a:rPr>
              <a:t>Menu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AE9A91F-3AB0-4E61-B85A-83C0F93EE25A}"/>
              </a:ext>
            </a:extLst>
          </p:cNvPr>
          <p:cNvSpPr/>
          <p:nvPr/>
        </p:nvSpPr>
        <p:spPr>
          <a:xfrm>
            <a:off x="8472264" y="2753615"/>
            <a:ext cx="3312368" cy="1719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highlight>
                  <a:srgbClr val="FFFF00"/>
                </a:highlight>
              </a:rPr>
              <a:t>Obsah stránky</a:t>
            </a:r>
          </a:p>
        </p:txBody>
      </p:sp>
    </p:spTree>
    <p:extLst>
      <p:ext uri="{BB962C8B-B14F-4D97-AF65-F5344CB8AC3E}">
        <p14:creationId xmlns:p14="http://schemas.microsoft.com/office/powerpoint/2010/main" val="4861949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8630E2-D835-47B3-8D6A-F16D6C1F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FORMULÁŘE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7F8E80-6987-4A29-B6F4-14BA7CD4F4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Vstup informací od uživatele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F5A4912-6E06-4C2B-9B57-8CF2D01804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Formuláře umožňují uživateli vkládat informace do stránky, ty pak mohou být zpracovány prohlížečem, nebo poslány na server a zpracovány odpovídajícím programem na serveru.</a:t>
            </a:r>
          </a:p>
          <a:p>
            <a:r>
              <a:rPr lang="cs-CZ" dirty="0"/>
              <a:t>Formulář jako celek: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form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... 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form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cs-CZ" dirty="0"/>
              <a:t>Formulářové prvky: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&lt;input type=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 id= 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select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option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...&gt; ... 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select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button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&gt;...&lt;/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button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textarea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... 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textarea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cs-CZ" dirty="0"/>
              <a:t>Formulářů může být ve stránce více. V jednom formulářovém celku funguje mazací tlačítko, odesílací tlačítko.</a:t>
            </a:r>
          </a:p>
        </p:txBody>
      </p:sp>
    </p:spTree>
    <p:extLst>
      <p:ext uri="{BB962C8B-B14F-4D97-AF65-F5344CB8AC3E}">
        <p14:creationId xmlns:p14="http://schemas.microsoft.com/office/powerpoint/2010/main" val="38461415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2A5B9-4598-4CBC-8FEB-6FA22534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FORMULÁŘOVÝCH PRVKŮ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30627E-0759-4ED1-B1FF-A894442006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&lt;input type=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CA7C66A-EBF3-47A9-9804-685FF3145C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text</a:t>
            </a:r>
            <a:r>
              <a:rPr lang="cs-CZ" dirty="0"/>
              <a:t> – vstupní řádek</a:t>
            </a:r>
            <a:br>
              <a:rPr lang="cs-CZ" dirty="0"/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size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  <a:r>
              <a:rPr lang="cs-CZ" dirty="0"/>
              <a:t> </a:t>
            </a:r>
            <a:br>
              <a:rPr lang="cs-CZ" dirty="0"/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maxlength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</a:p>
          <a:p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password</a:t>
            </a:r>
            <a:r>
              <a:rPr lang="cs-CZ" dirty="0"/>
              <a:t> – vstupní řádek pro heslo</a:t>
            </a:r>
            <a:br>
              <a:rPr lang="cs-CZ" dirty="0"/>
            </a:br>
            <a:r>
              <a:rPr lang="cs-CZ" dirty="0"/>
              <a:t>jako text, ale nezobrazuje se otevřený obsah</a:t>
            </a:r>
          </a:p>
          <a:p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reset</a:t>
            </a:r>
            <a:r>
              <a:rPr lang="cs-CZ" dirty="0"/>
              <a:t> – „mazací“ tlačítko (nastaví počáteční hodnoty všech prvků ve formuláři)</a:t>
            </a:r>
          </a:p>
          <a:p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submit</a:t>
            </a:r>
            <a:r>
              <a:rPr lang="cs-CZ" dirty="0"/>
              <a:t> – odesílací tlačítko, odešle hodnoty všech prvků formuláře (přes URL)</a:t>
            </a:r>
          </a:p>
          <a:p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button</a:t>
            </a:r>
            <a:r>
              <a:rPr lang="cs-CZ" dirty="0"/>
              <a:t> – obecné tlačítko (funkci dodá odpovídající skript)</a:t>
            </a:r>
          </a:p>
          <a:p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radio</a:t>
            </a:r>
            <a:r>
              <a:rPr lang="cs-CZ" dirty="0"/>
              <a:t> – výběrová volba</a:t>
            </a:r>
            <a:br>
              <a:rPr lang="cs-CZ" dirty="0"/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checked</a:t>
            </a:r>
            <a:endParaRPr lang="cs-CZ" b="1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checkbox</a:t>
            </a:r>
            <a:r>
              <a:rPr lang="cs-CZ" dirty="0"/>
              <a:t> – zaškrtávací pole</a:t>
            </a:r>
          </a:p>
        </p:txBody>
      </p:sp>
    </p:spTree>
    <p:extLst>
      <p:ext uri="{BB962C8B-B14F-4D97-AF65-F5344CB8AC3E}">
        <p14:creationId xmlns:p14="http://schemas.microsoft.com/office/powerpoint/2010/main" val="50705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4791D-ED04-40DE-B459-F1CCD1A00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197E22-522B-4605-B4E7-4E000C2618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err="1"/>
              <a:t>Uniform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Locator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B3AC5D4-9059-403D-98CC-0C6C316065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URL – jednoznačný popis zdroje v Internetu</a:t>
            </a:r>
          </a:p>
          <a:p>
            <a:r>
              <a:rPr lang="cs-CZ" b="1" dirty="0">
                <a:solidFill>
                  <a:srgbClr val="00B0F0"/>
                </a:solidFill>
              </a:rPr>
              <a:t>Obecný tvar</a:t>
            </a:r>
            <a:br>
              <a:rPr lang="cs-CZ" dirty="0"/>
            </a:br>
            <a:r>
              <a:rPr lang="cs-CZ" dirty="0"/>
              <a:t> protokol://uživatel@server:port/cesta/soubor?dotaz#fragment</a:t>
            </a:r>
          </a:p>
          <a:p>
            <a:r>
              <a:rPr lang="cs-CZ" b="1" dirty="0">
                <a:solidFill>
                  <a:srgbClr val="00B0F0"/>
                </a:solidFill>
              </a:rPr>
              <a:t>Příklady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ftp://ftp.mendelu.cz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http://is.mendelu.cz/lide.pl?id=1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file:///C:/adresare/soubory/muj.html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mailto:franta@email.cz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http://192.178.78.10/cgi/start.cgi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5107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326E0-5DC3-4D3F-824C-AACA07B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HODNOT FORMULÁŘE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8DDED08-E909-4F2C-9D75-16E1F4037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Dynamické dokumenty (strana klienta)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2A0ED4-3606-49FE-9AC2-9C5F064E80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/>
          </a:bodyPr>
          <a:lstStyle/>
          <a:p>
            <a:r>
              <a:rPr lang="cs-CZ" dirty="0"/>
              <a:t>Prohlížeč je ovládán programem v jazyce </a:t>
            </a:r>
            <a:r>
              <a:rPr lang="cs-CZ" dirty="0" err="1"/>
              <a:t>JavaScript</a:t>
            </a:r>
            <a:r>
              <a:rPr lang="cs-CZ" dirty="0"/>
              <a:t> vloženým do dokumentu.</a:t>
            </a:r>
          </a:p>
          <a:p>
            <a:r>
              <a:rPr lang="cs-CZ" dirty="0"/>
              <a:t>Samotný prohlížeč může přistupovat k zobrazeným prvkům dokumentu</a:t>
            </a:r>
          </a:p>
          <a:p>
            <a:r>
              <a:rPr lang="cs-CZ" dirty="0"/>
              <a:t>Každý prvek může reagovat na nějakou událost (myš, klávesnice, stav dokumentu). Parametr libovolné značky v dokumentu je název události (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onclick</a:t>
            </a:r>
            <a:r>
              <a:rPr lang="cs-CZ" dirty="0"/>
              <a:t>,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onmouseover</a:t>
            </a:r>
            <a:r>
              <a:rPr lang="cs-CZ" dirty="0"/>
              <a:t>,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onmouseout</a:t>
            </a:r>
            <a:r>
              <a:rPr lang="cs-CZ" dirty="0"/>
              <a:t>,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onsubmit</a:t>
            </a:r>
            <a:r>
              <a:rPr lang="cs-CZ" dirty="0"/>
              <a:t>,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onreset</a:t>
            </a:r>
            <a:r>
              <a:rPr lang="cs-CZ" dirty="0"/>
              <a:t>,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onkeydown</a:t>
            </a:r>
            <a:r>
              <a:rPr lang="cs-CZ" dirty="0"/>
              <a:t>, ...), hodnotou parametru je příkaz v jazyce </a:t>
            </a:r>
            <a:r>
              <a:rPr lang="cs-CZ" dirty="0" err="1"/>
              <a:t>JavaScript</a:t>
            </a:r>
            <a:r>
              <a:rPr lang="cs-CZ" dirty="0"/>
              <a:t>.</a:t>
            </a:r>
          </a:p>
          <a:p>
            <a:r>
              <a:rPr lang="cs-CZ" dirty="0"/>
              <a:t>Příklad:</a:t>
            </a:r>
            <a:br>
              <a:rPr lang="cs-CZ" dirty="0"/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&lt;h1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onclick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alert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('Toto je nadpis') "&gt;Text nadpisu&lt;/h1&gt;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&lt;input type=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button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onclick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Vypocet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() "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="Vypočti úrok"&gt;</a:t>
            </a:r>
          </a:p>
          <a:p>
            <a:r>
              <a:rPr lang="cs-CZ" dirty="0"/>
              <a:t>V libovolném místě dokumentu může být párová značka 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script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 </a:t>
            </a:r>
            <a:r>
              <a:rPr lang="cs-CZ" dirty="0"/>
              <a:t>a v ní definice funkce nebo jiný kód v jazyce </a:t>
            </a:r>
            <a:r>
              <a:rPr lang="cs-CZ" dirty="0" err="1"/>
              <a:t>JavaScript</a:t>
            </a:r>
            <a:r>
              <a:rPr lang="cs-CZ" dirty="0"/>
              <a:t>.</a:t>
            </a:r>
          </a:p>
          <a:p>
            <a:r>
              <a:rPr lang="cs-CZ" dirty="0"/>
              <a:t>Přístup k libovolnému prvku dokumentu v jazyce </a:t>
            </a:r>
            <a:r>
              <a:rPr lang="cs-CZ" dirty="0" err="1"/>
              <a:t>JavaScript</a:t>
            </a:r>
            <a:r>
              <a:rPr lang="cs-CZ" dirty="0"/>
              <a:t>:</a:t>
            </a:r>
            <a:br>
              <a:rPr lang="cs-CZ" dirty="0"/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document.getElementById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("id").</a:t>
            </a:r>
            <a:r>
              <a:rPr lang="cs-CZ" dirty="0"/>
              <a:t>vlastnost</a:t>
            </a:r>
            <a:br>
              <a:rPr lang="cs-CZ" dirty="0"/>
            </a:b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this.</a:t>
            </a:r>
            <a:r>
              <a:rPr lang="cs-CZ" dirty="0" err="1"/>
              <a:t>vlastnost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0370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021AA-7220-45D3-BC87-F7B34457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HODNOT FORMULÁŘE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A403F6-9357-4857-A6F6-BD79ECBD7B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Krátký příklad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7C5319-C1AA-4327-88BC-9068EE159F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0884622" cy="5256583"/>
          </a:xfrm>
        </p:spPr>
        <p:txBody>
          <a:bodyPr>
            <a:normAutofit fontScale="92500"/>
          </a:bodyPr>
          <a:lstStyle/>
          <a:p>
            <a:r>
              <a:rPr lang="cs-CZ" b="1" dirty="0">
                <a:latin typeface="Consolas" panose="020B0609020204030204" pitchFamily="49" charset="0"/>
              </a:rPr>
              <a:t>&lt;h1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onclick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this.style.color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='green'"</a:t>
            </a:r>
            <a:r>
              <a:rPr lang="cs-CZ" b="1" dirty="0">
                <a:latin typeface="Consolas" panose="020B0609020204030204" pitchFamily="49" charset="0"/>
              </a:rPr>
              <a:t>&gt;Formulář s výpočtem&lt;/h1&gt;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form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Jistina: &lt;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input type=text id=jistina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size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=10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="10000"</a:t>
            </a:r>
            <a:r>
              <a:rPr lang="cs-CZ" b="1" dirty="0">
                <a:latin typeface="Consolas" panose="020B0609020204030204" pitchFamily="49" charset="0"/>
              </a:rPr>
              <a:t>&gt;&lt;br&gt;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Úrok % p. a.: &lt;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input type=text id=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urok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size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=5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maxlength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=3</a:t>
            </a:r>
            <a:r>
              <a:rPr lang="cs-CZ" b="1" dirty="0">
                <a:latin typeface="Consolas" panose="020B0609020204030204" pitchFamily="49" charset="0"/>
              </a:rPr>
              <a:t>&gt;&lt;hr&gt;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Výsledná částka: &lt;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input type=text id=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vysled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size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=10</a:t>
            </a:r>
            <a:r>
              <a:rPr lang="cs-CZ" b="1" dirty="0">
                <a:latin typeface="Consolas" panose="020B0609020204030204" pitchFamily="49" charset="0"/>
              </a:rPr>
              <a:t>&gt;&lt;br&gt;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input type=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button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onclick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Vypocti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()"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="Vypočti částku"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latin typeface="Consolas" panose="020B0609020204030204" pitchFamily="49" charset="0"/>
              </a:rPr>
              <a:t>&lt;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input type=reset 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="Smaž formulář"</a:t>
            </a:r>
            <a:r>
              <a:rPr lang="cs-CZ" b="1" dirty="0">
                <a:latin typeface="Consolas" panose="020B0609020204030204" pitchFamily="49" charset="0"/>
              </a:rPr>
              <a:t>&gt;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form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script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function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Vypocti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(){</a:t>
            </a:r>
            <a:b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document.getElementById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("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vysled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").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 = </a:t>
            </a:r>
            <a:b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     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document.getElementById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("jistina").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 *</a:t>
            </a:r>
            <a:b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     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document.getElementById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("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urok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").</a:t>
            </a:r>
            <a:r>
              <a:rPr lang="cs-CZ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 /100;</a:t>
            </a:r>
            <a:b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  <a:br>
              <a:rPr lang="cs-CZ" b="1" dirty="0">
                <a:latin typeface="Consolas" panose="020B0609020204030204" pitchFamily="49" charset="0"/>
              </a:rPr>
            </a:b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&lt;/</a:t>
            </a:r>
            <a:r>
              <a:rPr lang="cs-CZ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script</a:t>
            </a:r>
            <a: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394231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5A2C2-0378-4405-A4F6-0D95D857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WEBOVÉ MÍSTO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55F236-28B3-4559-B2D9-A6CC8B9E5D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Některá pravidla pro konstrukci webového místa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C24675-F3CE-44B2-A24E-C5B8517FBE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Skládá se </a:t>
            </a:r>
            <a:r>
              <a:rPr lang="cs-CZ" b="1" dirty="0">
                <a:solidFill>
                  <a:srgbClr val="00B0F0"/>
                </a:solidFill>
              </a:rPr>
              <a:t>z mnoha</a:t>
            </a:r>
            <a:r>
              <a:rPr lang="cs-CZ" dirty="0"/>
              <a:t> jednotlivých stránek (souborů) HTML.</a:t>
            </a:r>
          </a:p>
          <a:p>
            <a:r>
              <a:rPr lang="cs-CZ" dirty="0"/>
              <a:t>Má </a:t>
            </a:r>
            <a:r>
              <a:rPr lang="cs-CZ" b="1" dirty="0">
                <a:solidFill>
                  <a:srgbClr val="00B0F0"/>
                </a:solidFill>
              </a:rPr>
              <a:t>jednotné formátování</a:t>
            </a:r>
            <a:r>
              <a:rPr lang="cs-CZ" dirty="0"/>
              <a:t> řešené souborem (soubory) CSS vkládanými do všech stránek.</a:t>
            </a:r>
          </a:p>
          <a:p>
            <a:r>
              <a:rPr lang="cs-CZ" dirty="0"/>
              <a:t>Stránky jsou vhodně vzájemně </a:t>
            </a:r>
            <a:r>
              <a:rPr lang="cs-CZ" b="1" dirty="0">
                <a:solidFill>
                  <a:srgbClr val="00B0F0"/>
                </a:solidFill>
              </a:rPr>
              <a:t>provázány</a:t>
            </a:r>
            <a:r>
              <a:rPr lang="cs-CZ" dirty="0"/>
              <a:t> odkazy.</a:t>
            </a:r>
          </a:p>
          <a:p>
            <a:r>
              <a:rPr lang="cs-CZ" dirty="0"/>
              <a:t>Konstrukce a návaznosti stránek mají určitou </a:t>
            </a:r>
            <a:r>
              <a:rPr lang="cs-CZ" b="1" dirty="0">
                <a:solidFill>
                  <a:srgbClr val="00B0F0"/>
                </a:solidFill>
              </a:rPr>
              <a:t>logiku</a:t>
            </a:r>
            <a:r>
              <a:rPr lang="cs-CZ" dirty="0"/>
              <a:t> – čtenář musí mít jasno, jak se dostane k požadované informaci.</a:t>
            </a:r>
          </a:p>
          <a:p>
            <a:r>
              <a:rPr lang="cs-CZ" dirty="0"/>
              <a:t>Obsah stránek může být </a:t>
            </a:r>
            <a:r>
              <a:rPr lang="cs-CZ" b="1" dirty="0">
                <a:solidFill>
                  <a:srgbClr val="00B0F0"/>
                </a:solidFill>
              </a:rPr>
              <a:t>generován</a:t>
            </a:r>
            <a:r>
              <a:rPr lang="cs-CZ" dirty="0"/>
              <a:t> (obvykle z databáze nebo redakčním systémem).</a:t>
            </a:r>
          </a:p>
          <a:p>
            <a:r>
              <a:rPr lang="cs-CZ" dirty="0"/>
              <a:t>Místo je </a:t>
            </a:r>
            <a:r>
              <a:rPr lang="cs-CZ" b="1" dirty="0">
                <a:solidFill>
                  <a:srgbClr val="00B0F0"/>
                </a:solidFill>
              </a:rPr>
              <a:t>zabezpečeno</a:t>
            </a:r>
            <a:r>
              <a:rPr lang="cs-CZ" dirty="0"/>
              <a:t> proti neoprávněným přístupům/modifikacím.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424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16F1D-E086-495F-A970-0178B03F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8CD5EB-E117-4B95-AA3B-4BA0BD1F3E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Jazyk HTML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D3B4EF7-D069-4AA7-934F-5D7EE01CB7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HTML</a:t>
            </a:r>
            <a:r>
              <a:rPr lang="cs-CZ" dirty="0"/>
              <a:t> = </a:t>
            </a:r>
            <a:r>
              <a:rPr lang="cs-CZ" dirty="0" err="1"/>
              <a:t>HyperText</a:t>
            </a:r>
            <a:r>
              <a:rPr lang="cs-CZ" dirty="0"/>
              <a:t>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cs-CZ" dirty="0"/>
          </a:p>
          <a:p>
            <a:r>
              <a:rPr lang="cs-CZ" dirty="0"/>
              <a:t>Relativně jednoduchý </a:t>
            </a:r>
            <a:r>
              <a:rPr lang="cs-CZ" b="1" dirty="0">
                <a:solidFill>
                  <a:srgbClr val="00B0F0"/>
                </a:solidFill>
              </a:rPr>
              <a:t>značkovací jazyk</a:t>
            </a:r>
            <a:r>
              <a:rPr lang="cs-CZ" dirty="0"/>
              <a:t> pro tvorbu dokumentů využívaných službou WWW (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Web)</a:t>
            </a:r>
          </a:p>
          <a:p>
            <a:r>
              <a:rPr lang="cs-CZ" dirty="0"/>
              <a:t>Dokument v jazyce HTML je tvořen </a:t>
            </a:r>
            <a:r>
              <a:rPr lang="cs-CZ" b="1" dirty="0"/>
              <a:t>čistým textem</a:t>
            </a:r>
            <a:r>
              <a:rPr lang="cs-CZ" dirty="0"/>
              <a:t> a </a:t>
            </a:r>
            <a:r>
              <a:rPr lang="cs-CZ" b="1" dirty="0"/>
              <a:t>formátovacími značkami</a:t>
            </a:r>
            <a:r>
              <a:rPr lang="cs-CZ" dirty="0"/>
              <a:t>, které určují podobu textu při zobrazení na obrazovce</a:t>
            </a:r>
          </a:p>
          <a:p>
            <a:r>
              <a:rPr lang="cs-CZ" b="1" dirty="0">
                <a:solidFill>
                  <a:srgbClr val="00B0F0"/>
                </a:solidFill>
              </a:rPr>
              <a:t>Vlastnosti:</a:t>
            </a:r>
          </a:p>
          <a:p>
            <a:pPr lvl="1"/>
            <a:r>
              <a:rPr lang="cs-CZ" dirty="0"/>
              <a:t>Libovolný počet mezer a prázdných řádků se chápe </a:t>
            </a:r>
            <a:r>
              <a:rPr lang="cs-CZ" b="1" dirty="0"/>
              <a:t>jako jedna </a:t>
            </a:r>
            <a:r>
              <a:rPr lang="cs-CZ" dirty="0"/>
              <a:t>mezislovní mezera (základní princip zpracování knižního písma)</a:t>
            </a:r>
          </a:p>
          <a:p>
            <a:pPr lvl="1"/>
            <a:r>
              <a:rPr lang="cs-CZ" dirty="0"/>
              <a:t>Dokument v jazyce HTML je čistě textový soubor – nemůže tedy být napaden virem</a:t>
            </a:r>
          </a:p>
          <a:p>
            <a:pPr lvl="1"/>
            <a:r>
              <a:rPr lang="cs-CZ" dirty="0"/>
              <a:t>K pořízení dokumentu v HTML lze využít </a:t>
            </a:r>
            <a:r>
              <a:rPr lang="cs-CZ" b="1" dirty="0"/>
              <a:t>libovolný editor</a:t>
            </a:r>
            <a:r>
              <a:rPr lang="cs-CZ" dirty="0"/>
              <a:t>, který umožňuje ukládat čistý text (</a:t>
            </a:r>
            <a:r>
              <a:rPr lang="cs-CZ" dirty="0" err="1"/>
              <a:t>PSPad</a:t>
            </a:r>
            <a:r>
              <a:rPr lang="cs-CZ" dirty="0"/>
              <a:t>, Notepad, </a:t>
            </a:r>
            <a:r>
              <a:rPr lang="cs-CZ" dirty="0" err="1"/>
              <a:t>joe</a:t>
            </a:r>
            <a:r>
              <a:rPr lang="cs-CZ" dirty="0"/>
              <a:t> a velké množství dalších)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5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34A71-903B-4E5C-AA47-95C8E447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WWW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5BD484-7C81-47F4-AB62-172B3CFD16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Webová stránka, webové místo, dokumenty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D51EA41-654F-48A5-BF79-A4DB4A8CCA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Webová stránka</a:t>
            </a:r>
            <a:r>
              <a:rPr lang="cs-CZ" dirty="0"/>
              <a:t> – jeden dokument (</a:t>
            </a:r>
            <a:r>
              <a:rPr lang="cs-CZ" b="1" dirty="0"/>
              <a:t>soubor</a:t>
            </a:r>
            <a:r>
              <a:rPr lang="cs-CZ" dirty="0"/>
              <a:t> *.</a:t>
            </a:r>
            <a:r>
              <a:rPr lang="cs-CZ" dirty="0" err="1"/>
              <a:t>html</a:t>
            </a:r>
            <a:r>
              <a:rPr lang="cs-CZ" dirty="0"/>
              <a:t> u statických dokumentů)</a:t>
            </a:r>
          </a:p>
          <a:p>
            <a:r>
              <a:rPr lang="cs-CZ" b="1" dirty="0">
                <a:solidFill>
                  <a:srgbClr val="00B0F0"/>
                </a:solidFill>
              </a:rPr>
              <a:t>Webové místo</a:t>
            </a:r>
            <a:r>
              <a:rPr lang="cs-CZ" dirty="0"/>
              <a:t> – soustava stránek, vzájemné odkazy, společné formátování</a:t>
            </a:r>
          </a:p>
          <a:p>
            <a:r>
              <a:rPr lang="cs-CZ" b="1" dirty="0">
                <a:solidFill>
                  <a:srgbClr val="00B0F0"/>
                </a:solidFill>
              </a:rPr>
              <a:t>Statické dokumenty</a:t>
            </a:r>
            <a:r>
              <a:rPr lang="cs-CZ" dirty="0"/>
              <a:t> – prezentují informace, ale čtenář je nemůže ovlivnit</a:t>
            </a:r>
          </a:p>
          <a:p>
            <a:r>
              <a:rPr lang="cs-CZ" b="1" dirty="0">
                <a:solidFill>
                  <a:srgbClr val="00B0F0"/>
                </a:solidFill>
              </a:rPr>
              <a:t>Dynamické dokumenty</a:t>
            </a:r>
            <a:r>
              <a:rPr lang="cs-CZ" dirty="0"/>
              <a:t> – čtenář může ovlivnit způsob zobrazení, popř. zobrazené informace, lze vkládat data a ta se následně zpracovávají</a:t>
            </a:r>
          </a:p>
          <a:p>
            <a:r>
              <a:rPr lang="cs-CZ" dirty="0"/>
              <a:t>Dynamické dokumenty </a:t>
            </a:r>
            <a:r>
              <a:rPr lang="cs-CZ" b="1" dirty="0"/>
              <a:t>na straně klienta</a:t>
            </a:r>
            <a:r>
              <a:rPr lang="cs-CZ" dirty="0"/>
              <a:t>: zpracování provádí prohlížeč</a:t>
            </a:r>
          </a:p>
          <a:p>
            <a:r>
              <a:rPr lang="cs-CZ" dirty="0"/>
              <a:t>Dynamické dokumenty </a:t>
            </a:r>
            <a:r>
              <a:rPr lang="cs-CZ" b="1" dirty="0"/>
              <a:t>na straně serveru</a:t>
            </a:r>
            <a:r>
              <a:rPr lang="cs-CZ" dirty="0"/>
              <a:t>: data se přenášejí na serverovou stranu, tam se zpracovávají a následně server posílá novou stránku do prohlížeče</a:t>
            </a:r>
          </a:p>
          <a:p>
            <a:r>
              <a:rPr lang="cs-CZ" dirty="0"/>
              <a:t>Často se používají </a:t>
            </a:r>
            <a:r>
              <a:rPr lang="cs-CZ" b="1" dirty="0"/>
              <a:t>kombinované</a:t>
            </a:r>
            <a:r>
              <a:rPr lang="cs-CZ" dirty="0"/>
              <a:t> dynamické dokumenty obsahující oba typy zpracování</a:t>
            </a:r>
          </a:p>
        </p:txBody>
      </p:sp>
    </p:spTree>
    <p:extLst>
      <p:ext uri="{BB962C8B-B14F-4D97-AF65-F5344CB8AC3E}">
        <p14:creationId xmlns:p14="http://schemas.microsoft.com/office/powerpoint/2010/main" val="857045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E8393-F39A-42E3-9D8D-A30F2125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WWW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198998-E0ED-446F-99CE-2BC51FDA48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Dokument HTML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CCDA97-D646-4A8C-B624-E2E746ACAA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5366" y="1484784"/>
            <a:ext cx="11665290" cy="504055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Dokument v jazyce HTML (formátu HTML) je složen </a:t>
            </a:r>
            <a:r>
              <a:rPr lang="cs-CZ" b="1" dirty="0"/>
              <a:t>z vlastního obsahu </a:t>
            </a:r>
            <a:r>
              <a:rPr lang="cs-CZ" dirty="0"/>
              <a:t>a </a:t>
            </a:r>
            <a:r>
              <a:rPr lang="cs-CZ" b="1" dirty="0"/>
              <a:t>formátovacích značek (</a:t>
            </a:r>
            <a:r>
              <a:rPr lang="cs-CZ" b="1" dirty="0" err="1"/>
              <a:t>tagů</a:t>
            </a:r>
            <a:r>
              <a:rPr lang="cs-CZ" b="1" dirty="0"/>
              <a:t>)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rgbClr val="00B0F0"/>
                </a:solidFill>
              </a:rPr>
              <a:t>Značky</a:t>
            </a:r>
            <a:r>
              <a:rPr lang="cs-CZ" dirty="0"/>
              <a:t>:</a:t>
            </a:r>
          </a:p>
          <a:p>
            <a:pPr lvl="1"/>
            <a:r>
              <a:rPr lang="cs-CZ" b="1" dirty="0"/>
              <a:t>slovní</a:t>
            </a:r>
            <a:br>
              <a:rPr lang="cs-CZ" dirty="0"/>
            </a:br>
            <a:r>
              <a:rPr lang="cs-CZ" dirty="0"/>
              <a:t>párové, např.: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&lt;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strong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&gt;... nějaký text ...&lt;/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strong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br>
              <a:rPr lang="cs-CZ" dirty="0">
                <a:solidFill>
                  <a:srgbClr val="00B0F0"/>
                </a:solidFill>
              </a:rPr>
            </a:br>
            <a:r>
              <a:rPr lang="cs-CZ" dirty="0"/>
              <a:t>nepárové, např.: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&lt;br&gt;</a:t>
            </a:r>
          </a:p>
          <a:p>
            <a:pPr lvl="1"/>
            <a:r>
              <a:rPr lang="cs-CZ" dirty="0"/>
              <a:t>parametry značek (u začátečních párových, u nepárových):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&lt;h1 id=hlavni 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class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=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stred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&gt;</a:t>
            </a:r>
            <a:r>
              <a:rPr lang="cs-CZ" dirty="0"/>
              <a:t> – pozor na oddělovače: mezera, rovnítko</a:t>
            </a:r>
          </a:p>
          <a:p>
            <a:pPr lvl="1"/>
            <a:r>
              <a:rPr lang="cs-CZ" b="1" dirty="0"/>
              <a:t>entity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&amp;</a:t>
            </a:r>
            <a:r>
              <a:rPr lang="cs-CZ" i="1" dirty="0"/>
              <a:t>slovo</a:t>
            </a:r>
            <a:r>
              <a:rPr lang="cs-CZ" dirty="0">
                <a:solidFill>
                  <a:srgbClr val="00B0F0"/>
                </a:solidFill>
              </a:rPr>
              <a:t>;</a:t>
            </a:r>
            <a:r>
              <a:rPr lang="cs-CZ" dirty="0"/>
              <a:t> např.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&amp;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nbsp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; &amp;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ndash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; &amp;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amp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Otevírací doba 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v&amp;nbsp;prodejně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: </a:t>
            </a:r>
            <a:r>
              <a:rPr lang="cs-CZ" dirty="0" err="1">
                <a:solidFill>
                  <a:srgbClr val="00B0F0"/>
                </a:solidFill>
                <a:latin typeface="Consolas" panose="020B0609020204030204" pitchFamily="49" charset="0"/>
              </a:rPr>
              <a:t>po&amp;ndash;pá</a:t>
            </a:r>
            <a:r>
              <a:rPr lang="cs-CZ" dirty="0">
                <a:solidFill>
                  <a:srgbClr val="00B0F0"/>
                </a:solidFill>
                <a:latin typeface="Consolas" panose="020B0609020204030204" pitchFamily="49" charset="0"/>
              </a:rPr>
              <a:t> 13&amp;ndash;18&amp;nbsp;h</a:t>
            </a:r>
          </a:p>
        </p:txBody>
      </p:sp>
    </p:spTree>
    <p:extLst>
      <p:ext uri="{BB962C8B-B14F-4D97-AF65-F5344CB8AC3E}">
        <p14:creationId xmlns:p14="http://schemas.microsoft.com/office/powerpoint/2010/main" val="198057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4B3C4-C8B3-4423-BCE8-355A3E050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HTML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0328CEE-4BBC-46D1-BEE9-87A3769AA0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Struktura dokumentu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D10995B-A466-4A55-9405-AB3A3766FF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&lt;html&gt;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 &lt;head&gt;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…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záhlaví, též preambule; neviditelná část dokumentu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&lt;/head&gt;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 &lt;body&gt;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…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tělo dokumentu; viditelná část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&lt;/body&gt;</a:t>
            </a:r>
            <a:br>
              <a:rPr lang="cs-CZ" b="1" dirty="0">
                <a:solidFill>
                  <a:srgbClr val="00B0F0"/>
                </a:solidFill>
                <a:latin typeface="Consolas" panose="020B0609020204030204" pitchFamily="49" charset="0"/>
              </a:rPr>
            </a:b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657869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b="1" dirty="0">
            <a:latin typeface="Candara" panose="020E0502030303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118105</TotalTime>
  <Words>6038</Words>
  <Application>Microsoft Office PowerPoint</Application>
  <PresentationFormat>Širokoúhlá obrazovka</PresentationFormat>
  <Paragraphs>508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67" baseType="lpstr">
      <vt:lpstr>Arial</vt:lpstr>
      <vt:lpstr>Bahnschrift</vt:lpstr>
      <vt:lpstr>Britannic Bold</vt:lpstr>
      <vt:lpstr>Calibri</vt:lpstr>
      <vt:lpstr>Cambria Math</vt:lpstr>
      <vt:lpstr>Candara</vt:lpstr>
      <vt:lpstr>Consolas</vt:lpstr>
      <vt:lpstr>Constantia</vt:lpstr>
      <vt:lpstr>Garamond</vt:lpstr>
      <vt:lpstr>Monotype Corsiva</vt:lpstr>
      <vt:lpstr>Segoe UI</vt:lpstr>
      <vt:lpstr>Segoe UI Symbol</vt:lpstr>
      <vt:lpstr>Times New Roman</vt:lpstr>
      <vt:lpstr>Wingdings</vt:lpstr>
      <vt:lpstr>Motiv Office</vt:lpstr>
      <vt:lpstr>Prezentace aplikace PowerPoint</vt:lpstr>
      <vt:lpstr>INTERNET</vt:lpstr>
      <vt:lpstr>INTERNET</vt:lpstr>
      <vt:lpstr>INTERNET</vt:lpstr>
      <vt:lpstr>INTERNET</vt:lpstr>
      <vt:lpstr>INTERNET</vt:lpstr>
      <vt:lpstr>WWW</vt:lpstr>
      <vt:lpstr>WWW</vt:lpstr>
      <vt:lpstr>DOKUMENT HTML</vt:lpstr>
      <vt:lpstr>DOKUMENT HTML</vt:lpstr>
      <vt:lpstr>DOKUMENT HTML</vt:lpstr>
      <vt:lpstr>DOKUMENT HTML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TEXTOVÝ MATERIÁL</vt:lpstr>
      <vt:lpstr>Prezentace aplikace PowerPoint</vt:lpstr>
      <vt:lpstr>FORMÁTOVÁNÍ DOKUMENTŮ</vt:lpstr>
      <vt:lpstr>FORMÁTOVÁNÍ DOKUMENTŮ</vt:lpstr>
      <vt:lpstr>FORMÁTOVÁNÍ DOKUMENTŮ</vt:lpstr>
      <vt:lpstr>FORMÁTOVÁNÍ DOKUMENTŮ</vt:lpstr>
      <vt:lpstr>FORMÁTOVÁNÍ DOKUMENTŮ</vt:lpstr>
      <vt:lpstr>EFEKTIVNÍ REALIZACE DOKUMENTU – JAK NA TO</vt:lpstr>
      <vt:lpstr>EFEKTIVNÍ REALIZACE DOKUMENTU – JAK NA TO</vt:lpstr>
      <vt:lpstr>EFEKTIVNÍ REALIZACE DOKUMENTU – JAK NA TO</vt:lpstr>
      <vt:lpstr>EFEKTIVNÍ REALIZACE DOKUMENTU – JAK NA TO</vt:lpstr>
      <vt:lpstr>EFEKTIVNÍ REALIZACE DOKUMENTU – JAK NA TO</vt:lpstr>
      <vt:lpstr>Prezentace aplikace PowerPoint</vt:lpstr>
      <vt:lpstr>HYPERTEXTOVÉ ODKAZY</vt:lpstr>
      <vt:lpstr>OBRÁZKY</vt:lpstr>
      <vt:lpstr>OBRÁZKY</vt:lpstr>
      <vt:lpstr>OBRÁZKY</vt:lpstr>
      <vt:lpstr>ANIMACE</vt:lpstr>
      <vt:lpstr>ZPRACOVÁNÍ TABULEK</vt:lpstr>
      <vt:lpstr>ZPRACOVÁNÍ TABULEK</vt:lpstr>
      <vt:lpstr>ZPRACOVÁNÍ TABULEK</vt:lpstr>
      <vt:lpstr>FORMULÁŘE</vt:lpstr>
      <vt:lpstr>TYPY FORMULÁŘOVÝCH PRVKŮ</vt:lpstr>
      <vt:lpstr>ZPRACOVÁNÍ HODNOT FORMULÁŘE</vt:lpstr>
      <vt:lpstr>ZPRACOVÁNÍ HODNOT FORMULÁŘE</vt:lpstr>
      <vt:lpstr>WEBOVÉ MÍSTO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okrinova.p</dc:creator>
  <cp:lastModifiedBy>Jiří Rybička</cp:lastModifiedBy>
  <cp:revision>192</cp:revision>
  <dcterms:created xsi:type="dcterms:W3CDTF">2019-05-29T11:29:18Z</dcterms:created>
  <dcterms:modified xsi:type="dcterms:W3CDTF">2022-11-21T00:37:04Z</dcterms:modified>
</cp:coreProperties>
</file>