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2" r:id="rId7"/>
    <p:sldId id="263" r:id="rId8"/>
    <p:sldId id="264" r:id="rId9"/>
    <p:sldId id="265" r:id="rId10"/>
    <p:sldId id="266" r:id="rId11"/>
    <p:sldId id="269" r:id="rId12"/>
    <p:sldId id="270" r:id="rId13"/>
    <p:sldId id="267" r:id="rId14"/>
    <p:sldId id="268" r:id="rId15"/>
    <p:sldId id="271"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5800" y="3132666"/>
            <a:ext cx="5311775" cy="308601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3132666"/>
            <a:ext cx="5334000" cy="308601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hyperlink" Target="http://blog.croatian.holiday/plitvice/" TargetMode="External" /><Relationship Id="rId2" Type="http://schemas.openxmlformats.org/officeDocument/2006/relationships/hyperlink" Target="https://en.m.wikipedia.org/wiki/Plitvice_Lakes_National_Park" TargetMode="External" /><Relationship Id="rId1" Type="http://schemas.openxmlformats.org/officeDocument/2006/relationships/slideLayout" Target="../slideLayouts/slideLayout2.xml" /><Relationship Id="rId5" Type="http://schemas.openxmlformats.org/officeDocument/2006/relationships/hyperlink" Target="https://www.google.com/amp/s/dnevnik.hr/amp/vijesti/hrvatska/komentar-dubravke-blasko-zagadjenje-u-nacionalnom-parku-plitvicka-jezera---522426.html" TargetMode="External" /><Relationship Id="rId4" Type="http://schemas.openxmlformats.org/officeDocument/2006/relationships/hyperlink" Target="https://en.m.wikipedia.org/wiki/Karst"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hyperlink" Target="https://en.m.wikipedia.org/wiki/UNESCO_World_Heritage" TargetMode="External" /><Relationship Id="rId7" Type="http://schemas.openxmlformats.org/officeDocument/2006/relationships/hyperlink" Target="https://en.m.wikipedia.org/wiki/Euro" TargetMode="External" /><Relationship Id="rId2" Type="http://schemas.openxmlformats.org/officeDocument/2006/relationships/hyperlink" Target="https://en.m.wikipedia.org/wiki/Croatia" TargetMode="External" /><Relationship Id="rId1" Type="http://schemas.openxmlformats.org/officeDocument/2006/relationships/slideLayout" Target="../slideLayouts/slideLayout4.xml" /><Relationship Id="rId6" Type="http://schemas.openxmlformats.org/officeDocument/2006/relationships/hyperlink" Target="https://en.m.wikipedia.org/wiki/Kuna_(currency)" TargetMode="External" /><Relationship Id="rId5" Type="http://schemas.openxmlformats.org/officeDocument/2006/relationships/hyperlink" Target="https://en.m.wikipedia.org/wiki/Karlovac_County" TargetMode="External" /><Relationship Id="rId4" Type="http://schemas.openxmlformats.org/officeDocument/2006/relationships/hyperlink" Target="https://en.m.wikipedia.org/wiki/Lika-Senj_County" TargetMode="External" /></Relationships>
</file>

<file path=ppt/slides/_rels/slide4.xml.rels><?xml version="1.0" encoding="UTF-8" standalone="yes"?>
<Relationships xmlns="http://schemas.openxmlformats.org/package/2006/relationships"><Relationship Id="rId3" Type="http://schemas.openxmlformats.org/officeDocument/2006/relationships/hyperlink" Target="https://en.m.wikipedia.org/wiki/Air_humidity" TargetMode="External" /><Relationship Id="rId2" Type="http://schemas.openxmlformats.org/officeDocument/2006/relationships/hyperlink" Target="https://en.m.wikipedia.org/wiki/Inch" TargetMode="External" /><Relationship Id="rId1" Type="http://schemas.openxmlformats.org/officeDocument/2006/relationships/slideLayout" Target="../slideLayouts/slideLayout4.xml"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3" Type="http://schemas.openxmlformats.org/officeDocument/2006/relationships/hyperlink" Target="https://en.m.wikipedia.org/wiki/Spruce" TargetMode="External" /><Relationship Id="rId2" Type="http://schemas.openxmlformats.org/officeDocument/2006/relationships/hyperlink" Target="https://en.m.wikipedia.org/wiki/Beech" TargetMode="External" /><Relationship Id="rId1" Type="http://schemas.openxmlformats.org/officeDocument/2006/relationships/slideLayout" Target="../slideLayouts/slideLayout4.xml" /><Relationship Id="rId6" Type="http://schemas.openxmlformats.org/officeDocument/2006/relationships/image" Target="../media/image6.jpeg" /><Relationship Id="rId5" Type="http://schemas.openxmlformats.org/officeDocument/2006/relationships/hyperlink" Target="https://en.m.wikipedia.org/wiki/Endemism" TargetMode="External" /><Relationship Id="rId4" Type="http://schemas.openxmlformats.org/officeDocument/2006/relationships/hyperlink" Target="https://en.m.wikipedia.org/wiki/Fir" TargetMode="External" /></Relationships>
</file>

<file path=ppt/slides/_rels/slide6.xml.rels><?xml version="1.0" encoding="UTF-8" standalone="yes"?>
<Relationships xmlns="http://schemas.openxmlformats.org/package/2006/relationships"><Relationship Id="rId8" Type="http://schemas.openxmlformats.org/officeDocument/2006/relationships/hyperlink" Target="https://en.m.wikipedia.org/wiki/Capercaillie" TargetMode="External" /><Relationship Id="rId3" Type="http://schemas.openxmlformats.org/officeDocument/2006/relationships/hyperlink" Target="https://en.m.wikipedia.org/wiki/Grey_wolf" TargetMode="External" /><Relationship Id="rId7" Type="http://schemas.openxmlformats.org/officeDocument/2006/relationships/hyperlink" Target="https://en.m.wikipedia.org/wiki/European_wildcat" TargetMode="External" /><Relationship Id="rId2" Type="http://schemas.openxmlformats.org/officeDocument/2006/relationships/hyperlink" Target="https://en.m.wikipedia.org/wiki/Brown_bear" TargetMode="External" /><Relationship Id="rId1" Type="http://schemas.openxmlformats.org/officeDocument/2006/relationships/slideLayout" Target="../slideLayouts/slideLayout4.xml" /><Relationship Id="rId6" Type="http://schemas.openxmlformats.org/officeDocument/2006/relationships/hyperlink" Target="https://en.m.wikipedia.org/wiki/Eurasian_lynx" TargetMode="External" /><Relationship Id="rId5" Type="http://schemas.openxmlformats.org/officeDocument/2006/relationships/hyperlink" Target="https://en.m.wikipedia.org/wiki/Owl" TargetMode="External" /><Relationship Id="rId4" Type="http://schemas.openxmlformats.org/officeDocument/2006/relationships/hyperlink" Target="https://en.m.wikipedia.org/wiki/Eagle" TargetMode="External" /><Relationship Id="rId9" Type="http://schemas.openxmlformats.org/officeDocument/2006/relationships/image" Target="../media/image7.jpeg" /></Relationships>
</file>

<file path=ppt/slides/_rels/slide7.xml.rels><?xml version="1.0" encoding="UTF-8" standalone="yes"?>
<Relationships xmlns="http://schemas.openxmlformats.org/package/2006/relationships"><Relationship Id="rId3" Type="http://schemas.openxmlformats.org/officeDocument/2006/relationships/hyperlink" Target="https://en.m.wikipedia.org/wiki/Plje%C5%A1evica" TargetMode="External" /><Relationship Id="rId2" Type="http://schemas.openxmlformats.org/officeDocument/2006/relationships/hyperlink" Target="https://en.m.wikipedia.org/wiki/Mala_Kapela" TargetMode="External" /><Relationship Id="rId1" Type="http://schemas.openxmlformats.org/officeDocument/2006/relationships/slideLayout" Target="../slideLayouts/slideLayout4.xml" /><Relationship Id="rId6" Type="http://schemas.openxmlformats.org/officeDocument/2006/relationships/image" Target="../media/image8.jpeg" /><Relationship Id="rId5" Type="http://schemas.openxmlformats.org/officeDocument/2006/relationships/hyperlink" Target="https://en.m.wikipedia.org/wiki/Dinaric_Alps" TargetMode="External" /><Relationship Id="rId4" Type="http://schemas.openxmlformats.org/officeDocument/2006/relationships/hyperlink" Target="https://en.m.wikipedia.org/wiki/Plateau" TargetMode="Externa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8" Type="http://schemas.openxmlformats.org/officeDocument/2006/relationships/hyperlink" Target="https://en.m.wikipedia.org/wiki/Weathering" TargetMode="External" /><Relationship Id="rId3" Type="http://schemas.openxmlformats.org/officeDocument/2006/relationships/hyperlink" Target="https://en.m.wikipedia.org/wiki/Limestone" TargetMode="External" /><Relationship Id="rId7" Type="http://schemas.openxmlformats.org/officeDocument/2006/relationships/hyperlink" Target="https://en.m.wikipedia.org/wiki/Cave" TargetMode="External" /><Relationship Id="rId2" Type="http://schemas.openxmlformats.org/officeDocument/2006/relationships/hyperlink" Target="https://en.m.wikipedia.org/wiki/Topography" TargetMode="External" /><Relationship Id="rId1" Type="http://schemas.openxmlformats.org/officeDocument/2006/relationships/slideLayout" Target="../slideLayouts/slideLayout4.xml" /><Relationship Id="rId6" Type="http://schemas.openxmlformats.org/officeDocument/2006/relationships/hyperlink" Target="https://en.m.wikipedia.org/wiki/Sinkhole" TargetMode="External" /><Relationship Id="rId5" Type="http://schemas.openxmlformats.org/officeDocument/2006/relationships/hyperlink" Target="https://en.m.wikipedia.org/wiki/Gypsum" TargetMode="External" /><Relationship Id="rId10" Type="http://schemas.openxmlformats.org/officeDocument/2006/relationships/image" Target="../media/image10.jpeg" /><Relationship Id="rId4" Type="http://schemas.openxmlformats.org/officeDocument/2006/relationships/hyperlink" Target="https://en.m.wikipedia.org/wiki/Dolomite_(rock)" TargetMode="External" /><Relationship Id="rId9" Type="http://schemas.openxmlformats.org/officeDocument/2006/relationships/hyperlink" Target="https://en.m.wikipedia.org/wiki/Quartzite"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552A25-3309-1543-B838-D63AD667D154}"/>
              </a:ext>
            </a:extLst>
          </p:cNvPr>
          <p:cNvSpPr>
            <a:spLocks noGrp="1"/>
          </p:cNvSpPr>
          <p:nvPr>
            <p:ph type="ctrTitle"/>
          </p:nvPr>
        </p:nvSpPr>
        <p:spPr/>
        <p:txBody>
          <a:bodyPr/>
          <a:lstStyle/>
          <a:p>
            <a:r>
              <a:rPr lang="hr-HR"/>
              <a:t>NATIONAL PARK PLITVICE LAKES</a:t>
            </a:r>
            <a:endParaRPr lang="sr-Latn-RS"/>
          </a:p>
        </p:txBody>
      </p:sp>
      <p:sp>
        <p:nvSpPr>
          <p:cNvPr id="3" name="Podnaslov 2">
            <a:extLst>
              <a:ext uri="{FF2B5EF4-FFF2-40B4-BE49-F238E27FC236}">
                <a16:creationId xmlns:a16="http://schemas.microsoft.com/office/drawing/2014/main" id="{071374D6-87CA-0046-A494-9CA1C749C784}"/>
              </a:ext>
            </a:extLst>
          </p:cNvPr>
          <p:cNvSpPr>
            <a:spLocks noGrp="1"/>
          </p:cNvSpPr>
          <p:nvPr>
            <p:ph type="subTitle" idx="1"/>
          </p:nvPr>
        </p:nvSpPr>
        <p:spPr/>
        <p:txBody>
          <a:bodyPr/>
          <a:lstStyle/>
          <a:p>
            <a:endParaRPr lang="sr-Latn-RS"/>
          </a:p>
        </p:txBody>
      </p:sp>
    </p:spTree>
    <p:extLst>
      <p:ext uri="{BB962C8B-B14F-4D97-AF65-F5344CB8AC3E}">
        <p14:creationId xmlns:p14="http://schemas.microsoft.com/office/powerpoint/2010/main" val="166126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533965-0F2F-014B-8EFF-D005CEF2D11C}"/>
              </a:ext>
            </a:extLst>
          </p:cNvPr>
          <p:cNvSpPr>
            <a:spLocks noGrp="1"/>
          </p:cNvSpPr>
          <p:nvPr>
            <p:ph type="title"/>
          </p:nvPr>
        </p:nvSpPr>
        <p:spPr/>
        <p:txBody>
          <a:bodyPr/>
          <a:lstStyle/>
          <a:p>
            <a:r>
              <a:rPr lang="hr-HR"/>
              <a:t>Ecologial issues</a:t>
            </a:r>
            <a:endParaRPr lang="sr-Latn-RS"/>
          </a:p>
        </p:txBody>
      </p:sp>
      <p:sp>
        <p:nvSpPr>
          <p:cNvPr id="3" name="Rezervirano mjesto sadržaja 2">
            <a:extLst>
              <a:ext uri="{FF2B5EF4-FFF2-40B4-BE49-F238E27FC236}">
                <a16:creationId xmlns:a16="http://schemas.microsoft.com/office/drawing/2014/main" id="{1840B0E7-DB59-0D42-9001-58B04605ABBC}"/>
              </a:ext>
            </a:extLst>
          </p:cNvPr>
          <p:cNvSpPr>
            <a:spLocks noGrp="1"/>
          </p:cNvSpPr>
          <p:nvPr>
            <p:ph sz="half" idx="1"/>
          </p:nvPr>
        </p:nvSpPr>
        <p:spPr>
          <a:xfrm>
            <a:off x="685800" y="2194018"/>
            <a:ext cx="5334000" cy="4024125"/>
          </a:xfrm>
        </p:spPr>
        <p:txBody>
          <a:bodyPr>
            <a:normAutofit/>
          </a:bodyPr>
          <a:lstStyle/>
          <a:p>
            <a:r>
              <a:rPr lang="hr-HR">
                <a:latin typeface="Arial" panose="020B0604020202020204" pitchFamily="34" charset="0"/>
                <a:cs typeface="Arial" panose="020B0604020202020204" pitchFamily="34" charset="0"/>
              </a:rPr>
              <a:t>One of the biggest problem in this area is the</a:t>
            </a:r>
            <a:r>
              <a:rPr lang="sr-Latn-RS">
                <a:latin typeface="Arial" panose="020B0604020202020204" pitchFamily="34" charset="0"/>
                <a:cs typeface="Arial" panose="020B0604020202020204" pitchFamily="34" charset="0"/>
              </a:rPr>
              <a:t> pollution of lakes and waterfalls in this national park by wastewater from (virtually nonexistent) sewage, that is, from septic tanks in the porous terrain around the lake. </a:t>
            </a:r>
            <a:endParaRPr lang="hr-HR">
              <a:latin typeface="Arial" panose="020B0604020202020204" pitchFamily="34" charset="0"/>
              <a:cs typeface="Arial" panose="020B0604020202020204" pitchFamily="34" charset="0"/>
            </a:endParaRPr>
          </a:p>
          <a:p>
            <a:r>
              <a:rPr lang="sr-Latn-RS">
                <a:latin typeface="Arial" panose="020B0604020202020204" pitchFamily="34" charset="0"/>
                <a:cs typeface="Arial" panose="020B0604020202020204" pitchFamily="34" charset="0"/>
              </a:rPr>
              <a:t>So, in the picturesque forest, there are sometimes even (not very picturesque) stinking ponds above the Plitvice waterfalls.</a:t>
            </a:r>
            <a:endParaRPr lang="hr-HR">
              <a:latin typeface="Arial" panose="020B0604020202020204" pitchFamily="34" charset="0"/>
              <a:cs typeface="Arial" panose="020B0604020202020204" pitchFamily="34" charset="0"/>
            </a:endParaRPr>
          </a:p>
          <a:p>
            <a:endParaRPr lang="sr-Latn-RS"/>
          </a:p>
        </p:txBody>
      </p:sp>
      <p:pic>
        <p:nvPicPr>
          <p:cNvPr id="5" name="Slika 5">
            <a:extLst>
              <a:ext uri="{FF2B5EF4-FFF2-40B4-BE49-F238E27FC236}">
                <a16:creationId xmlns:a16="http://schemas.microsoft.com/office/drawing/2014/main" id="{60C9455C-CA82-A641-9F7B-98E068625A8A}"/>
              </a:ext>
            </a:extLst>
          </p:cNvPr>
          <p:cNvPicPr>
            <a:picLocks noGrp="1" noChangeAspect="1"/>
          </p:cNvPicPr>
          <p:nvPr>
            <p:ph sz="half" idx="2"/>
          </p:nvPr>
        </p:nvPicPr>
        <p:blipFill>
          <a:blip r:embed="rId2"/>
          <a:stretch>
            <a:fillRect/>
          </a:stretch>
        </p:blipFill>
        <p:spPr>
          <a:xfrm>
            <a:off x="6172200" y="2428081"/>
            <a:ext cx="5334000" cy="3556000"/>
          </a:xfrm>
        </p:spPr>
      </p:pic>
    </p:spTree>
    <p:extLst>
      <p:ext uri="{BB962C8B-B14F-4D97-AF65-F5344CB8AC3E}">
        <p14:creationId xmlns:p14="http://schemas.microsoft.com/office/powerpoint/2010/main" val="144051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AEFAD9-DF82-764C-8AE7-086B3C141279}"/>
              </a:ext>
            </a:extLst>
          </p:cNvPr>
          <p:cNvSpPr>
            <a:spLocks noGrp="1"/>
          </p:cNvSpPr>
          <p:nvPr>
            <p:ph type="title"/>
          </p:nvPr>
        </p:nvSpPr>
        <p:spPr/>
        <p:txBody>
          <a:bodyPr/>
          <a:lstStyle/>
          <a:p>
            <a:r>
              <a:rPr lang="hr-HR"/>
              <a:t>Ecologial issues</a:t>
            </a:r>
            <a:endParaRPr lang="sr-Latn-RS"/>
          </a:p>
        </p:txBody>
      </p:sp>
      <p:sp>
        <p:nvSpPr>
          <p:cNvPr id="3" name="Rezervirano mjesto sadržaja 2">
            <a:extLst>
              <a:ext uri="{FF2B5EF4-FFF2-40B4-BE49-F238E27FC236}">
                <a16:creationId xmlns:a16="http://schemas.microsoft.com/office/drawing/2014/main" id="{5B9531E4-46B1-C648-BE3C-EF98F0F621AC}"/>
              </a:ext>
            </a:extLst>
          </p:cNvPr>
          <p:cNvSpPr>
            <a:spLocks noGrp="1"/>
          </p:cNvSpPr>
          <p:nvPr>
            <p:ph sz="half" idx="1"/>
          </p:nvPr>
        </p:nvSpPr>
        <p:spPr/>
        <p:txBody>
          <a:bodyPr/>
          <a:lstStyle/>
          <a:p>
            <a:r>
              <a:rPr lang="hr-HR">
                <a:latin typeface="Arial" panose="020B0604020202020204" pitchFamily="34" charset="0"/>
                <a:cs typeface="Arial" panose="020B0604020202020204" pitchFamily="34" charset="0"/>
              </a:rPr>
              <a:t>Road</a:t>
            </a:r>
            <a:r>
              <a:rPr lang="sr-Latn-RS">
                <a:latin typeface="Arial" panose="020B0604020202020204" pitchFamily="34" charset="0"/>
                <a:cs typeface="Arial" panose="020B0604020202020204" pitchFamily="34" charset="0"/>
              </a:rPr>
              <a:t> built but not sewer </a:t>
            </a:r>
            <a:endParaRPr lang="hr-HR">
              <a:latin typeface="Arial" panose="020B0604020202020204" pitchFamily="34" charset="0"/>
              <a:cs typeface="Arial" panose="020B0604020202020204" pitchFamily="34" charset="0"/>
            </a:endParaRPr>
          </a:p>
          <a:p>
            <a:r>
              <a:rPr lang="sr-Latn-RS">
                <a:latin typeface="Arial" panose="020B0604020202020204" pitchFamily="34" charset="0"/>
                <a:cs typeface="Arial" panose="020B0604020202020204" pitchFamily="34" charset="0"/>
              </a:rPr>
              <a:t>The roots of the problem lie in the 1960s, when a road to the</a:t>
            </a:r>
            <a:r>
              <a:rPr lang="hr-HR">
                <a:latin typeface="Arial" panose="020B0604020202020204" pitchFamily="34" charset="0"/>
                <a:cs typeface="Arial" panose="020B0604020202020204" pitchFamily="34" charset="0"/>
              </a:rPr>
              <a:t> Adriatic</a:t>
            </a:r>
            <a:r>
              <a:rPr lang="sr-Latn-RS">
                <a:latin typeface="Arial" panose="020B0604020202020204" pitchFamily="34" charset="0"/>
                <a:cs typeface="Arial" panose="020B0604020202020204" pitchFamily="34" charset="0"/>
              </a:rPr>
              <a:t> sea was built through Lika, passing right through the center of the national park. </a:t>
            </a:r>
            <a:endParaRPr lang="hr-HR">
              <a:latin typeface="Arial" panose="020B0604020202020204" pitchFamily="34" charset="0"/>
              <a:cs typeface="Arial" panose="020B0604020202020204" pitchFamily="34" charset="0"/>
            </a:endParaRPr>
          </a:p>
          <a:p>
            <a:r>
              <a:rPr lang="sr-Latn-RS">
                <a:latin typeface="Arial" panose="020B0604020202020204" pitchFamily="34" charset="0"/>
                <a:cs typeface="Arial" panose="020B0604020202020204" pitchFamily="34" charset="0"/>
              </a:rPr>
              <a:t>It has also resulted in the rapid development of tourism in the area, as well as spontaneous and uncontrolled construction in the surrounding area.</a:t>
            </a:r>
          </a:p>
        </p:txBody>
      </p:sp>
      <p:pic>
        <p:nvPicPr>
          <p:cNvPr id="5" name="Slika 5">
            <a:extLst>
              <a:ext uri="{FF2B5EF4-FFF2-40B4-BE49-F238E27FC236}">
                <a16:creationId xmlns:a16="http://schemas.microsoft.com/office/drawing/2014/main" id="{260947B4-C041-A24B-ADCD-D857AEF14673}"/>
              </a:ext>
            </a:extLst>
          </p:cNvPr>
          <p:cNvPicPr>
            <a:picLocks noGrp="1" noChangeAspect="1"/>
          </p:cNvPicPr>
          <p:nvPr>
            <p:ph sz="half" idx="2"/>
          </p:nvPr>
        </p:nvPicPr>
        <p:blipFill>
          <a:blip r:embed="rId2"/>
          <a:stretch>
            <a:fillRect/>
          </a:stretch>
        </p:blipFill>
        <p:spPr>
          <a:xfrm>
            <a:off x="6172200" y="2430621"/>
            <a:ext cx="5334000" cy="3550920"/>
          </a:xfrm>
        </p:spPr>
      </p:pic>
    </p:spTree>
    <p:extLst>
      <p:ext uri="{BB962C8B-B14F-4D97-AF65-F5344CB8AC3E}">
        <p14:creationId xmlns:p14="http://schemas.microsoft.com/office/powerpoint/2010/main" val="79977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9EF0BC-5F27-7841-8E4B-6A81AB9EB922}"/>
              </a:ext>
            </a:extLst>
          </p:cNvPr>
          <p:cNvSpPr>
            <a:spLocks noGrp="1"/>
          </p:cNvSpPr>
          <p:nvPr>
            <p:ph type="title"/>
          </p:nvPr>
        </p:nvSpPr>
        <p:spPr/>
        <p:txBody>
          <a:bodyPr/>
          <a:lstStyle/>
          <a:p>
            <a:r>
              <a:rPr lang="hr-HR"/>
              <a:t>Ecologial issues</a:t>
            </a:r>
            <a:endParaRPr lang="sr-Latn-RS"/>
          </a:p>
        </p:txBody>
      </p:sp>
      <p:sp>
        <p:nvSpPr>
          <p:cNvPr id="3" name="Rezervirano mjesto sadržaja 2">
            <a:extLst>
              <a:ext uri="{FF2B5EF4-FFF2-40B4-BE49-F238E27FC236}">
                <a16:creationId xmlns:a16="http://schemas.microsoft.com/office/drawing/2014/main" id="{AD25FF6B-503F-DA42-B5A5-AD1721A2EC0B}"/>
              </a:ext>
            </a:extLst>
          </p:cNvPr>
          <p:cNvSpPr>
            <a:spLocks noGrp="1"/>
          </p:cNvSpPr>
          <p:nvPr>
            <p:ph sz="half" idx="1"/>
          </p:nvPr>
        </p:nvSpPr>
        <p:spPr/>
        <p:txBody>
          <a:bodyPr/>
          <a:lstStyle/>
          <a:p>
            <a:r>
              <a:rPr lang="hr-HR">
                <a:latin typeface="Arial" panose="020B0604020202020204" pitchFamily="34" charset="0"/>
                <a:cs typeface="Arial" panose="020B0604020202020204" pitchFamily="34" charset="0"/>
              </a:rPr>
              <a:t>Plitvice Lakes National Park has been systematically devastated for years because of the impermissible (against law) permit to build large tourist and catering facilities and the illegal activity of extracting water from Kozjak Lake for the water supply network</a:t>
            </a:r>
            <a:endParaRPr lang="sr-Latn-RS">
              <a:latin typeface="Arial" panose="020B0604020202020204" pitchFamily="34" charset="0"/>
              <a:cs typeface="Arial" panose="020B0604020202020204" pitchFamily="34" charset="0"/>
            </a:endParaRPr>
          </a:p>
        </p:txBody>
      </p:sp>
      <p:pic>
        <p:nvPicPr>
          <p:cNvPr id="5" name="Slika 5">
            <a:extLst>
              <a:ext uri="{FF2B5EF4-FFF2-40B4-BE49-F238E27FC236}">
                <a16:creationId xmlns:a16="http://schemas.microsoft.com/office/drawing/2014/main" id="{4681798E-46EB-AF4F-9DF5-1155C748FDF3}"/>
              </a:ext>
            </a:extLst>
          </p:cNvPr>
          <p:cNvPicPr>
            <a:picLocks noGrp="1" noChangeAspect="1"/>
          </p:cNvPicPr>
          <p:nvPr>
            <p:ph sz="half" idx="2"/>
          </p:nvPr>
        </p:nvPicPr>
        <p:blipFill>
          <a:blip r:embed="rId2"/>
          <a:stretch>
            <a:fillRect/>
          </a:stretch>
        </p:blipFill>
        <p:spPr>
          <a:xfrm>
            <a:off x="6172200" y="2428081"/>
            <a:ext cx="5334000" cy="3556000"/>
          </a:xfrm>
        </p:spPr>
      </p:pic>
    </p:spTree>
    <p:extLst>
      <p:ext uri="{BB962C8B-B14F-4D97-AF65-F5344CB8AC3E}">
        <p14:creationId xmlns:p14="http://schemas.microsoft.com/office/powerpoint/2010/main" val="17436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51262B-E640-6C49-A559-41425DF7F0FD}"/>
              </a:ext>
            </a:extLst>
          </p:cNvPr>
          <p:cNvSpPr>
            <a:spLocks noGrp="1"/>
          </p:cNvSpPr>
          <p:nvPr>
            <p:ph type="title"/>
          </p:nvPr>
        </p:nvSpPr>
        <p:spPr/>
        <p:txBody>
          <a:bodyPr/>
          <a:lstStyle/>
          <a:p>
            <a:r>
              <a:rPr lang="hr-HR"/>
              <a:t>Solution to the problem</a:t>
            </a:r>
            <a:endParaRPr lang="sr-Latn-RS"/>
          </a:p>
        </p:txBody>
      </p:sp>
      <p:sp>
        <p:nvSpPr>
          <p:cNvPr id="3" name="Rezervirano mjesto sadržaja 2">
            <a:extLst>
              <a:ext uri="{FF2B5EF4-FFF2-40B4-BE49-F238E27FC236}">
                <a16:creationId xmlns:a16="http://schemas.microsoft.com/office/drawing/2014/main" id="{DAE262B4-71E8-C64F-B19D-F69FED9EFA37}"/>
              </a:ext>
            </a:extLst>
          </p:cNvPr>
          <p:cNvSpPr>
            <a:spLocks noGrp="1"/>
          </p:cNvSpPr>
          <p:nvPr>
            <p:ph sz="half" idx="1"/>
          </p:nvPr>
        </p:nvSpPr>
        <p:spPr/>
        <p:txBody>
          <a:bodyPr/>
          <a:lstStyle/>
          <a:p>
            <a:r>
              <a:rPr lang="hr-HR"/>
              <a:t>T</a:t>
            </a:r>
            <a:r>
              <a:rPr lang="hr-HR">
                <a:effectLst/>
              </a:rPr>
              <a:t>he essence lies in a statement recently received (2018) from the  minister in cherge stating that the wastewater problem will be fully resolved with the implementation of the EU Plitvice Lakes agglomeration project in 2023.</a:t>
            </a:r>
          </a:p>
          <a:p>
            <a:r>
              <a:rPr lang="hr-HR">
                <a:effectLst/>
              </a:rPr>
              <a:t>Until then, interventions will be implemented, they say, to alleviate the problem.</a:t>
            </a:r>
            <a:endParaRPr lang="sr-Latn-RS"/>
          </a:p>
        </p:txBody>
      </p:sp>
      <p:pic>
        <p:nvPicPr>
          <p:cNvPr id="5" name="Slika 5">
            <a:extLst>
              <a:ext uri="{FF2B5EF4-FFF2-40B4-BE49-F238E27FC236}">
                <a16:creationId xmlns:a16="http://schemas.microsoft.com/office/drawing/2014/main" id="{6B10B606-E71B-9544-97A3-E81790924FF3}"/>
              </a:ext>
            </a:extLst>
          </p:cNvPr>
          <p:cNvPicPr>
            <a:picLocks noGrp="1" noChangeAspect="1"/>
          </p:cNvPicPr>
          <p:nvPr>
            <p:ph sz="half" idx="2"/>
          </p:nvPr>
        </p:nvPicPr>
        <p:blipFill>
          <a:blip r:embed="rId2"/>
          <a:stretch>
            <a:fillRect/>
          </a:stretch>
        </p:blipFill>
        <p:spPr>
          <a:xfrm>
            <a:off x="6172200" y="2205831"/>
            <a:ext cx="5334000" cy="4000500"/>
          </a:xfrm>
        </p:spPr>
      </p:pic>
    </p:spTree>
    <p:extLst>
      <p:ext uri="{BB962C8B-B14F-4D97-AF65-F5344CB8AC3E}">
        <p14:creationId xmlns:p14="http://schemas.microsoft.com/office/powerpoint/2010/main" val="372852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CBFB98-921E-9147-A756-2ED3EE481CAD}"/>
              </a:ext>
            </a:extLst>
          </p:cNvPr>
          <p:cNvSpPr>
            <a:spLocks noGrp="1"/>
          </p:cNvSpPr>
          <p:nvPr>
            <p:ph type="title"/>
          </p:nvPr>
        </p:nvSpPr>
        <p:spPr/>
        <p:txBody>
          <a:bodyPr/>
          <a:lstStyle/>
          <a:p>
            <a:r>
              <a:rPr lang="hr-HR"/>
              <a:t>Ecologial issues</a:t>
            </a:r>
            <a:endParaRPr lang="sr-Latn-RS"/>
          </a:p>
        </p:txBody>
      </p:sp>
      <p:sp>
        <p:nvSpPr>
          <p:cNvPr id="3" name="Rezervirano mjesto sadržaja 2">
            <a:extLst>
              <a:ext uri="{FF2B5EF4-FFF2-40B4-BE49-F238E27FC236}">
                <a16:creationId xmlns:a16="http://schemas.microsoft.com/office/drawing/2014/main" id="{A0ECB86D-9762-9B4F-BF3A-AB0826F3698A}"/>
              </a:ext>
            </a:extLst>
          </p:cNvPr>
          <p:cNvSpPr>
            <a:spLocks noGrp="1"/>
          </p:cNvSpPr>
          <p:nvPr>
            <p:ph sz="half" idx="1"/>
          </p:nvPr>
        </p:nvSpPr>
        <p:spPr/>
        <p:txBody>
          <a:bodyPr>
            <a:normAutofit fontScale="92500" lnSpcReduction="20000"/>
          </a:bodyPr>
          <a:lstStyle/>
          <a:p>
            <a:pPr marL="0" indent="0">
              <a:buNone/>
            </a:pPr>
            <a:r>
              <a:rPr lang="hr-HR"/>
              <a:t>   Article from newspapers:</a:t>
            </a:r>
          </a:p>
          <a:p>
            <a:r>
              <a:rPr lang="hr-HR"/>
              <a:t>The director of the Plitvice Lakes National Park spoke about all the problems that are taking place in the park, pointing out, with the privatization and the possible problem of the dried up Great Falls.</a:t>
            </a:r>
          </a:p>
          <a:p>
            <a:r>
              <a:rPr lang="hr-HR"/>
              <a:t>Since</a:t>
            </a:r>
            <a:r>
              <a:rPr lang="sr-Latn-RS"/>
              <a:t> the beginning of the year, the number of visitors to the Plitvice Lakes has increased by 50 percent compared to last year, and Plitvice already, with 15,000 daily guests in the peak, were on the verge of shooting. </a:t>
            </a:r>
            <a:endParaRPr lang="hr-HR"/>
          </a:p>
          <a:p>
            <a:r>
              <a:rPr lang="hr-HR"/>
              <a:t>So</a:t>
            </a:r>
            <a:r>
              <a:rPr lang="sr-Latn-RS"/>
              <a:t> now they are specifically preparing for the new </a:t>
            </a:r>
            <a:r>
              <a:rPr lang="hr-HR"/>
              <a:t>season</a:t>
            </a:r>
          </a:p>
          <a:p>
            <a:endParaRPr lang="sr-Latn-RS"/>
          </a:p>
        </p:txBody>
      </p:sp>
      <p:pic>
        <p:nvPicPr>
          <p:cNvPr id="5" name="Slika 5">
            <a:extLst>
              <a:ext uri="{FF2B5EF4-FFF2-40B4-BE49-F238E27FC236}">
                <a16:creationId xmlns:a16="http://schemas.microsoft.com/office/drawing/2014/main" id="{5476F151-C39A-EC45-856F-D20BA2DE5F8B}"/>
              </a:ext>
            </a:extLst>
          </p:cNvPr>
          <p:cNvPicPr>
            <a:picLocks noGrp="1" noChangeAspect="1"/>
          </p:cNvPicPr>
          <p:nvPr>
            <p:ph sz="half" idx="2"/>
          </p:nvPr>
        </p:nvPicPr>
        <p:blipFill>
          <a:blip r:embed="rId2"/>
          <a:stretch>
            <a:fillRect/>
          </a:stretch>
        </p:blipFill>
        <p:spPr>
          <a:xfrm>
            <a:off x="6172200" y="2427213"/>
            <a:ext cx="5334000" cy="3557736"/>
          </a:xfrm>
        </p:spPr>
      </p:pic>
    </p:spTree>
    <p:extLst>
      <p:ext uri="{BB962C8B-B14F-4D97-AF65-F5344CB8AC3E}">
        <p14:creationId xmlns:p14="http://schemas.microsoft.com/office/powerpoint/2010/main" val="274274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89F321-0421-9B44-B55E-9D07EDBD6397}"/>
              </a:ext>
            </a:extLst>
          </p:cNvPr>
          <p:cNvSpPr>
            <a:spLocks noGrp="1"/>
          </p:cNvSpPr>
          <p:nvPr>
            <p:ph type="title"/>
          </p:nvPr>
        </p:nvSpPr>
        <p:spPr/>
        <p:txBody>
          <a:bodyPr/>
          <a:lstStyle/>
          <a:p>
            <a:r>
              <a:rPr lang="hr-HR"/>
              <a:t>Solution to the problem</a:t>
            </a:r>
            <a:endParaRPr lang="sr-Latn-RS"/>
          </a:p>
        </p:txBody>
      </p:sp>
      <p:sp>
        <p:nvSpPr>
          <p:cNvPr id="3" name="Rezervirano mjesto sadržaja 2">
            <a:extLst>
              <a:ext uri="{FF2B5EF4-FFF2-40B4-BE49-F238E27FC236}">
                <a16:creationId xmlns:a16="http://schemas.microsoft.com/office/drawing/2014/main" id="{546BBA1B-0123-9D40-8726-A6EA817CE231}"/>
              </a:ext>
            </a:extLst>
          </p:cNvPr>
          <p:cNvSpPr>
            <a:spLocks noGrp="1"/>
          </p:cNvSpPr>
          <p:nvPr>
            <p:ph sz="half" idx="1"/>
          </p:nvPr>
        </p:nvSpPr>
        <p:spPr/>
        <p:txBody>
          <a:bodyPr>
            <a:normAutofit/>
          </a:bodyPr>
          <a:lstStyle/>
          <a:p>
            <a:r>
              <a:rPr lang="sr-Latn-RS"/>
              <a:t>The latest Management Plan aims to preserve nature. </a:t>
            </a:r>
            <a:endParaRPr lang="hr-HR"/>
          </a:p>
          <a:p>
            <a:r>
              <a:rPr lang="sr-Latn-RS"/>
              <a:t>While visitors are angry because they wait for hours to see something, it has a significant effect on nature.</a:t>
            </a:r>
            <a:endParaRPr lang="hr-HR"/>
          </a:p>
          <a:p>
            <a:r>
              <a:rPr lang="sr-Latn-RS"/>
              <a:t> “The model envisages twenty measures; summer price correction, spatial and temporal dispersion and limitation of visitors, organization of additional educational programs, online ticket purchase, etc. </a:t>
            </a:r>
          </a:p>
        </p:txBody>
      </p:sp>
      <p:pic>
        <p:nvPicPr>
          <p:cNvPr id="5" name="Slika 5">
            <a:extLst>
              <a:ext uri="{FF2B5EF4-FFF2-40B4-BE49-F238E27FC236}">
                <a16:creationId xmlns:a16="http://schemas.microsoft.com/office/drawing/2014/main" id="{A6C85112-6E91-9C4E-9928-E5799F2A8036}"/>
              </a:ext>
            </a:extLst>
          </p:cNvPr>
          <p:cNvPicPr>
            <a:picLocks noGrp="1" noChangeAspect="1"/>
          </p:cNvPicPr>
          <p:nvPr>
            <p:ph sz="half" idx="2"/>
          </p:nvPr>
        </p:nvPicPr>
        <p:blipFill>
          <a:blip r:embed="rId2"/>
          <a:stretch>
            <a:fillRect/>
          </a:stretch>
        </p:blipFill>
        <p:spPr>
          <a:xfrm>
            <a:off x="6172200" y="2205831"/>
            <a:ext cx="5334000" cy="4000500"/>
          </a:xfrm>
        </p:spPr>
      </p:pic>
    </p:spTree>
    <p:extLst>
      <p:ext uri="{BB962C8B-B14F-4D97-AF65-F5344CB8AC3E}">
        <p14:creationId xmlns:p14="http://schemas.microsoft.com/office/powerpoint/2010/main" val="382656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80FFF5-1CAB-054D-9F72-D03FF0EE3918}"/>
              </a:ext>
            </a:extLst>
          </p:cNvPr>
          <p:cNvSpPr>
            <a:spLocks noGrp="1"/>
          </p:cNvSpPr>
          <p:nvPr>
            <p:ph type="title"/>
          </p:nvPr>
        </p:nvSpPr>
        <p:spPr/>
        <p:txBody>
          <a:bodyPr/>
          <a:lstStyle/>
          <a:p>
            <a:r>
              <a:rPr lang="hr-HR"/>
              <a:t>LITERATURE</a:t>
            </a:r>
            <a:endParaRPr lang="sr-Latn-RS"/>
          </a:p>
        </p:txBody>
      </p:sp>
      <p:sp>
        <p:nvSpPr>
          <p:cNvPr id="3" name="Rezervirano mjesto sadržaja 2">
            <a:extLst>
              <a:ext uri="{FF2B5EF4-FFF2-40B4-BE49-F238E27FC236}">
                <a16:creationId xmlns:a16="http://schemas.microsoft.com/office/drawing/2014/main" id="{8CAD9BF4-F73C-BD47-BBDD-B6035C2FC797}"/>
              </a:ext>
            </a:extLst>
          </p:cNvPr>
          <p:cNvSpPr>
            <a:spLocks noGrp="1"/>
          </p:cNvSpPr>
          <p:nvPr>
            <p:ph idx="1"/>
          </p:nvPr>
        </p:nvSpPr>
        <p:spPr/>
        <p:txBody>
          <a:bodyPr/>
          <a:lstStyle/>
          <a:p>
            <a:r>
              <a:rPr lang="sr-Latn-RS">
                <a:hlinkClick r:id="rId2"/>
              </a:rPr>
              <a:t>https://en.m.wikipedia.org/wiki/Plitvice_Lakes_National_Park</a:t>
            </a:r>
            <a:endParaRPr lang="hr-HR"/>
          </a:p>
          <a:p>
            <a:r>
              <a:rPr lang="hr-HR">
                <a:hlinkClick r:id="rId3"/>
              </a:rPr>
              <a:t>http://blog.croatian.holiday/plitvice/</a:t>
            </a:r>
            <a:endParaRPr lang="hr-HR"/>
          </a:p>
          <a:p>
            <a:r>
              <a:rPr lang="sr-Latn-RS">
                <a:hlinkClick r:id="rId4"/>
              </a:rPr>
              <a:t>https://en.m.wikipedia.org/wiki/</a:t>
            </a:r>
            <a:r>
              <a:rPr lang="hr-HR">
                <a:hlinkClick r:id="rId4"/>
              </a:rPr>
              <a:t>Karst</a:t>
            </a:r>
            <a:endParaRPr lang="hr-HR"/>
          </a:p>
          <a:p>
            <a:r>
              <a:rPr lang="sr-Latn-RS">
                <a:hlinkClick r:id="rId5"/>
              </a:rPr>
              <a:t>https://www.google.com/amp/s/dnevnik.hr/amp/vijesti/hrvatska/komentar-dubravke-blasko-zagadjenje-u-nacionalnom-parku-plitvicka-jezera---522426.html</a:t>
            </a:r>
            <a:endParaRPr lang="hr-HR"/>
          </a:p>
          <a:p>
            <a:r>
              <a:rPr lang="hr-HR"/>
              <a:t>https://lider.media/aktualno/sustavno-unistavanje-plitvickih-jezera-u-odgovoru-mosta-na-milinoviceve-kadrovske-vapaje-32757</a:t>
            </a:r>
            <a:endParaRPr lang="sr-Latn-RS"/>
          </a:p>
        </p:txBody>
      </p:sp>
    </p:spTree>
    <p:extLst>
      <p:ext uri="{BB962C8B-B14F-4D97-AF65-F5344CB8AC3E}">
        <p14:creationId xmlns:p14="http://schemas.microsoft.com/office/powerpoint/2010/main" val="384022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016EA0-D144-8945-BA7E-2097738D1436}"/>
              </a:ext>
            </a:extLst>
          </p:cNvPr>
          <p:cNvSpPr>
            <a:spLocks noGrp="1"/>
          </p:cNvSpPr>
          <p:nvPr>
            <p:ph type="title"/>
          </p:nvPr>
        </p:nvSpPr>
        <p:spPr/>
        <p:txBody>
          <a:bodyPr/>
          <a:lstStyle/>
          <a:p>
            <a:r>
              <a:rPr lang="hr-HR"/>
              <a:t>CONTENT</a:t>
            </a:r>
            <a:endParaRPr lang="sr-Latn-RS"/>
          </a:p>
        </p:txBody>
      </p:sp>
      <p:sp>
        <p:nvSpPr>
          <p:cNvPr id="3" name="Rezervirano mjesto sadržaja 2">
            <a:extLst>
              <a:ext uri="{FF2B5EF4-FFF2-40B4-BE49-F238E27FC236}">
                <a16:creationId xmlns:a16="http://schemas.microsoft.com/office/drawing/2014/main" id="{D6745116-8DD5-6D4B-AC49-F5395C65B617}"/>
              </a:ext>
            </a:extLst>
          </p:cNvPr>
          <p:cNvSpPr>
            <a:spLocks noGrp="1"/>
          </p:cNvSpPr>
          <p:nvPr>
            <p:ph sz="half" idx="1"/>
          </p:nvPr>
        </p:nvSpPr>
        <p:spPr/>
        <p:txBody>
          <a:bodyPr/>
          <a:lstStyle/>
          <a:p>
            <a:r>
              <a:rPr lang="hr-HR"/>
              <a:t>1. Basic informations</a:t>
            </a:r>
          </a:p>
          <a:p>
            <a:r>
              <a:rPr lang="hr-HR"/>
              <a:t>2. Climate</a:t>
            </a:r>
          </a:p>
          <a:p>
            <a:r>
              <a:rPr lang="hr-HR"/>
              <a:t>3. Flora</a:t>
            </a:r>
          </a:p>
          <a:p>
            <a:r>
              <a:rPr lang="hr-HR"/>
              <a:t>4. Fauna</a:t>
            </a:r>
          </a:p>
          <a:p>
            <a:r>
              <a:rPr lang="hr-HR"/>
              <a:t>5. Terrain</a:t>
            </a:r>
          </a:p>
          <a:p>
            <a:r>
              <a:rPr lang="hr-HR"/>
              <a:t>6. Sedimentation processes</a:t>
            </a:r>
          </a:p>
          <a:p>
            <a:r>
              <a:rPr lang="hr-HR"/>
              <a:t>7. Karst landscape</a:t>
            </a:r>
          </a:p>
          <a:p>
            <a:r>
              <a:rPr lang="hr-HR"/>
              <a:t>8. Ecologial issues</a:t>
            </a:r>
          </a:p>
          <a:p>
            <a:r>
              <a:rPr lang="hr-HR"/>
              <a:t>9. Solutions to the problems</a:t>
            </a:r>
            <a:endParaRPr lang="sr-Latn-RS"/>
          </a:p>
        </p:txBody>
      </p:sp>
      <p:pic>
        <p:nvPicPr>
          <p:cNvPr id="5" name="Slika 5">
            <a:extLst>
              <a:ext uri="{FF2B5EF4-FFF2-40B4-BE49-F238E27FC236}">
                <a16:creationId xmlns:a16="http://schemas.microsoft.com/office/drawing/2014/main" id="{ECB69758-7A86-684C-855A-AB2B8AAA26EA}"/>
              </a:ext>
            </a:extLst>
          </p:cNvPr>
          <p:cNvPicPr>
            <a:picLocks noGrp="1" noChangeAspect="1"/>
          </p:cNvPicPr>
          <p:nvPr>
            <p:ph sz="half" idx="2"/>
          </p:nvPr>
        </p:nvPicPr>
        <p:blipFill>
          <a:blip r:embed="rId2"/>
          <a:stretch>
            <a:fillRect/>
          </a:stretch>
        </p:blipFill>
        <p:spPr>
          <a:xfrm>
            <a:off x="6172200" y="2419400"/>
            <a:ext cx="5334000" cy="3573363"/>
          </a:xfrm>
        </p:spPr>
      </p:pic>
    </p:spTree>
    <p:extLst>
      <p:ext uri="{BB962C8B-B14F-4D97-AF65-F5344CB8AC3E}">
        <p14:creationId xmlns:p14="http://schemas.microsoft.com/office/powerpoint/2010/main" val="120820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BCED33-4579-9245-B4D7-BC44F5229262}"/>
              </a:ext>
            </a:extLst>
          </p:cNvPr>
          <p:cNvSpPr>
            <a:spLocks noGrp="1"/>
          </p:cNvSpPr>
          <p:nvPr>
            <p:ph type="title"/>
          </p:nvPr>
        </p:nvSpPr>
        <p:spPr/>
        <p:txBody>
          <a:bodyPr/>
          <a:lstStyle/>
          <a:p>
            <a:r>
              <a:rPr lang="hr-HR"/>
              <a:t>NATIONAL PARK PLITVICE lakes</a:t>
            </a:r>
            <a:endParaRPr lang="sr-Latn-RS"/>
          </a:p>
        </p:txBody>
      </p:sp>
      <p:sp>
        <p:nvSpPr>
          <p:cNvPr id="3" name="Rezervirano mjesto sadržaja 2">
            <a:extLst>
              <a:ext uri="{FF2B5EF4-FFF2-40B4-BE49-F238E27FC236}">
                <a16:creationId xmlns:a16="http://schemas.microsoft.com/office/drawing/2014/main" id="{67E3D3C4-7A69-354A-9B79-ED342BC14F6A}"/>
              </a:ext>
            </a:extLst>
          </p:cNvPr>
          <p:cNvSpPr>
            <a:spLocks noGrp="1"/>
          </p:cNvSpPr>
          <p:nvPr>
            <p:ph sz="half" idx="1"/>
          </p:nvPr>
        </p:nvSpPr>
        <p:spPr/>
        <p:txBody>
          <a:bodyPr>
            <a:normAutofit fontScale="77500" lnSpcReduction="20000"/>
          </a:bodyPr>
          <a:lstStyle/>
          <a:p>
            <a:r>
              <a:rPr lang="hr-HR" sz="2800" b="1" i="0">
                <a:effectLst/>
                <a:latin typeface="Arial" panose="020B0604020202020204" pitchFamily="34" charset="0"/>
                <a:cs typeface="Arial" panose="020B0604020202020204" pitchFamily="34" charset="0"/>
              </a:rPr>
              <a:t>Plitvice Lakes National Park</a:t>
            </a:r>
            <a:r>
              <a:rPr lang="hr-HR" sz="2800" b="0" i="0">
                <a:effectLst/>
                <a:latin typeface="Arial" panose="020B0604020202020204" pitchFamily="34" charset="0"/>
                <a:cs typeface="Arial" panose="020B0604020202020204" pitchFamily="34" charset="0"/>
              </a:rPr>
              <a:t> is one of the oldest and largest national parks in </a:t>
            </a:r>
            <a:r>
              <a:rPr lang="hr-HR" sz="2800" b="0" i="0" strike="noStrike">
                <a:effectLst/>
                <a:latin typeface="Arial" panose="020B0604020202020204" pitchFamily="34" charset="0"/>
                <a:cs typeface="Arial" panose="020B0604020202020204" pitchFamily="34" charset="0"/>
                <a:hlinkClick r:id="rId2" tooltip="Croatia">
                  <a:extLst>
                    <a:ext uri="{A12FA001-AC4F-418D-AE19-62706E023703}">
                      <ahyp:hlinkClr xmlns:ahyp="http://schemas.microsoft.com/office/drawing/2018/hyperlinkcolor" val="tx"/>
                    </a:ext>
                  </a:extLst>
                </a:hlinkClick>
              </a:rPr>
              <a:t>Croatia</a:t>
            </a:r>
            <a:r>
              <a:rPr lang="hr-HR" sz="2800" b="0" i="0">
                <a:effectLst/>
                <a:latin typeface="Arial" panose="020B0604020202020204" pitchFamily="34" charset="0"/>
                <a:cs typeface="Arial" panose="020B0604020202020204" pitchFamily="34" charset="0"/>
              </a:rPr>
              <a:t>.</a:t>
            </a:r>
            <a:endParaRPr lang="hr-HR" sz="2800" b="0" i="0" baseline="30000">
              <a:effectLst/>
              <a:latin typeface="Arial" panose="020B0604020202020204" pitchFamily="34" charset="0"/>
              <a:cs typeface="Arial" panose="020B0604020202020204" pitchFamily="34" charset="0"/>
            </a:endParaRPr>
          </a:p>
          <a:p>
            <a:r>
              <a:rPr lang="hr-HR" sz="2800" b="0" i="0">
                <a:effectLst/>
                <a:latin typeface="Arial" panose="020B0604020202020204" pitchFamily="34" charset="0"/>
                <a:cs typeface="Arial" panose="020B0604020202020204" pitchFamily="34" charset="0"/>
              </a:rPr>
              <a:t>In 1979, Plitvice Lakes National Park was added to the </a:t>
            </a:r>
            <a:r>
              <a:rPr lang="hr-HR" sz="2800" b="0" i="0" strike="noStrike">
                <a:effectLst/>
                <a:latin typeface="Arial" panose="020B0604020202020204" pitchFamily="34" charset="0"/>
                <a:cs typeface="Arial" panose="020B0604020202020204" pitchFamily="34" charset="0"/>
                <a:hlinkClick r:id="rId3" tooltip="UNESCO World Heritage">
                  <a:extLst>
                    <a:ext uri="{A12FA001-AC4F-418D-AE19-62706E023703}">
                      <ahyp:hlinkClr xmlns:ahyp="http://schemas.microsoft.com/office/drawing/2018/hyperlinkcolor" val="tx"/>
                    </a:ext>
                  </a:extLst>
                </a:hlinkClick>
              </a:rPr>
              <a:t>UNESCO World Heritage</a:t>
            </a:r>
            <a:r>
              <a:rPr lang="hr-HR" sz="2800" b="0" i="0">
                <a:effectLst/>
                <a:latin typeface="Arial" panose="020B0604020202020204" pitchFamily="34" charset="0"/>
                <a:cs typeface="Arial" panose="020B0604020202020204" pitchFamily="34" charset="0"/>
              </a:rPr>
              <a:t> register</a:t>
            </a:r>
          </a:p>
          <a:p>
            <a:r>
              <a:rPr lang="hr-HR" sz="2800">
                <a:latin typeface="Arial" panose="020B0604020202020204" pitchFamily="34" charset="0"/>
                <a:cs typeface="Arial" panose="020B0604020202020204" pitchFamily="34" charset="0"/>
              </a:rPr>
              <a:t>Area: 296.85 km2</a:t>
            </a:r>
          </a:p>
          <a:p>
            <a:pPr fontAlgn="base"/>
            <a:r>
              <a:rPr lang="hr-HR" sz="2800" b="0" i="0">
                <a:effectLst/>
                <a:latin typeface="Arial" panose="020B0604020202020204" pitchFamily="34" charset="0"/>
                <a:cs typeface="Arial" panose="020B0604020202020204" pitchFamily="34" charset="0"/>
              </a:rPr>
              <a:t>About 90% of this area is part of </a:t>
            </a:r>
            <a:r>
              <a:rPr lang="hr-HR" sz="2800" b="0" i="0" u="none" strike="noStrike">
                <a:effectLst/>
                <a:latin typeface="Arial" panose="020B0604020202020204" pitchFamily="34" charset="0"/>
                <a:cs typeface="Arial" panose="020B0604020202020204" pitchFamily="34" charset="0"/>
                <a:hlinkClick r:id="rId4" tooltip="Lika-Senj County">
                  <a:extLst>
                    <a:ext uri="{A12FA001-AC4F-418D-AE19-62706E023703}">
                      <ahyp:hlinkClr xmlns:ahyp="http://schemas.microsoft.com/office/drawing/2018/hyperlinkcolor" val="tx"/>
                    </a:ext>
                  </a:extLst>
                </a:hlinkClick>
              </a:rPr>
              <a:t>Lika-Senj County</a:t>
            </a:r>
            <a:r>
              <a:rPr lang="hr-HR" sz="2800" b="0" i="0">
                <a:effectLst/>
                <a:latin typeface="Arial" panose="020B0604020202020204" pitchFamily="34" charset="0"/>
                <a:cs typeface="Arial" panose="020B0604020202020204" pitchFamily="34" charset="0"/>
              </a:rPr>
              <a:t>, while the remaining 10% is part of </a:t>
            </a:r>
            <a:r>
              <a:rPr lang="hr-HR" sz="2800" b="0" i="0" u="none" strike="noStrike">
                <a:effectLst/>
                <a:latin typeface="Arial" panose="020B0604020202020204" pitchFamily="34" charset="0"/>
                <a:cs typeface="Arial" panose="020B0604020202020204" pitchFamily="34" charset="0"/>
                <a:hlinkClick r:id="rId5" tooltip="Karlovac County">
                  <a:extLst>
                    <a:ext uri="{A12FA001-AC4F-418D-AE19-62706E023703}">
                      <ahyp:hlinkClr xmlns:ahyp="http://schemas.microsoft.com/office/drawing/2018/hyperlinkcolor" val="tx"/>
                    </a:ext>
                  </a:extLst>
                </a:hlinkClick>
              </a:rPr>
              <a:t>Karlovac County</a:t>
            </a:r>
            <a:r>
              <a:rPr lang="hr-HR" sz="2800" b="0" i="0">
                <a:effectLst/>
                <a:latin typeface="Arial" panose="020B0604020202020204" pitchFamily="34" charset="0"/>
                <a:cs typeface="Arial" panose="020B0604020202020204" pitchFamily="34" charset="0"/>
              </a:rPr>
              <a:t>.</a:t>
            </a:r>
          </a:p>
          <a:p>
            <a:pPr fontAlgn="base"/>
            <a:r>
              <a:rPr lang="hr-HR" sz="2800">
                <a:latin typeface="Arial" panose="020B0604020202020204" pitchFamily="34" charset="0"/>
                <a:cs typeface="Arial" panose="020B0604020202020204" pitchFamily="34" charset="0"/>
              </a:rPr>
              <a:t>Entrancece</a:t>
            </a:r>
            <a:r>
              <a:rPr lang="hr-HR" sz="2800">
                <a:effectLst/>
                <a:latin typeface="Arial" panose="020B0604020202020204" pitchFamily="34" charset="0"/>
                <a:cs typeface="Arial" panose="020B0604020202020204" pitchFamily="34" charset="0"/>
              </a:rPr>
              <a:t> is subject to variable charges, up to 250 </a:t>
            </a:r>
            <a:r>
              <a:rPr lang="hr-HR" sz="2800" strike="noStrike">
                <a:effectLst/>
                <a:latin typeface="Arial" panose="020B0604020202020204" pitchFamily="34" charset="0"/>
                <a:cs typeface="Arial" panose="020B0604020202020204" pitchFamily="34" charset="0"/>
                <a:hlinkClick r:id="rId6" tooltip="Kuna (currency)">
                  <a:extLst>
                    <a:ext uri="{A12FA001-AC4F-418D-AE19-62706E023703}">
                      <ahyp:hlinkClr xmlns:ahyp="http://schemas.microsoft.com/office/drawing/2018/hyperlinkcolor" val="tx"/>
                    </a:ext>
                  </a:extLst>
                </a:hlinkClick>
              </a:rPr>
              <a:t>kuna</a:t>
            </a:r>
            <a:r>
              <a:rPr lang="hr-HR" sz="2800">
                <a:effectLst/>
                <a:latin typeface="Arial" panose="020B0604020202020204" pitchFamily="34" charset="0"/>
                <a:cs typeface="Arial" panose="020B0604020202020204" pitchFamily="34" charset="0"/>
              </a:rPr>
              <a:t> or around </a:t>
            </a:r>
            <a:r>
              <a:rPr lang="hr-HR" sz="2800" strike="noStrike">
                <a:effectLst/>
                <a:latin typeface="Arial" panose="020B0604020202020204" pitchFamily="34" charset="0"/>
                <a:cs typeface="Arial" panose="020B0604020202020204" pitchFamily="34" charset="0"/>
                <a:hlinkClick r:id="rId7" tooltip="Euro">
                  <a:extLst>
                    <a:ext uri="{A12FA001-AC4F-418D-AE19-62706E023703}">
                      <ahyp:hlinkClr xmlns:ahyp="http://schemas.microsoft.com/office/drawing/2018/hyperlinkcolor" val="tx"/>
                    </a:ext>
                  </a:extLst>
                </a:hlinkClick>
              </a:rPr>
              <a:t>€</a:t>
            </a:r>
            <a:r>
              <a:rPr lang="hr-HR" sz="2800">
                <a:effectLst/>
                <a:latin typeface="Arial" panose="020B0604020202020204" pitchFamily="34" charset="0"/>
                <a:cs typeface="Arial" panose="020B0604020202020204" pitchFamily="34" charset="0"/>
              </a:rPr>
              <a:t>34 per adult per day in summer 2018.</a:t>
            </a:r>
            <a:br>
              <a:rPr lang="hr-HR"/>
            </a:br>
            <a:endParaRPr lang="sr-Latn-RS">
              <a:latin typeface="Arial" panose="020B0604020202020204" pitchFamily="34" charset="0"/>
              <a:cs typeface="Arial" panose="020B0604020202020204" pitchFamily="34" charset="0"/>
            </a:endParaRPr>
          </a:p>
        </p:txBody>
      </p:sp>
      <p:pic>
        <p:nvPicPr>
          <p:cNvPr id="9" name="Slika 9">
            <a:extLst>
              <a:ext uri="{FF2B5EF4-FFF2-40B4-BE49-F238E27FC236}">
                <a16:creationId xmlns:a16="http://schemas.microsoft.com/office/drawing/2014/main" id="{E0419E72-A1B9-F848-A694-09A11E0EC3A9}"/>
              </a:ext>
            </a:extLst>
          </p:cNvPr>
          <p:cNvPicPr>
            <a:picLocks noGrp="1" noChangeAspect="1"/>
          </p:cNvPicPr>
          <p:nvPr>
            <p:ph sz="half" idx="2"/>
          </p:nvPr>
        </p:nvPicPr>
        <p:blipFill>
          <a:blip r:embed="rId8"/>
          <a:stretch>
            <a:fillRect/>
          </a:stretch>
        </p:blipFill>
        <p:spPr>
          <a:xfrm>
            <a:off x="6748502" y="2193925"/>
            <a:ext cx="4181395" cy="4024313"/>
          </a:xfrm>
        </p:spPr>
      </p:pic>
    </p:spTree>
    <p:extLst>
      <p:ext uri="{BB962C8B-B14F-4D97-AF65-F5344CB8AC3E}">
        <p14:creationId xmlns:p14="http://schemas.microsoft.com/office/powerpoint/2010/main" val="187368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A3A0E5-532D-FA48-A89A-66DB22B98AB2}"/>
              </a:ext>
            </a:extLst>
          </p:cNvPr>
          <p:cNvSpPr>
            <a:spLocks noGrp="1"/>
          </p:cNvSpPr>
          <p:nvPr>
            <p:ph type="title"/>
          </p:nvPr>
        </p:nvSpPr>
        <p:spPr/>
        <p:txBody>
          <a:bodyPr/>
          <a:lstStyle/>
          <a:p>
            <a:r>
              <a:rPr lang="hr-HR"/>
              <a:t>Climate</a:t>
            </a:r>
            <a:endParaRPr lang="sr-Latn-RS"/>
          </a:p>
        </p:txBody>
      </p:sp>
      <p:sp>
        <p:nvSpPr>
          <p:cNvPr id="3" name="Rezervirano mjesto sadržaja 2">
            <a:extLst>
              <a:ext uri="{FF2B5EF4-FFF2-40B4-BE49-F238E27FC236}">
                <a16:creationId xmlns:a16="http://schemas.microsoft.com/office/drawing/2014/main" id="{1159B42E-7088-FC43-A1E7-F91BE30DFBD6}"/>
              </a:ext>
            </a:extLst>
          </p:cNvPr>
          <p:cNvSpPr>
            <a:spLocks noGrp="1"/>
          </p:cNvSpPr>
          <p:nvPr>
            <p:ph sz="half" idx="1"/>
          </p:nvPr>
        </p:nvSpPr>
        <p:spPr/>
        <p:txBody>
          <a:bodyPr>
            <a:normAutofit fontScale="92500"/>
          </a:bodyPr>
          <a:lstStyle/>
          <a:p>
            <a:r>
              <a:rPr lang="hr-HR" b="0" i="0">
                <a:effectLst/>
                <a:latin typeface="-apple-system"/>
              </a:rPr>
              <a:t>On average, the annual precipitation rate at the Plitvice Lakes is 1,500 mm (59.06 </a:t>
            </a:r>
            <a:r>
              <a:rPr lang="hr-HR" b="0" i="0" u="none" strike="noStrike">
                <a:effectLst/>
                <a:latin typeface="-apple-system"/>
                <a:hlinkClick r:id="rId2" tooltip="Inch">
                  <a:extLst>
                    <a:ext uri="{A12FA001-AC4F-418D-AE19-62706E023703}">
                      <ahyp:hlinkClr xmlns:ahyp="http://schemas.microsoft.com/office/drawing/2018/hyperlinkcolor" val="tx"/>
                    </a:ext>
                  </a:extLst>
                </a:hlinkClick>
              </a:rPr>
              <a:t>in</a:t>
            </a:r>
            <a:r>
              <a:rPr lang="hr-HR" b="0" i="0">
                <a:effectLst/>
                <a:latin typeface="-apple-system"/>
              </a:rPr>
              <a:t>)</a:t>
            </a:r>
          </a:p>
          <a:p>
            <a:r>
              <a:rPr lang="hr-HR" b="0" i="0">
                <a:effectLst/>
                <a:latin typeface="-apple-system"/>
              </a:rPr>
              <a:t>Usually, in spring and fall (autumn) the largest rain quantities are measured</a:t>
            </a:r>
          </a:p>
          <a:p>
            <a:r>
              <a:rPr lang="hr-HR" b="0" i="0">
                <a:effectLst/>
                <a:latin typeface="-apple-system"/>
              </a:rPr>
              <a:t>The average relative </a:t>
            </a:r>
            <a:r>
              <a:rPr lang="hr-HR" b="0" i="0" u="none" strike="noStrike">
                <a:effectLst/>
                <a:latin typeface="-apple-system"/>
                <a:hlinkClick r:id="rId3" tooltip="Air humidity">
                  <a:extLst>
                    <a:ext uri="{A12FA001-AC4F-418D-AE19-62706E023703}">
                      <ahyp:hlinkClr xmlns:ahyp="http://schemas.microsoft.com/office/drawing/2018/hyperlinkcolor" val="tx"/>
                    </a:ext>
                  </a:extLst>
                </a:hlinkClick>
              </a:rPr>
              <a:t>air humidity</a:t>
            </a:r>
            <a:r>
              <a:rPr lang="hr-HR" b="0" i="0">
                <a:effectLst/>
                <a:latin typeface="-apple-system"/>
              </a:rPr>
              <a:t> is 81.8 percent</a:t>
            </a:r>
          </a:p>
          <a:p>
            <a:r>
              <a:rPr lang="hr-HR">
                <a:latin typeface="-apple-system"/>
              </a:rPr>
              <a:t>In</a:t>
            </a:r>
            <a:r>
              <a:rPr lang="hr-HR" b="0" i="0">
                <a:effectLst/>
                <a:latin typeface="-apple-system"/>
              </a:rPr>
              <a:t> January, the average temperature is 2.2 °C (36 °F)</a:t>
            </a:r>
          </a:p>
          <a:p>
            <a:r>
              <a:rPr lang="hr-HR" b="0" i="0">
                <a:effectLst/>
                <a:latin typeface="-apple-system"/>
              </a:rPr>
              <a:t>During the summer months of July and August, the temperature rises to 17.4 °C (63 °F). </a:t>
            </a:r>
          </a:p>
          <a:p>
            <a:r>
              <a:rPr lang="hr-HR">
                <a:latin typeface="-apple-system"/>
              </a:rPr>
              <a:t>The</a:t>
            </a:r>
            <a:r>
              <a:rPr lang="hr-HR" b="0" i="0">
                <a:effectLst/>
                <a:latin typeface="-apple-system"/>
              </a:rPr>
              <a:t> general average annual temperature is 7.9 °C (46 °F)</a:t>
            </a:r>
          </a:p>
          <a:p>
            <a:endParaRPr lang="sr-Latn-RS"/>
          </a:p>
        </p:txBody>
      </p:sp>
      <p:pic>
        <p:nvPicPr>
          <p:cNvPr id="5" name="Slika 5">
            <a:extLst>
              <a:ext uri="{FF2B5EF4-FFF2-40B4-BE49-F238E27FC236}">
                <a16:creationId xmlns:a16="http://schemas.microsoft.com/office/drawing/2014/main" id="{58045144-B61C-C84A-9E01-1ED973CB11A1}"/>
              </a:ext>
            </a:extLst>
          </p:cNvPr>
          <p:cNvPicPr>
            <a:picLocks noGrp="1" noChangeAspect="1"/>
          </p:cNvPicPr>
          <p:nvPr>
            <p:ph sz="half" idx="2"/>
          </p:nvPr>
        </p:nvPicPr>
        <p:blipFill>
          <a:blip r:embed="rId4"/>
          <a:stretch>
            <a:fillRect/>
          </a:stretch>
        </p:blipFill>
        <p:spPr>
          <a:xfrm>
            <a:off x="6172200" y="2356892"/>
            <a:ext cx="5334000" cy="3698378"/>
          </a:xfrm>
        </p:spPr>
      </p:pic>
    </p:spTree>
    <p:extLst>
      <p:ext uri="{BB962C8B-B14F-4D97-AF65-F5344CB8AC3E}">
        <p14:creationId xmlns:p14="http://schemas.microsoft.com/office/powerpoint/2010/main" val="13687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DDCDAD-6C48-CE4C-8871-336F08AE8F9A}"/>
              </a:ext>
            </a:extLst>
          </p:cNvPr>
          <p:cNvSpPr>
            <a:spLocks noGrp="1"/>
          </p:cNvSpPr>
          <p:nvPr>
            <p:ph type="title"/>
          </p:nvPr>
        </p:nvSpPr>
        <p:spPr/>
        <p:txBody>
          <a:bodyPr/>
          <a:lstStyle/>
          <a:p>
            <a:r>
              <a:rPr lang="hr-HR"/>
              <a:t>Flora</a:t>
            </a:r>
            <a:endParaRPr lang="sr-Latn-RS"/>
          </a:p>
        </p:txBody>
      </p:sp>
      <p:sp>
        <p:nvSpPr>
          <p:cNvPr id="3" name="Rezervirano mjesto sadržaja 2">
            <a:extLst>
              <a:ext uri="{FF2B5EF4-FFF2-40B4-BE49-F238E27FC236}">
                <a16:creationId xmlns:a16="http://schemas.microsoft.com/office/drawing/2014/main" id="{CD6B0165-D6F8-9445-8058-6CDA54F776F8}"/>
              </a:ext>
            </a:extLst>
          </p:cNvPr>
          <p:cNvSpPr>
            <a:spLocks noGrp="1"/>
          </p:cNvSpPr>
          <p:nvPr>
            <p:ph sz="half" idx="1"/>
          </p:nvPr>
        </p:nvSpPr>
        <p:spPr/>
        <p:txBody>
          <a:bodyPr>
            <a:normAutofit fontScale="92500" lnSpcReduction="10000"/>
          </a:bodyPr>
          <a:lstStyle/>
          <a:p>
            <a:pPr fontAlgn="base"/>
            <a:r>
              <a:rPr lang="hr-HR" b="0" i="0">
                <a:effectLst/>
                <a:latin typeface="-apple-system"/>
              </a:rPr>
              <a:t>The Plitvice Lakes national park is heavily forested, mainly with </a:t>
            </a:r>
            <a:r>
              <a:rPr lang="hr-HR" b="0" i="0" strike="noStrike">
                <a:effectLst/>
                <a:latin typeface="inherit"/>
                <a:hlinkClick r:id="rId2" tooltip="Beech">
                  <a:extLst>
                    <a:ext uri="{A12FA001-AC4F-418D-AE19-62706E023703}">
                      <ahyp:hlinkClr xmlns:ahyp="http://schemas.microsoft.com/office/drawing/2018/hyperlinkcolor" val="tx"/>
                    </a:ext>
                  </a:extLst>
                </a:hlinkClick>
              </a:rPr>
              <a:t>beech</a:t>
            </a:r>
            <a:r>
              <a:rPr lang="hr-HR" b="0" i="0">
                <a:effectLst/>
                <a:latin typeface="-apple-system"/>
              </a:rPr>
              <a:t>, </a:t>
            </a:r>
            <a:r>
              <a:rPr lang="hr-HR" b="0" i="0" strike="noStrike">
                <a:effectLst/>
                <a:latin typeface="inherit"/>
                <a:hlinkClick r:id="rId3" tooltip="Spruce">
                  <a:extLst>
                    <a:ext uri="{A12FA001-AC4F-418D-AE19-62706E023703}">
                      <ahyp:hlinkClr xmlns:ahyp="http://schemas.microsoft.com/office/drawing/2018/hyperlinkcolor" val="tx"/>
                    </a:ext>
                  </a:extLst>
                </a:hlinkClick>
              </a:rPr>
              <a:t>spruce</a:t>
            </a:r>
            <a:r>
              <a:rPr lang="hr-HR" b="0" i="0">
                <a:effectLst/>
                <a:latin typeface="-apple-system"/>
              </a:rPr>
              <a:t>, and </a:t>
            </a:r>
            <a:r>
              <a:rPr lang="hr-HR" b="0" i="0" strike="noStrike">
                <a:effectLst/>
                <a:latin typeface="inherit"/>
                <a:hlinkClick r:id="rId4" tooltip="Fir">
                  <a:extLst>
                    <a:ext uri="{A12FA001-AC4F-418D-AE19-62706E023703}">
                      <ahyp:hlinkClr xmlns:ahyp="http://schemas.microsoft.com/office/drawing/2018/hyperlinkcolor" val="tx"/>
                    </a:ext>
                  </a:extLst>
                </a:hlinkClick>
              </a:rPr>
              <a:t>fir</a:t>
            </a:r>
            <a:r>
              <a:rPr lang="hr-HR" b="0" i="0">
                <a:effectLst/>
                <a:latin typeface="-apple-system"/>
              </a:rPr>
              <a:t> trees, and features a mixture of Alpine and Mediterranean vegetation.</a:t>
            </a:r>
          </a:p>
          <a:p>
            <a:pPr fontAlgn="base"/>
            <a:r>
              <a:rPr lang="hr-HR" b="0" i="0">
                <a:effectLst/>
                <a:latin typeface="-apple-system"/>
              </a:rPr>
              <a:t>It has a notably wide variety of plant communities, due to its range of microclimates, differing soils and varying levels of altitude.</a:t>
            </a:r>
          </a:p>
          <a:p>
            <a:pPr fontAlgn="base"/>
            <a:r>
              <a:rPr lang="hr-HR" b="0" i="0">
                <a:effectLst/>
                <a:latin typeface="-apple-system"/>
              </a:rPr>
              <a:t>Scientists have so far identified 1,267 different types of plants belonging to the 109 species so far recorded in the area of the national park.</a:t>
            </a:r>
          </a:p>
          <a:p>
            <a:pPr fontAlgn="base"/>
            <a:r>
              <a:rPr lang="hr-HR" b="0" i="0">
                <a:effectLst/>
                <a:latin typeface="-apple-system"/>
              </a:rPr>
              <a:t>75 species of plants are </a:t>
            </a:r>
            <a:r>
              <a:rPr lang="hr-HR" b="0" i="0" strike="noStrike">
                <a:effectLst/>
                <a:latin typeface="inherit"/>
                <a:hlinkClick r:id="rId5" tooltip="Endemism">
                  <a:extLst>
                    <a:ext uri="{A12FA001-AC4F-418D-AE19-62706E023703}">
                      <ahyp:hlinkClr xmlns:ahyp="http://schemas.microsoft.com/office/drawing/2018/hyperlinkcolor" val="tx"/>
                    </a:ext>
                  </a:extLst>
                </a:hlinkClick>
              </a:rPr>
              <a:t>endemic</a:t>
            </a:r>
            <a:r>
              <a:rPr lang="hr-HR" b="0" i="0">
                <a:effectLst/>
                <a:latin typeface="-apple-system"/>
              </a:rPr>
              <a:t>, which means that they were first defined and classified in this area of the world or nearby.</a:t>
            </a:r>
          </a:p>
          <a:p>
            <a:endParaRPr lang="sr-Latn-RS"/>
          </a:p>
        </p:txBody>
      </p:sp>
      <p:pic>
        <p:nvPicPr>
          <p:cNvPr id="5" name="Slika 5">
            <a:extLst>
              <a:ext uri="{FF2B5EF4-FFF2-40B4-BE49-F238E27FC236}">
                <a16:creationId xmlns:a16="http://schemas.microsoft.com/office/drawing/2014/main" id="{2C8B485D-2B5D-B741-BF41-2EBF5DA88FBA}"/>
              </a:ext>
            </a:extLst>
          </p:cNvPr>
          <p:cNvPicPr>
            <a:picLocks noGrp="1" noChangeAspect="1"/>
          </p:cNvPicPr>
          <p:nvPr>
            <p:ph sz="half" idx="2"/>
          </p:nvPr>
        </p:nvPicPr>
        <p:blipFill>
          <a:blip r:embed="rId6"/>
          <a:stretch>
            <a:fillRect/>
          </a:stretch>
        </p:blipFill>
        <p:spPr>
          <a:xfrm>
            <a:off x="7731330" y="2432766"/>
            <a:ext cx="2511137" cy="3561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831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4251D5-5387-184F-8512-519971811CB1}"/>
              </a:ext>
            </a:extLst>
          </p:cNvPr>
          <p:cNvSpPr>
            <a:spLocks noGrp="1"/>
          </p:cNvSpPr>
          <p:nvPr>
            <p:ph type="title"/>
          </p:nvPr>
        </p:nvSpPr>
        <p:spPr/>
        <p:txBody>
          <a:bodyPr/>
          <a:lstStyle/>
          <a:p>
            <a:r>
              <a:rPr lang="hr-HR"/>
              <a:t>Fauna</a:t>
            </a:r>
            <a:endParaRPr lang="sr-Latn-RS"/>
          </a:p>
        </p:txBody>
      </p:sp>
      <p:sp>
        <p:nvSpPr>
          <p:cNvPr id="3" name="Rezervirano mjesto sadržaja 2">
            <a:extLst>
              <a:ext uri="{FF2B5EF4-FFF2-40B4-BE49-F238E27FC236}">
                <a16:creationId xmlns:a16="http://schemas.microsoft.com/office/drawing/2014/main" id="{6C2DB770-D55F-6742-94A6-196A62893C14}"/>
              </a:ext>
            </a:extLst>
          </p:cNvPr>
          <p:cNvSpPr>
            <a:spLocks noGrp="1"/>
          </p:cNvSpPr>
          <p:nvPr>
            <p:ph sz="half" idx="1"/>
          </p:nvPr>
        </p:nvSpPr>
        <p:spPr/>
        <p:txBody>
          <a:bodyPr anchor="t"/>
          <a:lstStyle/>
          <a:p>
            <a:r>
              <a:rPr lang="hr-HR" b="0" i="0">
                <a:effectLst/>
                <a:latin typeface="Arial" panose="020B0604020202020204" pitchFamily="34" charset="0"/>
                <a:cs typeface="Arial" panose="020B0604020202020204" pitchFamily="34" charset="0"/>
              </a:rPr>
              <a:t>The area of the national park is home to an extremely wide variety of animal and bird species.</a:t>
            </a:r>
          </a:p>
          <a:p>
            <a:pPr algn="just"/>
            <a:r>
              <a:rPr lang="hr-HR">
                <a:latin typeface="Arial" panose="020B0604020202020204" pitchFamily="34" charset="0"/>
                <a:cs typeface="Arial" panose="020B0604020202020204" pitchFamily="34" charset="0"/>
              </a:rPr>
              <a:t>Rare</a:t>
            </a:r>
            <a:r>
              <a:rPr lang="hr-HR" b="0" i="0">
                <a:effectLst/>
                <a:latin typeface="Arial" panose="020B0604020202020204" pitchFamily="34" charset="0"/>
                <a:cs typeface="Arial" panose="020B0604020202020204" pitchFamily="34" charset="0"/>
              </a:rPr>
              <a:t> fauna such as the European </a:t>
            </a:r>
            <a:r>
              <a:rPr lang="hr-HR" b="0" i="0" u="none" strike="noStrike">
                <a:effectLst/>
                <a:latin typeface="Arial" panose="020B0604020202020204" pitchFamily="34" charset="0"/>
                <a:cs typeface="Arial" panose="020B0604020202020204" pitchFamily="34" charset="0"/>
                <a:hlinkClick r:id="rId2" tooltip="Brown bear">
                  <a:extLst>
                    <a:ext uri="{A12FA001-AC4F-418D-AE19-62706E023703}">
                      <ahyp:hlinkClr xmlns:ahyp="http://schemas.microsoft.com/office/drawing/2018/hyperlinkcolor" val="tx"/>
                    </a:ext>
                  </a:extLst>
                </a:hlinkClick>
              </a:rPr>
              <a:t>brown bear</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3" tooltip="Grey wolf">
                  <a:extLst>
                    <a:ext uri="{A12FA001-AC4F-418D-AE19-62706E023703}">
                      <ahyp:hlinkClr xmlns:ahyp="http://schemas.microsoft.com/office/drawing/2018/hyperlinkcolor" val="tx"/>
                    </a:ext>
                  </a:extLst>
                </a:hlinkClick>
              </a:rPr>
              <a:t>grey wolf</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4" tooltip="Eagle">
                  <a:extLst>
                    <a:ext uri="{A12FA001-AC4F-418D-AE19-62706E023703}">
                      <ahyp:hlinkClr xmlns:ahyp="http://schemas.microsoft.com/office/drawing/2018/hyperlinkcolor" val="tx"/>
                    </a:ext>
                  </a:extLst>
                </a:hlinkClick>
              </a:rPr>
              <a:t>eagle</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5" tooltip="Owl">
                  <a:extLst>
                    <a:ext uri="{A12FA001-AC4F-418D-AE19-62706E023703}">
                      <ahyp:hlinkClr xmlns:ahyp="http://schemas.microsoft.com/office/drawing/2018/hyperlinkcolor" val="tx"/>
                    </a:ext>
                  </a:extLst>
                </a:hlinkClick>
              </a:rPr>
              <a:t>owl</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6" tooltip="Eurasian lynx">
                  <a:extLst>
                    <a:ext uri="{A12FA001-AC4F-418D-AE19-62706E023703}">
                      <ahyp:hlinkClr xmlns:ahyp="http://schemas.microsoft.com/office/drawing/2018/hyperlinkcolor" val="tx"/>
                    </a:ext>
                  </a:extLst>
                </a:hlinkClick>
              </a:rPr>
              <a:t>Eurasian lynx</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7" tooltip="European wildcat">
                  <a:extLst>
                    <a:ext uri="{A12FA001-AC4F-418D-AE19-62706E023703}">
                      <ahyp:hlinkClr xmlns:ahyp="http://schemas.microsoft.com/office/drawing/2018/hyperlinkcolor" val="tx"/>
                    </a:ext>
                  </a:extLst>
                </a:hlinkClick>
              </a:rPr>
              <a:t>European wildcat</a:t>
            </a:r>
            <a:r>
              <a:rPr lang="hr-HR" b="0" i="0">
                <a:effectLst/>
                <a:latin typeface="Arial" panose="020B0604020202020204" pitchFamily="34" charset="0"/>
                <a:cs typeface="Arial" panose="020B0604020202020204" pitchFamily="34" charset="0"/>
              </a:rPr>
              <a:t>, and </a:t>
            </a:r>
            <a:r>
              <a:rPr lang="hr-HR" b="0" i="0" u="none" strike="noStrike">
                <a:effectLst/>
                <a:latin typeface="Arial" panose="020B0604020202020204" pitchFamily="34" charset="0"/>
                <a:cs typeface="Arial" panose="020B0604020202020204" pitchFamily="34" charset="0"/>
                <a:hlinkClick r:id="rId8" tooltip="Capercaillie">
                  <a:extLst>
                    <a:ext uri="{A12FA001-AC4F-418D-AE19-62706E023703}">
                      <ahyp:hlinkClr xmlns:ahyp="http://schemas.microsoft.com/office/drawing/2018/hyperlinkcolor" val="tx"/>
                    </a:ext>
                  </a:extLst>
                </a:hlinkClick>
              </a:rPr>
              <a:t>capercaillie</a:t>
            </a:r>
            <a:r>
              <a:rPr lang="hr-HR" b="0" i="0">
                <a:effectLst/>
                <a:latin typeface="Arial" panose="020B0604020202020204" pitchFamily="34" charset="0"/>
                <a:cs typeface="Arial" panose="020B0604020202020204" pitchFamily="34" charset="0"/>
              </a:rPr>
              <a:t> can be found there, along with many more common species.</a:t>
            </a:r>
            <a:endParaRPr lang="sr-Latn-RS">
              <a:latin typeface="Arial" panose="020B0604020202020204" pitchFamily="34" charset="0"/>
              <a:cs typeface="Arial" panose="020B0604020202020204" pitchFamily="34" charset="0"/>
            </a:endParaRPr>
          </a:p>
        </p:txBody>
      </p:sp>
      <p:pic>
        <p:nvPicPr>
          <p:cNvPr id="5" name="Slika 5">
            <a:extLst>
              <a:ext uri="{FF2B5EF4-FFF2-40B4-BE49-F238E27FC236}">
                <a16:creationId xmlns:a16="http://schemas.microsoft.com/office/drawing/2014/main" id="{1356A6A4-AB9D-B84E-B926-DBBD0D178EF4}"/>
              </a:ext>
            </a:extLst>
          </p:cNvPr>
          <p:cNvPicPr>
            <a:picLocks noGrp="1" noChangeAspect="1"/>
          </p:cNvPicPr>
          <p:nvPr>
            <p:ph sz="half" idx="2"/>
          </p:nvPr>
        </p:nvPicPr>
        <p:blipFill>
          <a:blip r:embed="rId9"/>
          <a:stretch>
            <a:fillRect/>
          </a:stretch>
        </p:blipFill>
        <p:spPr>
          <a:xfrm>
            <a:off x="6858000" y="2194559"/>
            <a:ext cx="4998763" cy="3334889"/>
          </a:xfrm>
        </p:spPr>
      </p:pic>
    </p:spTree>
    <p:extLst>
      <p:ext uri="{BB962C8B-B14F-4D97-AF65-F5344CB8AC3E}">
        <p14:creationId xmlns:p14="http://schemas.microsoft.com/office/powerpoint/2010/main" val="190462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BDF2E4-6EC7-3840-BB4E-B559A0ED4717}"/>
              </a:ext>
            </a:extLst>
          </p:cNvPr>
          <p:cNvSpPr>
            <a:spLocks noGrp="1"/>
          </p:cNvSpPr>
          <p:nvPr>
            <p:ph type="title"/>
          </p:nvPr>
        </p:nvSpPr>
        <p:spPr/>
        <p:txBody>
          <a:bodyPr/>
          <a:lstStyle/>
          <a:p>
            <a:r>
              <a:rPr lang="hr-HR"/>
              <a:t>Terrain</a:t>
            </a:r>
            <a:endParaRPr lang="sr-Latn-RS"/>
          </a:p>
        </p:txBody>
      </p:sp>
      <p:sp>
        <p:nvSpPr>
          <p:cNvPr id="3" name="Rezervirano mjesto sadržaja 2">
            <a:extLst>
              <a:ext uri="{FF2B5EF4-FFF2-40B4-BE49-F238E27FC236}">
                <a16:creationId xmlns:a16="http://schemas.microsoft.com/office/drawing/2014/main" id="{032FCAB3-DE38-9F4A-9505-7087C0CB88A4}"/>
              </a:ext>
            </a:extLst>
          </p:cNvPr>
          <p:cNvSpPr>
            <a:spLocks noGrp="1"/>
          </p:cNvSpPr>
          <p:nvPr>
            <p:ph sz="half" idx="1"/>
          </p:nvPr>
        </p:nvSpPr>
        <p:spPr/>
        <p:txBody>
          <a:bodyPr>
            <a:normAutofit fontScale="92500" lnSpcReduction="10000"/>
          </a:bodyPr>
          <a:lstStyle/>
          <a:p>
            <a:r>
              <a:rPr lang="hr-HR" b="0" i="0">
                <a:effectLst/>
                <a:latin typeface="Arial" panose="020B0604020202020204" pitchFamily="34" charset="0"/>
                <a:cs typeface="Arial" panose="020B0604020202020204" pitchFamily="34" charset="0"/>
              </a:rPr>
              <a:t>The Plitvice Lakes are surrounded by various mountains. </a:t>
            </a:r>
          </a:p>
          <a:p>
            <a:r>
              <a:rPr lang="hr-HR" b="0" i="0">
                <a:effectLst/>
                <a:latin typeface="Arial" panose="020B0604020202020204" pitchFamily="34" charset="0"/>
                <a:cs typeface="Arial" panose="020B0604020202020204" pitchFamily="34" charset="0"/>
              </a:rPr>
              <a:t>The western side of the national park area is enclosed by the </a:t>
            </a:r>
            <a:r>
              <a:rPr lang="hr-HR" b="0" i="0" u="none" strike="noStrike">
                <a:effectLst/>
                <a:latin typeface="Arial" panose="020B0604020202020204" pitchFamily="34" charset="0"/>
                <a:cs typeface="Arial" panose="020B0604020202020204" pitchFamily="34" charset="0"/>
                <a:hlinkClick r:id="rId2" tooltip="Mala Kapela">
                  <a:extLst>
                    <a:ext uri="{A12FA001-AC4F-418D-AE19-62706E023703}">
                      <ahyp:hlinkClr xmlns:ahyp="http://schemas.microsoft.com/office/drawing/2018/hyperlinkcolor" val="tx"/>
                    </a:ext>
                  </a:extLst>
                </a:hlinkClick>
              </a:rPr>
              <a:t>Mala Kapela</a:t>
            </a:r>
            <a:r>
              <a:rPr lang="hr-HR" b="0" i="0">
                <a:effectLst/>
                <a:latin typeface="Arial" panose="020B0604020202020204" pitchFamily="34" charset="0"/>
                <a:cs typeface="Arial" panose="020B0604020202020204" pitchFamily="34" charset="0"/>
              </a:rPr>
              <a:t> mountain, while the eastern side is enclosed by the </a:t>
            </a:r>
            <a:r>
              <a:rPr lang="hr-HR" b="0" i="0" u="none" strike="noStrike">
                <a:effectLst/>
                <a:latin typeface="Arial" panose="020B0604020202020204" pitchFamily="34" charset="0"/>
                <a:cs typeface="Arial" panose="020B0604020202020204" pitchFamily="34" charset="0"/>
                <a:hlinkClick r:id="rId3" tooltip="Plješevica">
                  <a:extLst>
                    <a:ext uri="{A12FA001-AC4F-418D-AE19-62706E023703}">
                      <ahyp:hlinkClr xmlns:ahyp="http://schemas.microsoft.com/office/drawing/2018/hyperlinkcolor" val="tx"/>
                    </a:ext>
                  </a:extLst>
                </a:hlinkClick>
              </a:rPr>
              <a:t>Plješevica</a:t>
            </a:r>
            <a:r>
              <a:rPr lang="hr-HR" b="0" i="0">
                <a:effectLst/>
                <a:latin typeface="Arial" panose="020B0604020202020204" pitchFamily="34" charset="0"/>
                <a:cs typeface="Arial" panose="020B0604020202020204" pitchFamily="34" charset="0"/>
              </a:rPr>
              <a:t> mountain, which also represents the border to Bosnia and Hercegovina. </a:t>
            </a:r>
          </a:p>
          <a:p>
            <a:r>
              <a:rPr lang="hr-HR" b="0" i="0">
                <a:effectLst/>
                <a:latin typeface="Arial" panose="020B0604020202020204" pitchFamily="34" charset="0"/>
                <a:cs typeface="Arial" panose="020B0604020202020204" pitchFamily="34" charset="0"/>
              </a:rPr>
              <a:t>Plitvice Lakes National Park is situated in the Plitvice </a:t>
            </a:r>
            <a:r>
              <a:rPr lang="hr-HR" b="0" i="0" u="none" strike="noStrike">
                <a:effectLst/>
                <a:latin typeface="Arial" panose="020B0604020202020204" pitchFamily="34" charset="0"/>
                <a:cs typeface="Arial" panose="020B0604020202020204" pitchFamily="34" charset="0"/>
                <a:hlinkClick r:id="rId4" tooltip="Plateau">
                  <a:extLst>
                    <a:ext uri="{A12FA001-AC4F-418D-AE19-62706E023703}">
                      <ahyp:hlinkClr xmlns:ahyp="http://schemas.microsoft.com/office/drawing/2018/hyperlinkcolor" val="tx"/>
                    </a:ext>
                  </a:extLst>
                </a:hlinkClick>
              </a:rPr>
              <a:t>plateau</a:t>
            </a:r>
            <a:r>
              <a:rPr lang="hr-HR" b="0" i="0">
                <a:effectLst/>
                <a:latin typeface="Arial" panose="020B0604020202020204" pitchFamily="34" charset="0"/>
                <a:cs typeface="Arial" panose="020B0604020202020204" pitchFamily="34" charset="0"/>
              </a:rPr>
              <a:t> which is surrounded by three mountains that are part of the </a:t>
            </a:r>
            <a:r>
              <a:rPr lang="hr-HR" b="0" i="0" u="none" strike="noStrike">
                <a:effectLst/>
                <a:latin typeface="Arial" panose="020B0604020202020204" pitchFamily="34" charset="0"/>
                <a:cs typeface="Arial" panose="020B0604020202020204" pitchFamily="34" charset="0"/>
                <a:hlinkClick r:id="rId5" tooltip="Dinaric Alps">
                  <a:extLst>
                    <a:ext uri="{A12FA001-AC4F-418D-AE19-62706E023703}">
                      <ahyp:hlinkClr xmlns:ahyp="http://schemas.microsoft.com/office/drawing/2018/hyperlinkcolor" val="tx"/>
                    </a:ext>
                  </a:extLst>
                </a:hlinkClick>
              </a:rPr>
              <a:t>Dinaric Alps</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3" tooltip="Plješevica">
                  <a:extLst>
                    <a:ext uri="{A12FA001-AC4F-418D-AE19-62706E023703}">
                      <ahyp:hlinkClr xmlns:ahyp="http://schemas.microsoft.com/office/drawing/2018/hyperlinkcolor" val="tx"/>
                    </a:ext>
                  </a:extLst>
                </a:hlinkClick>
              </a:rPr>
              <a:t>Plješevica</a:t>
            </a:r>
            <a:r>
              <a:rPr lang="hr-HR" b="0" i="0">
                <a:effectLst/>
                <a:latin typeface="Arial" panose="020B0604020202020204" pitchFamily="34" charset="0"/>
                <a:cs typeface="Arial" panose="020B0604020202020204" pitchFamily="34" charset="0"/>
              </a:rPr>
              <a:t> mountain (Gornja Plješevica peak 1,640 m), </a:t>
            </a:r>
            <a:r>
              <a:rPr lang="hr-HR" b="0" i="0" u="none" strike="noStrike">
                <a:effectLst/>
                <a:latin typeface="Arial" panose="020B0604020202020204" pitchFamily="34" charset="0"/>
                <a:cs typeface="Arial" panose="020B0604020202020204" pitchFamily="34" charset="0"/>
                <a:hlinkClick r:id="rId2" tooltip="Mala Kapela">
                  <a:extLst>
                    <a:ext uri="{A12FA001-AC4F-418D-AE19-62706E023703}">
                      <ahyp:hlinkClr xmlns:ahyp="http://schemas.microsoft.com/office/drawing/2018/hyperlinkcolor" val="tx"/>
                    </a:ext>
                  </a:extLst>
                </a:hlinkClick>
              </a:rPr>
              <a:t>Mala Kapela</a:t>
            </a:r>
            <a:r>
              <a:rPr lang="hr-HR" b="0" i="0">
                <a:effectLst/>
                <a:latin typeface="Arial" panose="020B0604020202020204" pitchFamily="34" charset="0"/>
                <a:cs typeface="Arial" panose="020B0604020202020204" pitchFamily="34" charset="0"/>
              </a:rPr>
              <a:t> mountain (Seliški Vrh peak at 1,280 m), and Medveđak (884 m).</a:t>
            </a:r>
            <a:endParaRPr lang="sr-Latn-RS">
              <a:latin typeface="Arial" panose="020B0604020202020204" pitchFamily="34" charset="0"/>
              <a:cs typeface="Arial" panose="020B0604020202020204" pitchFamily="34" charset="0"/>
            </a:endParaRPr>
          </a:p>
        </p:txBody>
      </p:sp>
      <p:pic>
        <p:nvPicPr>
          <p:cNvPr id="5" name="Slika 5">
            <a:extLst>
              <a:ext uri="{FF2B5EF4-FFF2-40B4-BE49-F238E27FC236}">
                <a16:creationId xmlns:a16="http://schemas.microsoft.com/office/drawing/2014/main" id="{F2D948EF-1DF7-EA44-AB2B-04B5EE3F408C}"/>
              </a:ext>
            </a:extLst>
          </p:cNvPr>
          <p:cNvPicPr>
            <a:picLocks noGrp="1" noChangeAspect="1"/>
          </p:cNvPicPr>
          <p:nvPr>
            <p:ph sz="half" idx="2"/>
          </p:nvPr>
        </p:nvPicPr>
        <p:blipFill>
          <a:blip r:embed="rId6"/>
          <a:stretch>
            <a:fillRect/>
          </a:stretch>
        </p:blipFill>
        <p:spPr>
          <a:xfrm>
            <a:off x="6172200" y="2426692"/>
            <a:ext cx="5334000" cy="3558778"/>
          </a:xfrm>
        </p:spPr>
      </p:pic>
    </p:spTree>
    <p:extLst>
      <p:ext uri="{BB962C8B-B14F-4D97-AF65-F5344CB8AC3E}">
        <p14:creationId xmlns:p14="http://schemas.microsoft.com/office/powerpoint/2010/main" val="307443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D76204-B527-BA41-BAC4-12DB7666F9C1}"/>
              </a:ext>
            </a:extLst>
          </p:cNvPr>
          <p:cNvSpPr>
            <a:spLocks noGrp="1"/>
          </p:cNvSpPr>
          <p:nvPr>
            <p:ph type="title"/>
          </p:nvPr>
        </p:nvSpPr>
        <p:spPr/>
        <p:txBody>
          <a:bodyPr/>
          <a:lstStyle/>
          <a:p>
            <a:r>
              <a:rPr lang="hr-HR"/>
              <a:t>Sedimentation processes</a:t>
            </a:r>
            <a:endParaRPr lang="sr-Latn-RS"/>
          </a:p>
        </p:txBody>
      </p:sp>
      <p:sp>
        <p:nvSpPr>
          <p:cNvPr id="3" name="Rezervirano mjesto sadržaja 2">
            <a:extLst>
              <a:ext uri="{FF2B5EF4-FFF2-40B4-BE49-F238E27FC236}">
                <a16:creationId xmlns:a16="http://schemas.microsoft.com/office/drawing/2014/main" id="{DB1EFF10-2214-D346-A913-62A0F928CB77}"/>
              </a:ext>
            </a:extLst>
          </p:cNvPr>
          <p:cNvSpPr>
            <a:spLocks noGrp="1"/>
          </p:cNvSpPr>
          <p:nvPr>
            <p:ph sz="half" idx="1"/>
          </p:nvPr>
        </p:nvSpPr>
        <p:spPr/>
        <p:txBody>
          <a:bodyPr/>
          <a:lstStyle/>
          <a:p>
            <a:r>
              <a:rPr lang="hr-HR" b="0" i="0">
                <a:effectLst/>
                <a:latin typeface="Arial" panose="020B0604020202020204" pitchFamily="34" charset="0"/>
                <a:cs typeface="Arial" panose="020B0604020202020204" pitchFamily="34" charset="0"/>
              </a:rPr>
              <a:t> A unique process occurring at the Plitvice Lakes, however, is the sedimentation of water-bound chalk at certain places. </a:t>
            </a:r>
          </a:p>
          <a:p>
            <a:r>
              <a:rPr lang="hr-HR" b="0" i="0">
                <a:effectLst/>
                <a:latin typeface="Arial" panose="020B0604020202020204" pitchFamily="34" charset="0"/>
                <a:cs typeface="Arial" panose="020B0604020202020204" pitchFamily="34" charset="0"/>
              </a:rPr>
              <a:t>With regard to other similar phenomena in the world, at Plitvice Lakes the sedimentation of chalk and the formation of tufa happens dynamically all along the watercourse and in various forms (fluviatile sedimentation). It is thus not a static phenomenon occurring at only single places.</a:t>
            </a:r>
            <a:endParaRPr lang="sr-Latn-RS">
              <a:latin typeface="Arial" panose="020B0604020202020204" pitchFamily="34" charset="0"/>
              <a:cs typeface="Arial" panose="020B0604020202020204" pitchFamily="34" charset="0"/>
            </a:endParaRPr>
          </a:p>
        </p:txBody>
      </p:sp>
      <p:pic>
        <p:nvPicPr>
          <p:cNvPr id="5" name="Slika 5">
            <a:extLst>
              <a:ext uri="{FF2B5EF4-FFF2-40B4-BE49-F238E27FC236}">
                <a16:creationId xmlns:a16="http://schemas.microsoft.com/office/drawing/2014/main" id="{C964D820-3901-4D44-845E-6DB533525A52}"/>
              </a:ext>
            </a:extLst>
          </p:cNvPr>
          <p:cNvPicPr>
            <a:picLocks noGrp="1" noChangeAspect="1"/>
          </p:cNvPicPr>
          <p:nvPr>
            <p:ph sz="half" idx="2"/>
          </p:nvPr>
        </p:nvPicPr>
        <p:blipFill>
          <a:blip r:embed="rId2"/>
          <a:stretch>
            <a:fillRect/>
          </a:stretch>
        </p:blipFill>
        <p:spPr>
          <a:xfrm>
            <a:off x="6172200" y="2205831"/>
            <a:ext cx="5334000" cy="4000500"/>
          </a:xfrm>
        </p:spPr>
      </p:pic>
    </p:spTree>
    <p:extLst>
      <p:ext uri="{BB962C8B-B14F-4D97-AF65-F5344CB8AC3E}">
        <p14:creationId xmlns:p14="http://schemas.microsoft.com/office/powerpoint/2010/main" val="251194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0E504C-1A3A-174E-935B-FA973E033667}"/>
              </a:ext>
            </a:extLst>
          </p:cNvPr>
          <p:cNvSpPr>
            <a:spLocks noGrp="1"/>
          </p:cNvSpPr>
          <p:nvPr>
            <p:ph type="title"/>
          </p:nvPr>
        </p:nvSpPr>
        <p:spPr/>
        <p:txBody>
          <a:bodyPr/>
          <a:lstStyle/>
          <a:p>
            <a:r>
              <a:rPr lang="hr-HR"/>
              <a:t>KARST LANDSCAPE</a:t>
            </a:r>
            <a:endParaRPr lang="sr-Latn-RS"/>
          </a:p>
        </p:txBody>
      </p:sp>
      <p:sp>
        <p:nvSpPr>
          <p:cNvPr id="3" name="Rezervirano mjesto sadržaja 2">
            <a:extLst>
              <a:ext uri="{FF2B5EF4-FFF2-40B4-BE49-F238E27FC236}">
                <a16:creationId xmlns:a16="http://schemas.microsoft.com/office/drawing/2014/main" id="{0693B34C-AEF4-B84A-824B-1531B12BBF9B}"/>
              </a:ext>
            </a:extLst>
          </p:cNvPr>
          <p:cNvSpPr>
            <a:spLocks noGrp="1"/>
          </p:cNvSpPr>
          <p:nvPr>
            <p:ph sz="half" idx="1"/>
          </p:nvPr>
        </p:nvSpPr>
        <p:spPr/>
        <p:txBody>
          <a:bodyPr/>
          <a:lstStyle/>
          <a:p>
            <a:r>
              <a:rPr lang="hr-HR" b="0" i="0">
                <a:effectLst/>
                <a:latin typeface="Arial" panose="020B0604020202020204" pitchFamily="34" charset="0"/>
                <a:cs typeface="Arial" panose="020B0604020202020204" pitchFamily="34" charset="0"/>
              </a:rPr>
              <a:t>Plitvice lakes are located on karst terrain.</a:t>
            </a:r>
          </a:p>
          <a:p>
            <a:r>
              <a:rPr lang="hr-HR" b="0" i="0">
                <a:effectLst/>
                <a:latin typeface="Arial" panose="020B0604020202020204" pitchFamily="34" charset="0"/>
                <a:cs typeface="Arial" panose="020B0604020202020204" pitchFamily="34" charset="0"/>
              </a:rPr>
              <a:t>Karst is a </a:t>
            </a:r>
            <a:r>
              <a:rPr lang="hr-HR" b="0" i="0" u="none" strike="noStrike">
                <a:effectLst/>
                <a:latin typeface="Arial" panose="020B0604020202020204" pitchFamily="34" charset="0"/>
                <a:cs typeface="Arial" panose="020B0604020202020204" pitchFamily="34" charset="0"/>
                <a:hlinkClick r:id="rId2" tooltip="Topography">
                  <a:extLst>
                    <a:ext uri="{A12FA001-AC4F-418D-AE19-62706E023703}">
                      <ahyp:hlinkClr xmlns:ahyp="http://schemas.microsoft.com/office/drawing/2018/hyperlinkcolor" val="tx"/>
                    </a:ext>
                  </a:extLst>
                </a:hlinkClick>
              </a:rPr>
              <a:t>topography</a:t>
            </a:r>
            <a:r>
              <a:rPr lang="hr-HR" b="0" i="0">
                <a:effectLst/>
                <a:latin typeface="Arial" panose="020B0604020202020204" pitchFamily="34" charset="0"/>
                <a:cs typeface="Arial" panose="020B0604020202020204" pitchFamily="34" charset="0"/>
              </a:rPr>
              <a:t> formed from the dissolution of soluble rocks such as </a:t>
            </a:r>
            <a:r>
              <a:rPr lang="hr-HR" b="0" i="0" u="none" strike="noStrike">
                <a:effectLst/>
                <a:latin typeface="Arial" panose="020B0604020202020204" pitchFamily="34" charset="0"/>
                <a:cs typeface="Arial" panose="020B0604020202020204" pitchFamily="34" charset="0"/>
                <a:hlinkClick r:id="rId3" tooltip="Limestone">
                  <a:extLst>
                    <a:ext uri="{A12FA001-AC4F-418D-AE19-62706E023703}">
                      <ahyp:hlinkClr xmlns:ahyp="http://schemas.microsoft.com/office/drawing/2018/hyperlinkcolor" val="tx"/>
                    </a:ext>
                  </a:extLst>
                </a:hlinkClick>
              </a:rPr>
              <a:t>limestone</a:t>
            </a:r>
            <a:r>
              <a:rPr lang="hr-HR" b="0" i="0">
                <a:effectLst/>
                <a:latin typeface="Arial" panose="020B0604020202020204" pitchFamily="34" charset="0"/>
                <a:cs typeface="Arial" panose="020B0604020202020204" pitchFamily="34" charset="0"/>
              </a:rPr>
              <a:t>, </a:t>
            </a:r>
            <a:r>
              <a:rPr lang="hr-HR" b="0" i="0" u="none" strike="noStrike">
                <a:effectLst/>
                <a:latin typeface="Arial" panose="020B0604020202020204" pitchFamily="34" charset="0"/>
                <a:cs typeface="Arial" panose="020B0604020202020204" pitchFamily="34" charset="0"/>
                <a:hlinkClick r:id="rId4" tooltip="Dolomite (rock)">
                  <a:extLst>
                    <a:ext uri="{A12FA001-AC4F-418D-AE19-62706E023703}">
                      <ahyp:hlinkClr xmlns:ahyp="http://schemas.microsoft.com/office/drawing/2018/hyperlinkcolor" val="tx"/>
                    </a:ext>
                  </a:extLst>
                </a:hlinkClick>
              </a:rPr>
              <a:t>dolomite</a:t>
            </a:r>
            <a:r>
              <a:rPr lang="hr-HR" b="0" i="0">
                <a:effectLst/>
                <a:latin typeface="Arial" panose="020B0604020202020204" pitchFamily="34" charset="0"/>
                <a:cs typeface="Arial" panose="020B0604020202020204" pitchFamily="34" charset="0"/>
              </a:rPr>
              <a:t>, and </a:t>
            </a:r>
            <a:r>
              <a:rPr lang="hr-HR" b="0" i="0" u="none" strike="noStrike">
                <a:effectLst/>
                <a:latin typeface="Arial" panose="020B0604020202020204" pitchFamily="34" charset="0"/>
                <a:cs typeface="Arial" panose="020B0604020202020204" pitchFamily="34" charset="0"/>
                <a:hlinkClick r:id="rId5" tooltip="Gypsum">
                  <a:extLst>
                    <a:ext uri="{A12FA001-AC4F-418D-AE19-62706E023703}">
                      <ahyp:hlinkClr xmlns:ahyp="http://schemas.microsoft.com/office/drawing/2018/hyperlinkcolor" val="tx"/>
                    </a:ext>
                  </a:extLst>
                </a:hlinkClick>
              </a:rPr>
              <a:t>gypsum</a:t>
            </a:r>
            <a:r>
              <a:rPr lang="hr-HR" b="0" i="0">
                <a:effectLst/>
                <a:latin typeface="Arial" panose="020B0604020202020204" pitchFamily="34" charset="0"/>
                <a:cs typeface="Arial" panose="020B0604020202020204" pitchFamily="34" charset="0"/>
              </a:rPr>
              <a:t>.</a:t>
            </a:r>
          </a:p>
          <a:p>
            <a:r>
              <a:rPr lang="hr-HR">
                <a:latin typeface="Arial" panose="020B0604020202020204" pitchFamily="34" charset="0"/>
                <a:cs typeface="Arial" panose="020B0604020202020204" pitchFamily="34" charset="0"/>
              </a:rPr>
              <a:t>It</a:t>
            </a:r>
            <a:r>
              <a:rPr lang="hr-HR" b="0" i="0">
                <a:effectLst/>
                <a:latin typeface="Arial" panose="020B0604020202020204" pitchFamily="34" charset="0"/>
                <a:cs typeface="Arial" panose="020B0604020202020204" pitchFamily="34" charset="0"/>
              </a:rPr>
              <a:t> is characterized by underground drainage systems with </a:t>
            </a:r>
            <a:r>
              <a:rPr lang="hr-HR" b="0" i="0" u="none" strike="noStrike">
                <a:effectLst/>
                <a:latin typeface="Arial" panose="020B0604020202020204" pitchFamily="34" charset="0"/>
                <a:cs typeface="Arial" panose="020B0604020202020204" pitchFamily="34" charset="0"/>
                <a:hlinkClick r:id="rId6" tooltip="Sinkhole">
                  <a:extLst>
                    <a:ext uri="{A12FA001-AC4F-418D-AE19-62706E023703}">
                      <ahyp:hlinkClr xmlns:ahyp="http://schemas.microsoft.com/office/drawing/2018/hyperlinkcolor" val="tx"/>
                    </a:ext>
                  </a:extLst>
                </a:hlinkClick>
              </a:rPr>
              <a:t>sinkholes</a:t>
            </a:r>
            <a:r>
              <a:rPr lang="hr-HR" b="0" i="0">
                <a:effectLst/>
                <a:latin typeface="Arial" panose="020B0604020202020204" pitchFamily="34" charset="0"/>
                <a:cs typeface="Arial" panose="020B0604020202020204" pitchFamily="34" charset="0"/>
              </a:rPr>
              <a:t> and </a:t>
            </a:r>
            <a:r>
              <a:rPr lang="hr-HR" b="0" i="0" u="none" strike="noStrike">
                <a:effectLst/>
                <a:latin typeface="Arial" panose="020B0604020202020204" pitchFamily="34" charset="0"/>
                <a:cs typeface="Arial" panose="020B0604020202020204" pitchFamily="34" charset="0"/>
                <a:hlinkClick r:id="rId7" tooltip="Cave">
                  <a:extLst>
                    <a:ext uri="{A12FA001-AC4F-418D-AE19-62706E023703}">
                      <ahyp:hlinkClr xmlns:ahyp="http://schemas.microsoft.com/office/drawing/2018/hyperlinkcolor" val="tx"/>
                    </a:ext>
                  </a:extLst>
                </a:hlinkClick>
              </a:rPr>
              <a:t>caves</a:t>
            </a:r>
            <a:r>
              <a:rPr lang="hr-HR" b="0" i="0" u="none" strike="noStrike">
                <a:effectLst/>
                <a:latin typeface="Arial" panose="020B0604020202020204" pitchFamily="34" charset="0"/>
                <a:cs typeface="Arial" panose="020B0604020202020204" pitchFamily="34" charset="0"/>
              </a:rPr>
              <a:t>.</a:t>
            </a:r>
          </a:p>
          <a:p>
            <a:r>
              <a:rPr lang="hr-HR">
                <a:latin typeface="Arial" panose="020B0604020202020204" pitchFamily="34" charset="0"/>
                <a:cs typeface="Arial" panose="020B0604020202020204" pitchFamily="34" charset="0"/>
              </a:rPr>
              <a:t>I</a:t>
            </a:r>
            <a:r>
              <a:rPr lang="hr-HR" b="0" i="0">
                <a:effectLst/>
                <a:latin typeface="Arial" panose="020B0604020202020204" pitchFamily="34" charset="0"/>
                <a:cs typeface="Arial" panose="020B0604020202020204" pitchFamily="34" charset="0"/>
              </a:rPr>
              <a:t>t has also been documented for more </a:t>
            </a:r>
            <a:r>
              <a:rPr lang="hr-HR" b="0" i="0" u="none" strike="noStrike">
                <a:effectLst/>
                <a:latin typeface="Arial" panose="020B0604020202020204" pitchFamily="34" charset="0"/>
                <a:cs typeface="Arial" panose="020B0604020202020204" pitchFamily="34" charset="0"/>
                <a:hlinkClick r:id="rId8" tooltip="Weathering">
                  <a:extLst>
                    <a:ext uri="{A12FA001-AC4F-418D-AE19-62706E023703}">
                      <ahyp:hlinkClr xmlns:ahyp="http://schemas.microsoft.com/office/drawing/2018/hyperlinkcolor" val="tx"/>
                    </a:ext>
                  </a:extLst>
                </a:hlinkClick>
              </a:rPr>
              <a:t>weathering</a:t>
            </a:r>
            <a:r>
              <a:rPr lang="hr-HR" b="0" i="0">
                <a:effectLst/>
                <a:latin typeface="Arial" panose="020B0604020202020204" pitchFamily="34" charset="0"/>
                <a:cs typeface="Arial" panose="020B0604020202020204" pitchFamily="34" charset="0"/>
              </a:rPr>
              <a:t>-resistant rocks, such as </a:t>
            </a:r>
            <a:r>
              <a:rPr lang="hr-HR" b="0" i="0" u="none" strike="noStrike">
                <a:effectLst/>
                <a:latin typeface="Arial" panose="020B0604020202020204" pitchFamily="34" charset="0"/>
                <a:cs typeface="Arial" panose="020B0604020202020204" pitchFamily="34" charset="0"/>
                <a:hlinkClick r:id="rId9" tooltip="Quartzite">
                  <a:extLst>
                    <a:ext uri="{A12FA001-AC4F-418D-AE19-62706E023703}">
                      <ahyp:hlinkClr xmlns:ahyp="http://schemas.microsoft.com/office/drawing/2018/hyperlinkcolor" val="tx"/>
                    </a:ext>
                  </a:extLst>
                </a:hlinkClick>
              </a:rPr>
              <a:t>quartzite</a:t>
            </a:r>
            <a:r>
              <a:rPr lang="hr-HR" b="0" i="0">
                <a:effectLst/>
                <a:latin typeface="Arial" panose="020B0604020202020204" pitchFamily="34" charset="0"/>
                <a:cs typeface="Arial" panose="020B0604020202020204" pitchFamily="34" charset="0"/>
              </a:rPr>
              <a:t>, given the right conditions.</a:t>
            </a:r>
            <a:r>
              <a:rPr lang="hr-HR" baseline="30000">
                <a:latin typeface="Arial" panose="020B0604020202020204" pitchFamily="34" charset="0"/>
                <a:cs typeface="Arial" panose="020B0604020202020204" pitchFamily="34" charset="0"/>
              </a:rPr>
              <a:t>[</a:t>
            </a:r>
            <a:endParaRPr lang="sr-Latn-RS">
              <a:latin typeface="Arial" panose="020B0604020202020204" pitchFamily="34" charset="0"/>
              <a:cs typeface="Arial" panose="020B0604020202020204" pitchFamily="34" charset="0"/>
            </a:endParaRPr>
          </a:p>
        </p:txBody>
      </p:sp>
      <p:pic>
        <p:nvPicPr>
          <p:cNvPr id="5" name="Slika 5">
            <a:extLst>
              <a:ext uri="{FF2B5EF4-FFF2-40B4-BE49-F238E27FC236}">
                <a16:creationId xmlns:a16="http://schemas.microsoft.com/office/drawing/2014/main" id="{A68DC986-2405-7F49-B75E-0007BD669DFD}"/>
              </a:ext>
            </a:extLst>
          </p:cNvPr>
          <p:cNvPicPr>
            <a:picLocks noGrp="1" noChangeAspect="1"/>
          </p:cNvPicPr>
          <p:nvPr>
            <p:ph sz="half" idx="2"/>
          </p:nvPr>
        </p:nvPicPr>
        <p:blipFill>
          <a:blip r:embed="rId10"/>
          <a:stretch>
            <a:fillRect/>
          </a:stretch>
        </p:blipFill>
        <p:spPr>
          <a:xfrm>
            <a:off x="6827043" y="2193925"/>
            <a:ext cx="4024313" cy="4024313"/>
          </a:xfrm>
        </p:spPr>
      </p:pic>
    </p:spTree>
    <p:extLst>
      <p:ext uri="{BB962C8B-B14F-4D97-AF65-F5344CB8AC3E}">
        <p14:creationId xmlns:p14="http://schemas.microsoft.com/office/powerpoint/2010/main" val="1041161321"/>
      </p:ext>
    </p:extLst>
  </p:cSld>
  <p:clrMapOvr>
    <a:masterClrMapping/>
  </p:clrMapOvr>
</p:sld>
</file>

<file path=ppt/theme/theme1.xml><?xml version="1.0" encoding="utf-8"?>
<a:theme xmlns:a="http://schemas.openxmlformats.org/drawingml/2006/main" name="Isparavanj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zaslon</PresentationFormat>
  <Slides>16</Slides>
  <Notes>0</Notes>
  <HiddenSlides>0</HiddenSlides>
  <ScaleCrop>false</ScaleCrop>
  <HeadingPairs>
    <vt:vector size="4" baseType="variant">
      <vt:variant>
        <vt:lpstr>Tema</vt:lpstr>
      </vt:variant>
      <vt:variant>
        <vt:i4>1</vt:i4>
      </vt:variant>
      <vt:variant>
        <vt:lpstr>Naslovi slajdova</vt:lpstr>
      </vt:variant>
      <vt:variant>
        <vt:i4>16</vt:i4>
      </vt:variant>
    </vt:vector>
  </HeadingPairs>
  <TitlesOfParts>
    <vt:vector size="17" baseType="lpstr">
      <vt:lpstr>Isparavanje</vt:lpstr>
      <vt:lpstr>NATIONAL PARK PLITVICE LAKES</vt:lpstr>
      <vt:lpstr>CONTENT</vt:lpstr>
      <vt:lpstr>NATIONAL PARK PLITVICE lakes</vt:lpstr>
      <vt:lpstr>Climate</vt:lpstr>
      <vt:lpstr>Flora</vt:lpstr>
      <vt:lpstr>Fauna</vt:lpstr>
      <vt:lpstr>Terrain</vt:lpstr>
      <vt:lpstr>Sedimentation processes</vt:lpstr>
      <vt:lpstr>KARST LANDSCAPE</vt:lpstr>
      <vt:lpstr>Ecologial issues</vt:lpstr>
      <vt:lpstr>Ecologial issues</vt:lpstr>
      <vt:lpstr>Ecologial issues</vt:lpstr>
      <vt:lpstr>Solution to the problem</vt:lpstr>
      <vt:lpstr>Ecologial issues</vt:lpstr>
      <vt:lpstr>Solution to the problem</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NACIONAL PARK PLITVICE LAKES</dc:title>
  <dc:creator>Ivan Vuckovic</dc:creator>
  <cp:lastModifiedBy>Ivan Vuckovic</cp:lastModifiedBy>
  <cp:revision>4</cp:revision>
  <dcterms:created xsi:type="dcterms:W3CDTF">2020-04-08T13:26:30Z</dcterms:created>
  <dcterms:modified xsi:type="dcterms:W3CDTF">2020-04-08T20:37:20Z</dcterms:modified>
</cp:coreProperties>
</file>