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7"/>
  </p:notesMasterIdLst>
  <p:sldIdLst>
    <p:sldId id="266" r:id="rId2"/>
    <p:sldId id="256" r:id="rId3"/>
    <p:sldId id="257" r:id="rId4"/>
    <p:sldId id="258" r:id="rId5"/>
    <p:sldId id="270" r:id="rId6"/>
    <p:sldId id="265" r:id="rId7"/>
    <p:sldId id="260" r:id="rId8"/>
    <p:sldId id="261" r:id="rId9"/>
    <p:sldId id="269" r:id="rId10"/>
    <p:sldId id="262" r:id="rId11"/>
    <p:sldId id="263" r:id="rId12"/>
    <p:sldId id="268" r:id="rId13"/>
    <p:sldId id="264" r:id="rId14"/>
    <p:sldId id="267" r:id="rId15"/>
    <p:sldId id="259"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74340" autoAdjust="0"/>
  </p:normalViewPr>
  <p:slideViewPr>
    <p:cSldViewPr snapToGrid="0">
      <p:cViewPr varScale="1">
        <p:scale>
          <a:sx n="63" d="100"/>
          <a:sy n="63" d="100"/>
        </p:scale>
        <p:origin x="1454"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1EC2B51-4E8D-4755-B73F-CFED5049B0BD}" type="doc">
      <dgm:prSet loTypeId="urn:microsoft.com/office/officeart/2005/8/layout/vList2" loCatId="list" qsTypeId="urn:microsoft.com/office/officeart/2005/8/quickstyle/simple4" qsCatId="simple" csTypeId="urn:microsoft.com/office/officeart/2005/8/colors/colorful2" csCatId="colorful" phldr="1"/>
      <dgm:spPr/>
      <dgm:t>
        <a:bodyPr/>
        <a:lstStyle/>
        <a:p>
          <a:endParaRPr lang="en-US"/>
        </a:p>
      </dgm:t>
    </dgm:pt>
    <dgm:pt modelId="{CE039638-E101-48B8-B9EA-79E643F8EB4C}">
      <dgm:prSet/>
      <dgm:spPr/>
      <dgm:t>
        <a:bodyPr/>
        <a:lstStyle/>
        <a:p>
          <a:r>
            <a:rPr lang="en-GB"/>
            <a:t>Landscape Description &amp; Occurrence</a:t>
          </a:r>
          <a:endParaRPr lang="en-US"/>
        </a:p>
      </dgm:t>
    </dgm:pt>
    <dgm:pt modelId="{30253156-A7B4-4C68-94C8-BE3A210437FE}" type="parTrans" cxnId="{BD047764-E10D-4B07-9701-1E3CC668E20A}">
      <dgm:prSet/>
      <dgm:spPr/>
      <dgm:t>
        <a:bodyPr/>
        <a:lstStyle/>
        <a:p>
          <a:endParaRPr lang="en-US"/>
        </a:p>
      </dgm:t>
    </dgm:pt>
    <dgm:pt modelId="{D8BE44F9-EBDD-4C14-9381-C2050306C87F}" type="sibTrans" cxnId="{BD047764-E10D-4B07-9701-1E3CC668E20A}">
      <dgm:prSet/>
      <dgm:spPr/>
      <dgm:t>
        <a:bodyPr/>
        <a:lstStyle/>
        <a:p>
          <a:endParaRPr lang="en-US"/>
        </a:p>
      </dgm:t>
    </dgm:pt>
    <dgm:pt modelId="{D0FE8695-72A4-44F8-AEC0-13659F7D08E3}">
      <dgm:prSet/>
      <dgm:spPr/>
      <dgm:t>
        <a:bodyPr/>
        <a:lstStyle/>
        <a:p>
          <a:r>
            <a:rPr lang="en-GB"/>
            <a:t>Cultural History &amp; Ecological Significance</a:t>
          </a:r>
          <a:endParaRPr lang="en-US"/>
        </a:p>
      </dgm:t>
    </dgm:pt>
    <dgm:pt modelId="{626B982D-FEFF-4D6A-AAF0-74251AC11F9D}" type="parTrans" cxnId="{396F43F0-A8AC-4F99-B176-1CF85BB02A29}">
      <dgm:prSet/>
      <dgm:spPr/>
      <dgm:t>
        <a:bodyPr/>
        <a:lstStyle/>
        <a:p>
          <a:endParaRPr lang="en-US"/>
        </a:p>
      </dgm:t>
    </dgm:pt>
    <dgm:pt modelId="{D5B3A5D5-1B54-4349-AEFE-9A38A042F5CB}" type="sibTrans" cxnId="{396F43F0-A8AC-4F99-B176-1CF85BB02A29}">
      <dgm:prSet/>
      <dgm:spPr/>
      <dgm:t>
        <a:bodyPr/>
        <a:lstStyle/>
        <a:p>
          <a:endParaRPr lang="en-US"/>
        </a:p>
      </dgm:t>
    </dgm:pt>
    <dgm:pt modelId="{6D743AE5-12D3-444D-BE09-DEF9A58F2031}">
      <dgm:prSet/>
      <dgm:spPr/>
      <dgm:t>
        <a:bodyPr/>
        <a:lstStyle/>
        <a:p>
          <a:r>
            <a:rPr lang="en-GB" dirty="0"/>
            <a:t>Developments, Threats &amp; Solutions</a:t>
          </a:r>
          <a:endParaRPr lang="en-US" dirty="0"/>
        </a:p>
      </dgm:t>
    </dgm:pt>
    <dgm:pt modelId="{B8EB6F1E-6C0D-44FB-BCE9-1EC031BAE0C7}" type="parTrans" cxnId="{CF65B405-45C4-43CA-A7E5-095D30C608ED}">
      <dgm:prSet/>
      <dgm:spPr/>
      <dgm:t>
        <a:bodyPr/>
        <a:lstStyle/>
        <a:p>
          <a:endParaRPr lang="en-US"/>
        </a:p>
      </dgm:t>
    </dgm:pt>
    <dgm:pt modelId="{847CC002-DD5A-40C6-88B7-13F66DE1CE8B}" type="sibTrans" cxnId="{CF65B405-45C4-43CA-A7E5-095D30C608ED}">
      <dgm:prSet/>
      <dgm:spPr/>
      <dgm:t>
        <a:bodyPr/>
        <a:lstStyle/>
        <a:p>
          <a:endParaRPr lang="en-US"/>
        </a:p>
      </dgm:t>
    </dgm:pt>
    <dgm:pt modelId="{9F89C11D-007A-4142-91A4-B49E3D958A2C}" type="pres">
      <dgm:prSet presAssocID="{51EC2B51-4E8D-4755-B73F-CFED5049B0BD}" presName="linear" presStyleCnt="0">
        <dgm:presLayoutVars>
          <dgm:animLvl val="lvl"/>
          <dgm:resizeHandles val="exact"/>
        </dgm:presLayoutVars>
      </dgm:prSet>
      <dgm:spPr/>
    </dgm:pt>
    <dgm:pt modelId="{A1441204-7344-432B-8418-03CBCDBF3887}" type="pres">
      <dgm:prSet presAssocID="{CE039638-E101-48B8-B9EA-79E643F8EB4C}" presName="parentText" presStyleLbl="node1" presStyleIdx="0" presStyleCnt="3">
        <dgm:presLayoutVars>
          <dgm:chMax val="0"/>
          <dgm:bulletEnabled val="1"/>
        </dgm:presLayoutVars>
      </dgm:prSet>
      <dgm:spPr/>
    </dgm:pt>
    <dgm:pt modelId="{FB8E3AE1-7846-4AA3-B724-8005B7542BDB}" type="pres">
      <dgm:prSet presAssocID="{D8BE44F9-EBDD-4C14-9381-C2050306C87F}" presName="spacer" presStyleCnt="0"/>
      <dgm:spPr/>
    </dgm:pt>
    <dgm:pt modelId="{A236EA0F-9C03-40A5-BD13-03C2F1FF889B}" type="pres">
      <dgm:prSet presAssocID="{D0FE8695-72A4-44F8-AEC0-13659F7D08E3}" presName="parentText" presStyleLbl="node1" presStyleIdx="1" presStyleCnt="3">
        <dgm:presLayoutVars>
          <dgm:chMax val="0"/>
          <dgm:bulletEnabled val="1"/>
        </dgm:presLayoutVars>
      </dgm:prSet>
      <dgm:spPr/>
    </dgm:pt>
    <dgm:pt modelId="{41761E62-1551-4E32-89BF-FCCC87645020}" type="pres">
      <dgm:prSet presAssocID="{D5B3A5D5-1B54-4349-AEFE-9A38A042F5CB}" presName="spacer" presStyleCnt="0"/>
      <dgm:spPr/>
    </dgm:pt>
    <dgm:pt modelId="{844CADEE-07DB-4E4A-8F83-72F7CA03FA7F}" type="pres">
      <dgm:prSet presAssocID="{6D743AE5-12D3-444D-BE09-DEF9A58F2031}" presName="parentText" presStyleLbl="node1" presStyleIdx="2" presStyleCnt="3">
        <dgm:presLayoutVars>
          <dgm:chMax val="0"/>
          <dgm:bulletEnabled val="1"/>
        </dgm:presLayoutVars>
      </dgm:prSet>
      <dgm:spPr/>
    </dgm:pt>
  </dgm:ptLst>
  <dgm:cxnLst>
    <dgm:cxn modelId="{CF65B405-45C4-43CA-A7E5-095D30C608ED}" srcId="{51EC2B51-4E8D-4755-B73F-CFED5049B0BD}" destId="{6D743AE5-12D3-444D-BE09-DEF9A58F2031}" srcOrd="2" destOrd="0" parTransId="{B8EB6F1E-6C0D-44FB-BCE9-1EC031BAE0C7}" sibTransId="{847CC002-DD5A-40C6-88B7-13F66DE1CE8B}"/>
    <dgm:cxn modelId="{9EE4BC20-0060-4CB2-BAF1-01C00A547B1C}" type="presOf" srcId="{51EC2B51-4E8D-4755-B73F-CFED5049B0BD}" destId="{9F89C11D-007A-4142-91A4-B49E3D958A2C}" srcOrd="0" destOrd="0" presId="urn:microsoft.com/office/officeart/2005/8/layout/vList2"/>
    <dgm:cxn modelId="{FFD64439-693F-4F5F-98E3-46C665E11379}" type="presOf" srcId="{CE039638-E101-48B8-B9EA-79E643F8EB4C}" destId="{A1441204-7344-432B-8418-03CBCDBF3887}" srcOrd="0" destOrd="0" presId="urn:microsoft.com/office/officeart/2005/8/layout/vList2"/>
    <dgm:cxn modelId="{BD047764-E10D-4B07-9701-1E3CC668E20A}" srcId="{51EC2B51-4E8D-4755-B73F-CFED5049B0BD}" destId="{CE039638-E101-48B8-B9EA-79E643F8EB4C}" srcOrd="0" destOrd="0" parTransId="{30253156-A7B4-4C68-94C8-BE3A210437FE}" sibTransId="{D8BE44F9-EBDD-4C14-9381-C2050306C87F}"/>
    <dgm:cxn modelId="{242EED67-F698-4B84-B5CD-D2246486B156}" type="presOf" srcId="{6D743AE5-12D3-444D-BE09-DEF9A58F2031}" destId="{844CADEE-07DB-4E4A-8F83-72F7CA03FA7F}" srcOrd="0" destOrd="0" presId="urn:microsoft.com/office/officeart/2005/8/layout/vList2"/>
    <dgm:cxn modelId="{F8E10FDE-E8A8-4D8D-ABE5-A201E498E97B}" type="presOf" srcId="{D0FE8695-72A4-44F8-AEC0-13659F7D08E3}" destId="{A236EA0F-9C03-40A5-BD13-03C2F1FF889B}" srcOrd="0" destOrd="0" presId="urn:microsoft.com/office/officeart/2005/8/layout/vList2"/>
    <dgm:cxn modelId="{396F43F0-A8AC-4F99-B176-1CF85BB02A29}" srcId="{51EC2B51-4E8D-4755-B73F-CFED5049B0BD}" destId="{D0FE8695-72A4-44F8-AEC0-13659F7D08E3}" srcOrd="1" destOrd="0" parTransId="{626B982D-FEFF-4D6A-AAF0-74251AC11F9D}" sibTransId="{D5B3A5D5-1B54-4349-AEFE-9A38A042F5CB}"/>
    <dgm:cxn modelId="{736AAC27-4468-490C-BFC4-7776AAE879E6}" type="presParOf" srcId="{9F89C11D-007A-4142-91A4-B49E3D958A2C}" destId="{A1441204-7344-432B-8418-03CBCDBF3887}" srcOrd="0" destOrd="0" presId="urn:microsoft.com/office/officeart/2005/8/layout/vList2"/>
    <dgm:cxn modelId="{E5A2C008-2333-44E1-931E-935D8D4DF404}" type="presParOf" srcId="{9F89C11D-007A-4142-91A4-B49E3D958A2C}" destId="{FB8E3AE1-7846-4AA3-B724-8005B7542BDB}" srcOrd="1" destOrd="0" presId="urn:microsoft.com/office/officeart/2005/8/layout/vList2"/>
    <dgm:cxn modelId="{849CF3FF-78EA-47DE-9C70-69A811DA0A7B}" type="presParOf" srcId="{9F89C11D-007A-4142-91A4-B49E3D958A2C}" destId="{A236EA0F-9C03-40A5-BD13-03C2F1FF889B}" srcOrd="2" destOrd="0" presId="urn:microsoft.com/office/officeart/2005/8/layout/vList2"/>
    <dgm:cxn modelId="{37FFD9D2-97C5-4016-90DA-C39E0CF99686}" type="presParOf" srcId="{9F89C11D-007A-4142-91A4-B49E3D958A2C}" destId="{41761E62-1551-4E32-89BF-FCCC87645020}" srcOrd="3" destOrd="0" presId="urn:microsoft.com/office/officeart/2005/8/layout/vList2"/>
    <dgm:cxn modelId="{904B5258-BBF4-4869-81D6-2D8D23921744}" type="presParOf" srcId="{9F89C11D-007A-4142-91A4-B49E3D958A2C}" destId="{844CADEE-07DB-4E4A-8F83-72F7CA03FA7F}"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1441204-7344-432B-8418-03CBCDBF3887}">
      <dsp:nvSpPr>
        <dsp:cNvPr id="0" name=""/>
        <dsp:cNvSpPr/>
      </dsp:nvSpPr>
      <dsp:spPr>
        <a:xfrm>
          <a:off x="0" y="4412"/>
          <a:ext cx="10265786" cy="911430"/>
        </a:xfrm>
        <a:prstGeom prst="roundRect">
          <a:avLst/>
        </a:prstGeom>
        <a:gradFill rotWithShape="0">
          <a:gsLst>
            <a:gs pos="0">
              <a:schemeClr val="accent2">
                <a:hueOff val="0"/>
                <a:satOff val="0"/>
                <a:lumOff val="0"/>
                <a:alphaOff val="0"/>
                <a:tint val="96000"/>
                <a:lumMod val="104000"/>
              </a:schemeClr>
            </a:gs>
            <a:gs pos="100000">
              <a:schemeClr val="accent2">
                <a:hueOff val="0"/>
                <a:satOff val="0"/>
                <a:lumOff val="0"/>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Landscape Description &amp; Occurrence</a:t>
          </a:r>
          <a:endParaRPr lang="en-US" sz="3800" kern="1200"/>
        </a:p>
      </dsp:txBody>
      <dsp:txXfrm>
        <a:off x="44492" y="48904"/>
        <a:ext cx="10176802" cy="822446"/>
      </dsp:txXfrm>
    </dsp:sp>
    <dsp:sp modelId="{A236EA0F-9C03-40A5-BD13-03C2F1FF889B}">
      <dsp:nvSpPr>
        <dsp:cNvPr id="0" name=""/>
        <dsp:cNvSpPr/>
      </dsp:nvSpPr>
      <dsp:spPr>
        <a:xfrm>
          <a:off x="0" y="1025282"/>
          <a:ext cx="10265786" cy="911430"/>
        </a:xfrm>
        <a:prstGeom prst="roundRect">
          <a:avLst/>
        </a:prstGeom>
        <a:gradFill rotWithShape="0">
          <a:gsLst>
            <a:gs pos="0">
              <a:schemeClr val="accent2">
                <a:hueOff val="-441348"/>
                <a:satOff val="2109"/>
                <a:lumOff val="2941"/>
                <a:alphaOff val="0"/>
                <a:tint val="96000"/>
                <a:lumMod val="104000"/>
              </a:schemeClr>
            </a:gs>
            <a:gs pos="100000">
              <a:schemeClr val="accent2">
                <a:hueOff val="-441348"/>
                <a:satOff val="2109"/>
                <a:lumOff val="2941"/>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a:t>Cultural History &amp; Ecological Significance</a:t>
          </a:r>
          <a:endParaRPr lang="en-US" sz="3800" kern="1200"/>
        </a:p>
      </dsp:txBody>
      <dsp:txXfrm>
        <a:off x="44492" y="1069774"/>
        <a:ext cx="10176802" cy="822446"/>
      </dsp:txXfrm>
    </dsp:sp>
    <dsp:sp modelId="{844CADEE-07DB-4E4A-8F83-72F7CA03FA7F}">
      <dsp:nvSpPr>
        <dsp:cNvPr id="0" name=""/>
        <dsp:cNvSpPr/>
      </dsp:nvSpPr>
      <dsp:spPr>
        <a:xfrm>
          <a:off x="0" y="2046152"/>
          <a:ext cx="10265786" cy="911430"/>
        </a:xfrm>
        <a:prstGeom prst="roundRect">
          <a:avLst/>
        </a:prstGeom>
        <a:gradFill rotWithShape="0">
          <a:gsLst>
            <a:gs pos="0">
              <a:schemeClr val="accent2">
                <a:hueOff val="-882696"/>
                <a:satOff val="4218"/>
                <a:lumOff val="5883"/>
                <a:alphaOff val="0"/>
                <a:tint val="96000"/>
                <a:lumMod val="104000"/>
              </a:schemeClr>
            </a:gs>
            <a:gs pos="100000">
              <a:schemeClr val="accent2">
                <a:hueOff val="-882696"/>
                <a:satOff val="4218"/>
                <a:lumOff val="5883"/>
                <a:alphaOff val="0"/>
                <a:shade val="98000"/>
                <a:lumMod val="94000"/>
              </a:schemeClr>
            </a:gs>
          </a:gsLst>
          <a:lin ang="5400000" scaled="0"/>
        </a:gradFill>
        <a:ln>
          <a:noFill/>
        </a:ln>
        <a:effectLst>
          <a:outerShdw blurRad="38100" dist="25400" dir="5400000" rotWithShape="0">
            <a:srgbClr val="000000">
              <a:alpha val="2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44780" tIns="144780" rIns="144780" bIns="144780" numCol="1" spcCol="1270" anchor="ctr" anchorCtr="0">
          <a:noAutofit/>
        </a:bodyPr>
        <a:lstStyle/>
        <a:p>
          <a:pPr marL="0" lvl="0" indent="0" algn="l" defTabSz="1689100">
            <a:lnSpc>
              <a:spcPct val="90000"/>
            </a:lnSpc>
            <a:spcBef>
              <a:spcPct val="0"/>
            </a:spcBef>
            <a:spcAft>
              <a:spcPct val="35000"/>
            </a:spcAft>
            <a:buNone/>
          </a:pPr>
          <a:r>
            <a:rPr lang="en-GB" sz="3800" kern="1200" dirty="0"/>
            <a:t>Developments, Threats &amp; Solutions</a:t>
          </a:r>
          <a:endParaRPr lang="en-US" sz="3800" kern="1200" dirty="0"/>
        </a:p>
      </dsp:txBody>
      <dsp:txXfrm>
        <a:off x="44492" y="2090644"/>
        <a:ext cx="10176802" cy="82244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51B32E-40A1-4449-9AD8-1C6524940CA1}" type="datetimeFigureOut">
              <a:rPr lang="en-GB" smtClean="0"/>
              <a:t>17/04/2020</a:t>
            </a:fld>
            <a:endParaRPr lang="en-GB"/>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GB"/>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F0E2DB-185F-4869-83BF-5D588D461D4F}" type="slidenum">
              <a:rPr lang="en-GB" smtClean="0"/>
              <a:t>‹#›</a:t>
            </a:fld>
            <a:endParaRPr lang="en-GB"/>
          </a:p>
        </p:txBody>
      </p:sp>
    </p:spTree>
    <p:extLst>
      <p:ext uri="{BB962C8B-B14F-4D97-AF65-F5344CB8AC3E}">
        <p14:creationId xmlns:p14="http://schemas.microsoft.com/office/powerpoint/2010/main" val="37330875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upload.wikimedia.org/wikipedia/commons/f/f1/Landscape-netherlands-twisk.JPG"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farm3.staticflickr.com/2162/2537534868_7e62cf0e56_b.jpg" TargetMode="External"/><Relationship Id="rId5" Type="http://schemas.openxmlformats.org/officeDocument/2006/relationships/hyperlink" Target="https://i.pinimg.com/originals/45/e6/58/45e658294f6be91ca4d59770bc5565c9.jpg" TargetMode="External"/><Relationship Id="rId4" Type="http://schemas.openxmlformats.org/officeDocument/2006/relationships/hyperlink" Target="https://c2.staticflickr.com/2/1395/896242414_50319bd6d5_b.jpg" TargetMode="Externa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andelroutes.maakjeroute.nl/heelsum/images/2_heelsum_doorwerthse_heide_knooppunt_2_sumr_4011.jpg" TargetMode="External"/><Relationship Id="rId2" Type="http://schemas.openxmlformats.org/officeDocument/2006/relationships/slide" Target="../slides/slide11.xml"/><Relationship Id="rId1" Type="http://schemas.openxmlformats.org/officeDocument/2006/relationships/notesMaster" Target="../notesMasters/notesMaster1.xml"/><Relationship Id="rId5" Type="http://schemas.openxmlformats.org/officeDocument/2006/relationships/hyperlink" Target="https://upload.wikimedia.org/wikipedia/commons/thumb/d/dd/Limitische_Heide_98.JPG/1200px-Limitische_Heide_98.JPG" TargetMode="External"/><Relationship Id="rId4" Type="http://schemas.openxmlformats.org/officeDocument/2006/relationships/hyperlink" Target="http://www.drents-friese-wold.nl/dfw0606.jpg" TargetMode="Externa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natuurfotosdrenthe.files.wordpress.com/2014/03/vliegdennen-en-eik.jpg" TargetMode="External"/><Relationship Id="rId2" Type="http://schemas.openxmlformats.org/officeDocument/2006/relationships/slide" Target="../slides/slide12.xml"/><Relationship Id="rId1" Type="http://schemas.openxmlformats.org/officeDocument/2006/relationships/notesMaster" Target="../notesMasters/notesMaster1.xml"/><Relationship Id="rId6" Type="http://schemas.openxmlformats.org/officeDocument/2006/relationships/hyperlink" Target="https://www.doggydating.com/images/news/m3578/large_17247_3.jpg?4842" TargetMode="External"/><Relationship Id="rId5" Type="http://schemas.openxmlformats.org/officeDocument/2006/relationships/hyperlink" Target="https://www.henrifloor.nl/plaatjes/2018/02/03/foto14.jpg" TargetMode="External"/><Relationship Id="rId4" Type="http://schemas.openxmlformats.org/officeDocument/2006/relationships/hyperlink" Target="https://wimtenbrinke.nl/wp-content/uploads/7-1.jpg"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natuurpunt.be/sites/default/files/images/inline/plaggen_maarten_jacobs.jpg"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upload.wikimedia.org/wikipedia/commons/thumb/c/c0/Kootwijkerzand_1.jpg/1200px-Kootwijkerzand_1.jpg"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hogeveluwe.nl/system/images/images/000/000/014/original/Landschap_Stuifzand__Robbert_Maas_edit.jpg?1419950376"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dekampkootwijk.nl/sites/default/files/omgeving-slide-image-4.jpg"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throughthesandglass.typepad.com/through_the_sandglass/2009/11/europes-inland-sand-seas-2-dutch-deserts-and-geoconservation.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schaapskudde-epe-heerde.nl/images/pagina/44_1377175966.jp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wandel.nl/upload_mm/0/7/5/636_fullimage_kootwijkerzand_850x478.jpg"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insectenroutes.nl/images/strbr35sprinkhaanI.jpg" TargetMode="External"/><Relationship Id="rId2" Type="http://schemas.openxmlformats.org/officeDocument/2006/relationships/slide" Target="../slides/slide9.xml"/><Relationship Id="rId1" Type="http://schemas.openxmlformats.org/officeDocument/2006/relationships/notesMaster" Target="../notesMasters/notesMaster1.xml"/><Relationship Id="rId6" Type="http://schemas.openxmlformats.org/officeDocument/2006/relationships/hyperlink" Target="https://upload.wikimedia.org/wikipedia/commons/b/b0/Paukstelis.jpg" TargetMode="External"/><Relationship Id="rId5" Type="http://schemas.openxmlformats.org/officeDocument/2006/relationships/hyperlink" Target="https://www.birdimage.nl/wp-content/gallery/duinpieper/Duinpieper-Tawny-Pipit-04.jpg" TargetMode="External"/><Relationship Id="rId4" Type="http://schemas.openxmlformats.org/officeDocument/2006/relationships/hyperlink" Target="http://www.macrografie.nl/vlinders/kleine_heivlinder_hipparchia_statilinus_tree_grayling/kleine_heivlinder_hipparchia_statilinus_tree_grayling_img_3.jpg"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mrsmama.nl/wp-content/uploads/2016/10/Op-pad-met-staatsbosbeheer-4-750x502.jpg"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https://upload.wikimedia.org/wikipedia/commons/f/f1/Landscape-netherlands-twisk.JPG</a:t>
            </a:r>
            <a:endParaRPr lang="en-GB" dirty="0"/>
          </a:p>
          <a:p>
            <a:r>
              <a:rPr lang="en-GB" dirty="0">
                <a:hlinkClick r:id="rId4"/>
              </a:rPr>
              <a:t>https://c2.staticflickr.com/2/1395/896242414_50319bd6d5_b.jpg</a:t>
            </a:r>
            <a:endParaRPr lang="en-GB" dirty="0"/>
          </a:p>
          <a:p>
            <a:r>
              <a:rPr lang="en-GB" dirty="0">
                <a:hlinkClick r:id="rId5"/>
              </a:rPr>
              <a:t>https://i.pinimg.com/originals/45/e6/58/45e658294f6be91ca4d59770bc5565c9.jpg</a:t>
            </a:r>
            <a:endParaRPr lang="en-GB" dirty="0"/>
          </a:p>
          <a:p>
            <a:r>
              <a:rPr lang="en-GB" dirty="0">
                <a:hlinkClick r:id="rId6"/>
              </a:rPr>
              <a:t>https://farm3.staticflickr.com/2162/2537534868_7e62cf0e56_b.jpg</a:t>
            </a:r>
            <a:endParaRPr lang="en-GB" dirty="0"/>
          </a:p>
          <a:p>
            <a:endParaRPr lang="en-GB" dirty="0"/>
          </a:p>
          <a:p>
            <a:r>
              <a:rPr lang="en-GB" dirty="0"/>
              <a:t>These pictures are some of the results you get when you do a google image search on “the Netherlands landscape”. This is apparently what is seen as the typical Dutch landscape, and that is probably correct. The Netherlands is a country that lies below sea level, is home to the river deltas of several rivers and is partly made up of land that the Dutch reclaimed from the sea. This means that a lot of landscapes in the Netherlands are wet. However, the Netherlands hosts a diverse collection of typical landscapes and I would like to present a lesser known typical Dutch cultural landscape with high ecological value.</a:t>
            </a:r>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a:t>
            </a:fld>
            <a:endParaRPr lang="en-GB"/>
          </a:p>
        </p:txBody>
      </p:sp>
    </p:spTree>
    <p:extLst>
      <p:ext uri="{BB962C8B-B14F-4D97-AF65-F5344CB8AC3E}">
        <p14:creationId xmlns:p14="http://schemas.microsoft.com/office/powerpoint/2010/main" val="25699948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http://wandelroutes.maakjeroute.nl/heelsum/images/2_heelsum_doorwerthse_heide_knooppunt_2_sumr_4011.jpg</a:t>
            </a:r>
            <a:endParaRPr lang="en-GB" dirty="0"/>
          </a:p>
          <a:p>
            <a:r>
              <a:rPr lang="en-GB" dirty="0">
                <a:hlinkClick r:id="rId4"/>
              </a:rPr>
              <a:t>http://www.drents-friese-wold.nl/dfw0606.jpg</a:t>
            </a:r>
            <a:endParaRPr lang="en-GB" dirty="0"/>
          </a:p>
          <a:p>
            <a:r>
              <a:rPr lang="en-GB" dirty="0">
                <a:hlinkClick r:id="rId5"/>
              </a:rPr>
              <a:t>https://upload.wikimedia.org/wikipedia/commons/thumb/d/dd/Limitische_Heide_98.JPG/1200px-Limitische_Heide_98.JPG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11</a:t>
            </a:fld>
            <a:endParaRPr lang="en-GB"/>
          </a:p>
        </p:txBody>
      </p:sp>
    </p:spTree>
    <p:extLst>
      <p:ext uri="{BB962C8B-B14F-4D97-AF65-F5344CB8AC3E}">
        <p14:creationId xmlns:p14="http://schemas.microsoft.com/office/powerpoint/2010/main" val="910656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https://natuurfotosdrenthe.files.wordpress.com/2014/03/vliegdennen-en-eik.jpg</a:t>
            </a:r>
            <a:endParaRPr lang="en-GB" dirty="0"/>
          </a:p>
          <a:p>
            <a:r>
              <a:rPr lang="en-GB" dirty="0">
                <a:hlinkClick r:id="rId4"/>
              </a:rPr>
              <a:t>https://wimtenbrinke.nl/wp-content/uploads/7-1.jpg</a:t>
            </a:r>
            <a:endParaRPr lang="en-GB" dirty="0"/>
          </a:p>
          <a:p>
            <a:r>
              <a:rPr lang="en-GB" dirty="0">
                <a:hlinkClick r:id="rId5"/>
              </a:rPr>
              <a:t>https://www.henrifloor.nl/plaatjes/2018/02/03/foto14.jpg</a:t>
            </a:r>
            <a:endParaRPr lang="en-GB" dirty="0"/>
          </a:p>
          <a:p>
            <a:r>
              <a:rPr lang="en-GB" dirty="0">
                <a:hlinkClick r:id="rId6"/>
              </a:rPr>
              <a:t>https://www.doggydating.com/images/news/m3578/large_17247_3.jpg?4842</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12</a:t>
            </a:fld>
            <a:endParaRPr lang="en-GB"/>
          </a:p>
        </p:txBody>
      </p:sp>
    </p:spTree>
    <p:extLst>
      <p:ext uri="{BB962C8B-B14F-4D97-AF65-F5344CB8AC3E}">
        <p14:creationId xmlns:p14="http://schemas.microsoft.com/office/powerpoint/2010/main" val="2199827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hlinkClick r:id="rId3"/>
              </a:rPr>
              <a:t>https://www.natuurpunt.be/sites/default/files/images/inline/plaggen_maarten_jacobs.jpg</a:t>
            </a:r>
            <a:endParaRPr lang="en-GB" dirty="0"/>
          </a:p>
          <a:p>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13</a:t>
            </a:fld>
            <a:endParaRPr lang="en-GB"/>
          </a:p>
        </p:txBody>
      </p:sp>
    </p:spTree>
    <p:extLst>
      <p:ext uri="{BB962C8B-B14F-4D97-AF65-F5344CB8AC3E}">
        <p14:creationId xmlns:p14="http://schemas.microsoft.com/office/powerpoint/2010/main" val="29034115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https://upload.wikimedia.org/wikipedia/commons/thumb/c/c0/Kootwijkerzand_1.jpg/1200px-Kootwijkerzand_1.jpg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14</a:t>
            </a:fld>
            <a:endParaRPr lang="en-GB"/>
          </a:p>
        </p:txBody>
      </p:sp>
    </p:spTree>
    <p:extLst>
      <p:ext uri="{BB962C8B-B14F-4D97-AF65-F5344CB8AC3E}">
        <p14:creationId xmlns:p14="http://schemas.microsoft.com/office/powerpoint/2010/main" val="4008659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15</a:t>
            </a:fld>
            <a:endParaRPr lang="en-GB"/>
          </a:p>
        </p:txBody>
      </p:sp>
    </p:spTree>
    <p:extLst>
      <p:ext uri="{BB962C8B-B14F-4D97-AF65-F5344CB8AC3E}">
        <p14:creationId xmlns:p14="http://schemas.microsoft.com/office/powerpoint/2010/main" val="29912696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https://www.hogeveluwe.nl/system/images/images/000/000/014/original/Landschap_Stuifzand__Robbert_Maas_edit.jpg?1419950376</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2</a:t>
            </a:fld>
            <a:endParaRPr lang="en-GB"/>
          </a:p>
        </p:txBody>
      </p:sp>
    </p:spTree>
    <p:extLst>
      <p:ext uri="{BB962C8B-B14F-4D97-AF65-F5344CB8AC3E}">
        <p14:creationId xmlns:p14="http://schemas.microsoft.com/office/powerpoint/2010/main" val="134869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https://www.dekampkootwijk.nl/sites/default/files/omgeving-slide-image-4.jpg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4</a:t>
            </a:fld>
            <a:endParaRPr lang="en-GB"/>
          </a:p>
        </p:txBody>
      </p:sp>
    </p:spTree>
    <p:extLst>
      <p:ext uri="{BB962C8B-B14F-4D97-AF65-F5344CB8AC3E}">
        <p14:creationId xmlns:p14="http://schemas.microsoft.com/office/powerpoint/2010/main" val="11067622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https://throughthesandglass.typepad.com/through_the_sandglass/2009/11/europes-inland-sand-seas-2-dutch-deserts-and-geoconservation.html</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5</a:t>
            </a:fld>
            <a:endParaRPr lang="en-GB"/>
          </a:p>
        </p:txBody>
      </p:sp>
    </p:spTree>
    <p:extLst>
      <p:ext uri="{BB962C8B-B14F-4D97-AF65-F5344CB8AC3E}">
        <p14:creationId xmlns:p14="http://schemas.microsoft.com/office/powerpoint/2010/main" val="10039592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6</a:t>
            </a:fld>
            <a:endParaRPr lang="en-GB"/>
          </a:p>
        </p:txBody>
      </p:sp>
    </p:spTree>
    <p:extLst>
      <p:ext uri="{BB962C8B-B14F-4D97-AF65-F5344CB8AC3E}">
        <p14:creationId xmlns:p14="http://schemas.microsoft.com/office/powerpoint/2010/main" val="37512879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https://schaapskudde-epe-heerde.nl/images/pagina/44_1377175966.jpg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7</a:t>
            </a:fld>
            <a:endParaRPr lang="en-GB"/>
          </a:p>
        </p:txBody>
      </p:sp>
    </p:spTree>
    <p:extLst>
      <p:ext uri="{BB962C8B-B14F-4D97-AF65-F5344CB8AC3E}">
        <p14:creationId xmlns:p14="http://schemas.microsoft.com/office/powerpoint/2010/main" val="27326823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https://www.wandel.nl/upload_mm/0/7/5/636_fullimage_kootwijkerzand_850x478.jpg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8</a:t>
            </a:fld>
            <a:endParaRPr lang="en-GB"/>
          </a:p>
        </p:txBody>
      </p:sp>
    </p:spTree>
    <p:extLst>
      <p:ext uri="{BB962C8B-B14F-4D97-AF65-F5344CB8AC3E}">
        <p14:creationId xmlns:p14="http://schemas.microsoft.com/office/powerpoint/2010/main" val="736108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http://www.insectenroutes.nl/images/strbr35sprinkhaanI.jpg</a:t>
            </a:r>
            <a:endParaRPr lang="en-GB" dirty="0"/>
          </a:p>
          <a:p>
            <a:r>
              <a:rPr lang="en-GB" dirty="0">
                <a:hlinkClick r:id="rId4"/>
              </a:rPr>
              <a:t>http://www.macrografie.nl/vlinders/kleine_heivlinder_hipparchia_statilinus_tree_grayling/kleine_heivlinder_hipparchia_statilinus_tree_grayling_img_3.jpg</a:t>
            </a:r>
            <a:endParaRPr lang="en-GB" dirty="0"/>
          </a:p>
          <a:p>
            <a:r>
              <a:rPr lang="en-GB" dirty="0">
                <a:hlinkClick r:id="rId5"/>
              </a:rPr>
              <a:t>https://www.birdimage.nl/wp-content/gallery/duinpieper/Duinpieper-Tawny-Pipit-04.jpg</a:t>
            </a:r>
            <a:endParaRPr lang="en-GB" dirty="0"/>
          </a:p>
          <a:p>
            <a:r>
              <a:rPr lang="en-GB" dirty="0">
                <a:hlinkClick r:id="rId6"/>
              </a:rPr>
              <a:t>https://upload.wikimedia.org/wikipedia/commons/b/b0/Paukstelis.jpg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9</a:t>
            </a:fld>
            <a:endParaRPr lang="en-GB"/>
          </a:p>
        </p:txBody>
      </p:sp>
    </p:spTree>
    <p:extLst>
      <p:ext uri="{BB962C8B-B14F-4D97-AF65-F5344CB8AC3E}">
        <p14:creationId xmlns:p14="http://schemas.microsoft.com/office/powerpoint/2010/main" val="334797193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en-GB" dirty="0">
                <a:hlinkClick r:id="rId3"/>
              </a:rPr>
              <a:t>https://www.mrsmama.nl/wp-content/uploads/2016/10/Op-pad-met-staatsbosbeheer-4-750x502.jpg</a:t>
            </a:r>
            <a:endParaRPr lang="en-GB" dirty="0"/>
          </a:p>
        </p:txBody>
      </p:sp>
      <p:sp>
        <p:nvSpPr>
          <p:cNvPr id="4" name="Tijdelijke aanduiding voor dianummer 3"/>
          <p:cNvSpPr>
            <a:spLocks noGrp="1"/>
          </p:cNvSpPr>
          <p:nvPr>
            <p:ph type="sldNum" sz="quarter" idx="5"/>
          </p:nvPr>
        </p:nvSpPr>
        <p:spPr/>
        <p:txBody>
          <a:bodyPr/>
          <a:lstStyle/>
          <a:p>
            <a:fld id="{7CF0E2DB-185F-4869-83BF-5D588D461D4F}" type="slidenum">
              <a:rPr lang="en-GB" smtClean="0"/>
              <a:t>10</a:t>
            </a:fld>
            <a:endParaRPr lang="en-GB"/>
          </a:p>
        </p:txBody>
      </p:sp>
    </p:spTree>
    <p:extLst>
      <p:ext uri="{BB962C8B-B14F-4D97-AF65-F5344CB8AC3E}">
        <p14:creationId xmlns:p14="http://schemas.microsoft.com/office/powerpoint/2010/main" val="1282910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nl-NL"/>
              <a:t>Klik om stijl te bewerken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Klikken om de ondertitelstijl van het model te bewerken</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el en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nl-NL"/>
              <a:t>Klik om stijl te bewerken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eraat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amkaartj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nl-NL"/>
              <a:t>Klik om stijl te bewerken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Offerte naamkaartj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Waar of onwaar">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nl-NL"/>
              <a:t>Klik om stijl te bewerken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nl-NL"/>
              <a:t>Klikken om de tekststijl van het model te bewerken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Vertical Text Placeholder 2"/>
          <p:cNvSpPr>
            <a:spLocks noGrp="1"/>
          </p:cNvSpPr>
          <p:nvPr>
            <p:ph type="body" orient="vert" idx="1"/>
          </p:nvPr>
        </p:nvSpPr>
        <p:spPr/>
        <p:txBody>
          <a:bodyPr vert="eaVert" ancho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nl-NL"/>
              <a:t>Klik om stijl te bewerken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nl-NL"/>
              <a:t>Klik om stijl te bewerken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nl-NL"/>
              <a:t>Klik om stijl te bewerken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Klikken om de tekststijl van het model te bewerken</a:t>
            </a:r>
          </a:p>
        </p:txBody>
      </p:sp>
      <p:sp>
        <p:nvSpPr>
          <p:cNvPr id="4" name="Date Placeholder 3"/>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nl-NL"/>
              <a:t>Klik om stijl te bewerken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10" name="Title 13"/>
          <p:cNvSpPr>
            <a:spLocks noGrp="1"/>
          </p:cNvSpPr>
          <p:nvPr>
            <p:ph type="title"/>
          </p:nvPr>
        </p:nvSpPr>
        <p:spPr/>
        <p:txBody>
          <a:bodyPr/>
          <a:lstStyle/>
          <a:p>
            <a:r>
              <a:rPr lang="nl-NL"/>
              <a:t>Klik om stijl te bewerken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l-NL"/>
              <a:t>Klik om stijl te bewerken</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nl-NL"/>
              <a:t>Klik om stijl te bewerken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nl-NL"/>
              <a:t>Klik om stijl te bewerken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nl-NL"/>
              <a:t>Klik op het pictogram als u een afbeelding wilt toevoegen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Klikken om de tekststijl van het model te bewerken</a:t>
            </a:r>
          </a:p>
        </p:txBody>
      </p:sp>
      <p:sp>
        <p:nvSpPr>
          <p:cNvPr id="5" name="Date Placeholder 4"/>
          <p:cNvSpPr>
            <a:spLocks noGrp="1"/>
          </p:cNvSpPr>
          <p:nvPr>
            <p:ph type="dt" sz="half" idx="10"/>
          </p:nvPr>
        </p:nvSpPr>
        <p:spPr/>
        <p:txBody>
          <a:bodyPr/>
          <a:lstStyle/>
          <a:p>
            <a:fld id="{B61BEF0D-F0BB-DE4B-95CE-6DB70DBA9567}" type="datetimeFigureOut">
              <a:rPr lang="en-US" dirty="0"/>
              <a:pPr/>
              <a:t>4/17/2020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32"/>
            <a:ext cx="2356674" cy="6853285"/>
            <a:chOff x="6627813" y="195454"/>
            <a:chExt cx="1952625" cy="5678297"/>
          </a:xfrm>
        </p:grpSpPr>
        <p:sp>
          <p:nvSpPr>
            <p:cNvPr id="11" name="Freeform 27"/>
            <p:cNvSpPr/>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nl-NL"/>
              <a:t>Klik om stijl te bewerken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4/17/2020</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0.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image" Target="../media/image20.jpe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s://library.wur.nl/WebQuery/wurpubs/fulltext/190489"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hyperlink" Target="https://www.yumpu.com/nl/document/view/50991016/herstel-van-stuifzand-ingewikkelder-dan-kaal-veldwerkplaatsen" TargetMode="External"/><Relationship Id="rId5" Type="http://schemas.openxmlformats.org/officeDocument/2006/relationships/hyperlink" Target="https://doi.org/10.1016/j.jnc.2007.07.002" TargetMode="External"/><Relationship Id="rId4" Type="http://schemas.openxmlformats.org/officeDocument/2006/relationships/hyperlink" Target="https://doi.org/10.1007/s10980-005-2895-6"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4" name="Group 73">
            <a:extLst>
              <a:ext uri="{FF2B5EF4-FFF2-40B4-BE49-F238E27FC236}">
                <a16:creationId xmlns:a16="http://schemas.microsoft.com/office/drawing/2014/main" id="{7E49F0ED-E5D3-4EB2-AB34-E99E2915D31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5" name="Freeform 11">
              <a:extLst>
                <a:ext uri="{FF2B5EF4-FFF2-40B4-BE49-F238E27FC236}">
                  <a16:creationId xmlns:a16="http://schemas.microsoft.com/office/drawing/2014/main" id="{D82241F3-F13A-4D62-9151-DFE50DEF3FD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6" name="Freeform 12">
              <a:extLst>
                <a:ext uri="{FF2B5EF4-FFF2-40B4-BE49-F238E27FC236}">
                  <a16:creationId xmlns:a16="http://schemas.microsoft.com/office/drawing/2014/main" id="{77C02E5B-7A95-4E68-A965-5B4B0F02748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7" name="Freeform 13">
              <a:extLst>
                <a:ext uri="{FF2B5EF4-FFF2-40B4-BE49-F238E27FC236}">
                  <a16:creationId xmlns:a16="http://schemas.microsoft.com/office/drawing/2014/main" id="{050EB2CF-289E-4AB8-ABD4-34025D3B2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5130" name="Freeform 14">
              <a:extLst>
                <a:ext uri="{FF2B5EF4-FFF2-40B4-BE49-F238E27FC236}">
                  <a16:creationId xmlns:a16="http://schemas.microsoft.com/office/drawing/2014/main" id="{90164205-E159-40A9-97A9-661973B26B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5131" name="Freeform 15">
              <a:extLst>
                <a:ext uri="{FF2B5EF4-FFF2-40B4-BE49-F238E27FC236}">
                  <a16:creationId xmlns:a16="http://schemas.microsoft.com/office/drawing/2014/main" id="{CF9ED45F-87C7-45A2-AE1C-0BBC191757B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5132" name="Freeform 16">
              <a:extLst>
                <a:ext uri="{FF2B5EF4-FFF2-40B4-BE49-F238E27FC236}">
                  <a16:creationId xmlns:a16="http://schemas.microsoft.com/office/drawing/2014/main" id="{114FE1A0-D432-410C-990C-8807FC97F88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5133" name="Freeform 17">
              <a:extLst>
                <a:ext uri="{FF2B5EF4-FFF2-40B4-BE49-F238E27FC236}">
                  <a16:creationId xmlns:a16="http://schemas.microsoft.com/office/drawing/2014/main" id="{423C4936-89DA-47EF-9E1D-DFB22E54C6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5134" name="Freeform 18">
              <a:extLst>
                <a:ext uri="{FF2B5EF4-FFF2-40B4-BE49-F238E27FC236}">
                  <a16:creationId xmlns:a16="http://schemas.microsoft.com/office/drawing/2014/main" id="{D7C45CAE-CBD0-447A-99C2-0E6D80A529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5135" name="Freeform 19">
              <a:extLst>
                <a:ext uri="{FF2B5EF4-FFF2-40B4-BE49-F238E27FC236}">
                  <a16:creationId xmlns:a16="http://schemas.microsoft.com/office/drawing/2014/main" id="{52F61369-C986-4D09-ABFE-A3BCC7C7A0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5136" name="Freeform 20">
              <a:extLst>
                <a:ext uri="{FF2B5EF4-FFF2-40B4-BE49-F238E27FC236}">
                  <a16:creationId xmlns:a16="http://schemas.microsoft.com/office/drawing/2014/main" id="{B8C8841E-4018-419C-8030-E66631C68B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5137" name="Freeform 21">
              <a:extLst>
                <a:ext uri="{FF2B5EF4-FFF2-40B4-BE49-F238E27FC236}">
                  <a16:creationId xmlns:a16="http://schemas.microsoft.com/office/drawing/2014/main" id="{2F51C11C-98AC-42E2-B24F-FD0E1B30EC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5138" name="Freeform 22">
              <a:extLst>
                <a:ext uri="{FF2B5EF4-FFF2-40B4-BE49-F238E27FC236}">
                  <a16:creationId xmlns:a16="http://schemas.microsoft.com/office/drawing/2014/main" id="{D6C32B1D-8DB7-402B-B945-2F8DFDAF767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5139" name="Group 87">
            <a:extLst>
              <a:ext uri="{FF2B5EF4-FFF2-40B4-BE49-F238E27FC236}">
                <a16:creationId xmlns:a16="http://schemas.microsoft.com/office/drawing/2014/main" id="{EAEB5FC2-D599-49D2-8074-72A597F337D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5140" name="Freeform 27">
              <a:extLst>
                <a:ext uri="{FF2B5EF4-FFF2-40B4-BE49-F238E27FC236}">
                  <a16:creationId xmlns:a16="http://schemas.microsoft.com/office/drawing/2014/main" id="{79001083-BB60-4D96-814B-F25AE1DEEA7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90" name="Freeform 28">
              <a:extLst>
                <a:ext uri="{FF2B5EF4-FFF2-40B4-BE49-F238E27FC236}">
                  <a16:creationId xmlns:a16="http://schemas.microsoft.com/office/drawing/2014/main" id="{EE833565-A442-4A69-B3BE-84BB625820F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1" name="Freeform 29">
              <a:extLst>
                <a:ext uri="{FF2B5EF4-FFF2-40B4-BE49-F238E27FC236}">
                  <a16:creationId xmlns:a16="http://schemas.microsoft.com/office/drawing/2014/main" id="{6CB308E4-BBE8-483C-AE17-6F534F2F175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141" name="Freeform 30">
              <a:extLst>
                <a:ext uri="{FF2B5EF4-FFF2-40B4-BE49-F238E27FC236}">
                  <a16:creationId xmlns:a16="http://schemas.microsoft.com/office/drawing/2014/main" id="{CCDB95CC-7E9F-4F7B-943D-6F7D459A89F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142" name="Freeform 31">
              <a:extLst>
                <a:ext uri="{FF2B5EF4-FFF2-40B4-BE49-F238E27FC236}">
                  <a16:creationId xmlns:a16="http://schemas.microsoft.com/office/drawing/2014/main" id="{965E483B-92F3-4B63-B62A-71528FBB07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143" name="Freeform 32">
              <a:extLst>
                <a:ext uri="{FF2B5EF4-FFF2-40B4-BE49-F238E27FC236}">
                  <a16:creationId xmlns:a16="http://schemas.microsoft.com/office/drawing/2014/main" id="{99A5189F-85D7-4779-A61D-A852B0D812B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144" name="Freeform 33">
              <a:extLst>
                <a:ext uri="{FF2B5EF4-FFF2-40B4-BE49-F238E27FC236}">
                  <a16:creationId xmlns:a16="http://schemas.microsoft.com/office/drawing/2014/main" id="{E06D88BD-857F-47FB-81D2-A167F209781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145" name="Freeform 34">
              <a:extLst>
                <a:ext uri="{FF2B5EF4-FFF2-40B4-BE49-F238E27FC236}">
                  <a16:creationId xmlns:a16="http://schemas.microsoft.com/office/drawing/2014/main" id="{F7283EBD-8BAA-4031-BA17-0E0FA80F5B2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146" name="Freeform 35">
              <a:extLst>
                <a:ext uri="{FF2B5EF4-FFF2-40B4-BE49-F238E27FC236}">
                  <a16:creationId xmlns:a16="http://schemas.microsoft.com/office/drawing/2014/main" id="{4D1529BE-894C-40DF-A64E-762FA30A80F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147" name="Freeform 36">
              <a:extLst>
                <a:ext uri="{FF2B5EF4-FFF2-40B4-BE49-F238E27FC236}">
                  <a16:creationId xmlns:a16="http://schemas.microsoft.com/office/drawing/2014/main" id="{115074EA-73D2-47AE-B9A6-A6AA8B929E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5148" name="Freeform 37">
              <a:extLst>
                <a:ext uri="{FF2B5EF4-FFF2-40B4-BE49-F238E27FC236}">
                  <a16:creationId xmlns:a16="http://schemas.microsoft.com/office/drawing/2014/main" id="{E2B556AB-2128-43FA-9B4A-188360088FD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5149" name="Freeform 38">
              <a:extLst>
                <a:ext uri="{FF2B5EF4-FFF2-40B4-BE49-F238E27FC236}">
                  <a16:creationId xmlns:a16="http://schemas.microsoft.com/office/drawing/2014/main" id="{8947B3EB-FE63-42E7-8F6D-22534799032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5150" name="Rectangle 101">
            <a:extLst>
              <a:ext uri="{FF2B5EF4-FFF2-40B4-BE49-F238E27FC236}">
                <a16:creationId xmlns:a16="http://schemas.microsoft.com/office/drawing/2014/main" id="{527F902C-274E-4590-8CDC-805C442B23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4" name="Freeform 6">
            <a:extLst>
              <a:ext uri="{FF2B5EF4-FFF2-40B4-BE49-F238E27FC236}">
                <a16:creationId xmlns:a16="http://schemas.microsoft.com/office/drawing/2014/main" id="{45AAF390-85A5-45FE-95DC-46D9F0BD1A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6" name="Rectangle 105">
            <a:extLst>
              <a:ext uri="{FF2B5EF4-FFF2-40B4-BE49-F238E27FC236}">
                <a16:creationId xmlns:a16="http://schemas.microsoft.com/office/drawing/2014/main" id="{C171D623-360F-4A8E-B653-81CF5B07E2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2050" name="Picture 2" descr="Afbeelding met water, buiten, gras, rivier&#10;&#10;Automatisch gegenereerde beschrijving">
            <a:extLst>
              <a:ext uri="{FF2B5EF4-FFF2-40B4-BE49-F238E27FC236}">
                <a16:creationId xmlns:a16="http://schemas.microsoft.com/office/drawing/2014/main" id="{7B2B9A13-23C5-4594-81CE-A10BBE55F61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9918" r="34653"/>
          <a:stretch/>
        </p:blipFill>
        <p:spPr bwMode="auto">
          <a:xfrm>
            <a:off x="20" y="10"/>
            <a:ext cx="5051514" cy="6857991"/>
          </a:xfrm>
          <a:custGeom>
            <a:avLst/>
            <a:gdLst/>
            <a:ahLst/>
            <a:cxnLst/>
            <a:rect l="l" t="t" r="r" b="b"/>
            <a:pathLst>
              <a:path w="5051534" h="6858001">
                <a:moveTo>
                  <a:pt x="1472506" y="1"/>
                </a:moveTo>
                <a:lnTo>
                  <a:pt x="1743439" y="1"/>
                </a:lnTo>
                <a:cubicBezTo>
                  <a:pt x="1743439" y="1"/>
                  <a:pt x="1743439" y="1"/>
                  <a:pt x="4969457" y="3226735"/>
                </a:cubicBezTo>
                <a:cubicBezTo>
                  <a:pt x="5078894" y="3336197"/>
                  <a:pt x="5078894" y="3517046"/>
                  <a:pt x="4969457" y="3626508"/>
                </a:cubicBezTo>
                <a:cubicBezTo>
                  <a:pt x="4969457" y="3626508"/>
                  <a:pt x="4969457" y="3626508"/>
                  <a:pt x="1738681" y="6858001"/>
                </a:cubicBezTo>
                <a:cubicBezTo>
                  <a:pt x="1738681" y="6858001"/>
                  <a:pt x="1738681" y="6858001"/>
                  <a:pt x="1523484" y="6858001"/>
                </a:cubicBezTo>
                <a:lnTo>
                  <a:pt x="1467748" y="6858001"/>
                </a:lnTo>
                <a:cubicBezTo>
                  <a:pt x="4698524" y="3626508"/>
                  <a:pt x="4698524" y="3626508"/>
                  <a:pt x="4698524" y="3626508"/>
                </a:cubicBezTo>
                <a:cubicBezTo>
                  <a:pt x="4807961" y="3517046"/>
                  <a:pt x="4807961" y="3336197"/>
                  <a:pt x="4698524" y="3226735"/>
                </a:cubicBezTo>
                <a:cubicBezTo>
                  <a:pt x="1472506" y="1"/>
                  <a:pt x="1472506" y="1"/>
                  <a:pt x="1472506" y="1"/>
                </a:cubicBezTo>
                <a:close/>
                <a:moveTo>
                  <a:pt x="810022" y="1"/>
                </a:moveTo>
                <a:lnTo>
                  <a:pt x="907388" y="1"/>
                </a:lnTo>
                <a:cubicBezTo>
                  <a:pt x="907388" y="1"/>
                  <a:pt x="907388" y="1"/>
                  <a:pt x="4133406" y="3226735"/>
                </a:cubicBezTo>
                <a:cubicBezTo>
                  <a:pt x="4242843" y="3336197"/>
                  <a:pt x="4242843" y="3517046"/>
                  <a:pt x="4133406" y="3626508"/>
                </a:cubicBezTo>
                <a:cubicBezTo>
                  <a:pt x="4133406" y="3626508"/>
                  <a:pt x="4133406" y="3626508"/>
                  <a:pt x="902630" y="6858001"/>
                </a:cubicBezTo>
                <a:cubicBezTo>
                  <a:pt x="902630" y="6858001"/>
                  <a:pt x="902630" y="6858001"/>
                  <a:pt x="856147" y="6858001"/>
                </a:cubicBezTo>
                <a:lnTo>
                  <a:pt x="805264" y="6858001"/>
                </a:lnTo>
                <a:cubicBezTo>
                  <a:pt x="4036040" y="3626508"/>
                  <a:pt x="4036040" y="3626508"/>
                  <a:pt x="4036040" y="3626508"/>
                </a:cubicBezTo>
                <a:cubicBezTo>
                  <a:pt x="4145477" y="3517046"/>
                  <a:pt x="4145477" y="3336197"/>
                  <a:pt x="4036040" y="3226735"/>
                </a:cubicBezTo>
                <a:cubicBezTo>
                  <a:pt x="810022" y="1"/>
                  <a:pt x="810022" y="1"/>
                  <a:pt x="810022" y="1"/>
                </a:cubicBezTo>
                <a:close/>
                <a:moveTo>
                  <a:pt x="0" y="0"/>
                </a:moveTo>
                <a:lnTo>
                  <a:pt x="144463" y="0"/>
                </a:lnTo>
                <a:lnTo>
                  <a:pt x="629072" y="0"/>
                </a:lnTo>
                <a:cubicBezTo>
                  <a:pt x="629072" y="0"/>
                  <a:pt x="629072" y="0"/>
                  <a:pt x="3855090" y="3226734"/>
                </a:cubicBezTo>
                <a:cubicBezTo>
                  <a:pt x="3964527" y="3336196"/>
                  <a:pt x="3964527" y="3517045"/>
                  <a:pt x="3855090" y="3626507"/>
                </a:cubicBezTo>
                <a:cubicBezTo>
                  <a:pt x="3855090" y="3626507"/>
                  <a:pt x="3855090" y="3626507"/>
                  <a:pt x="624314" y="6858000"/>
                </a:cubicBezTo>
                <a:lnTo>
                  <a:pt x="623161" y="6858000"/>
                </a:lnTo>
                <a:lnTo>
                  <a:pt x="615088" y="6858000"/>
                </a:lnTo>
                <a:lnTo>
                  <a:pt x="593175" y="6858000"/>
                </a:lnTo>
                <a:lnTo>
                  <a:pt x="550502" y="6858000"/>
                </a:lnTo>
                <a:lnTo>
                  <a:pt x="480150" y="6858000"/>
                </a:lnTo>
                <a:lnTo>
                  <a:pt x="375198" y="6858000"/>
                </a:lnTo>
                <a:lnTo>
                  <a:pt x="228726" y="6858000"/>
                </a:lnTo>
                <a:lnTo>
                  <a:pt x="137758" y="6858000"/>
                </a:lnTo>
                <a:lnTo>
                  <a:pt x="33815"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2056" name="Picture 8" descr="Dutch landscape | Eemvallei, Baarn, The Netherlands ...">
            <a:extLst>
              <a:ext uri="{FF2B5EF4-FFF2-40B4-BE49-F238E27FC236}">
                <a16:creationId xmlns:a16="http://schemas.microsoft.com/office/drawing/2014/main" id="{1F237593-6FF1-4E3C-94A5-F3EDA7B956D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553" r="14550" b="2"/>
          <a:stretch/>
        </p:blipFill>
        <p:spPr bwMode="auto">
          <a:xfrm>
            <a:off x="624313" y="-777"/>
            <a:ext cx="7489692" cy="6858777"/>
          </a:xfrm>
          <a:custGeom>
            <a:avLst/>
            <a:gdLst/>
            <a:ahLst/>
            <a:cxnLst/>
            <a:rect l="l" t="t" r="r" b="b"/>
            <a:pathLst>
              <a:path w="7489692" h="6858777">
                <a:moveTo>
                  <a:pt x="4758" y="777"/>
                </a:moveTo>
                <a:lnTo>
                  <a:pt x="136523" y="777"/>
                </a:lnTo>
                <a:lnTo>
                  <a:pt x="773511" y="777"/>
                </a:lnTo>
                <a:lnTo>
                  <a:pt x="1472960" y="777"/>
                </a:lnTo>
                <a:lnTo>
                  <a:pt x="2237790" y="777"/>
                </a:lnTo>
                <a:lnTo>
                  <a:pt x="3070922" y="777"/>
                </a:lnTo>
                <a:cubicBezTo>
                  <a:pt x="3070922" y="777"/>
                  <a:pt x="3070922" y="777"/>
                  <a:pt x="6296940" y="3227511"/>
                </a:cubicBezTo>
                <a:cubicBezTo>
                  <a:pt x="6406377" y="3336973"/>
                  <a:pt x="6406377" y="3517822"/>
                  <a:pt x="6296940" y="3627284"/>
                </a:cubicBezTo>
                <a:cubicBezTo>
                  <a:pt x="6296940" y="3627284"/>
                  <a:pt x="6296940" y="3627284"/>
                  <a:pt x="3066165" y="6858777"/>
                </a:cubicBezTo>
                <a:lnTo>
                  <a:pt x="3060195" y="6858777"/>
                </a:lnTo>
                <a:lnTo>
                  <a:pt x="3018400" y="6858777"/>
                </a:lnTo>
                <a:lnTo>
                  <a:pt x="2972874" y="6858777"/>
                </a:lnTo>
                <a:lnTo>
                  <a:pt x="2904958" y="6858777"/>
                </a:lnTo>
                <a:lnTo>
                  <a:pt x="2810174" y="6858777"/>
                </a:lnTo>
                <a:lnTo>
                  <a:pt x="2684044" y="6858777"/>
                </a:lnTo>
                <a:lnTo>
                  <a:pt x="2522091" y="6858777"/>
                </a:lnTo>
                <a:lnTo>
                  <a:pt x="2319836" y="6858777"/>
                </a:lnTo>
                <a:lnTo>
                  <a:pt x="2072800" y="6858777"/>
                </a:lnTo>
                <a:lnTo>
                  <a:pt x="1776508" y="6858777"/>
                </a:lnTo>
                <a:lnTo>
                  <a:pt x="1426479" y="6858777"/>
                </a:lnTo>
                <a:lnTo>
                  <a:pt x="1114369" y="6858777"/>
                </a:lnTo>
                <a:lnTo>
                  <a:pt x="1407887" y="6565194"/>
                </a:lnTo>
                <a:cubicBezTo>
                  <a:pt x="4345144" y="3627285"/>
                  <a:pt x="4345144" y="3627285"/>
                  <a:pt x="4345144" y="3627285"/>
                </a:cubicBezTo>
                <a:cubicBezTo>
                  <a:pt x="4454581" y="3517823"/>
                  <a:pt x="4454581" y="3336974"/>
                  <a:pt x="4345144" y="3227512"/>
                </a:cubicBezTo>
                <a:cubicBezTo>
                  <a:pt x="1119126" y="778"/>
                  <a:pt x="1119126" y="778"/>
                  <a:pt x="1119126" y="778"/>
                </a:cubicBezTo>
                <a:lnTo>
                  <a:pt x="848193" y="778"/>
                </a:lnTo>
                <a:cubicBezTo>
                  <a:pt x="848193" y="778"/>
                  <a:pt x="848193" y="778"/>
                  <a:pt x="4074211" y="3227512"/>
                </a:cubicBezTo>
                <a:cubicBezTo>
                  <a:pt x="4183648" y="3336974"/>
                  <a:pt x="4183648" y="3517823"/>
                  <a:pt x="4074211" y="3627285"/>
                </a:cubicBezTo>
                <a:cubicBezTo>
                  <a:pt x="4074211" y="3627285"/>
                  <a:pt x="4074211" y="3627285"/>
                  <a:pt x="1136954" y="6565194"/>
                </a:cubicBezTo>
                <a:lnTo>
                  <a:pt x="843436" y="6858777"/>
                </a:lnTo>
                <a:lnTo>
                  <a:pt x="547303" y="6858777"/>
                </a:lnTo>
                <a:lnTo>
                  <a:pt x="278318" y="6858777"/>
                </a:lnTo>
                <a:lnTo>
                  <a:pt x="571836" y="6565194"/>
                </a:lnTo>
                <a:cubicBezTo>
                  <a:pt x="3509093" y="3627285"/>
                  <a:pt x="3509093" y="3627285"/>
                  <a:pt x="3509093" y="3627285"/>
                </a:cubicBezTo>
                <a:cubicBezTo>
                  <a:pt x="3618530" y="3517823"/>
                  <a:pt x="3618530" y="3336974"/>
                  <a:pt x="3509093" y="3227512"/>
                </a:cubicBezTo>
                <a:cubicBezTo>
                  <a:pt x="283075" y="778"/>
                  <a:pt x="283075" y="778"/>
                  <a:pt x="283075" y="778"/>
                </a:cubicBezTo>
                <a:lnTo>
                  <a:pt x="185709" y="778"/>
                </a:lnTo>
                <a:cubicBezTo>
                  <a:pt x="185709" y="778"/>
                  <a:pt x="185709" y="778"/>
                  <a:pt x="3411727" y="3227512"/>
                </a:cubicBezTo>
                <a:cubicBezTo>
                  <a:pt x="3521164" y="3336974"/>
                  <a:pt x="3521164" y="3517823"/>
                  <a:pt x="3411727" y="3627285"/>
                </a:cubicBezTo>
                <a:cubicBezTo>
                  <a:pt x="3411727" y="3627285"/>
                  <a:pt x="3411727" y="3627285"/>
                  <a:pt x="474470" y="6565194"/>
                </a:cubicBezTo>
                <a:lnTo>
                  <a:pt x="180952" y="6858777"/>
                </a:lnTo>
                <a:lnTo>
                  <a:pt x="9199" y="6858777"/>
                </a:lnTo>
                <a:lnTo>
                  <a:pt x="0" y="6858777"/>
                </a:lnTo>
                <a:cubicBezTo>
                  <a:pt x="3230776" y="3627284"/>
                  <a:pt x="3230776" y="3627284"/>
                  <a:pt x="3230776" y="3627284"/>
                </a:cubicBezTo>
                <a:cubicBezTo>
                  <a:pt x="3340213" y="3517822"/>
                  <a:pt x="3340213" y="3336973"/>
                  <a:pt x="3230776" y="3227511"/>
                </a:cubicBezTo>
                <a:cubicBezTo>
                  <a:pt x="4758" y="777"/>
                  <a:pt x="4758" y="777"/>
                  <a:pt x="4758" y="777"/>
                </a:cubicBezTo>
                <a:close/>
                <a:moveTo>
                  <a:pt x="3910664" y="0"/>
                </a:moveTo>
                <a:lnTo>
                  <a:pt x="4181597" y="0"/>
                </a:lnTo>
                <a:cubicBezTo>
                  <a:pt x="4181597" y="0"/>
                  <a:pt x="4181597" y="0"/>
                  <a:pt x="7407615" y="3226734"/>
                </a:cubicBezTo>
                <a:cubicBezTo>
                  <a:pt x="7517052" y="3336196"/>
                  <a:pt x="7517052" y="3517045"/>
                  <a:pt x="7407615" y="3626507"/>
                </a:cubicBezTo>
                <a:cubicBezTo>
                  <a:pt x="7407615" y="3626507"/>
                  <a:pt x="7407615" y="3626507"/>
                  <a:pt x="4176839" y="6858000"/>
                </a:cubicBezTo>
                <a:cubicBezTo>
                  <a:pt x="4176839" y="6858000"/>
                  <a:pt x="4176839" y="6858000"/>
                  <a:pt x="3961642" y="6858000"/>
                </a:cubicBezTo>
                <a:lnTo>
                  <a:pt x="3905906" y="6858000"/>
                </a:lnTo>
                <a:cubicBezTo>
                  <a:pt x="7136682" y="3626507"/>
                  <a:pt x="7136682" y="3626507"/>
                  <a:pt x="7136682" y="3626507"/>
                </a:cubicBezTo>
                <a:cubicBezTo>
                  <a:pt x="7246119" y="3517045"/>
                  <a:pt x="7246119" y="3336196"/>
                  <a:pt x="7136682" y="3226734"/>
                </a:cubicBezTo>
                <a:cubicBezTo>
                  <a:pt x="3910664" y="0"/>
                  <a:pt x="3910664" y="0"/>
                  <a:pt x="3910664" y="0"/>
                </a:cubicBezTo>
                <a:close/>
                <a:moveTo>
                  <a:pt x="3248180" y="0"/>
                </a:moveTo>
                <a:lnTo>
                  <a:pt x="3345546" y="0"/>
                </a:lnTo>
                <a:cubicBezTo>
                  <a:pt x="3345546" y="0"/>
                  <a:pt x="3345546" y="0"/>
                  <a:pt x="6571564" y="3226734"/>
                </a:cubicBezTo>
                <a:cubicBezTo>
                  <a:pt x="6681001" y="3336196"/>
                  <a:pt x="6681001" y="3517045"/>
                  <a:pt x="6571564" y="3626507"/>
                </a:cubicBezTo>
                <a:cubicBezTo>
                  <a:pt x="6571564" y="3626507"/>
                  <a:pt x="6571564" y="3626507"/>
                  <a:pt x="3340788" y="6858000"/>
                </a:cubicBezTo>
                <a:cubicBezTo>
                  <a:pt x="3340788" y="6858000"/>
                  <a:pt x="3340788" y="6858000"/>
                  <a:pt x="3294305" y="6858000"/>
                </a:cubicBezTo>
                <a:lnTo>
                  <a:pt x="3243422" y="6858000"/>
                </a:lnTo>
                <a:cubicBezTo>
                  <a:pt x="6474198" y="3626507"/>
                  <a:pt x="6474198" y="3626507"/>
                  <a:pt x="6474198" y="3626507"/>
                </a:cubicBezTo>
                <a:cubicBezTo>
                  <a:pt x="6583635" y="3517045"/>
                  <a:pt x="6583635" y="3336196"/>
                  <a:pt x="6474198" y="3226734"/>
                </a:cubicBezTo>
                <a:cubicBezTo>
                  <a:pt x="3248180" y="0"/>
                  <a:pt x="3248180" y="0"/>
                  <a:pt x="3248180" y="0"/>
                </a:cubicBez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2054" name="Picture 6" descr="The Polder Landscape Near Jisp,Netherlands in 2019 ...">
            <a:extLst>
              <a:ext uri="{FF2B5EF4-FFF2-40B4-BE49-F238E27FC236}">
                <a16:creationId xmlns:a16="http://schemas.microsoft.com/office/drawing/2014/main" id="{0C59453A-DA40-4F0A-9899-71777A7535D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24503" r="14268" b="-1"/>
          <a:stretch/>
        </p:blipFill>
        <p:spPr bwMode="auto">
          <a:xfrm>
            <a:off x="3690479" y="-777"/>
            <a:ext cx="7465711" cy="6858777"/>
          </a:xfrm>
          <a:custGeom>
            <a:avLst/>
            <a:gdLst/>
            <a:ahLst/>
            <a:cxnLst/>
            <a:rect l="l" t="t" r="r" b="b"/>
            <a:pathLst>
              <a:path w="7465711" h="6858777">
                <a:moveTo>
                  <a:pt x="4758" y="777"/>
                </a:moveTo>
                <a:lnTo>
                  <a:pt x="118337" y="777"/>
                </a:lnTo>
                <a:lnTo>
                  <a:pt x="182792" y="777"/>
                </a:lnTo>
                <a:lnTo>
                  <a:pt x="182803" y="788"/>
                </a:lnTo>
                <a:cubicBezTo>
                  <a:pt x="194617" y="12605"/>
                  <a:pt x="383641" y="201671"/>
                  <a:pt x="3408033" y="3226734"/>
                </a:cubicBezTo>
                <a:cubicBezTo>
                  <a:pt x="3517470" y="3336196"/>
                  <a:pt x="3517470" y="3517045"/>
                  <a:pt x="3408033" y="3626507"/>
                </a:cubicBezTo>
                <a:cubicBezTo>
                  <a:pt x="3408033" y="3626507"/>
                  <a:pt x="3408033" y="3626507"/>
                  <a:pt x="177257" y="6858000"/>
                </a:cubicBezTo>
                <a:lnTo>
                  <a:pt x="228140" y="6858000"/>
                </a:lnTo>
                <a:cubicBezTo>
                  <a:pt x="274623" y="6858000"/>
                  <a:pt x="274623" y="6858000"/>
                  <a:pt x="274623" y="6858000"/>
                </a:cubicBezTo>
                <a:cubicBezTo>
                  <a:pt x="3505399" y="3626507"/>
                  <a:pt x="3505399" y="3626507"/>
                  <a:pt x="3505399" y="3626507"/>
                </a:cubicBezTo>
                <a:cubicBezTo>
                  <a:pt x="3614836" y="3517045"/>
                  <a:pt x="3614836" y="3336196"/>
                  <a:pt x="3505399" y="3226734"/>
                </a:cubicBezTo>
                <a:cubicBezTo>
                  <a:pt x="481007" y="201671"/>
                  <a:pt x="291983" y="12605"/>
                  <a:pt x="280169" y="788"/>
                </a:cubicBezTo>
                <a:lnTo>
                  <a:pt x="280158" y="777"/>
                </a:lnTo>
                <a:lnTo>
                  <a:pt x="755325" y="777"/>
                </a:lnTo>
                <a:lnTo>
                  <a:pt x="845276" y="777"/>
                </a:lnTo>
                <a:lnTo>
                  <a:pt x="845287" y="788"/>
                </a:lnTo>
                <a:cubicBezTo>
                  <a:pt x="857101" y="12605"/>
                  <a:pt x="1046125" y="201671"/>
                  <a:pt x="4070517" y="3226734"/>
                </a:cubicBezTo>
                <a:cubicBezTo>
                  <a:pt x="4179954" y="3336196"/>
                  <a:pt x="4179954" y="3517045"/>
                  <a:pt x="4070517" y="3626507"/>
                </a:cubicBezTo>
                <a:cubicBezTo>
                  <a:pt x="4070517" y="3626507"/>
                  <a:pt x="4070517" y="3626507"/>
                  <a:pt x="839741" y="6858000"/>
                </a:cubicBezTo>
                <a:lnTo>
                  <a:pt x="895477" y="6858000"/>
                </a:lnTo>
                <a:cubicBezTo>
                  <a:pt x="1110674" y="6858000"/>
                  <a:pt x="1110674" y="6858000"/>
                  <a:pt x="1110674" y="6858000"/>
                </a:cubicBezTo>
                <a:cubicBezTo>
                  <a:pt x="4341450" y="3626507"/>
                  <a:pt x="4341450" y="3626507"/>
                  <a:pt x="4341450" y="3626507"/>
                </a:cubicBezTo>
                <a:cubicBezTo>
                  <a:pt x="4450887" y="3517045"/>
                  <a:pt x="4450887" y="3336196"/>
                  <a:pt x="4341450" y="3226734"/>
                </a:cubicBezTo>
                <a:cubicBezTo>
                  <a:pt x="1317058" y="201671"/>
                  <a:pt x="1128034" y="12605"/>
                  <a:pt x="1116220" y="788"/>
                </a:cubicBezTo>
                <a:lnTo>
                  <a:pt x="1116209" y="777"/>
                </a:lnTo>
                <a:lnTo>
                  <a:pt x="1454774" y="777"/>
                </a:lnTo>
                <a:lnTo>
                  <a:pt x="2219604" y="777"/>
                </a:lnTo>
                <a:lnTo>
                  <a:pt x="3052736" y="777"/>
                </a:lnTo>
                <a:cubicBezTo>
                  <a:pt x="3052736" y="777"/>
                  <a:pt x="3052736" y="777"/>
                  <a:pt x="6278754" y="3227511"/>
                </a:cubicBezTo>
                <a:cubicBezTo>
                  <a:pt x="6388191" y="3336973"/>
                  <a:pt x="6388191" y="3517822"/>
                  <a:pt x="6278754" y="3627284"/>
                </a:cubicBezTo>
                <a:cubicBezTo>
                  <a:pt x="6278754" y="3627284"/>
                  <a:pt x="6278754" y="3627284"/>
                  <a:pt x="3047978" y="6858777"/>
                </a:cubicBezTo>
                <a:lnTo>
                  <a:pt x="3042567" y="6858777"/>
                </a:lnTo>
                <a:lnTo>
                  <a:pt x="3004688" y="6858777"/>
                </a:lnTo>
                <a:lnTo>
                  <a:pt x="2963427" y="6858777"/>
                </a:lnTo>
                <a:lnTo>
                  <a:pt x="2901874" y="6858777"/>
                </a:lnTo>
                <a:lnTo>
                  <a:pt x="2815970" y="6858777"/>
                </a:lnTo>
                <a:lnTo>
                  <a:pt x="2701657" y="6858777"/>
                </a:lnTo>
                <a:lnTo>
                  <a:pt x="2554876" y="6858777"/>
                </a:lnTo>
                <a:lnTo>
                  <a:pt x="2371569" y="6858777"/>
                </a:lnTo>
                <a:lnTo>
                  <a:pt x="2147678" y="6858777"/>
                </a:lnTo>
                <a:lnTo>
                  <a:pt x="1879144" y="6858777"/>
                </a:lnTo>
                <a:lnTo>
                  <a:pt x="1561908" y="6858777"/>
                </a:lnTo>
                <a:lnTo>
                  <a:pt x="1191913" y="6858777"/>
                </a:lnTo>
                <a:lnTo>
                  <a:pt x="765099" y="6858777"/>
                </a:lnTo>
                <a:lnTo>
                  <a:pt x="277408" y="6858777"/>
                </a:lnTo>
                <a:lnTo>
                  <a:pt x="0" y="6858777"/>
                </a:lnTo>
                <a:cubicBezTo>
                  <a:pt x="3230776" y="3627284"/>
                  <a:pt x="3230776" y="3627284"/>
                  <a:pt x="3230776" y="3627284"/>
                </a:cubicBezTo>
                <a:cubicBezTo>
                  <a:pt x="3340213" y="3517822"/>
                  <a:pt x="3340213" y="3336973"/>
                  <a:pt x="3230776" y="3227511"/>
                </a:cubicBezTo>
                <a:cubicBezTo>
                  <a:pt x="4758" y="777"/>
                  <a:pt x="4758" y="777"/>
                  <a:pt x="4758" y="777"/>
                </a:cubicBezTo>
                <a:close/>
                <a:moveTo>
                  <a:pt x="3886683" y="0"/>
                </a:moveTo>
                <a:lnTo>
                  <a:pt x="4157616" y="0"/>
                </a:lnTo>
                <a:cubicBezTo>
                  <a:pt x="4157616" y="0"/>
                  <a:pt x="4157616" y="0"/>
                  <a:pt x="7383634" y="3226734"/>
                </a:cubicBezTo>
                <a:cubicBezTo>
                  <a:pt x="7493071" y="3336196"/>
                  <a:pt x="7493071" y="3517045"/>
                  <a:pt x="7383634" y="3626507"/>
                </a:cubicBezTo>
                <a:cubicBezTo>
                  <a:pt x="7383634" y="3626507"/>
                  <a:pt x="7383634" y="3626507"/>
                  <a:pt x="4152858" y="6858000"/>
                </a:cubicBezTo>
                <a:cubicBezTo>
                  <a:pt x="4152858" y="6858000"/>
                  <a:pt x="4152858" y="6858000"/>
                  <a:pt x="3937661" y="6858000"/>
                </a:cubicBezTo>
                <a:lnTo>
                  <a:pt x="3881925" y="6858000"/>
                </a:lnTo>
                <a:cubicBezTo>
                  <a:pt x="7112701" y="3626507"/>
                  <a:pt x="7112701" y="3626507"/>
                  <a:pt x="7112701" y="3626507"/>
                </a:cubicBezTo>
                <a:cubicBezTo>
                  <a:pt x="7222138" y="3517045"/>
                  <a:pt x="7222138" y="3336196"/>
                  <a:pt x="7112701" y="3226734"/>
                </a:cubicBezTo>
                <a:cubicBezTo>
                  <a:pt x="3886683" y="0"/>
                  <a:pt x="3886683" y="0"/>
                  <a:pt x="3886683" y="0"/>
                </a:cubicBezTo>
                <a:close/>
                <a:moveTo>
                  <a:pt x="3224199" y="0"/>
                </a:moveTo>
                <a:lnTo>
                  <a:pt x="3321565" y="0"/>
                </a:lnTo>
                <a:cubicBezTo>
                  <a:pt x="3321565" y="0"/>
                  <a:pt x="3321565" y="0"/>
                  <a:pt x="6547583" y="3226734"/>
                </a:cubicBezTo>
                <a:cubicBezTo>
                  <a:pt x="6657020" y="3336196"/>
                  <a:pt x="6657020" y="3517045"/>
                  <a:pt x="6547583" y="3626507"/>
                </a:cubicBezTo>
                <a:cubicBezTo>
                  <a:pt x="6547583" y="3626507"/>
                  <a:pt x="6547583" y="3626507"/>
                  <a:pt x="3316807" y="6858000"/>
                </a:cubicBezTo>
                <a:cubicBezTo>
                  <a:pt x="3316807" y="6858000"/>
                  <a:pt x="3316807" y="6858000"/>
                  <a:pt x="3270324" y="6858000"/>
                </a:cubicBezTo>
                <a:lnTo>
                  <a:pt x="3219441" y="6858000"/>
                </a:lnTo>
                <a:cubicBezTo>
                  <a:pt x="6450217" y="3626507"/>
                  <a:pt x="6450217" y="3626507"/>
                  <a:pt x="6450217" y="3626507"/>
                </a:cubicBezTo>
                <a:cubicBezTo>
                  <a:pt x="6559654" y="3517045"/>
                  <a:pt x="6559654" y="3336196"/>
                  <a:pt x="6450217" y="3226734"/>
                </a:cubicBezTo>
                <a:cubicBezTo>
                  <a:pt x="3224199" y="0"/>
                  <a:pt x="3224199" y="0"/>
                  <a:pt x="3224199" y="0"/>
                </a:cubicBez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pic>
        <p:nvPicPr>
          <p:cNvPr id="5122" name="Picture 2" descr="Windmills in Holland, The Beautiful Backdrop of the Dutch ...">
            <a:extLst>
              <a:ext uri="{FF2B5EF4-FFF2-40B4-BE49-F238E27FC236}">
                <a16:creationId xmlns:a16="http://schemas.microsoft.com/office/drawing/2014/main" id="{5B4B48C1-F160-423D-8567-936A8CC09C7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3274" r="17148"/>
          <a:stretch/>
        </p:blipFill>
        <p:spPr bwMode="auto">
          <a:xfrm>
            <a:off x="6738456" y="10"/>
            <a:ext cx="5447750" cy="6857990"/>
          </a:xfrm>
          <a:custGeom>
            <a:avLst/>
            <a:gdLst/>
            <a:ahLst/>
            <a:cxnLst/>
            <a:rect l="l" t="t" r="r" b="b"/>
            <a:pathLst>
              <a:path w="5447750" h="6858000">
                <a:moveTo>
                  <a:pt x="4758" y="0"/>
                </a:moveTo>
                <a:lnTo>
                  <a:pt x="176999" y="0"/>
                </a:lnTo>
                <a:lnTo>
                  <a:pt x="177010" y="11"/>
                </a:lnTo>
                <a:cubicBezTo>
                  <a:pt x="188824" y="11828"/>
                  <a:pt x="377848" y="200894"/>
                  <a:pt x="3402240" y="3225957"/>
                </a:cubicBezTo>
                <a:cubicBezTo>
                  <a:pt x="3511677" y="3335419"/>
                  <a:pt x="3511677" y="3516268"/>
                  <a:pt x="3402240" y="3625730"/>
                </a:cubicBezTo>
                <a:cubicBezTo>
                  <a:pt x="3402240" y="3625730"/>
                  <a:pt x="3402240" y="3625730"/>
                  <a:pt x="171464" y="6857223"/>
                </a:cubicBezTo>
                <a:lnTo>
                  <a:pt x="222347" y="6857223"/>
                </a:lnTo>
                <a:cubicBezTo>
                  <a:pt x="268830" y="6857223"/>
                  <a:pt x="268830" y="6857223"/>
                  <a:pt x="268830" y="6857223"/>
                </a:cubicBezTo>
                <a:cubicBezTo>
                  <a:pt x="3499606" y="3625730"/>
                  <a:pt x="3499606" y="3625730"/>
                  <a:pt x="3499606" y="3625730"/>
                </a:cubicBezTo>
                <a:cubicBezTo>
                  <a:pt x="3609043" y="3516268"/>
                  <a:pt x="3609043" y="3335419"/>
                  <a:pt x="3499606" y="3225957"/>
                </a:cubicBezTo>
                <a:cubicBezTo>
                  <a:pt x="475214" y="200894"/>
                  <a:pt x="286190" y="11828"/>
                  <a:pt x="274376" y="11"/>
                </a:cubicBezTo>
                <a:lnTo>
                  <a:pt x="274365" y="0"/>
                </a:lnTo>
                <a:lnTo>
                  <a:pt x="839483" y="0"/>
                </a:lnTo>
                <a:lnTo>
                  <a:pt x="839494" y="11"/>
                </a:lnTo>
                <a:cubicBezTo>
                  <a:pt x="851308" y="11828"/>
                  <a:pt x="1040332" y="200894"/>
                  <a:pt x="4064724" y="3225957"/>
                </a:cubicBezTo>
                <a:cubicBezTo>
                  <a:pt x="4174161" y="3335419"/>
                  <a:pt x="4174161" y="3516268"/>
                  <a:pt x="4064724" y="3625730"/>
                </a:cubicBezTo>
                <a:cubicBezTo>
                  <a:pt x="4064724" y="3625730"/>
                  <a:pt x="4064724" y="3625730"/>
                  <a:pt x="833948" y="6857223"/>
                </a:cubicBezTo>
                <a:lnTo>
                  <a:pt x="889684" y="6857223"/>
                </a:lnTo>
                <a:cubicBezTo>
                  <a:pt x="1104881" y="6857223"/>
                  <a:pt x="1104881" y="6857223"/>
                  <a:pt x="1104881" y="6857223"/>
                </a:cubicBezTo>
                <a:cubicBezTo>
                  <a:pt x="4335657" y="3625730"/>
                  <a:pt x="4335657" y="3625730"/>
                  <a:pt x="4335657" y="3625730"/>
                </a:cubicBezTo>
                <a:cubicBezTo>
                  <a:pt x="4445094" y="3516268"/>
                  <a:pt x="4445094" y="3335419"/>
                  <a:pt x="4335657" y="3225957"/>
                </a:cubicBezTo>
                <a:cubicBezTo>
                  <a:pt x="1311265" y="200894"/>
                  <a:pt x="1122241" y="11828"/>
                  <a:pt x="1110427" y="11"/>
                </a:cubicBezTo>
                <a:lnTo>
                  <a:pt x="1110416" y="0"/>
                </a:lnTo>
                <a:lnTo>
                  <a:pt x="4639670" y="0"/>
                </a:lnTo>
                <a:lnTo>
                  <a:pt x="4825049" y="0"/>
                </a:lnTo>
                <a:lnTo>
                  <a:pt x="5447750" y="0"/>
                </a:lnTo>
                <a:lnTo>
                  <a:pt x="5447750" y="6858000"/>
                </a:lnTo>
                <a:lnTo>
                  <a:pt x="4825049" y="6858000"/>
                </a:lnTo>
                <a:lnTo>
                  <a:pt x="4639670" y="6858000"/>
                </a:lnTo>
                <a:lnTo>
                  <a:pt x="0" y="6858000"/>
                </a:lnTo>
                <a:cubicBezTo>
                  <a:pt x="3230776" y="3626507"/>
                  <a:pt x="3230776" y="3626507"/>
                  <a:pt x="3230776" y="3626507"/>
                </a:cubicBezTo>
                <a:cubicBezTo>
                  <a:pt x="3340213" y="3517045"/>
                  <a:pt x="3340213" y="3336196"/>
                  <a:pt x="3230776" y="3226734"/>
                </a:cubicBezTo>
                <a:cubicBezTo>
                  <a:pt x="4758" y="0"/>
                  <a:pt x="4758" y="0"/>
                  <a:pt x="4758" y="0"/>
                </a:cubicBezTo>
                <a:close/>
              </a:path>
            </a:pathLst>
          </a:custGeom>
          <a:noFill/>
          <a:ln>
            <a:solidFill>
              <a:schemeClr val="accent1"/>
            </a:solidFill>
          </a:ln>
          <a:extLst>
            <a:ext uri="{909E8E84-426E-40DD-AFC4-6F175D3DCCD1}">
              <a14:hiddenFill xmlns:a14="http://schemas.microsoft.com/office/drawing/2010/main">
                <a:solidFill>
                  <a:srgbClr val="FFFFFF"/>
                </a:solidFill>
              </a14:hiddenFill>
            </a:ext>
          </a:extLst>
        </p:spPr>
      </p:pic>
      <p:sp>
        <p:nvSpPr>
          <p:cNvPr id="108" name="Freeform 5">
            <a:extLst>
              <a:ext uri="{FF2B5EF4-FFF2-40B4-BE49-F238E27FC236}">
                <a16:creationId xmlns:a16="http://schemas.microsoft.com/office/drawing/2014/main" id="{DF07231E-6B54-4F73-87E3-276D06B70F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el 1">
            <a:extLst>
              <a:ext uri="{FF2B5EF4-FFF2-40B4-BE49-F238E27FC236}">
                <a16:creationId xmlns:a16="http://schemas.microsoft.com/office/drawing/2014/main" id="{2839E399-CD26-41CE-B332-CFF5C6A2FAAE}"/>
              </a:ext>
            </a:extLst>
          </p:cNvPr>
          <p:cNvSpPr>
            <a:spLocks noGrp="1"/>
          </p:cNvSpPr>
          <p:nvPr>
            <p:ph type="title"/>
          </p:nvPr>
        </p:nvSpPr>
        <p:spPr>
          <a:xfrm>
            <a:off x="334838" y="3962400"/>
            <a:ext cx="9943018" cy="958911"/>
          </a:xfrm>
        </p:spPr>
        <p:txBody>
          <a:bodyPr vert="horz" lIns="91440" tIns="45720" rIns="91440" bIns="45720" rtlCol="0" anchor="b">
            <a:normAutofit fontScale="90000"/>
          </a:bodyPr>
          <a:lstStyle/>
          <a:p>
            <a:pPr>
              <a:lnSpc>
                <a:spcPct val="90000"/>
              </a:lnSpc>
            </a:pPr>
            <a:r>
              <a:rPr lang="en-US" sz="3200" dirty="0">
                <a:solidFill>
                  <a:srgbClr val="FEFFFF"/>
                </a:solidFill>
              </a:rPr>
              <a:t>Google image search: “the Netherlands landscape”</a:t>
            </a:r>
          </a:p>
        </p:txBody>
      </p:sp>
      <p:sp>
        <p:nvSpPr>
          <p:cNvPr id="4" name="Tijdelijke aanduiding voor tekst 3">
            <a:extLst>
              <a:ext uri="{FF2B5EF4-FFF2-40B4-BE49-F238E27FC236}">
                <a16:creationId xmlns:a16="http://schemas.microsoft.com/office/drawing/2014/main" id="{ADD3A867-8DA1-49EA-A21D-F914CEF60D9F}"/>
              </a:ext>
            </a:extLst>
          </p:cNvPr>
          <p:cNvSpPr>
            <a:spLocks noGrp="1"/>
          </p:cNvSpPr>
          <p:nvPr>
            <p:ph type="body" idx="1"/>
          </p:nvPr>
        </p:nvSpPr>
        <p:spPr>
          <a:xfrm>
            <a:off x="1083733" y="4944531"/>
            <a:ext cx="8458200" cy="524935"/>
          </a:xfrm>
        </p:spPr>
        <p:txBody>
          <a:bodyPr vert="horz" lIns="91440" tIns="45720" rIns="91440" bIns="45720" rtlCol="0" anchor="t">
            <a:normAutofit/>
          </a:bodyPr>
          <a:lstStyle/>
          <a:p>
            <a:r>
              <a:rPr lang="en-US" dirty="0">
                <a:solidFill>
                  <a:srgbClr val="FEFFFF"/>
                </a:solidFill>
              </a:rPr>
              <a:t>Typical Dutch landscapes are always with water?</a:t>
            </a:r>
          </a:p>
        </p:txBody>
      </p:sp>
    </p:spTree>
    <p:extLst>
      <p:ext uri="{BB962C8B-B14F-4D97-AF65-F5344CB8AC3E}">
        <p14:creationId xmlns:p14="http://schemas.microsoft.com/office/powerpoint/2010/main" val="34176012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194" name="Picture 2" descr="Op pad met Staatsbosbeheer - Mrs Mama">
            <a:extLst>
              <a:ext uri="{FF2B5EF4-FFF2-40B4-BE49-F238E27FC236}">
                <a16:creationId xmlns:a16="http://schemas.microsoft.com/office/drawing/2014/main" id="{0DECC0AB-D54F-4BBD-ADB5-F5562C817433}"/>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t="11082" b="4963"/>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1EA262D2-B3D2-4AFA-BBEE-0002D2F1B6C8}"/>
              </a:ext>
            </a:extLst>
          </p:cNvPr>
          <p:cNvSpPr>
            <a:spLocks noGrp="1"/>
          </p:cNvSpPr>
          <p:nvPr>
            <p:ph type="title"/>
          </p:nvPr>
        </p:nvSpPr>
        <p:spPr>
          <a:xfrm>
            <a:off x="2592925" y="624110"/>
            <a:ext cx="8911687" cy="1280890"/>
          </a:xfrm>
        </p:spPr>
        <p:txBody>
          <a:bodyPr>
            <a:normAutofit/>
          </a:bodyPr>
          <a:lstStyle/>
          <a:p>
            <a:r>
              <a:rPr lang="en-GB" dirty="0"/>
              <a:t>Developments</a:t>
            </a:r>
          </a:p>
        </p:txBody>
      </p:sp>
      <p:sp>
        <p:nvSpPr>
          <p:cNvPr id="3" name="Tijdelijke aanduiding voor inhoud 2">
            <a:extLst>
              <a:ext uri="{FF2B5EF4-FFF2-40B4-BE49-F238E27FC236}">
                <a16:creationId xmlns:a16="http://schemas.microsoft.com/office/drawing/2014/main" id="{A648E7CF-1D38-448F-9977-92D85F775A89}"/>
              </a:ext>
            </a:extLst>
          </p:cNvPr>
          <p:cNvSpPr>
            <a:spLocks noGrp="1"/>
          </p:cNvSpPr>
          <p:nvPr>
            <p:ph idx="1"/>
          </p:nvPr>
        </p:nvSpPr>
        <p:spPr>
          <a:xfrm>
            <a:off x="2589212" y="2133600"/>
            <a:ext cx="8915400" cy="3777622"/>
          </a:xfrm>
        </p:spPr>
        <p:txBody>
          <a:bodyPr>
            <a:normAutofit/>
          </a:bodyPr>
          <a:lstStyle/>
          <a:p>
            <a:pPr>
              <a:buClr>
                <a:srgbClr val="C7316B"/>
              </a:buClr>
            </a:pPr>
            <a:r>
              <a:rPr lang="en-GB" dirty="0"/>
              <a:t>In the 19</a:t>
            </a:r>
            <a:r>
              <a:rPr lang="en-GB" baseline="30000" dirty="0"/>
              <a:t>th</a:t>
            </a:r>
            <a:r>
              <a:rPr lang="en-GB" dirty="0"/>
              <a:t> century the sand drifts formed a threat to communities and coastal protection. State Forest Management </a:t>
            </a:r>
            <a:r>
              <a:rPr lang="en-GB" i="1" dirty="0"/>
              <a:t>(</a:t>
            </a:r>
            <a:r>
              <a:rPr lang="en-GB" i="1" dirty="0" err="1"/>
              <a:t>Staatsbosbeheer</a:t>
            </a:r>
            <a:r>
              <a:rPr lang="en-GB" i="1" dirty="0"/>
              <a:t>)</a:t>
            </a:r>
            <a:r>
              <a:rPr lang="en-GB" dirty="0"/>
              <a:t> was established to plant along the edges of the drifts to keep the sand at bay.</a:t>
            </a:r>
            <a:endParaRPr lang="en-GB"/>
          </a:p>
          <a:p>
            <a:pPr>
              <a:buClr>
                <a:srgbClr val="C7316B"/>
              </a:buClr>
            </a:pPr>
            <a:r>
              <a:rPr lang="en-GB" dirty="0"/>
              <a:t>Today the sand drifts are no longer seen as threat but as precious natural area that needs to be protected.</a:t>
            </a:r>
            <a:endParaRPr lang="en-GB"/>
          </a:p>
        </p:txBody>
      </p:sp>
    </p:spTree>
    <p:extLst>
      <p:ext uri="{BB962C8B-B14F-4D97-AF65-F5344CB8AC3E}">
        <p14:creationId xmlns:p14="http://schemas.microsoft.com/office/powerpoint/2010/main" val="307851948"/>
      </p:ext>
    </p:extLst>
  </p:cSld>
  <p:clrMapOvr>
    <a:overrideClrMapping bg1="dk1" tx1="lt1" bg2="dk2" tx2="lt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pic>
        <p:nvPicPr>
          <p:cNvPr id="1028" name="Picture 4" descr="Het Drents-Friese Wold - rust en ruimte, bos en heide ...">
            <a:extLst>
              <a:ext uri="{FF2B5EF4-FFF2-40B4-BE49-F238E27FC236}">
                <a16:creationId xmlns:a16="http://schemas.microsoft.com/office/drawing/2014/main" id="{1E869653-1A4C-4AF0-8AF3-5C1B660F2E0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081" r="1" b="1"/>
          <a:stretch/>
        </p:blipFill>
        <p:spPr bwMode="auto">
          <a:xfrm>
            <a:off x="1" y="10"/>
            <a:ext cx="9533065" cy="6857990"/>
          </a:xfrm>
          <a:custGeom>
            <a:avLst/>
            <a:gdLst/>
            <a:ahLst/>
            <a:cxnLst/>
            <a:rect l="l" t="t" r="r" b="b"/>
            <a:pathLst>
              <a:path w="9533065" h="6858000">
                <a:moveTo>
                  <a:pt x="0" y="0"/>
                </a:moveTo>
                <a:lnTo>
                  <a:pt x="6270266" y="0"/>
                </a:lnTo>
                <a:lnTo>
                  <a:pt x="6360644" y="90399"/>
                </a:lnTo>
                <a:cubicBezTo>
                  <a:pt x="7018209" y="748110"/>
                  <a:pt x="7988450" y="1718566"/>
                  <a:pt x="9420043" y="3150477"/>
                </a:cubicBezTo>
                <a:cubicBezTo>
                  <a:pt x="9570740" y="3301208"/>
                  <a:pt x="9570740" y="3550240"/>
                  <a:pt x="9420043" y="3700971"/>
                </a:cubicBezTo>
                <a:cubicBezTo>
                  <a:pt x="9420043" y="3700971"/>
                  <a:pt x="9420043" y="3700971"/>
                  <a:pt x="6409637" y="6712045"/>
                </a:cubicBezTo>
                <a:lnTo>
                  <a:pt x="626371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pic>
        <p:nvPicPr>
          <p:cNvPr id="1026" name="Picture 2" descr="Wandelroute : Doorwerthse Heide (6,4 km) : Wandelen in Heelsum">
            <a:extLst>
              <a:ext uri="{FF2B5EF4-FFF2-40B4-BE49-F238E27FC236}">
                <a16:creationId xmlns:a16="http://schemas.microsoft.com/office/drawing/2014/main" id="{B3FE4A29-33BA-4876-A141-1F57E25862CD}"/>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976" r="24554" b="-1"/>
          <a:stretch/>
        </p:blipFill>
        <p:spPr bwMode="auto">
          <a:xfrm>
            <a:off x="6263715" y="10"/>
            <a:ext cx="5492893" cy="6857990"/>
          </a:xfrm>
          <a:custGeom>
            <a:avLst/>
            <a:gdLst/>
            <a:ahLst/>
            <a:cxnLst/>
            <a:rect l="l" t="t" r="r" b="b"/>
            <a:pathLst>
              <a:path w="5492893" h="6858000">
                <a:moveTo>
                  <a:pt x="6551" y="0"/>
                </a:moveTo>
                <a:lnTo>
                  <a:pt x="2230094" y="0"/>
                </a:lnTo>
                <a:lnTo>
                  <a:pt x="2320472" y="90399"/>
                </a:lnTo>
                <a:cubicBezTo>
                  <a:pt x="2978037" y="748110"/>
                  <a:pt x="3948278" y="1718566"/>
                  <a:pt x="5379871" y="3150477"/>
                </a:cubicBezTo>
                <a:cubicBezTo>
                  <a:pt x="5530568" y="3301208"/>
                  <a:pt x="5530568" y="3550240"/>
                  <a:pt x="5379871" y="3700971"/>
                </a:cubicBezTo>
                <a:cubicBezTo>
                  <a:pt x="5379871" y="3700971"/>
                  <a:pt x="5379871" y="3700971"/>
                  <a:pt x="2369464" y="6712045"/>
                </a:cubicBezTo>
                <a:lnTo>
                  <a:pt x="2223542" y="6858000"/>
                </a:lnTo>
                <a:lnTo>
                  <a:pt x="0" y="6858000"/>
                </a:lnTo>
                <a:lnTo>
                  <a:pt x="175960" y="6682002"/>
                </a:lnTo>
                <a:cubicBezTo>
                  <a:pt x="3156329" y="3700971"/>
                  <a:pt x="3156329" y="3700971"/>
                  <a:pt x="3156329" y="3700971"/>
                </a:cubicBezTo>
                <a:cubicBezTo>
                  <a:pt x="3307026" y="3550240"/>
                  <a:pt x="3307026" y="3301208"/>
                  <a:pt x="3156329" y="3150477"/>
                </a:cubicBezTo>
                <a:cubicBezTo>
                  <a:pt x="1768117" y="1761957"/>
                  <a:pt x="813721" y="807349"/>
                  <a:pt x="157574" y="151056"/>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
        <p:nvSpPr>
          <p:cNvPr id="76" name="Freeform 21">
            <a:extLst>
              <a:ext uri="{FF2B5EF4-FFF2-40B4-BE49-F238E27FC236}">
                <a16:creationId xmlns:a16="http://schemas.microsoft.com/office/drawing/2014/main" id="{319A652A-C56E-4D78-9E1E-217FAACB0F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0"/>
            <a:ext cx="8170246" cy="6858000"/>
          </a:xfrm>
          <a:custGeom>
            <a:avLst/>
            <a:gdLst>
              <a:gd name="connsiteX0" fmla="*/ 0 w 8170246"/>
              <a:gd name="connsiteY0" fmla="*/ 0 h 6858000"/>
              <a:gd name="connsiteX1" fmla="*/ 98791 w 8170246"/>
              <a:gd name="connsiteY1" fmla="*/ 0 h 6858000"/>
              <a:gd name="connsiteX2" fmla="*/ 4862151 w 8170246"/>
              <a:gd name="connsiteY2" fmla="*/ 0 h 6858000"/>
              <a:gd name="connsiteX3" fmla="*/ 8088169 w 8170246"/>
              <a:gd name="connsiteY3" fmla="*/ 3226735 h 6858000"/>
              <a:gd name="connsiteX4" fmla="*/ 8088169 w 8170246"/>
              <a:gd name="connsiteY4" fmla="*/ 3626507 h 6858000"/>
              <a:gd name="connsiteX5" fmla="*/ 4857393 w 8170246"/>
              <a:gd name="connsiteY5" fmla="*/ 6858000 h 6858000"/>
              <a:gd name="connsiteX6" fmla="*/ 133398 w 8170246"/>
              <a:gd name="connsiteY6" fmla="*/ 6858000 h 6858000"/>
              <a:gd name="connsiteX7" fmla="*/ 0 w 8170246"/>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70246" h="6858000">
                <a:moveTo>
                  <a:pt x="0" y="0"/>
                </a:moveTo>
                <a:lnTo>
                  <a:pt x="98791" y="0"/>
                </a:lnTo>
                <a:cubicBezTo>
                  <a:pt x="1141045" y="0"/>
                  <a:pt x="2657051" y="0"/>
                  <a:pt x="4862151" y="0"/>
                </a:cubicBezTo>
                <a:cubicBezTo>
                  <a:pt x="4862151" y="0"/>
                  <a:pt x="4862151" y="0"/>
                  <a:pt x="8088169" y="3226735"/>
                </a:cubicBezTo>
                <a:cubicBezTo>
                  <a:pt x="8197606" y="3336196"/>
                  <a:pt x="8197606" y="3517045"/>
                  <a:pt x="8088169" y="3626507"/>
                </a:cubicBezTo>
                <a:cubicBezTo>
                  <a:pt x="8088169" y="3626507"/>
                  <a:pt x="8088169" y="3626507"/>
                  <a:pt x="4857393" y="6858000"/>
                </a:cubicBezTo>
                <a:cubicBezTo>
                  <a:pt x="4857393" y="6858000"/>
                  <a:pt x="4857393" y="6858000"/>
                  <a:pt x="133398" y="6858000"/>
                </a:cubicBezTo>
                <a:lnTo>
                  <a:pt x="0" y="6858000"/>
                </a:lnTo>
                <a:close/>
              </a:path>
            </a:pathLst>
          </a:custGeom>
          <a:solidFill>
            <a:schemeClr val="tx2">
              <a:lumMod val="50000"/>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vert="horz" wrap="square" lIns="91440" tIns="45720" rIns="91440" bIns="45720" numCol="1" anchor="t" anchorCtr="0" compatLnSpc="1">
            <a:prstTxWarp prst="textNoShape">
              <a:avLst/>
            </a:prstTxWarp>
            <a:noAutofit/>
          </a:bodyPr>
          <a:lstStyle/>
          <a:p>
            <a:endParaRPr lang="en-US"/>
          </a:p>
        </p:txBody>
      </p:sp>
      <p:sp>
        <p:nvSpPr>
          <p:cNvPr id="2" name="Titel 1">
            <a:extLst>
              <a:ext uri="{FF2B5EF4-FFF2-40B4-BE49-F238E27FC236}">
                <a16:creationId xmlns:a16="http://schemas.microsoft.com/office/drawing/2014/main" id="{1CA686D4-82CA-433C-9718-5642FD577012}"/>
              </a:ext>
            </a:extLst>
          </p:cNvPr>
          <p:cNvSpPr>
            <a:spLocks noGrp="1"/>
          </p:cNvSpPr>
          <p:nvPr>
            <p:ph type="title"/>
          </p:nvPr>
        </p:nvSpPr>
        <p:spPr>
          <a:xfrm>
            <a:off x="541868" y="626533"/>
            <a:ext cx="5282758" cy="1278467"/>
          </a:xfrm>
        </p:spPr>
        <p:txBody>
          <a:bodyPr anchor="ctr">
            <a:normAutofit/>
          </a:bodyPr>
          <a:lstStyle/>
          <a:p>
            <a:r>
              <a:rPr lang="en-GB" sz="3200" dirty="0">
                <a:solidFill>
                  <a:srgbClr val="FEFFFF"/>
                </a:solidFill>
              </a:rPr>
              <a:t>Ecological threat</a:t>
            </a:r>
          </a:p>
        </p:txBody>
      </p:sp>
      <p:sp>
        <p:nvSpPr>
          <p:cNvPr id="3" name="Tijdelijke aanduiding voor inhoud 2">
            <a:extLst>
              <a:ext uri="{FF2B5EF4-FFF2-40B4-BE49-F238E27FC236}">
                <a16:creationId xmlns:a16="http://schemas.microsoft.com/office/drawing/2014/main" id="{E0686593-E9F5-4620-BD13-648BC2FCAD16}"/>
              </a:ext>
            </a:extLst>
          </p:cNvPr>
          <p:cNvSpPr>
            <a:spLocks noGrp="1"/>
          </p:cNvSpPr>
          <p:nvPr>
            <p:ph idx="1"/>
          </p:nvPr>
        </p:nvSpPr>
        <p:spPr>
          <a:xfrm>
            <a:off x="541868" y="2133599"/>
            <a:ext cx="5552543" cy="3809999"/>
          </a:xfrm>
        </p:spPr>
        <p:txBody>
          <a:bodyPr>
            <a:normAutofit/>
          </a:bodyPr>
          <a:lstStyle/>
          <a:p>
            <a:r>
              <a:rPr lang="en-GB" dirty="0">
                <a:solidFill>
                  <a:srgbClr val="FEFFFF"/>
                </a:solidFill>
              </a:rPr>
              <a:t>The main threat to the landscape is loss of its dynamic characteristics</a:t>
            </a:r>
          </a:p>
          <a:p>
            <a:r>
              <a:rPr lang="en-GB" dirty="0">
                <a:solidFill>
                  <a:srgbClr val="FEFFFF"/>
                </a:solidFill>
              </a:rPr>
              <a:t>This usually expresses through grass overgrowth after which more vegetation can establish itself and the sand drift will be lost</a:t>
            </a:r>
          </a:p>
          <a:p>
            <a:r>
              <a:rPr lang="en-GB" dirty="0">
                <a:solidFill>
                  <a:srgbClr val="FEFFFF"/>
                </a:solidFill>
              </a:rPr>
              <a:t>Main factor in this process is nitrogen deposition.</a:t>
            </a:r>
          </a:p>
          <a:p>
            <a:endParaRPr lang="en-GB" dirty="0">
              <a:solidFill>
                <a:srgbClr val="FEFFFF"/>
              </a:solidFill>
            </a:endParaRPr>
          </a:p>
        </p:txBody>
      </p:sp>
      <p:pic>
        <p:nvPicPr>
          <p:cNvPr id="1030" name="Picture 6" descr="Limitische Heide - Wikipedia">
            <a:extLst>
              <a:ext uri="{FF2B5EF4-FFF2-40B4-BE49-F238E27FC236}">
                <a16:creationId xmlns:a16="http://schemas.microsoft.com/office/drawing/2014/main" id="{FB2C9453-210A-47FE-8343-C3578EA5C723}"/>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30551" r="28933"/>
          <a:stretch/>
        </p:blipFill>
        <p:spPr bwMode="auto">
          <a:xfrm>
            <a:off x="8487256" y="10"/>
            <a:ext cx="3704744" cy="6857990"/>
          </a:xfrm>
          <a:custGeom>
            <a:avLst/>
            <a:gdLst/>
            <a:ahLst/>
            <a:cxnLst/>
            <a:rect l="l" t="t" r="r" b="b"/>
            <a:pathLst>
              <a:path w="3704744" h="6858000">
                <a:moveTo>
                  <a:pt x="6551" y="0"/>
                </a:moveTo>
                <a:lnTo>
                  <a:pt x="3704744" y="0"/>
                </a:lnTo>
                <a:lnTo>
                  <a:pt x="3704744" y="6858000"/>
                </a:lnTo>
                <a:lnTo>
                  <a:pt x="0" y="6858000"/>
                </a:lnTo>
                <a:lnTo>
                  <a:pt x="175960" y="6682001"/>
                </a:lnTo>
                <a:cubicBezTo>
                  <a:pt x="3156329" y="3700971"/>
                  <a:pt x="3156329" y="3700971"/>
                  <a:pt x="3156329" y="3700971"/>
                </a:cubicBezTo>
                <a:cubicBezTo>
                  <a:pt x="3307026" y="3550240"/>
                  <a:pt x="3307026" y="3301208"/>
                  <a:pt x="3156329" y="3150477"/>
                </a:cubicBezTo>
                <a:cubicBezTo>
                  <a:pt x="1768117" y="1761957"/>
                  <a:pt x="813721" y="807349"/>
                  <a:pt x="157574" y="151056"/>
                </a:cubicBezTo>
                <a:close/>
              </a:path>
            </a:pathLst>
          </a:custGeom>
          <a:noFill/>
          <a:ln>
            <a:solidFill>
              <a:schemeClr val="tx2">
                <a:lumMod val="75000"/>
              </a:schemeClr>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2405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104" name="Picture 8" descr="Honden los op Strabrechtse heide te Mierlo">
            <a:extLst>
              <a:ext uri="{FF2B5EF4-FFF2-40B4-BE49-F238E27FC236}">
                <a16:creationId xmlns:a16="http://schemas.microsoft.com/office/drawing/2014/main" id="{B4851A39-8501-47A7-BA59-70584E8CAB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8105" r="-2" b="2748"/>
          <a:stretch/>
        </p:blipFill>
        <p:spPr bwMode="auto">
          <a:xfrm>
            <a:off x="4493436" y="243"/>
            <a:ext cx="7698564" cy="3346705"/>
          </a:xfrm>
          <a:custGeom>
            <a:avLst/>
            <a:gdLst/>
            <a:ahLst/>
            <a:cxnLst/>
            <a:rect l="l" t="t" r="r" b="b"/>
            <a:pathLst>
              <a:path w="7698564" h="3346705">
                <a:moveTo>
                  <a:pt x="1549963" y="0"/>
                </a:moveTo>
                <a:lnTo>
                  <a:pt x="1555540" y="0"/>
                </a:lnTo>
                <a:lnTo>
                  <a:pt x="2621768" y="0"/>
                </a:lnTo>
                <a:lnTo>
                  <a:pt x="6451640" y="0"/>
                </a:lnTo>
                <a:lnTo>
                  <a:pt x="6451640" y="479"/>
                </a:lnTo>
                <a:lnTo>
                  <a:pt x="7698564" y="479"/>
                </a:lnTo>
                <a:lnTo>
                  <a:pt x="7698564"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4100" name="Picture 4" descr="Lunteren – Wekeromse Zand – Wim ten Brinke — Stad en Streek">
            <a:extLst>
              <a:ext uri="{FF2B5EF4-FFF2-40B4-BE49-F238E27FC236}">
                <a16:creationId xmlns:a16="http://schemas.microsoft.com/office/drawing/2014/main" id="{AB4059F0-D99E-4B5C-87E5-1CA5FDDFE915}"/>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7610" r="-3" b="6825"/>
          <a:stretch/>
        </p:blipFill>
        <p:spPr bwMode="auto">
          <a:xfrm>
            <a:off x="20" y="10"/>
            <a:ext cx="5859777" cy="3346695"/>
          </a:xfrm>
          <a:custGeom>
            <a:avLst/>
            <a:gdLst/>
            <a:ahLst/>
            <a:cxnLst/>
            <a:rect l="l" t="t" r="r" b="b"/>
            <a:pathLst>
              <a:path w="5859797" h="3346705">
                <a:moveTo>
                  <a:pt x="0" y="0"/>
                </a:moveTo>
                <a:lnTo>
                  <a:pt x="5859797" y="0"/>
                </a:lnTo>
                <a:lnTo>
                  <a:pt x="4309834" y="3346705"/>
                </a:lnTo>
                <a:lnTo>
                  <a:pt x="4304257" y="3346705"/>
                </a:lnTo>
                <a:lnTo>
                  <a:pt x="3238029"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4102" name="Picture 6" descr="NS wandeling Wekeromse Zand">
            <a:extLst>
              <a:ext uri="{FF2B5EF4-FFF2-40B4-BE49-F238E27FC236}">
                <a16:creationId xmlns:a16="http://schemas.microsoft.com/office/drawing/2014/main" id="{EA23A9E1-3106-4C2F-9CF3-AC2FF81FFE91}"/>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2" b="14177"/>
          <a:stretch/>
        </p:blipFill>
        <p:spPr bwMode="auto">
          <a:xfrm>
            <a:off x="6350089" y="3511295"/>
            <a:ext cx="5841911" cy="3346705"/>
          </a:xfrm>
          <a:custGeom>
            <a:avLst/>
            <a:gdLst/>
            <a:ahLst/>
            <a:cxnLst/>
            <a:rect l="l" t="t" r="r" b="b"/>
            <a:pathLst>
              <a:path w="5841911" h="3346705">
                <a:moveTo>
                  <a:pt x="1549963" y="0"/>
                </a:moveTo>
                <a:lnTo>
                  <a:pt x="1555540" y="0"/>
                </a:lnTo>
                <a:lnTo>
                  <a:pt x="2621768" y="0"/>
                </a:lnTo>
                <a:lnTo>
                  <a:pt x="5841911" y="0"/>
                </a:lnTo>
                <a:lnTo>
                  <a:pt x="5841911" y="3346705"/>
                </a:lnTo>
                <a:lnTo>
                  <a:pt x="0" y="3346705"/>
                </a:lnTo>
                <a:close/>
              </a:path>
            </a:pathLst>
          </a:custGeom>
          <a:noFill/>
          <a:extLst>
            <a:ext uri="{909E8E84-426E-40DD-AFC4-6F175D3DCCD1}">
              <a14:hiddenFill xmlns:a14="http://schemas.microsoft.com/office/drawing/2010/main">
                <a:solidFill>
                  <a:srgbClr val="FFFFFF"/>
                </a:solidFill>
              </a14:hiddenFill>
            </a:ext>
          </a:extLst>
        </p:spPr>
      </p:pic>
      <p:pic>
        <p:nvPicPr>
          <p:cNvPr id="4098" name="Picture 2" descr="Mantingerzand en veld | Natuur foto&amp;#39;s Drenthe">
            <a:extLst>
              <a:ext uri="{FF2B5EF4-FFF2-40B4-BE49-F238E27FC236}">
                <a16:creationId xmlns:a16="http://schemas.microsoft.com/office/drawing/2014/main" id="{086322D7-72EC-4B17-B01D-797D0356EDA4}"/>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16913" r="-2" b="25124"/>
          <a:stretch/>
        </p:blipFill>
        <p:spPr bwMode="auto">
          <a:xfrm>
            <a:off x="20" y="3511295"/>
            <a:ext cx="7698544" cy="3346705"/>
          </a:xfrm>
          <a:custGeom>
            <a:avLst/>
            <a:gdLst/>
            <a:ahLst/>
            <a:cxnLst/>
            <a:rect l="l" t="t" r="r" b="b"/>
            <a:pathLst>
              <a:path w="7698564" h="3346705">
                <a:moveTo>
                  <a:pt x="0" y="0"/>
                </a:moveTo>
                <a:lnTo>
                  <a:pt x="7698564" y="0"/>
                </a:lnTo>
                <a:lnTo>
                  <a:pt x="6148601" y="3346705"/>
                </a:lnTo>
                <a:lnTo>
                  <a:pt x="6143024" y="3346705"/>
                </a:lnTo>
                <a:lnTo>
                  <a:pt x="5076796" y="3346705"/>
                </a:lnTo>
                <a:lnTo>
                  <a:pt x="1246924" y="3346705"/>
                </a:lnTo>
                <a:lnTo>
                  <a:pt x="1246924" y="3346226"/>
                </a:lnTo>
                <a:lnTo>
                  <a:pt x="0" y="3346226"/>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75973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 name="Rectangle 79">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2975368F-9B1D-43E4-80B8-28DCB52CB370}"/>
              </a:ext>
            </a:extLst>
          </p:cNvPr>
          <p:cNvSpPr>
            <a:spLocks noGrp="1"/>
          </p:cNvSpPr>
          <p:nvPr>
            <p:ph type="title"/>
          </p:nvPr>
        </p:nvSpPr>
        <p:spPr>
          <a:xfrm>
            <a:off x="649224" y="645106"/>
            <a:ext cx="3650279" cy="1259894"/>
          </a:xfrm>
        </p:spPr>
        <p:txBody>
          <a:bodyPr>
            <a:normAutofit/>
          </a:bodyPr>
          <a:lstStyle/>
          <a:p>
            <a:r>
              <a:rPr lang="en-GB" dirty="0"/>
              <a:t>Solutions</a:t>
            </a:r>
          </a:p>
        </p:txBody>
      </p:sp>
      <p:sp>
        <p:nvSpPr>
          <p:cNvPr id="3" name="Tijdelijke aanduiding voor inhoud 2">
            <a:extLst>
              <a:ext uri="{FF2B5EF4-FFF2-40B4-BE49-F238E27FC236}">
                <a16:creationId xmlns:a16="http://schemas.microsoft.com/office/drawing/2014/main" id="{E5EAC7B7-C375-4EAD-875E-94D235A76B9D}"/>
              </a:ext>
            </a:extLst>
          </p:cNvPr>
          <p:cNvSpPr>
            <a:spLocks noGrp="1"/>
          </p:cNvSpPr>
          <p:nvPr>
            <p:ph idx="1"/>
          </p:nvPr>
        </p:nvSpPr>
        <p:spPr>
          <a:xfrm>
            <a:off x="649225" y="2133600"/>
            <a:ext cx="3650278" cy="4303776"/>
          </a:xfrm>
        </p:spPr>
        <p:txBody>
          <a:bodyPr>
            <a:normAutofit/>
          </a:bodyPr>
          <a:lstStyle/>
          <a:p>
            <a:r>
              <a:rPr lang="en-GB" dirty="0"/>
              <a:t>The main priority is to take away the organic build up and to reintroduce disturbance and wind erosion.</a:t>
            </a:r>
          </a:p>
          <a:p>
            <a:r>
              <a:rPr lang="en-GB" dirty="0"/>
              <a:t>The removal top soil and/or milling and sieving of the sand is usually a good method uncover the sand.</a:t>
            </a:r>
          </a:p>
          <a:p>
            <a:r>
              <a:rPr lang="en-GB" dirty="0"/>
              <a:t>Land clearances and cutting down trees can increase wind erosion but may get resistance from the public</a:t>
            </a:r>
          </a:p>
          <a:p>
            <a:endParaRPr lang="en-GB" dirty="0"/>
          </a:p>
        </p:txBody>
      </p:sp>
      <p:pic>
        <p:nvPicPr>
          <p:cNvPr id="9" name="Picture 2" descr="https://www.natuurpunt.be/sites/default/files/images/inline/plaggen_maarten_jacobs.jpg&#10;">
            <a:extLst>
              <a:ext uri="{FF2B5EF4-FFF2-40B4-BE49-F238E27FC236}">
                <a16:creationId xmlns:a16="http://schemas.microsoft.com/office/drawing/2014/main" id="{A541D7EA-8208-4A3D-81C1-1A5DC7EEAB43}"/>
              </a:ext>
              <a:ext uri="{C183D7F6-B498-43B3-948B-1728B52AA6E4}">
                <adec:decorative xmlns:adec="http://schemas.microsoft.com/office/drawing/2017/decorative" val="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729" r="19466" b="1"/>
          <a:stretch/>
        </p:blipFill>
        <p:spPr bwMode="auto">
          <a:xfrm>
            <a:off x="4619543" y="4748"/>
            <a:ext cx="7572457" cy="68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3409998"/>
      </p:ext>
    </p:extLst>
  </p:cSld>
  <p:clrMapOvr>
    <a:overrideClrMapping bg1="dk1" tx1="lt1" bg2="dk2" tx2="lt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grpSp>
        <p:nvGrpSpPr>
          <p:cNvPr id="71" name="Group 70">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2"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3"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4"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5"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6"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7"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78"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79"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0"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1"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2"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3"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85" name="Group 84">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6"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7"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88"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89"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0"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1"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2"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3"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4"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5"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6"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7"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99" name="Rectangle 98">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1"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pic>
        <p:nvPicPr>
          <p:cNvPr id="3074" name="Picture 2" descr="Kootwijkerzand - Wikipedia">
            <a:extLst>
              <a:ext uri="{FF2B5EF4-FFF2-40B4-BE49-F238E27FC236}">
                <a16:creationId xmlns:a16="http://schemas.microsoft.com/office/drawing/2014/main" id="{8C93AE58-D3A3-49C2-B74F-CCD05793573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38" t="26418" r="1251" b="-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 name="Freeform 5">
            <a:extLst>
              <a:ext uri="{FF2B5EF4-FFF2-40B4-BE49-F238E27FC236}">
                <a16:creationId xmlns:a16="http://schemas.microsoft.com/office/drawing/2014/main" id="{FA92DEEC-616C-46F5-93A1-016E89FEF74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1" y="3632297"/>
            <a:ext cx="10602096" cy="2170389"/>
          </a:xfrm>
          <a:custGeom>
            <a:avLst/>
            <a:gdLst>
              <a:gd name="T0" fmla="*/ 2253 w 2259"/>
              <a:gd name="T1" fmla="*/ 195 h 413"/>
              <a:gd name="T2" fmla="*/ 2064 w 2259"/>
              <a:gd name="T3" fmla="*/ 7 h 413"/>
              <a:gd name="T4" fmla="*/ 2062 w 2259"/>
              <a:gd name="T5" fmla="*/ 5 h 413"/>
              <a:gd name="T6" fmla="*/ 2048 w 2259"/>
              <a:gd name="T7" fmla="*/ 0 h 413"/>
              <a:gd name="T8" fmla="*/ 891 w 2259"/>
              <a:gd name="T9" fmla="*/ 0 h 413"/>
              <a:gd name="T10" fmla="*/ 851 w 2259"/>
              <a:gd name="T11" fmla="*/ 0 h 413"/>
              <a:gd name="T12" fmla="*/ 541 w 2259"/>
              <a:gd name="T13" fmla="*/ 0 h 413"/>
              <a:gd name="T14" fmla="*/ 54 w 2259"/>
              <a:gd name="T15" fmla="*/ 0 h 413"/>
              <a:gd name="T16" fmla="*/ 0 w 2259"/>
              <a:gd name="T17" fmla="*/ 0 h 413"/>
              <a:gd name="T18" fmla="*/ 0 w 2259"/>
              <a:gd name="T19" fmla="*/ 413 h 413"/>
              <a:gd name="T20" fmla="*/ 54 w 2259"/>
              <a:gd name="T21" fmla="*/ 413 h 413"/>
              <a:gd name="T22" fmla="*/ 541 w 2259"/>
              <a:gd name="T23" fmla="*/ 413 h 413"/>
              <a:gd name="T24" fmla="*/ 851 w 2259"/>
              <a:gd name="T25" fmla="*/ 413 h 413"/>
              <a:gd name="T26" fmla="*/ 891 w 2259"/>
              <a:gd name="T27" fmla="*/ 413 h 413"/>
              <a:gd name="T28" fmla="*/ 2048 w 2259"/>
              <a:gd name="T29" fmla="*/ 413 h 413"/>
              <a:gd name="T30" fmla="*/ 2062 w 2259"/>
              <a:gd name="T31" fmla="*/ 408 h 413"/>
              <a:gd name="T32" fmla="*/ 2064 w 2259"/>
              <a:gd name="T33" fmla="*/ 406 h 413"/>
              <a:gd name="T34" fmla="*/ 2253 w 2259"/>
              <a:gd name="T35" fmla="*/ 217 h 413"/>
              <a:gd name="T36" fmla="*/ 2253 w 2259"/>
              <a:gd name="T37" fmla="*/ 195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259" h="413">
                <a:moveTo>
                  <a:pt x="2253" y="195"/>
                </a:moveTo>
                <a:cubicBezTo>
                  <a:pt x="2064" y="7"/>
                  <a:pt x="2064" y="7"/>
                  <a:pt x="2064" y="7"/>
                </a:cubicBezTo>
                <a:cubicBezTo>
                  <a:pt x="2064" y="6"/>
                  <a:pt x="2063" y="5"/>
                  <a:pt x="2062" y="5"/>
                </a:cubicBezTo>
                <a:cubicBezTo>
                  <a:pt x="2058" y="2"/>
                  <a:pt x="2053" y="0"/>
                  <a:pt x="2048" y="0"/>
                </a:cubicBezTo>
                <a:cubicBezTo>
                  <a:pt x="891" y="0"/>
                  <a:pt x="891" y="0"/>
                  <a:pt x="891" y="0"/>
                </a:cubicBezTo>
                <a:cubicBezTo>
                  <a:pt x="851" y="0"/>
                  <a:pt x="851" y="0"/>
                  <a:pt x="851" y="0"/>
                </a:cubicBezTo>
                <a:cubicBezTo>
                  <a:pt x="541" y="0"/>
                  <a:pt x="541" y="0"/>
                  <a:pt x="541" y="0"/>
                </a:cubicBezTo>
                <a:cubicBezTo>
                  <a:pt x="54" y="0"/>
                  <a:pt x="54" y="0"/>
                  <a:pt x="54" y="0"/>
                </a:cubicBezTo>
                <a:cubicBezTo>
                  <a:pt x="0" y="0"/>
                  <a:pt x="0" y="0"/>
                  <a:pt x="0" y="0"/>
                </a:cubicBezTo>
                <a:cubicBezTo>
                  <a:pt x="0" y="413"/>
                  <a:pt x="0" y="413"/>
                  <a:pt x="0" y="413"/>
                </a:cubicBezTo>
                <a:cubicBezTo>
                  <a:pt x="54" y="413"/>
                  <a:pt x="54" y="413"/>
                  <a:pt x="54" y="413"/>
                </a:cubicBezTo>
                <a:cubicBezTo>
                  <a:pt x="541" y="413"/>
                  <a:pt x="541" y="413"/>
                  <a:pt x="541" y="413"/>
                </a:cubicBezTo>
                <a:cubicBezTo>
                  <a:pt x="851" y="413"/>
                  <a:pt x="851" y="413"/>
                  <a:pt x="851" y="413"/>
                </a:cubicBezTo>
                <a:cubicBezTo>
                  <a:pt x="891" y="413"/>
                  <a:pt x="891" y="413"/>
                  <a:pt x="891" y="413"/>
                </a:cubicBezTo>
                <a:cubicBezTo>
                  <a:pt x="2048" y="413"/>
                  <a:pt x="2048" y="413"/>
                  <a:pt x="2048" y="413"/>
                </a:cubicBezTo>
                <a:cubicBezTo>
                  <a:pt x="2053" y="413"/>
                  <a:pt x="2058" y="411"/>
                  <a:pt x="2062" y="408"/>
                </a:cubicBezTo>
                <a:cubicBezTo>
                  <a:pt x="2063" y="407"/>
                  <a:pt x="2064" y="406"/>
                  <a:pt x="2064" y="406"/>
                </a:cubicBezTo>
                <a:cubicBezTo>
                  <a:pt x="2253" y="217"/>
                  <a:pt x="2253" y="217"/>
                  <a:pt x="2253" y="217"/>
                </a:cubicBezTo>
                <a:cubicBezTo>
                  <a:pt x="2259" y="211"/>
                  <a:pt x="2259" y="201"/>
                  <a:pt x="2253" y="195"/>
                </a:cubicBezTo>
                <a:close/>
              </a:path>
            </a:pathLst>
          </a:custGeom>
          <a:solidFill>
            <a:schemeClr val="accent1">
              <a:alpha val="9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Titel 3">
            <a:extLst>
              <a:ext uri="{FF2B5EF4-FFF2-40B4-BE49-F238E27FC236}">
                <a16:creationId xmlns:a16="http://schemas.microsoft.com/office/drawing/2014/main" id="{5C0DC649-38F4-4D06-B0EE-5CCB371E7438}"/>
              </a:ext>
            </a:extLst>
          </p:cNvPr>
          <p:cNvSpPr>
            <a:spLocks noGrp="1"/>
          </p:cNvSpPr>
          <p:nvPr>
            <p:ph type="title"/>
          </p:nvPr>
        </p:nvSpPr>
        <p:spPr>
          <a:xfrm>
            <a:off x="1083733" y="3962400"/>
            <a:ext cx="8458200" cy="958911"/>
          </a:xfrm>
        </p:spPr>
        <p:txBody>
          <a:bodyPr vert="horz" lIns="91440" tIns="45720" rIns="91440" bIns="45720" rtlCol="0" anchor="b">
            <a:normAutofit/>
          </a:bodyPr>
          <a:lstStyle/>
          <a:p>
            <a:r>
              <a:rPr lang="en-US" sz="4400">
                <a:solidFill>
                  <a:srgbClr val="FEFFFF"/>
                </a:solidFill>
              </a:rPr>
              <a:t>Thank you for your attention</a:t>
            </a:r>
          </a:p>
        </p:txBody>
      </p:sp>
    </p:spTree>
    <p:extLst>
      <p:ext uri="{BB962C8B-B14F-4D97-AF65-F5344CB8AC3E}">
        <p14:creationId xmlns:p14="http://schemas.microsoft.com/office/powerpoint/2010/main" val="2424959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9FE08D8-CEA0-461E-870A-02CD15D9B9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059079"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BD3843E9-1C44-4C98-9C33-749AAECAF247}"/>
              </a:ext>
            </a:extLst>
          </p:cNvPr>
          <p:cNvSpPr>
            <a:spLocks noGrp="1"/>
          </p:cNvSpPr>
          <p:nvPr>
            <p:ph type="title"/>
          </p:nvPr>
        </p:nvSpPr>
        <p:spPr>
          <a:xfrm>
            <a:off x="1259893" y="3101093"/>
            <a:ext cx="2454052" cy="3029344"/>
          </a:xfrm>
        </p:spPr>
        <p:txBody>
          <a:bodyPr>
            <a:normAutofit/>
          </a:bodyPr>
          <a:lstStyle/>
          <a:p>
            <a:r>
              <a:rPr lang="en-GB" sz="3200">
                <a:solidFill>
                  <a:schemeClr val="bg1"/>
                </a:solidFill>
              </a:rPr>
              <a:t>Literature</a:t>
            </a:r>
          </a:p>
        </p:txBody>
      </p:sp>
      <p:sp>
        <p:nvSpPr>
          <p:cNvPr id="10" name="Freeform 11">
            <a:extLst>
              <a:ext uri="{FF2B5EF4-FFF2-40B4-BE49-F238E27FC236}">
                <a16:creationId xmlns:a16="http://schemas.microsoft.com/office/drawing/2014/main" id="{2B982904-A46E-41DF-BA98-61E2300C7D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159" y="3179901"/>
            <a:ext cx="1098194" cy="514066"/>
          </a:xfrm>
          <a:custGeom>
            <a:avLst/>
            <a:gdLst>
              <a:gd name="connsiteX0" fmla="*/ 10000 w 10044"/>
              <a:gd name="connsiteY0" fmla="*/ 4701 h 9966"/>
              <a:gd name="connsiteX1" fmla="*/ 8559 w 10044"/>
              <a:gd name="connsiteY1" fmla="*/ 188 h 9966"/>
              <a:gd name="connsiteX2" fmla="*/ 8527 w 10044"/>
              <a:gd name="connsiteY2" fmla="*/ 94 h 9966"/>
              <a:gd name="connsiteX3" fmla="*/ 8438 w 10044"/>
              <a:gd name="connsiteY3" fmla="*/ 0 h 9966"/>
              <a:gd name="connsiteX4" fmla="*/ 7867 w 10044"/>
              <a:gd name="connsiteY4" fmla="*/ 0 h 9966"/>
              <a:gd name="connsiteX5" fmla="*/ 0 w 10044"/>
              <a:gd name="connsiteY5" fmla="*/ 70 h 9966"/>
              <a:gd name="connsiteX6" fmla="*/ 3132 w 10044"/>
              <a:gd name="connsiteY6" fmla="*/ 9763 h 9966"/>
              <a:gd name="connsiteX7" fmla="*/ 7867 w 10044"/>
              <a:gd name="connsiteY7" fmla="*/ 9966 h 9966"/>
              <a:gd name="connsiteX8" fmla="*/ 8438 w 10044"/>
              <a:gd name="connsiteY8" fmla="*/ 9966 h 9966"/>
              <a:gd name="connsiteX9" fmla="*/ 8527 w 10044"/>
              <a:gd name="connsiteY9" fmla="*/ 9872 h 9966"/>
              <a:gd name="connsiteX10" fmla="*/ 8559 w 10044"/>
              <a:gd name="connsiteY10" fmla="*/ 9778 h 9966"/>
              <a:gd name="connsiteX11" fmla="*/ 10000 w 10044"/>
              <a:gd name="connsiteY11" fmla="*/ 5265 h 9966"/>
              <a:gd name="connsiteX12" fmla="*/ 10000 w 10044"/>
              <a:gd name="connsiteY12" fmla="*/ 4701 h 9966"/>
              <a:gd name="connsiteX0" fmla="*/ 6839 w 6883"/>
              <a:gd name="connsiteY0" fmla="*/ 4885 h 10168"/>
              <a:gd name="connsiteX1" fmla="*/ 5405 w 6883"/>
              <a:gd name="connsiteY1" fmla="*/ 357 h 10168"/>
              <a:gd name="connsiteX2" fmla="*/ 5373 w 6883"/>
              <a:gd name="connsiteY2" fmla="*/ 262 h 10168"/>
              <a:gd name="connsiteX3" fmla="*/ 5284 w 6883"/>
              <a:gd name="connsiteY3" fmla="*/ 168 h 10168"/>
              <a:gd name="connsiteX4" fmla="*/ 4716 w 6883"/>
              <a:gd name="connsiteY4" fmla="*/ 168 h 10168"/>
              <a:gd name="connsiteX5" fmla="*/ 50 w 6883"/>
              <a:gd name="connsiteY5" fmla="*/ 0 h 10168"/>
              <a:gd name="connsiteX6" fmla="*/ 1 w 6883"/>
              <a:gd name="connsiteY6" fmla="*/ 9964 h 10168"/>
              <a:gd name="connsiteX7" fmla="*/ 4716 w 6883"/>
              <a:gd name="connsiteY7" fmla="*/ 10168 h 10168"/>
              <a:gd name="connsiteX8" fmla="*/ 5284 w 6883"/>
              <a:gd name="connsiteY8" fmla="*/ 10168 h 10168"/>
              <a:gd name="connsiteX9" fmla="*/ 5373 w 6883"/>
              <a:gd name="connsiteY9" fmla="*/ 10074 h 10168"/>
              <a:gd name="connsiteX10" fmla="*/ 5405 w 6883"/>
              <a:gd name="connsiteY10" fmla="*/ 9979 h 10168"/>
              <a:gd name="connsiteX11" fmla="*/ 6839 w 6883"/>
              <a:gd name="connsiteY11" fmla="*/ 5451 h 10168"/>
              <a:gd name="connsiteX12" fmla="*/ 6839 w 6883"/>
              <a:gd name="connsiteY12" fmla="*/ 4885 h 10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883" h="10168">
                <a:moveTo>
                  <a:pt x="6839" y="4885"/>
                </a:moveTo>
                <a:lnTo>
                  <a:pt x="5405" y="357"/>
                </a:lnTo>
                <a:cubicBezTo>
                  <a:pt x="5395" y="325"/>
                  <a:pt x="5383" y="294"/>
                  <a:pt x="5373" y="262"/>
                </a:cubicBezTo>
                <a:cubicBezTo>
                  <a:pt x="5344" y="168"/>
                  <a:pt x="5314" y="168"/>
                  <a:pt x="5284" y="168"/>
                </a:cubicBezTo>
                <a:lnTo>
                  <a:pt x="4716" y="168"/>
                </a:lnTo>
                <a:lnTo>
                  <a:pt x="50" y="0"/>
                </a:lnTo>
                <a:cubicBezTo>
                  <a:pt x="59" y="3322"/>
                  <a:pt x="-8" y="6643"/>
                  <a:pt x="1" y="9964"/>
                </a:cubicBezTo>
                <a:lnTo>
                  <a:pt x="4716" y="10168"/>
                </a:lnTo>
                <a:lnTo>
                  <a:pt x="5284" y="10168"/>
                </a:lnTo>
                <a:cubicBezTo>
                  <a:pt x="5314" y="10168"/>
                  <a:pt x="5344" y="10074"/>
                  <a:pt x="5373" y="10074"/>
                </a:cubicBezTo>
                <a:cubicBezTo>
                  <a:pt x="5373" y="9979"/>
                  <a:pt x="5405" y="9979"/>
                  <a:pt x="5405" y="9979"/>
                </a:cubicBezTo>
                <a:lnTo>
                  <a:pt x="6839" y="5451"/>
                </a:lnTo>
                <a:cubicBezTo>
                  <a:pt x="6898" y="5262"/>
                  <a:pt x="6898" y="5074"/>
                  <a:pt x="6839" y="4885"/>
                </a:cubicBezTo>
                <a:close/>
              </a:path>
            </a:pathLst>
          </a:custGeom>
          <a:solidFill>
            <a:schemeClr val="accent1"/>
          </a:solidFill>
          <a:ln>
            <a:noFill/>
          </a:ln>
        </p:spPr>
      </p:sp>
      <p:sp useBgFill="1">
        <p:nvSpPr>
          <p:cNvPr id="12" name="Rectangle 11">
            <a:extLst>
              <a:ext uri="{FF2B5EF4-FFF2-40B4-BE49-F238E27FC236}">
                <a16:creationId xmlns:a16="http://schemas.microsoft.com/office/drawing/2014/main" id="{27018161-547E-48F7-A0D9-272C9EA5B3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95736" y="0"/>
            <a:ext cx="739626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jdelijke aanduiding voor inhoud 2">
            <a:extLst>
              <a:ext uri="{FF2B5EF4-FFF2-40B4-BE49-F238E27FC236}">
                <a16:creationId xmlns:a16="http://schemas.microsoft.com/office/drawing/2014/main" id="{2AD36EE6-BED2-4969-9FB5-8A3AEDED0359}"/>
              </a:ext>
            </a:extLst>
          </p:cNvPr>
          <p:cNvSpPr>
            <a:spLocks noGrp="1"/>
          </p:cNvSpPr>
          <p:nvPr>
            <p:ph idx="1"/>
          </p:nvPr>
        </p:nvSpPr>
        <p:spPr>
          <a:xfrm>
            <a:off x="4706578" y="589722"/>
            <a:ext cx="6798033" cy="5321500"/>
          </a:xfrm>
        </p:spPr>
        <p:txBody>
          <a:bodyPr anchor="ctr">
            <a:normAutofit/>
          </a:bodyPr>
          <a:lstStyle/>
          <a:p>
            <a:pPr>
              <a:lnSpc>
                <a:spcPct val="90000"/>
              </a:lnSpc>
            </a:pPr>
            <a:r>
              <a:rPr lang="nl-NL" sz="1700" dirty="0"/>
              <a:t>Koomen, A. J. M., Maas, G. J., &amp; </a:t>
            </a:r>
            <a:r>
              <a:rPr lang="nl-NL" sz="1700" dirty="0" err="1"/>
              <a:t>Jungerius</a:t>
            </a:r>
            <a:r>
              <a:rPr lang="nl-NL" sz="1700" dirty="0"/>
              <a:t>, P. D. (2004). Het stuifzandlandschap als natuurverschijnsel. </a:t>
            </a:r>
            <a:r>
              <a:rPr lang="nl-NL" sz="1700" i="1" dirty="0"/>
              <a:t>Landschap: tijdschrift voor landschapsecologie en milieukunde</a:t>
            </a:r>
            <a:r>
              <a:rPr lang="nl-NL" sz="1700" dirty="0"/>
              <a:t>, </a:t>
            </a:r>
            <a:r>
              <a:rPr lang="nl-NL" sz="1700" i="1" dirty="0"/>
              <a:t>21</a:t>
            </a:r>
            <a:r>
              <a:rPr lang="nl-NL" sz="1700" dirty="0"/>
              <a:t>(3), 159-169.</a:t>
            </a:r>
            <a:r>
              <a:rPr lang="en-GB" sz="1700" dirty="0"/>
              <a:t> </a:t>
            </a:r>
            <a:r>
              <a:rPr lang="en-GB" sz="1700" dirty="0">
                <a:hlinkClick r:id="rId3"/>
              </a:rPr>
              <a:t>https://library.wur.nl/WebQuery/wurpubs/fulltext/190489</a:t>
            </a:r>
            <a:endParaRPr lang="en-GB" sz="1700" dirty="0"/>
          </a:p>
          <a:p>
            <a:pPr>
              <a:lnSpc>
                <a:spcPct val="90000"/>
              </a:lnSpc>
            </a:pPr>
            <a:r>
              <a:rPr lang="en-GB" sz="1700" dirty="0" err="1"/>
              <a:t>Riksen</a:t>
            </a:r>
            <a:r>
              <a:rPr lang="en-GB" sz="1700" dirty="0"/>
              <a:t>, M., </a:t>
            </a:r>
            <a:r>
              <a:rPr lang="en-GB" sz="1700" dirty="0" err="1"/>
              <a:t>Ketner-Oostra</a:t>
            </a:r>
            <a:r>
              <a:rPr lang="en-GB" sz="1700" dirty="0"/>
              <a:t>, R., van Turnhout, C., </a:t>
            </a:r>
            <a:r>
              <a:rPr lang="en-GB" sz="1700" dirty="0" err="1"/>
              <a:t>Nijssen</a:t>
            </a:r>
            <a:r>
              <a:rPr lang="en-GB" sz="1700" dirty="0"/>
              <a:t>, M., </a:t>
            </a:r>
            <a:r>
              <a:rPr lang="en-GB" sz="1700" dirty="0" err="1"/>
              <a:t>Goossens</a:t>
            </a:r>
            <a:r>
              <a:rPr lang="en-GB" sz="1700" dirty="0"/>
              <a:t>, D., </a:t>
            </a:r>
            <a:r>
              <a:rPr lang="en-GB" sz="1700" dirty="0" err="1"/>
              <a:t>Jungerius</a:t>
            </a:r>
            <a:r>
              <a:rPr lang="en-GB" sz="1700" dirty="0"/>
              <a:t>, P. D., &amp; </a:t>
            </a:r>
            <a:r>
              <a:rPr lang="en-GB" sz="1700" dirty="0" err="1"/>
              <a:t>Spaan</a:t>
            </a:r>
            <a:r>
              <a:rPr lang="en-GB" sz="1700" dirty="0"/>
              <a:t>, W. (2006). Will we lose the last active inland drift sands of Western Europe? The origin and development of the inland drift-sand ecotype in the Netherlands. </a:t>
            </a:r>
            <a:r>
              <a:rPr lang="en-GB" sz="1700" i="1" dirty="0"/>
              <a:t>Landscape Ecology</a:t>
            </a:r>
            <a:r>
              <a:rPr lang="en-GB" sz="1700" dirty="0"/>
              <a:t>, </a:t>
            </a:r>
            <a:r>
              <a:rPr lang="en-GB" sz="1700" i="1" dirty="0"/>
              <a:t>21</a:t>
            </a:r>
            <a:r>
              <a:rPr lang="en-GB" sz="1700" dirty="0"/>
              <a:t>(3), 431-447. </a:t>
            </a:r>
            <a:r>
              <a:rPr lang="en-GB" sz="1700" dirty="0">
                <a:hlinkClick r:id="rId4"/>
              </a:rPr>
              <a:t>https://doi.org/10.1007/s10980-005-2895-6</a:t>
            </a:r>
            <a:endParaRPr lang="en-GB" sz="1700" dirty="0"/>
          </a:p>
          <a:p>
            <a:pPr>
              <a:lnSpc>
                <a:spcPct val="90000"/>
              </a:lnSpc>
            </a:pPr>
            <a:r>
              <a:rPr lang="en-GB" sz="1700" dirty="0" err="1"/>
              <a:t>Riksen</a:t>
            </a:r>
            <a:r>
              <a:rPr lang="en-GB" sz="1700" dirty="0"/>
              <a:t>, M., </a:t>
            </a:r>
            <a:r>
              <a:rPr lang="en-GB" sz="1700" dirty="0" err="1"/>
              <a:t>Spaan</a:t>
            </a:r>
            <a:r>
              <a:rPr lang="en-GB" sz="1700" dirty="0"/>
              <a:t>, W., &amp; </a:t>
            </a:r>
            <a:r>
              <a:rPr lang="en-GB" sz="1700" dirty="0" err="1"/>
              <a:t>Stroosnijder</a:t>
            </a:r>
            <a:r>
              <a:rPr lang="en-GB" sz="1700" dirty="0"/>
              <a:t>, L. (2008). How to use wind erosion to restore and maintain the inland drift-sand ecotype in the Netherlands?. </a:t>
            </a:r>
            <a:r>
              <a:rPr lang="en-GB" sz="1700" i="1" dirty="0"/>
              <a:t>Journal for nature conservation</a:t>
            </a:r>
            <a:r>
              <a:rPr lang="en-GB" sz="1700" dirty="0"/>
              <a:t>, </a:t>
            </a:r>
            <a:r>
              <a:rPr lang="en-GB" sz="1700" i="1" dirty="0"/>
              <a:t>16</a:t>
            </a:r>
            <a:r>
              <a:rPr lang="en-GB" sz="1700" dirty="0"/>
              <a:t>(1), 26-43. </a:t>
            </a:r>
            <a:r>
              <a:rPr lang="en-GB" sz="1700" dirty="0">
                <a:hlinkClick r:id="rId5" tooltip="Persistent link using digital object identifier"/>
              </a:rPr>
              <a:t>https://doi.org/10.1016/j.jnc.2007.07.002</a:t>
            </a:r>
            <a:endParaRPr lang="en-GB" sz="1700" dirty="0"/>
          </a:p>
          <a:p>
            <a:pPr>
              <a:lnSpc>
                <a:spcPct val="90000"/>
              </a:lnSpc>
            </a:pPr>
            <a:r>
              <a:rPr lang="nl-NL" sz="1700" dirty="0"/>
              <a:t>Nijssen, M., &amp; Riksen, M. J. P. M. (2010). Herstel van stuifzand: ingewikkelder dan kaal zand </a:t>
            </a:r>
            <a:r>
              <a:rPr lang="nl-NL" sz="1700" dirty="0" err="1"/>
              <a:t>creeëren</a:t>
            </a:r>
            <a:r>
              <a:rPr lang="nl-NL" sz="1700" dirty="0"/>
              <a:t>. </a:t>
            </a:r>
            <a:r>
              <a:rPr lang="nl-NL" sz="1700" dirty="0" err="1"/>
              <a:t>Accessable</a:t>
            </a:r>
            <a:r>
              <a:rPr lang="nl-NL" sz="1700" dirty="0"/>
              <a:t> on: </a:t>
            </a:r>
            <a:r>
              <a:rPr lang="en-GB" sz="1700" dirty="0">
                <a:hlinkClick r:id="rId6"/>
              </a:rPr>
              <a:t>https://www.yumpu.com/nl/document/view/50991016/herstel-van-stuifzand-ingewikkelder-dan-kaal-veldwerkplaatsen</a:t>
            </a:r>
            <a:endParaRPr lang="nl-NL" sz="1700" dirty="0"/>
          </a:p>
        </p:txBody>
      </p:sp>
    </p:spTree>
    <p:extLst>
      <p:ext uri="{BB962C8B-B14F-4D97-AF65-F5344CB8AC3E}">
        <p14:creationId xmlns:p14="http://schemas.microsoft.com/office/powerpoint/2010/main" val="986681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1FF9CEF5-A50D-4B8B-9852-D76F703786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Stuifzand — Park Hoge Veluwe">
            <a:extLst>
              <a:ext uri="{FF2B5EF4-FFF2-40B4-BE49-F238E27FC236}">
                <a16:creationId xmlns:a16="http://schemas.microsoft.com/office/drawing/2014/main" id="{40EE521D-D841-43B7-B207-DF771DE9AF24}"/>
              </a:ext>
            </a:extLst>
          </p:cNvPr>
          <p:cNvPicPr>
            <a:picLocks noChangeAspect="1" noChangeArrowheads="1"/>
          </p:cNvPicPr>
          <p:nvPr/>
        </p:nvPicPr>
        <p:blipFill rotWithShape="1">
          <a:blip r:embed="rId3">
            <a:alphaModFix amt="40000"/>
            <a:extLst>
              <a:ext uri="{28A0092B-C50C-407E-A947-70E740481C1C}">
                <a14:useLocalDpi xmlns:a14="http://schemas.microsoft.com/office/drawing/2010/main" val="0"/>
              </a:ext>
            </a:extLst>
          </a:blip>
          <a:srcRect t="9919" b="5811"/>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EC770AE9-14E1-4B91-A5B4-0DE54D575E87}"/>
              </a:ext>
            </a:extLst>
          </p:cNvPr>
          <p:cNvSpPr>
            <a:spLocks noGrp="1"/>
          </p:cNvSpPr>
          <p:nvPr>
            <p:ph type="ctrTitle"/>
          </p:nvPr>
        </p:nvSpPr>
        <p:spPr>
          <a:xfrm>
            <a:off x="2589213" y="2514600"/>
            <a:ext cx="8915399" cy="2262781"/>
          </a:xfrm>
        </p:spPr>
        <p:txBody>
          <a:bodyPr>
            <a:normAutofit/>
          </a:bodyPr>
          <a:lstStyle/>
          <a:p>
            <a:r>
              <a:rPr lang="en-GB" sz="4800" dirty="0"/>
              <a:t>Drift sands of The Netherlands</a:t>
            </a:r>
          </a:p>
        </p:txBody>
      </p:sp>
      <p:sp>
        <p:nvSpPr>
          <p:cNvPr id="3" name="Ondertitel 2">
            <a:extLst>
              <a:ext uri="{FF2B5EF4-FFF2-40B4-BE49-F238E27FC236}">
                <a16:creationId xmlns:a16="http://schemas.microsoft.com/office/drawing/2014/main" id="{E5582C0B-AE1E-481B-9E35-AD96D66A0182}"/>
              </a:ext>
            </a:extLst>
          </p:cNvPr>
          <p:cNvSpPr>
            <a:spLocks noGrp="1"/>
          </p:cNvSpPr>
          <p:nvPr>
            <p:ph type="subTitle" idx="1"/>
          </p:nvPr>
        </p:nvSpPr>
        <p:spPr>
          <a:xfrm>
            <a:off x="2589213" y="4777379"/>
            <a:ext cx="8915399" cy="1126283"/>
          </a:xfrm>
        </p:spPr>
        <p:txBody>
          <a:bodyPr>
            <a:normAutofit/>
          </a:bodyPr>
          <a:lstStyle/>
          <a:p>
            <a:pPr>
              <a:lnSpc>
                <a:spcPct val="90000"/>
              </a:lnSpc>
            </a:pPr>
            <a:r>
              <a:rPr lang="en-GB" dirty="0"/>
              <a:t>Ruben Baan Hofman</a:t>
            </a:r>
            <a:endParaRPr lang="en-GB"/>
          </a:p>
          <a:p>
            <a:pPr>
              <a:lnSpc>
                <a:spcPct val="90000"/>
              </a:lnSpc>
            </a:pPr>
            <a:r>
              <a:rPr lang="en-GB" dirty="0"/>
              <a:t>Landscape Ecology</a:t>
            </a:r>
            <a:endParaRPr lang="en-GB"/>
          </a:p>
          <a:p>
            <a:pPr>
              <a:lnSpc>
                <a:spcPct val="90000"/>
              </a:lnSpc>
            </a:pPr>
            <a:r>
              <a:rPr lang="en-GB" dirty="0"/>
              <a:t>Mendel University</a:t>
            </a:r>
            <a:endParaRPr lang="en-GB"/>
          </a:p>
        </p:txBody>
      </p:sp>
      <p:sp>
        <p:nvSpPr>
          <p:cNvPr id="73" name="Rectangle 72">
            <a:extLst>
              <a:ext uri="{FF2B5EF4-FFF2-40B4-BE49-F238E27FC236}">
                <a16:creationId xmlns:a16="http://schemas.microsoft.com/office/drawing/2014/main" id="{30684D86-C9D1-40C3-A9B6-EC935C7312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sp>
      <p:sp>
        <p:nvSpPr>
          <p:cNvPr id="75" name="Freeform 33">
            <a:extLst>
              <a:ext uri="{FF2B5EF4-FFF2-40B4-BE49-F238E27FC236}">
                <a16:creationId xmlns:a16="http://schemas.microsoft.com/office/drawing/2014/main" id="{1EDF7896-F56A-49DA-90F3-F5CE8B9833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Tree>
    <p:extLst>
      <p:ext uri="{BB962C8B-B14F-4D97-AF65-F5344CB8AC3E}">
        <p14:creationId xmlns:p14="http://schemas.microsoft.com/office/powerpoint/2010/main" val="1016108905"/>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8" name="Rectangle 27">
            <a:extLst>
              <a:ext uri="{FF2B5EF4-FFF2-40B4-BE49-F238E27FC236}">
                <a16:creationId xmlns:a16="http://schemas.microsoft.com/office/drawing/2014/main" id="{3EE1A71F-2664-4E38-A47B-A6F74A66A5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895A2202-3CDB-4BEB-B357-591207B19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06695"/>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el 1">
            <a:extLst>
              <a:ext uri="{FF2B5EF4-FFF2-40B4-BE49-F238E27FC236}">
                <a16:creationId xmlns:a16="http://schemas.microsoft.com/office/drawing/2014/main" id="{BBAF883E-8966-4C3A-81E0-8FB0CF6A7F78}"/>
              </a:ext>
            </a:extLst>
          </p:cNvPr>
          <p:cNvSpPr>
            <a:spLocks noGrp="1"/>
          </p:cNvSpPr>
          <p:nvPr>
            <p:ph type="title"/>
          </p:nvPr>
        </p:nvSpPr>
        <p:spPr>
          <a:xfrm>
            <a:off x="1843391" y="624110"/>
            <a:ext cx="9383408" cy="1280890"/>
          </a:xfrm>
        </p:spPr>
        <p:txBody>
          <a:bodyPr>
            <a:normAutofit/>
          </a:bodyPr>
          <a:lstStyle/>
          <a:p>
            <a:r>
              <a:rPr lang="en-GB">
                <a:solidFill>
                  <a:schemeClr val="bg1"/>
                </a:solidFill>
              </a:rPr>
              <a:t>In this presentation</a:t>
            </a:r>
          </a:p>
        </p:txBody>
      </p:sp>
      <p:sp>
        <p:nvSpPr>
          <p:cNvPr id="32" name="Freeform 11">
            <a:extLst>
              <a:ext uri="{FF2B5EF4-FFF2-40B4-BE49-F238E27FC236}">
                <a16:creationId xmlns:a16="http://schemas.microsoft.com/office/drawing/2014/main" id="{3AD441E9-6D75-456C-B0AE-40B2012E17C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graphicFrame>
        <p:nvGraphicFramePr>
          <p:cNvPr id="5" name="Tijdelijke aanduiding voor inhoud 2">
            <a:extLst>
              <a:ext uri="{FF2B5EF4-FFF2-40B4-BE49-F238E27FC236}">
                <a16:creationId xmlns:a16="http://schemas.microsoft.com/office/drawing/2014/main" id="{425BD71C-7979-40AD-AD77-E690D9A44243}"/>
              </a:ext>
            </a:extLst>
          </p:cNvPr>
          <p:cNvGraphicFramePr>
            <a:graphicFrameLocks noGrp="1"/>
          </p:cNvGraphicFramePr>
          <p:nvPr>
            <p:ph idx="1"/>
            <p:extLst>
              <p:ext uri="{D42A27DB-BD31-4B8C-83A1-F6EECF244321}">
                <p14:modId xmlns:p14="http://schemas.microsoft.com/office/powerpoint/2010/main" val="4177561271"/>
              </p:ext>
            </p:extLst>
          </p:nvPr>
        </p:nvGraphicFramePr>
        <p:xfrm>
          <a:off x="961012" y="2930805"/>
          <a:ext cx="10265786" cy="296199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03747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6">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76" name="Picture 4" descr="Omgeving | De Kamp Kootwijk">
            <a:extLst>
              <a:ext uri="{FF2B5EF4-FFF2-40B4-BE49-F238E27FC236}">
                <a16:creationId xmlns:a16="http://schemas.microsoft.com/office/drawing/2014/main" id="{FD1FE06C-BA16-44CC-82D1-CCB0A8C90460}"/>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r="11111"/>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3396225A-6E23-40A0-91AB-9D6390206E8F}"/>
              </a:ext>
            </a:extLst>
          </p:cNvPr>
          <p:cNvSpPr>
            <a:spLocks noGrp="1"/>
          </p:cNvSpPr>
          <p:nvPr>
            <p:ph type="title"/>
          </p:nvPr>
        </p:nvSpPr>
        <p:spPr>
          <a:xfrm>
            <a:off x="2592925" y="624110"/>
            <a:ext cx="8911687" cy="1280890"/>
          </a:xfrm>
        </p:spPr>
        <p:txBody>
          <a:bodyPr>
            <a:normAutofit/>
          </a:bodyPr>
          <a:lstStyle/>
          <a:p>
            <a:r>
              <a:rPr lang="en-GB" dirty="0"/>
              <a:t>Landscape description</a:t>
            </a:r>
          </a:p>
        </p:txBody>
      </p:sp>
      <p:sp>
        <p:nvSpPr>
          <p:cNvPr id="3" name="Tijdelijke aanduiding voor inhoud 2">
            <a:extLst>
              <a:ext uri="{FF2B5EF4-FFF2-40B4-BE49-F238E27FC236}">
                <a16:creationId xmlns:a16="http://schemas.microsoft.com/office/drawing/2014/main" id="{C2BD7B4D-D998-45A1-8D77-FC0AA0853B70}"/>
              </a:ext>
            </a:extLst>
          </p:cNvPr>
          <p:cNvSpPr>
            <a:spLocks noGrp="1"/>
          </p:cNvSpPr>
          <p:nvPr>
            <p:ph idx="1"/>
          </p:nvPr>
        </p:nvSpPr>
        <p:spPr>
          <a:xfrm>
            <a:off x="2589212" y="2133600"/>
            <a:ext cx="8915400" cy="3777622"/>
          </a:xfrm>
        </p:spPr>
        <p:txBody>
          <a:bodyPr>
            <a:normAutofit/>
          </a:bodyPr>
          <a:lstStyle/>
          <a:p>
            <a:pPr marL="0" indent="0">
              <a:buClr>
                <a:srgbClr val="E3A137"/>
              </a:buClr>
              <a:buNone/>
            </a:pPr>
            <a:r>
              <a:rPr lang="en-GB" dirty="0"/>
              <a:t>Characteristics of drift sand landscapes are:</a:t>
            </a:r>
          </a:p>
          <a:p>
            <a:pPr>
              <a:buClr>
                <a:srgbClr val="E3A137"/>
              </a:buClr>
            </a:pPr>
            <a:r>
              <a:rPr lang="en-GB" dirty="0"/>
              <a:t>Mosaic of drift sand, heather shrubs and Scots Pine forest vegetation</a:t>
            </a:r>
          </a:p>
          <a:p>
            <a:pPr>
              <a:buClr>
                <a:srgbClr val="E3A137"/>
              </a:buClr>
            </a:pPr>
            <a:r>
              <a:rPr lang="en-GB" dirty="0"/>
              <a:t>Nutrient poor sandy soils and a hot and dry micro-climate</a:t>
            </a:r>
          </a:p>
          <a:p>
            <a:pPr>
              <a:buClr>
                <a:srgbClr val="E3A137"/>
              </a:buClr>
            </a:pPr>
            <a:r>
              <a:rPr lang="en-GB" dirty="0"/>
              <a:t>Dynamic aeolian sand distribution and erosion </a:t>
            </a:r>
          </a:p>
          <a:p>
            <a:pPr>
              <a:buClr>
                <a:srgbClr val="E3A137"/>
              </a:buClr>
            </a:pPr>
            <a:r>
              <a:rPr lang="en-GB" dirty="0"/>
              <a:t>Habitat for several Red-Listed species unique for Europe</a:t>
            </a:r>
          </a:p>
          <a:p>
            <a:pPr>
              <a:buClr>
                <a:srgbClr val="E3A137"/>
              </a:buClr>
            </a:pPr>
            <a:endParaRPr lang="en-GB" dirty="0"/>
          </a:p>
          <a:p>
            <a:pPr>
              <a:buClr>
                <a:srgbClr val="E3A137"/>
              </a:buClr>
            </a:pPr>
            <a:endParaRPr lang="en-GB" dirty="0"/>
          </a:p>
        </p:txBody>
      </p:sp>
    </p:spTree>
    <p:extLst>
      <p:ext uri="{BB962C8B-B14F-4D97-AF65-F5344CB8AC3E}">
        <p14:creationId xmlns:p14="http://schemas.microsoft.com/office/powerpoint/2010/main" val="3605107379"/>
      </p:ext>
    </p:extLst>
  </p:cSld>
  <p:clrMapOvr>
    <a:overrideClrMapping bg1="dk1" tx1="lt1" bg2="dk2" tx2="lt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30" name="Group 72">
            <a:extLst>
              <a:ext uri="{FF2B5EF4-FFF2-40B4-BE49-F238E27FC236}">
                <a16:creationId xmlns:a16="http://schemas.microsoft.com/office/drawing/2014/main" id="{027FE0C2-9C19-4FB7-81C0-06ECDD8C05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9" y="228600"/>
            <a:ext cx="2851523" cy="6638625"/>
            <a:chOff x="2487613" y="285750"/>
            <a:chExt cx="2428875" cy="5654676"/>
          </a:xfrm>
        </p:grpSpPr>
        <p:sp>
          <p:nvSpPr>
            <p:cNvPr id="74" name="Freeform 11">
              <a:extLst>
                <a:ext uri="{FF2B5EF4-FFF2-40B4-BE49-F238E27FC236}">
                  <a16:creationId xmlns:a16="http://schemas.microsoft.com/office/drawing/2014/main" id="{1766EED2-C3B3-40C6-A5D8-FFF5894B96A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75" name="Freeform 12">
              <a:extLst>
                <a:ext uri="{FF2B5EF4-FFF2-40B4-BE49-F238E27FC236}">
                  <a16:creationId xmlns:a16="http://schemas.microsoft.com/office/drawing/2014/main" id="{9CFBF839-A629-4019-9F3D-C15269EEC58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76" name="Freeform 13">
              <a:extLst>
                <a:ext uri="{FF2B5EF4-FFF2-40B4-BE49-F238E27FC236}">
                  <a16:creationId xmlns:a16="http://schemas.microsoft.com/office/drawing/2014/main" id="{E13B7060-C0FD-4F48-BD18-CEC2F6CF4D4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77" name="Freeform 14">
              <a:extLst>
                <a:ext uri="{FF2B5EF4-FFF2-40B4-BE49-F238E27FC236}">
                  <a16:creationId xmlns:a16="http://schemas.microsoft.com/office/drawing/2014/main" id="{A344E7D3-1355-48C1-9904-2405426C49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78" name="Freeform 15">
              <a:extLst>
                <a:ext uri="{FF2B5EF4-FFF2-40B4-BE49-F238E27FC236}">
                  <a16:creationId xmlns:a16="http://schemas.microsoft.com/office/drawing/2014/main" id="{7A0AFB45-BC4E-4AB7-A8FF-D61849E41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79" name="Freeform 16">
              <a:extLst>
                <a:ext uri="{FF2B5EF4-FFF2-40B4-BE49-F238E27FC236}">
                  <a16:creationId xmlns:a16="http://schemas.microsoft.com/office/drawing/2014/main" id="{18BD2B14-C775-4442-B02E-E842C96F190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80" name="Freeform 17">
              <a:extLst>
                <a:ext uri="{FF2B5EF4-FFF2-40B4-BE49-F238E27FC236}">
                  <a16:creationId xmlns:a16="http://schemas.microsoft.com/office/drawing/2014/main" id="{D43EE30E-A569-4394-B036-B0954A88D42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81" name="Freeform 18">
              <a:extLst>
                <a:ext uri="{FF2B5EF4-FFF2-40B4-BE49-F238E27FC236}">
                  <a16:creationId xmlns:a16="http://schemas.microsoft.com/office/drawing/2014/main" id="{F6178D34-57BD-47F7-A56E-14FC1BB2252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82" name="Freeform 19">
              <a:extLst>
                <a:ext uri="{FF2B5EF4-FFF2-40B4-BE49-F238E27FC236}">
                  <a16:creationId xmlns:a16="http://schemas.microsoft.com/office/drawing/2014/main" id="{FFD3B6D6-3AE3-47BC-97D9-CDA2EFCA6FA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83" name="Freeform 20">
              <a:extLst>
                <a:ext uri="{FF2B5EF4-FFF2-40B4-BE49-F238E27FC236}">
                  <a16:creationId xmlns:a16="http://schemas.microsoft.com/office/drawing/2014/main" id="{5C34EB72-4D8B-4039-B1FE-891F22FEBD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84" name="Freeform 21">
              <a:extLst>
                <a:ext uri="{FF2B5EF4-FFF2-40B4-BE49-F238E27FC236}">
                  <a16:creationId xmlns:a16="http://schemas.microsoft.com/office/drawing/2014/main" id="{55A3A4AF-6FE1-4C4B-9286-35AF8C6E29E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85" name="Freeform 22">
              <a:extLst>
                <a:ext uri="{FF2B5EF4-FFF2-40B4-BE49-F238E27FC236}">
                  <a16:creationId xmlns:a16="http://schemas.microsoft.com/office/drawing/2014/main" id="{BBF339A0-40DC-4DCB-BF13-4143D7B00C0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31" name="Group 86">
            <a:extLst>
              <a:ext uri="{FF2B5EF4-FFF2-40B4-BE49-F238E27FC236}">
                <a16:creationId xmlns:a16="http://schemas.microsoft.com/office/drawing/2014/main" id="{AC0D9DD5-F48B-4179-BF11-4D156DA02A0A}"/>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24" y="-32"/>
            <a:ext cx="2356675" cy="6853285"/>
            <a:chOff x="6627813" y="195454"/>
            <a:chExt cx="1952625" cy="5678297"/>
          </a:xfrm>
        </p:grpSpPr>
        <p:sp>
          <p:nvSpPr>
            <p:cNvPr id="88" name="Freeform 27">
              <a:extLst>
                <a:ext uri="{FF2B5EF4-FFF2-40B4-BE49-F238E27FC236}">
                  <a16:creationId xmlns:a16="http://schemas.microsoft.com/office/drawing/2014/main" id="{A9168E85-6CFA-435B-8A6B-D32486C90D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627813" y="195454"/>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89" name="Freeform 28">
              <a:extLst>
                <a:ext uri="{FF2B5EF4-FFF2-40B4-BE49-F238E27FC236}">
                  <a16:creationId xmlns:a16="http://schemas.microsoft.com/office/drawing/2014/main" id="{9293C87B-0616-4B2B-B082-B3362CA3F1C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90" name="Freeform 29">
              <a:extLst>
                <a:ext uri="{FF2B5EF4-FFF2-40B4-BE49-F238E27FC236}">
                  <a16:creationId xmlns:a16="http://schemas.microsoft.com/office/drawing/2014/main" id="{F2728C57-B738-4443-9FC2-3C060715FFC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91" name="Freeform 30">
              <a:extLst>
                <a:ext uri="{FF2B5EF4-FFF2-40B4-BE49-F238E27FC236}">
                  <a16:creationId xmlns:a16="http://schemas.microsoft.com/office/drawing/2014/main" id="{766F97F3-2B2B-4253-BEC7-BC9C7DFF015E}"/>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92" name="Freeform 31">
              <a:extLst>
                <a:ext uri="{FF2B5EF4-FFF2-40B4-BE49-F238E27FC236}">
                  <a16:creationId xmlns:a16="http://schemas.microsoft.com/office/drawing/2014/main" id="{F2F1BCB5-62E3-482A-A671-8514CD517B8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93" name="Freeform 32">
              <a:extLst>
                <a:ext uri="{FF2B5EF4-FFF2-40B4-BE49-F238E27FC236}">
                  <a16:creationId xmlns:a16="http://schemas.microsoft.com/office/drawing/2014/main" id="{19B93AE6-0173-4CA9-A70C-F4D5D9B3797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94" name="Freeform 33">
              <a:extLst>
                <a:ext uri="{FF2B5EF4-FFF2-40B4-BE49-F238E27FC236}">
                  <a16:creationId xmlns:a16="http://schemas.microsoft.com/office/drawing/2014/main" id="{E7FEE511-B4FE-4967-9E02-B802810A912B}"/>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95" name="Freeform 34">
              <a:extLst>
                <a:ext uri="{FF2B5EF4-FFF2-40B4-BE49-F238E27FC236}">
                  <a16:creationId xmlns:a16="http://schemas.microsoft.com/office/drawing/2014/main" id="{374E8AF9-DC1D-4FEB-A65B-1F0F82912FE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96" name="Freeform 35">
              <a:extLst>
                <a:ext uri="{FF2B5EF4-FFF2-40B4-BE49-F238E27FC236}">
                  <a16:creationId xmlns:a16="http://schemas.microsoft.com/office/drawing/2014/main" id="{89BB8488-306B-461B-846C-5E22664AF96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97" name="Freeform 36">
              <a:extLst>
                <a:ext uri="{FF2B5EF4-FFF2-40B4-BE49-F238E27FC236}">
                  <a16:creationId xmlns:a16="http://schemas.microsoft.com/office/drawing/2014/main" id="{987A2146-569C-4EF6-9CA1-D72961EBD68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98" name="Freeform 37">
              <a:extLst>
                <a:ext uri="{FF2B5EF4-FFF2-40B4-BE49-F238E27FC236}">
                  <a16:creationId xmlns:a16="http://schemas.microsoft.com/office/drawing/2014/main" id="{70334992-12F8-4924-B32E-420C3FDB130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99" name="Freeform 38">
              <a:extLst>
                <a:ext uri="{FF2B5EF4-FFF2-40B4-BE49-F238E27FC236}">
                  <a16:creationId xmlns:a16="http://schemas.microsoft.com/office/drawing/2014/main" id="{A5B2F0D2-1D46-46DD-A818-60309624D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1032" name="Rectangle 100">
            <a:extLst>
              <a:ext uri="{FF2B5EF4-FFF2-40B4-BE49-F238E27FC236}">
                <a16:creationId xmlns:a16="http://schemas.microsoft.com/office/drawing/2014/main" id="{FF1A843A-A6BC-4027-A46F-8EA29D26FEA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1033" name="Freeform 6">
            <a:extLst>
              <a:ext uri="{FF2B5EF4-FFF2-40B4-BE49-F238E27FC236}">
                <a16:creationId xmlns:a16="http://schemas.microsoft.com/office/drawing/2014/main" id="{2507F48C-66CC-4AFA-B9A7-360743221E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useBgFill="1">
        <p:nvSpPr>
          <p:cNvPr id="1034" name="Rectangle 104">
            <a:extLst>
              <a:ext uri="{FF2B5EF4-FFF2-40B4-BE49-F238E27FC236}">
                <a16:creationId xmlns:a16="http://schemas.microsoft.com/office/drawing/2014/main" id="{95FFA5E0-4C70-431D-A19D-18415F6C40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88952" cy="685800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028" name="Picture 4" descr="Europe's inland sand seas (2): Dutch deserts and geoconservation ...">
            <a:extLst>
              <a:ext uri="{FF2B5EF4-FFF2-40B4-BE49-F238E27FC236}">
                <a16:creationId xmlns:a16="http://schemas.microsoft.com/office/drawing/2014/main" id="{01C8E931-E152-4030-9029-924E8886108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3031" b="17743"/>
          <a:stretch/>
        </p:blipFill>
        <p:spPr bwMode="auto">
          <a:xfrm>
            <a:off x="20" y="10"/>
            <a:ext cx="12191980" cy="6857990"/>
          </a:xfrm>
          <a:prstGeom prst="rect">
            <a:avLst/>
          </a:prstGeom>
          <a:noFill/>
          <a:extLst>
            <a:ext uri="{909E8E84-426E-40DD-AFC4-6F175D3DCCD1}">
              <a14:hiddenFill xmlns:a14="http://schemas.microsoft.com/office/drawing/2010/main">
                <a:solidFill>
                  <a:srgbClr val="FFFFFF"/>
                </a:solidFill>
              </a14:hiddenFill>
            </a:ext>
          </a:extLst>
        </p:spPr>
      </p:pic>
      <p:sp>
        <p:nvSpPr>
          <p:cNvPr id="1035" name="Freeform: Shape 106">
            <a:extLst>
              <a:ext uri="{FF2B5EF4-FFF2-40B4-BE49-F238E27FC236}">
                <a16:creationId xmlns:a16="http://schemas.microsoft.com/office/drawing/2014/main" id="{BBE55C11-4C41-45E4-A00F-83DEE6BB51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White">
          <a:xfrm>
            <a:off x="0" y="3632297"/>
            <a:ext cx="7527616" cy="2170389"/>
          </a:xfrm>
          <a:custGeom>
            <a:avLst/>
            <a:gdLst>
              <a:gd name="connsiteX0" fmla="*/ 0 w 7527616"/>
              <a:gd name="connsiteY0" fmla="*/ 0 h 2170389"/>
              <a:gd name="connsiteX1" fmla="*/ 85411 w 7527616"/>
              <a:gd name="connsiteY1" fmla="*/ 0 h 2170389"/>
              <a:gd name="connsiteX2" fmla="*/ 926533 w 7527616"/>
              <a:gd name="connsiteY2" fmla="*/ 0 h 2170389"/>
              <a:gd name="connsiteX3" fmla="*/ 1114264 w 7527616"/>
              <a:gd name="connsiteY3" fmla="*/ 0 h 2170389"/>
              <a:gd name="connsiteX4" fmla="*/ 6544376 w 7527616"/>
              <a:gd name="connsiteY4" fmla="*/ 0 h 2170389"/>
              <a:gd name="connsiteX5" fmla="*/ 6610082 w 7527616"/>
              <a:gd name="connsiteY5" fmla="*/ 26276 h 2170389"/>
              <a:gd name="connsiteX6" fmla="*/ 6619468 w 7527616"/>
              <a:gd name="connsiteY6" fmla="*/ 36786 h 2170389"/>
              <a:gd name="connsiteX7" fmla="*/ 7506496 w 7527616"/>
              <a:gd name="connsiteY7" fmla="*/ 1024760 h 2170389"/>
              <a:gd name="connsiteX8" fmla="*/ 7506496 w 7527616"/>
              <a:gd name="connsiteY8" fmla="*/ 1140374 h 2170389"/>
              <a:gd name="connsiteX9" fmla="*/ 6619468 w 7527616"/>
              <a:gd name="connsiteY9" fmla="*/ 2133603 h 2170389"/>
              <a:gd name="connsiteX10" fmla="*/ 6610082 w 7527616"/>
              <a:gd name="connsiteY10" fmla="*/ 2144113 h 2170389"/>
              <a:gd name="connsiteX11" fmla="*/ 6544376 w 7527616"/>
              <a:gd name="connsiteY11" fmla="*/ 2170389 h 2170389"/>
              <a:gd name="connsiteX12" fmla="*/ 1114264 w 7527616"/>
              <a:gd name="connsiteY12" fmla="*/ 2170389 h 2170389"/>
              <a:gd name="connsiteX13" fmla="*/ 926533 w 7527616"/>
              <a:gd name="connsiteY13" fmla="*/ 2170389 h 2170389"/>
              <a:gd name="connsiteX14" fmla="*/ 146150 w 7527616"/>
              <a:gd name="connsiteY14" fmla="*/ 2170389 h 2170389"/>
              <a:gd name="connsiteX15" fmla="*/ 0 w 7527616"/>
              <a:gd name="connsiteY15" fmla="*/ 2170389 h 21703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527616" h="2170389">
                <a:moveTo>
                  <a:pt x="0" y="0"/>
                </a:moveTo>
                <a:lnTo>
                  <a:pt x="85411" y="0"/>
                </a:lnTo>
                <a:cubicBezTo>
                  <a:pt x="290008" y="0"/>
                  <a:pt x="562804" y="0"/>
                  <a:pt x="926533" y="0"/>
                </a:cubicBezTo>
                <a:cubicBezTo>
                  <a:pt x="926533" y="0"/>
                  <a:pt x="926533" y="0"/>
                  <a:pt x="1114264" y="0"/>
                </a:cubicBezTo>
                <a:cubicBezTo>
                  <a:pt x="1114264" y="0"/>
                  <a:pt x="1114264" y="0"/>
                  <a:pt x="6544376" y="0"/>
                </a:cubicBezTo>
                <a:cubicBezTo>
                  <a:pt x="6567842" y="0"/>
                  <a:pt x="6591309" y="10510"/>
                  <a:pt x="6610082" y="26276"/>
                </a:cubicBezTo>
                <a:cubicBezTo>
                  <a:pt x="6614775" y="26276"/>
                  <a:pt x="6619468" y="31531"/>
                  <a:pt x="6619468" y="36786"/>
                </a:cubicBezTo>
                <a:cubicBezTo>
                  <a:pt x="6619468" y="36786"/>
                  <a:pt x="6619468" y="36786"/>
                  <a:pt x="7506496" y="1024760"/>
                </a:cubicBezTo>
                <a:cubicBezTo>
                  <a:pt x="7534656" y="1056291"/>
                  <a:pt x="7534656" y="1108843"/>
                  <a:pt x="7506496" y="1140374"/>
                </a:cubicBezTo>
                <a:cubicBezTo>
                  <a:pt x="7506496" y="1140374"/>
                  <a:pt x="7506496" y="1140374"/>
                  <a:pt x="6619468" y="2133603"/>
                </a:cubicBezTo>
                <a:cubicBezTo>
                  <a:pt x="6619468" y="2133603"/>
                  <a:pt x="6614775" y="2138858"/>
                  <a:pt x="6610082" y="2144113"/>
                </a:cubicBezTo>
                <a:cubicBezTo>
                  <a:pt x="6591309" y="2159879"/>
                  <a:pt x="6567842" y="2170389"/>
                  <a:pt x="6544376" y="2170389"/>
                </a:cubicBezTo>
                <a:cubicBezTo>
                  <a:pt x="6544376" y="2170389"/>
                  <a:pt x="6544376" y="2170389"/>
                  <a:pt x="1114264" y="2170389"/>
                </a:cubicBezTo>
                <a:cubicBezTo>
                  <a:pt x="1114264" y="2170389"/>
                  <a:pt x="1114264" y="2170389"/>
                  <a:pt x="926533" y="2170389"/>
                </a:cubicBezTo>
                <a:cubicBezTo>
                  <a:pt x="926533" y="2170389"/>
                  <a:pt x="926533" y="2170389"/>
                  <a:pt x="146150" y="2170389"/>
                </a:cubicBezTo>
                <a:lnTo>
                  <a:pt x="0" y="2170389"/>
                </a:lnTo>
                <a:close/>
              </a:path>
            </a:pathLst>
          </a:custGeom>
          <a:solidFill>
            <a:srgbClr val="59482E">
              <a:alpha val="87843"/>
            </a:srgbClr>
          </a:solidFill>
          <a:ln>
            <a:noFill/>
          </a:ln>
        </p:spPr>
        <p:txBody>
          <a:bodyPr vert="horz" wrap="square" lIns="91440" tIns="45720" rIns="91440" bIns="45720" numCol="1" anchor="t" anchorCtr="0" compatLnSpc="1">
            <a:prstTxWarp prst="textNoShape">
              <a:avLst/>
            </a:prstTxWarp>
            <a:noAutofit/>
          </a:bodyPr>
          <a:lstStyle/>
          <a:p>
            <a:endParaRPr lang="en-US"/>
          </a:p>
        </p:txBody>
      </p:sp>
      <p:sp>
        <p:nvSpPr>
          <p:cNvPr id="4" name="Titel 3">
            <a:extLst>
              <a:ext uri="{FF2B5EF4-FFF2-40B4-BE49-F238E27FC236}">
                <a16:creationId xmlns:a16="http://schemas.microsoft.com/office/drawing/2014/main" id="{E5BF5267-366B-4E8E-8ED7-04A58499925A}"/>
              </a:ext>
            </a:extLst>
          </p:cNvPr>
          <p:cNvSpPr>
            <a:spLocks noGrp="1"/>
          </p:cNvSpPr>
          <p:nvPr>
            <p:ph type="title"/>
          </p:nvPr>
        </p:nvSpPr>
        <p:spPr>
          <a:xfrm>
            <a:off x="1083733" y="3962400"/>
            <a:ext cx="5454227" cy="958911"/>
          </a:xfrm>
        </p:spPr>
        <p:txBody>
          <a:bodyPr vert="horz" lIns="91440" tIns="45720" rIns="91440" bIns="45720" rtlCol="0" anchor="b">
            <a:normAutofit/>
          </a:bodyPr>
          <a:lstStyle/>
          <a:p>
            <a:pPr>
              <a:lnSpc>
                <a:spcPct val="90000"/>
              </a:lnSpc>
            </a:pPr>
            <a:r>
              <a:rPr lang="en-US" sz="3700" dirty="0">
                <a:solidFill>
                  <a:srgbClr val="FEFFFF"/>
                </a:solidFill>
              </a:rPr>
              <a:t>Mosaic landscape</a:t>
            </a:r>
          </a:p>
        </p:txBody>
      </p:sp>
    </p:spTree>
    <p:extLst>
      <p:ext uri="{BB962C8B-B14F-4D97-AF65-F5344CB8AC3E}">
        <p14:creationId xmlns:p14="http://schemas.microsoft.com/office/powerpoint/2010/main" val="2746592880"/>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0000"/>
                <a:satMod val="92000"/>
                <a:lumMod val="120000"/>
              </a:schemeClr>
            </a:gs>
            <a:gs pos="100000">
              <a:schemeClr val="bg2">
                <a:shade val="98000"/>
                <a:satMod val="120000"/>
                <a:lumMod val="98000"/>
              </a:schemeClr>
            </a:gs>
          </a:gsLst>
          <a:path path="circle">
            <a:fillToRect l="50000" t="50000" r="100000" b="100000"/>
          </a:path>
        </a:gradFill>
        <a:effectLst/>
      </p:bgPr>
    </p:bg>
    <p:spTree>
      <p:nvGrpSpPr>
        <p:cNvPr id="1" name=""/>
        <p:cNvGrpSpPr/>
        <p:nvPr/>
      </p:nvGrpSpPr>
      <p:grpSpPr>
        <a:xfrm>
          <a:off x="0" y="0"/>
          <a:ext cx="0" cy="0"/>
          <a:chOff x="0" y="0"/>
          <a:chExt cx="0" cy="0"/>
        </a:xfrm>
      </p:grpSpPr>
      <p:sp useBgFill="1">
        <p:nvSpPr>
          <p:cNvPr id="27" name="Rectangle 26">
            <a:extLst>
              <a:ext uri="{FF2B5EF4-FFF2-40B4-BE49-F238E27FC236}">
                <a16:creationId xmlns:a16="http://schemas.microsoft.com/office/drawing/2014/main" id="{FBFE3618-8387-4153-870E-99EA1B9784F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12192000" cy="685403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17A754D6-4094-4EC2-A7A7-5E390262677D}"/>
              </a:ext>
            </a:extLst>
          </p:cNvPr>
          <p:cNvSpPr>
            <a:spLocks noGrp="1"/>
          </p:cNvSpPr>
          <p:nvPr>
            <p:ph type="title"/>
          </p:nvPr>
        </p:nvSpPr>
        <p:spPr>
          <a:xfrm>
            <a:off x="649224" y="645106"/>
            <a:ext cx="3650279" cy="1259894"/>
          </a:xfrm>
        </p:spPr>
        <p:txBody>
          <a:bodyPr>
            <a:normAutofit/>
          </a:bodyPr>
          <a:lstStyle/>
          <a:p>
            <a:r>
              <a:rPr lang="en-GB" dirty="0"/>
              <a:t>Occurrence</a:t>
            </a:r>
          </a:p>
        </p:txBody>
      </p:sp>
      <p:sp>
        <p:nvSpPr>
          <p:cNvPr id="29" name="Rectangle 28">
            <a:extLst>
              <a:ext uri="{FF2B5EF4-FFF2-40B4-BE49-F238E27FC236}">
                <a16:creationId xmlns:a16="http://schemas.microsoft.com/office/drawing/2014/main" id="{BB99A42A-5548-4BB8-9115-A05821C360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3" name="Tijdelijke aanduiding voor inhoud 2">
            <a:extLst>
              <a:ext uri="{FF2B5EF4-FFF2-40B4-BE49-F238E27FC236}">
                <a16:creationId xmlns:a16="http://schemas.microsoft.com/office/drawing/2014/main" id="{DC0FF3AB-12CA-43E1-B9B7-E004AE71AC83}"/>
              </a:ext>
            </a:extLst>
          </p:cNvPr>
          <p:cNvSpPr>
            <a:spLocks noGrp="1"/>
          </p:cNvSpPr>
          <p:nvPr>
            <p:ph idx="1"/>
          </p:nvPr>
        </p:nvSpPr>
        <p:spPr>
          <a:xfrm>
            <a:off x="649225" y="2133600"/>
            <a:ext cx="3650278" cy="3759253"/>
          </a:xfrm>
        </p:spPr>
        <p:txBody>
          <a:bodyPr>
            <a:normAutofit/>
          </a:bodyPr>
          <a:lstStyle/>
          <a:p>
            <a:r>
              <a:rPr lang="en-GB" dirty="0"/>
              <a:t>Drift sands occur in the southern, central and eastern parts of the country</a:t>
            </a:r>
          </a:p>
          <a:p>
            <a:r>
              <a:rPr lang="en-GB" dirty="0"/>
              <a:t>Most drift sands disappeared over time,1400 ha out of 80 000 ha remains</a:t>
            </a:r>
          </a:p>
          <a:p>
            <a:endParaRPr lang="en-GB" dirty="0"/>
          </a:p>
        </p:txBody>
      </p:sp>
      <p:pic>
        <p:nvPicPr>
          <p:cNvPr id="4" name="Afbeelding 3">
            <a:extLst>
              <a:ext uri="{FF2B5EF4-FFF2-40B4-BE49-F238E27FC236}">
                <a16:creationId xmlns:a16="http://schemas.microsoft.com/office/drawing/2014/main" id="{FB115609-CF16-4917-983D-E0626088A979}"/>
              </a:ext>
            </a:extLst>
          </p:cNvPr>
          <p:cNvPicPr>
            <a:picLocks noChangeAspect="1"/>
          </p:cNvPicPr>
          <p:nvPr/>
        </p:nvPicPr>
        <p:blipFill>
          <a:blip r:embed="rId3"/>
          <a:stretch>
            <a:fillRect/>
          </a:stretch>
        </p:blipFill>
        <p:spPr>
          <a:xfrm>
            <a:off x="5955827" y="640080"/>
            <a:ext cx="4281009" cy="5252773"/>
          </a:xfrm>
          <a:prstGeom prst="rect">
            <a:avLst/>
          </a:prstGeom>
        </p:spPr>
      </p:pic>
      <p:sp>
        <p:nvSpPr>
          <p:cNvPr id="31" name="Freeform 11">
            <a:extLst>
              <a:ext uri="{FF2B5EF4-FFF2-40B4-BE49-F238E27FC236}">
                <a16:creationId xmlns:a16="http://schemas.microsoft.com/office/drawing/2014/main" id="{D49441E5-946F-46B3-BDD2-BAD0885323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061223"/>
            <a:ext cx="1038036" cy="506277"/>
          </a:xfrm>
          <a:custGeom>
            <a:avLst/>
            <a:gdLst>
              <a:gd name="connsiteX0" fmla="*/ 0 w 1038036"/>
              <a:gd name="connsiteY0" fmla="*/ 0 h 506277"/>
              <a:gd name="connsiteX1" fmla="*/ 182880 w 1038036"/>
              <a:gd name="connsiteY1" fmla="*/ 0 h 506277"/>
              <a:gd name="connsiteX2" fmla="*/ 291705 w 1038036"/>
              <a:gd name="connsiteY2" fmla="*/ 0 h 506277"/>
              <a:gd name="connsiteX3" fmla="*/ 291705 w 1038036"/>
              <a:gd name="connsiteY3" fmla="*/ 151 h 506277"/>
              <a:gd name="connsiteX4" fmla="*/ 692049 w 1038036"/>
              <a:gd name="connsiteY4" fmla="*/ 705 h 506277"/>
              <a:gd name="connsiteX5" fmla="*/ 782744 w 1038036"/>
              <a:gd name="connsiteY5" fmla="*/ 705 h 506277"/>
              <a:gd name="connsiteX6" fmla="*/ 797001 w 1038036"/>
              <a:gd name="connsiteY6" fmla="*/ 5473 h 506277"/>
              <a:gd name="connsiteX7" fmla="*/ 801982 w 1038036"/>
              <a:gd name="connsiteY7" fmla="*/ 10242 h 506277"/>
              <a:gd name="connsiteX8" fmla="*/ 1030951 w 1038036"/>
              <a:gd name="connsiteY8" fmla="*/ 239185 h 506277"/>
              <a:gd name="connsiteX9" fmla="*/ 1030951 w 1038036"/>
              <a:gd name="connsiteY9" fmla="*/ 267797 h 506277"/>
              <a:gd name="connsiteX10" fmla="*/ 801982 w 1038036"/>
              <a:gd name="connsiteY10" fmla="*/ 496740 h 506277"/>
              <a:gd name="connsiteX11" fmla="*/ 797001 w 1038036"/>
              <a:gd name="connsiteY11" fmla="*/ 501508 h 506277"/>
              <a:gd name="connsiteX12" fmla="*/ 782744 w 1038036"/>
              <a:gd name="connsiteY12" fmla="*/ 506277 h 506277"/>
              <a:gd name="connsiteX13" fmla="*/ 692049 w 1038036"/>
              <a:gd name="connsiteY13" fmla="*/ 506277 h 506277"/>
              <a:gd name="connsiteX14" fmla="*/ 291705 w 1038036"/>
              <a:gd name="connsiteY14" fmla="*/ 505140 h 506277"/>
              <a:gd name="connsiteX15" fmla="*/ 291705 w 1038036"/>
              <a:gd name="connsiteY15" fmla="*/ 506277 h 506277"/>
              <a:gd name="connsiteX16" fmla="*/ 0 w 1038036"/>
              <a:gd name="connsiteY16" fmla="*/ 506277 h 506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038036" h="506277">
                <a:moveTo>
                  <a:pt x="0" y="0"/>
                </a:moveTo>
                <a:lnTo>
                  <a:pt x="182880" y="0"/>
                </a:lnTo>
                <a:lnTo>
                  <a:pt x="291705" y="0"/>
                </a:lnTo>
                <a:lnTo>
                  <a:pt x="291705" y="151"/>
                </a:lnTo>
                <a:lnTo>
                  <a:pt x="692049" y="705"/>
                </a:lnTo>
                <a:lnTo>
                  <a:pt x="782744" y="705"/>
                </a:lnTo>
                <a:cubicBezTo>
                  <a:pt x="787553" y="705"/>
                  <a:pt x="792363" y="5473"/>
                  <a:pt x="797001" y="5473"/>
                </a:cubicBezTo>
                <a:cubicBezTo>
                  <a:pt x="797001" y="10242"/>
                  <a:pt x="801982" y="10242"/>
                  <a:pt x="801982" y="10242"/>
                </a:cubicBezTo>
                <a:lnTo>
                  <a:pt x="1030951" y="239185"/>
                </a:lnTo>
                <a:cubicBezTo>
                  <a:pt x="1040398" y="248722"/>
                  <a:pt x="1040398" y="258259"/>
                  <a:pt x="1030951" y="267797"/>
                </a:cubicBezTo>
                <a:lnTo>
                  <a:pt x="801982" y="496740"/>
                </a:lnTo>
                <a:cubicBezTo>
                  <a:pt x="800436" y="498363"/>
                  <a:pt x="798547" y="499885"/>
                  <a:pt x="797001" y="501508"/>
                </a:cubicBezTo>
                <a:cubicBezTo>
                  <a:pt x="792363" y="506277"/>
                  <a:pt x="787553" y="506277"/>
                  <a:pt x="782744" y="506277"/>
                </a:cubicBezTo>
                <a:lnTo>
                  <a:pt x="692049" y="506277"/>
                </a:lnTo>
                <a:lnTo>
                  <a:pt x="291705" y="505140"/>
                </a:lnTo>
                <a:lnTo>
                  <a:pt x="291705" y="506277"/>
                </a:lnTo>
                <a:lnTo>
                  <a:pt x="0" y="506277"/>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730476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2EC7880-C5D9-40A8-A6B0-3198AD07AD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86"/>
            <a:ext cx="4619543" cy="6854038"/>
          </a:xfrm>
          <a:prstGeom prst="rect">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9B373E76-1A81-4B48-82F6-D5C44EF799E2}"/>
              </a:ext>
            </a:extLst>
          </p:cNvPr>
          <p:cNvSpPr>
            <a:spLocks noGrp="1"/>
          </p:cNvSpPr>
          <p:nvPr>
            <p:ph type="title"/>
          </p:nvPr>
        </p:nvSpPr>
        <p:spPr>
          <a:xfrm>
            <a:off x="649224" y="645106"/>
            <a:ext cx="3650279" cy="1259894"/>
          </a:xfrm>
        </p:spPr>
        <p:txBody>
          <a:bodyPr>
            <a:normAutofit/>
          </a:bodyPr>
          <a:lstStyle/>
          <a:p>
            <a:r>
              <a:rPr lang="en-GB" dirty="0"/>
              <a:t>Historic significance</a:t>
            </a:r>
          </a:p>
        </p:txBody>
      </p:sp>
      <p:sp>
        <p:nvSpPr>
          <p:cNvPr id="3" name="Tijdelijke aanduiding voor inhoud 2">
            <a:extLst>
              <a:ext uri="{FF2B5EF4-FFF2-40B4-BE49-F238E27FC236}">
                <a16:creationId xmlns:a16="http://schemas.microsoft.com/office/drawing/2014/main" id="{5390469A-CE13-45FD-B1EA-F69899C0AC92}"/>
              </a:ext>
            </a:extLst>
          </p:cNvPr>
          <p:cNvSpPr>
            <a:spLocks noGrp="1"/>
          </p:cNvSpPr>
          <p:nvPr>
            <p:ph idx="1"/>
          </p:nvPr>
        </p:nvSpPr>
        <p:spPr>
          <a:xfrm>
            <a:off x="649225" y="2133600"/>
            <a:ext cx="3650278" cy="3759253"/>
          </a:xfrm>
        </p:spPr>
        <p:txBody>
          <a:bodyPr>
            <a:normAutofit/>
          </a:bodyPr>
          <a:lstStyle/>
          <a:p>
            <a:pPr>
              <a:lnSpc>
                <a:spcPct val="90000"/>
              </a:lnSpc>
            </a:pPr>
            <a:r>
              <a:rPr lang="en-GB" sz="1700" dirty="0"/>
              <a:t>Formed by agricultural practices and the deep litter system </a:t>
            </a:r>
            <a:r>
              <a:rPr lang="en-GB" sz="1700" i="1" dirty="0"/>
              <a:t>(</a:t>
            </a:r>
            <a:r>
              <a:rPr lang="en-GB" sz="1700" i="1" dirty="0" err="1"/>
              <a:t>potstal</a:t>
            </a:r>
            <a:r>
              <a:rPr lang="en-GB" sz="1700" i="1" dirty="0"/>
              <a:t> in Dutch) </a:t>
            </a:r>
          </a:p>
          <a:p>
            <a:pPr>
              <a:lnSpc>
                <a:spcPct val="90000"/>
              </a:lnSpc>
            </a:pPr>
            <a:r>
              <a:rPr lang="en-GB" sz="1700" dirty="0"/>
              <a:t>Poor soils were fertilized with sheep </a:t>
            </a:r>
            <a:r>
              <a:rPr lang="en-GB" sz="1700" dirty="0" err="1"/>
              <a:t>feces</a:t>
            </a:r>
            <a:r>
              <a:rPr lang="en-GB" sz="1700" dirty="0"/>
              <a:t> mixed with heather sods.</a:t>
            </a:r>
          </a:p>
          <a:p>
            <a:pPr>
              <a:lnSpc>
                <a:spcPct val="90000"/>
              </a:lnSpc>
            </a:pPr>
            <a:r>
              <a:rPr lang="en-GB" sz="1700" dirty="0"/>
              <a:t>Continues removal of heather sods exposed the bare Pleistocene sands</a:t>
            </a:r>
          </a:p>
          <a:p>
            <a:pPr>
              <a:lnSpc>
                <a:spcPct val="90000"/>
              </a:lnSpc>
            </a:pPr>
            <a:endParaRPr lang="en-GB" sz="1700" dirty="0"/>
          </a:p>
          <a:p>
            <a:pPr>
              <a:lnSpc>
                <a:spcPct val="90000"/>
              </a:lnSpc>
            </a:pPr>
            <a:endParaRPr lang="en-GB" sz="1700" dirty="0"/>
          </a:p>
        </p:txBody>
      </p:sp>
      <p:pic>
        <p:nvPicPr>
          <p:cNvPr id="4098" name="Picture 2" descr="Schaapskudde Epe - Heerde">
            <a:extLst>
              <a:ext uri="{FF2B5EF4-FFF2-40B4-BE49-F238E27FC236}">
                <a16:creationId xmlns:a16="http://schemas.microsoft.com/office/drawing/2014/main" id="{BD87B638-CC4A-4A15-B499-B73E1DA1623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868" r="9243" b="-1"/>
          <a:stretch/>
        </p:blipFill>
        <p:spPr bwMode="auto">
          <a:xfrm>
            <a:off x="4619543" y="4748"/>
            <a:ext cx="7572457" cy="68485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2454993"/>
      </p:ext>
    </p:extLst>
  </p:cSld>
  <p:clrMapOvr>
    <a:overrideClrMapping bg1="dk1" tx1="lt1" bg2="dk2" tx2="lt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35879851-1A1D-4246-AAA1-C484E858337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89"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170" name="Picture 2" descr="10 wandelroutes op de Veluwe - Wandel.nl">
            <a:extLst>
              <a:ext uri="{FF2B5EF4-FFF2-40B4-BE49-F238E27FC236}">
                <a16:creationId xmlns:a16="http://schemas.microsoft.com/office/drawing/2014/main" id="{D2226397-084F-42CC-ADC8-ABD28E49D4A8}"/>
              </a:ext>
            </a:extLst>
          </p:cNvPr>
          <p:cNvPicPr>
            <a:picLocks noChangeAspect="1" noChangeArrowheads="1"/>
          </p:cNvPicPr>
          <p:nvPr/>
        </p:nvPicPr>
        <p:blipFill rotWithShape="1">
          <a:blip r:embed="rId3">
            <a:alphaModFix amt="35000"/>
            <a:extLst>
              <a:ext uri="{28A0092B-C50C-407E-A947-70E740481C1C}">
                <a14:useLocalDpi xmlns:a14="http://schemas.microsoft.com/office/drawing/2010/main" val="0"/>
              </a:ext>
            </a:extLst>
          </a:blip>
          <a:srcRect/>
          <a:stretch/>
        </p:blipFill>
        <p:spPr bwMode="auto">
          <a:xfrm>
            <a:off x="-8825" y="10"/>
            <a:ext cx="12192000" cy="6857990"/>
          </a:xfrm>
          <a:prstGeom prst="rect">
            <a:avLst/>
          </a:prstGeom>
          <a:noFill/>
          <a:extLst>
            <a:ext uri="{909E8E84-426E-40DD-AFC4-6F175D3DCCD1}">
              <a14:hiddenFill xmlns:a14="http://schemas.microsoft.com/office/drawing/2010/main">
                <a:solidFill>
                  <a:srgbClr val="FFFFFF"/>
                </a:solidFill>
              </a14:hiddenFill>
            </a:ext>
          </a:extLst>
        </p:spPr>
      </p:pic>
      <p:sp>
        <p:nvSpPr>
          <p:cNvPr id="2" name="Titel 1">
            <a:extLst>
              <a:ext uri="{FF2B5EF4-FFF2-40B4-BE49-F238E27FC236}">
                <a16:creationId xmlns:a16="http://schemas.microsoft.com/office/drawing/2014/main" id="{CAD5AE69-C688-4BC6-84CB-441D93187876}"/>
              </a:ext>
            </a:extLst>
          </p:cNvPr>
          <p:cNvSpPr>
            <a:spLocks noGrp="1"/>
          </p:cNvSpPr>
          <p:nvPr>
            <p:ph type="title"/>
          </p:nvPr>
        </p:nvSpPr>
        <p:spPr>
          <a:xfrm>
            <a:off x="2592925" y="624110"/>
            <a:ext cx="8911687" cy="1280890"/>
          </a:xfrm>
        </p:spPr>
        <p:txBody>
          <a:bodyPr>
            <a:normAutofit/>
          </a:bodyPr>
          <a:lstStyle/>
          <a:p>
            <a:r>
              <a:rPr lang="en-GB" dirty="0"/>
              <a:t>Ecological significance</a:t>
            </a:r>
          </a:p>
        </p:txBody>
      </p:sp>
      <p:sp>
        <p:nvSpPr>
          <p:cNvPr id="3" name="Tijdelijke aanduiding voor inhoud 2">
            <a:extLst>
              <a:ext uri="{FF2B5EF4-FFF2-40B4-BE49-F238E27FC236}">
                <a16:creationId xmlns:a16="http://schemas.microsoft.com/office/drawing/2014/main" id="{9FADA0FF-9099-4E17-A9EE-17A91A88D6D7}"/>
              </a:ext>
            </a:extLst>
          </p:cNvPr>
          <p:cNvSpPr>
            <a:spLocks noGrp="1"/>
          </p:cNvSpPr>
          <p:nvPr>
            <p:ph idx="1"/>
          </p:nvPr>
        </p:nvSpPr>
        <p:spPr>
          <a:xfrm>
            <a:off x="2589212" y="2133600"/>
            <a:ext cx="8915400" cy="3777622"/>
          </a:xfrm>
        </p:spPr>
        <p:txBody>
          <a:bodyPr>
            <a:normAutofit/>
          </a:bodyPr>
          <a:lstStyle/>
          <a:p>
            <a:pPr>
              <a:buClr>
                <a:srgbClr val="75A6D2"/>
              </a:buClr>
            </a:pPr>
            <a:r>
              <a:rPr lang="en-GB" dirty="0"/>
              <a:t>Although sand drifts are species-poor, they are ecological significant for the preservation of several Red-Listed species such as the Tawny Pipit, Tree Grayling, Blue-winged Grasshopper &amp; European Nightjar</a:t>
            </a:r>
          </a:p>
          <a:p>
            <a:pPr>
              <a:buClr>
                <a:srgbClr val="75A6D2"/>
              </a:buClr>
            </a:pPr>
            <a:r>
              <a:rPr lang="en-GB" dirty="0"/>
              <a:t>Furthermore, sand drifts are very dynamic ecological occurrences with several stages of pioneer vegetation that alternate into a ever-changing mosaic</a:t>
            </a:r>
          </a:p>
        </p:txBody>
      </p:sp>
    </p:spTree>
    <p:extLst>
      <p:ext uri="{BB962C8B-B14F-4D97-AF65-F5344CB8AC3E}">
        <p14:creationId xmlns:p14="http://schemas.microsoft.com/office/powerpoint/2010/main" val="4135242960"/>
      </p:ext>
    </p:extLst>
  </p:cSld>
  <p:clrMapOvr>
    <a:overrideClrMapping bg1="dk1" tx1="lt1" bg2="dk2" tx2="lt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52" name="Picture 8" descr="European Nightjar">
            <a:extLst>
              <a:ext uri="{FF2B5EF4-FFF2-40B4-BE49-F238E27FC236}">
                <a16:creationId xmlns:a16="http://schemas.microsoft.com/office/drawing/2014/main" id="{14024EAB-C3BB-44A5-B611-58F34DCBA2B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2168" r="-3" b="11314"/>
          <a:stretch/>
        </p:blipFill>
        <p:spPr bwMode="auto">
          <a:xfrm>
            <a:off x="5162052" y="3272588"/>
            <a:ext cx="6105382" cy="3585411"/>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Tawny Pipit">
            <a:extLst>
              <a:ext uri="{FF2B5EF4-FFF2-40B4-BE49-F238E27FC236}">
                <a16:creationId xmlns:a16="http://schemas.microsoft.com/office/drawing/2014/main" id="{5C475D39-49C9-4426-B7B9-9CB8145F48A3}"/>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t="4874" r="1" b="1"/>
          <a:stretch/>
        </p:blipFill>
        <p:spPr bwMode="auto">
          <a:xfrm>
            <a:off x="20" y="9"/>
            <a:ext cx="7279893" cy="3895335"/>
          </a:xfrm>
          <a:custGeom>
            <a:avLst/>
            <a:gdLst/>
            <a:ahLst/>
            <a:cxnLst/>
            <a:rect l="l" t="t" r="r" b="b"/>
            <a:pathLst>
              <a:path w="7279913" h="3895335">
                <a:moveTo>
                  <a:pt x="0" y="0"/>
                </a:moveTo>
                <a:lnTo>
                  <a:pt x="7279913" y="0"/>
                </a:lnTo>
                <a:lnTo>
                  <a:pt x="7279913" y="3116976"/>
                </a:lnTo>
                <a:lnTo>
                  <a:pt x="5011287" y="3116976"/>
                </a:lnTo>
                <a:lnTo>
                  <a:pt x="5011287" y="3895335"/>
                </a:lnTo>
                <a:lnTo>
                  <a:pt x="0" y="3895335"/>
                </a:lnTo>
                <a:close/>
              </a:path>
            </a:pathLst>
          </a:custGeom>
          <a:noFill/>
          <a:extLst>
            <a:ext uri="{909E8E84-426E-40DD-AFC4-6F175D3DCCD1}">
              <a14:hiddenFill xmlns:a14="http://schemas.microsoft.com/office/drawing/2010/main">
                <a:solidFill>
                  <a:srgbClr val="FFFFFF"/>
                </a:solidFill>
              </a14:hiddenFill>
            </a:ext>
          </a:extLst>
        </p:spPr>
      </p:pic>
      <p:pic>
        <p:nvPicPr>
          <p:cNvPr id="6148" name="Picture 4" descr="tree grayling">
            <a:extLst>
              <a:ext uri="{FF2B5EF4-FFF2-40B4-BE49-F238E27FC236}">
                <a16:creationId xmlns:a16="http://schemas.microsoft.com/office/drawing/2014/main" id="{FE6822C7-AA09-4590-972A-610BA5424EB9}"/>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9316" r="2" b="2"/>
          <a:stretch/>
        </p:blipFill>
        <p:spPr bwMode="auto">
          <a:xfrm>
            <a:off x="7458302" y="-22547"/>
            <a:ext cx="3809132" cy="313953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blue-winged grasshopper">
            <a:extLst>
              <a:ext uri="{FF2B5EF4-FFF2-40B4-BE49-F238E27FC236}">
                <a16:creationId xmlns:a16="http://schemas.microsoft.com/office/drawing/2014/main" id="{57D609E7-098B-4A1F-91BF-5C79CFA0B731}"/>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t="24394" b="3566"/>
          <a:stretch/>
        </p:blipFill>
        <p:spPr bwMode="auto">
          <a:xfrm>
            <a:off x="1" y="4065775"/>
            <a:ext cx="5001186" cy="2792224"/>
          </a:xfrm>
          <a:prstGeom prst="rect">
            <a:avLst/>
          </a:prstGeom>
          <a:noFill/>
          <a:extLst>
            <a:ext uri="{909E8E84-426E-40DD-AFC4-6F175D3DCCD1}">
              <a14:hiddenFill xmlns:a14="http://schemas.microsoft.com/office/drawing/2010/main">
                <a:solidFill>
                  <a:srgbClr val="FFFFFF"/>
                </a:solidFill>
              </a14:hiddenFill>
            </a:ext>
          </a:extLst>
        </p:spPr>
      </p:pic>
      <p:sp>
        <p:nvSpPr>
          <p:cNvPr id="77" name="Rectangle 76">
            <a:extLst>
              <a:ext uri="{FF2B5EF4-FFF2-40B4-BE49-F238E27FC236}">
                <a16:creationId xmlns:a16="http://schemas.microsoft.com/office/drawing/2014/main" id="{25414FA1-2D4C-41DB-83DE-4F3E38C10A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23904" y="0"/>
            <a:ext cx="768096" cy="6858000"/>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kstvak 3">
            <a:extLst>
              <a:ext uri="{FF2B5EF4-FFF2-40B4-BE49-F238E27FC236}">
                <a16:creationId xmlns:a16="http://schemas.microsoft.com/office/drawing/2014/main" id="{6F359152-8F91-4510-A666-DEB3DD4250A7}"/>
              </a:ext>
            </a:extLst>
          </p:cNvPr>
          <p:cNvSpPr txBox="1"/>
          <p:nvPr/>
        </p:nvSpPr>
        <p:spPr>
          <a:xfrm rot="5400000">
            <a:off x="8713205" y="3048091"/>
            <a:ext cx="6193804" cy="584775"/>
          </a:xfrm>
          <a:prstGeom prst="rect">
            <a:avLst/>
          </a:prstGeom>
          <a:noFill/>
        </p:spPr>
        <p:txBody>
          <a:bodyPr wrap="square" rtlCol="0">
            <a:spAutoFit/>
          </a:bodyPr>
          <a:lstStyle/>
          <a:p>
            <a:r>
              <a:rPr lang="en-GB" sz="3200" dirty="0"/>
              <a:t>Red-listed animal species</a:t>
            </a:r>
          </a:p>
        </p:txBody>
      </p:sp>
    </p:spTree>
    <p:extLst>
      <p:ext uri="{BB962C8B-B14F-4D97-AF65-F5344CB8AC3E}">
        <p14:creationId xmlns:p14="http://schemas.microsoft.com/office/powerpoint/2010/main" val="779192001"/>
      </p:ext>
    </p:extLst>
  </p:cSld>
  <p:clrMapOvr>
    <a:masterClrMapping/>
  </p:clrMapOvr>
</p:sld>
</file>

<file path=ppt/theme/theme1.xml><?xml version="1.0" encoding="utf-8"?>
<a:theme xmlns:a="http://schemas.openxmlformats.org/drawingml/2006/main" name="Sliert">
  <a:themeElements>
    <a:clrScheme name="Gro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54F6613E-5ED7-40ED-90A8-F639BE712C0E}"/>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TotalTime>
  <Words>1211</Words>
  <Application>Microsoft Office PowerPoint</Application>
  <PresentationFormat>Širokoúhlá obrazovka</PresentationFormat>
  <Paragraphs>84</Paragraphs>
  <Slides>15</Slides>
  <Notes>14</Notes>
  <HiddenSlides>0</HiddenSlides>
  <MMClips>0</MMClips>
  <ScaleCrop>false</ScaleCrop>
  <HeadingPairs>
    <vt:vector size="4" baseType="variant">
      <vt:variant>
        <vt:lpstr>Motiv</vt:lpstr>
      </vt:variant>
      <vt:variant>
        <vt:i4>1</vt:i4>
      </vt:variant>
      <vt:variant>
        <vt:lpstr>Nadpisy snímků</vt:lpstr>
      </vt:variant>
      <vt:variant>
        <vt:i4>15</vt:i4>
      </vt:variant>
    </vt:vector>
  </HeadingPairs>
  <TitlesOfParts>
    <vt:vector size="16" baseType="lpstr">
      <vt:lpstr>Sliert</vt:lpstr>
      <vt:lpstr>Google image search: “the Netherlands landscape”</vt:lpstr>
      <vt:lpstr>Drift sands of The Netherlands</vt:lpstr>
      <vt:lpstr>In this presentation</vt:lpstr>
      <vt:lpstr>Landscape description</vt:lpstr>
      <vt:lpstr>Mosaic landscape</vt:lpstr>
      <vt:lpstr>Occurrence</vt:lpstr>
      <vt:lpstr>Historic significance</vt:lpstr>
      <vt:lpstr>Ecological significance</vt:lpstr>
      <vt:lpstr>Prezentace aplikace PowerPoint</vt:lpstr>
      <vt:lpstr>Developments</vt:lpstr>
      <vt:lpstr>Ecological threat</vt:lpstr>
      <vt:lpstr>Prezentace aplikace PowerPoint</vt:lpstr>
      <vt:lpstr>Solutions</vt:lpstr>
      <vt:lpstr>Thank you for your attention</vt:lpstr>
      <vt:lpstr>Literature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Google image search: “the Netherlands landscape”</dc:title>
  <dc:creator>Baan Hofman, Ruben</dc:creator>
  <cp:lastModifiedBy>Baan Hofman, Ruben</cp:lastModifiedBy>
  <cp:revision>4</cp:revision>
  <dcterms:created xsi:type="dcterms:W3CDTF">2020-04-17T13:48:02Z</dcterms:created>
  <dcterms:modified xsi:type="dcterms:W3CDTF">2020-04-17T16:12:01Z</dcterms:modified>
</cp:coreProperties>
</file>