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44" r:id="rId5"/>
    <p:sldMasterId id="2147483756" r:id="rId6"/>
    <p:sldMasterId id="2147483768" r:id="rId7"/>
  </p:sldMasterIdLst>
  <p:notesMasterIdLst>
    <p:notesMasterId r:id="rId22"/>
  </p:notesMasterIdLst>
  <p:sldIdLst>
    <p:sldId id="256" r:id="rId8"/>
    <p:sldId id="257" r:id="rId9"/>
    <p:sldId id="258" r:id="rId10"/>
    <p:sldId id="259" r:id="rId11"/>
    <p:sldId id="260" r:id="rId12"/>
    <p:sldId id="261" r:id="rId13"/>
    <p:sldId id="263" r:id="rId14"/>
    <p:sldId id="264" r:id="rId15"/>
    <p:sldId id="265" r:id="rId16"/>
    <p:sldId id="266" r:id="rId17"/>
    <p:sldId id="268" r:id="rId18"/>
    <p:sldId id="269" r:id="rId19"/>
    <p:sldId id="270"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7149C6-09C5-43ED-AC97-6344970CDCB5}" type="datetimeFigureOut">
              <a:rPr lang="en-US" smtClean="0"/>
              <a:t>4/20/2020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E8100D-40A6-4894-AEE7-00296B4A1071}" type="slidenum">
              <a:rPr lang="en-US" smtClean="0"/>
              <a:t>‹#›</a:t>
            </a:fld>
            <a:endParaRPr lang="en-US"/>
          </a:p>
        </p:txBody>
      </p:sp>
    </p:spTree>
    <p:extLst>
      <p:ext uri="{BB962C8B-B14F-4D97-AF65-F5344CB8AC3E}">
        <p14:creationId xmlns:p14="http://schemas.microsoft.com/office/powerpoint/2010/main" val="430284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Over 10 percent of Iceland’s territory is covered by glaciers, which includes </a:t>
            </a:r>
            <a:r>
              <a:rPr lang="en-US" sz="1200" b="0" i="0" kern="1200" dirty="0" err="1" smtClean="0">
                <a:solidFill>
                  <a:schemeClr val="tx1"/>
                </a:solidFill>
                <a:effectLst/>
                <a:latin typeface="+mn-lt"/>
                <a:ea typeface="+mn-ea"/>
                <a:cs typeface="+mn-cs"/>
              </a:rPr>
              <a:t>Vatnajökull</a:t>
            </a:r>
            <a:r>
              <a:rPr lang="en-US" sz="1200" b="0" i="0" kern="1200" dirty="0" smtClean="0">
                <a:solidFill>
                  <a:schemeClr val="tx1"/>
                </a:solidFill>
                <a:effectLst/>
                <a:latin typeface="+mn-lt"/>
                <a:ea typeface="+mn-ea"/>
                <a:cs typeface="+mn-cs"/>
              </a:rPr>
              <a:t>, the largest glacier in Europe. Icelandic landscapes are shaped by the forces of nature and vary from deep fjords to vast volcanic deserts. Through to black sand beaches, snow-capped mountains, and staggering waterfalls. Iceland’s nature remains mostly unspoiled as the island is scarcely populated.</a:t>
            </a:r>
            <a:endParaRPr lang="en-US" dirty="0"/>
          </a:p>
        </p:txBody>
      </p:sp>
      <p:sp>
        <p:nvSpPr>
          <p:cNvPr id="4" name="Slide Number Placeholder 3"/>
          <p:cNvSpPr>
            <a:spLocks noGrp="1"/>
          </p:cNvSpPr>
          <p:nvPr>
            <p:ph type="sldNum" sz="quarter" idx="10"/>
          </p:nvPr>
        </p:nvSpPr>
        <p:spPr/>
        <p:txBody>
          <a:bodyPr/>
          <a:lstStyle/>
          <a:p>
            <a:fld id="{C9E8100D-40A6-4894-AEE7-00296B4A1071}" type="slidenum">
              <a:rPr lang="en-US" smtClean="0"/>
              <a:t>2</a:t>
            </a:fld>
            <a:endParaRPr lang="en-US"/>
          </a:p>
        </p:txBody>
      </p:sp>
    </p:spTree>
    <p:extLst>
      <p:ext uri="{BB962C8B-B14F-4D97-AF65-F5344CB8AC3E}">
        <p14:creationId xmlns:p14="http://schemas.microsoft.com/office/powerpoint/2010/main" val="234423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Ice sheet and polar desert</a:t>
            </a:r>
            <a:endParaRPr lang="en-US" dirty="0"/>
          </a:p>
        </p:txBody>
      </p:sp>
      <p:sp>
        <p:nvSpPr>
          <p:cNvPr id="4" name="Slide Number Placeholder 3"/>
          <p:cNvSpPr>
            <a:spLocks noGrp="1"/>
          </p:cNvSpPr>
          <p:nvPr>
            <p:ph type="sldNum" sz="quarter" idx="10"/>
          </p:nvPr>
        </p:nvSpPr>
        <p:spPr/>
        <p:txBody>
          <a:bodyPr/>
          <a:lstStyle/>
          <a:p>
            <a:fld id="{C9E8100D-40A6-4894-AEE7-00296B4A1071}" type="slidenum">
              <a:rPr lang="en-US" smtClean="0"/>
              <a:t>3</a:t>
            </a:fld>
            <a:endParaRPr lang="en-US"/>
          </a:p>
        </p:txBody>
      </p:sp>
    </p:spTree>
    <p:extLst>
      <p:ext uri="{BB962C8B-B14F-4D97-AF65-F5344CB8AC3E}">
        <p14:creationId xmlns:p14="http://schemas.microsoft.com/office/powerpoint/2010/main" val="201613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8100D-40A6-4894-AEE7-00296B4A1071}" type="slidenum">
              <a:rPr lang="en-US" smtClean="0"/>
              <a:t>11</a:t>
            </a:fld>
            <a:endParaRPr lang="en-US"/>
          </a:p>
        </p:txBody>
      </p:sp>
    </p:spTree>
    <p:extLst>
      <p:ext uri="{BB962C8B-B14F-4D97-AF65-F5344CB8AC3E}">
        <p14:creationId xmlns:p14="http://schemas.microsoft.com/office/powerpoint/2010/main" val="3942077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4/20/2020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4/20/2020</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4/20/2020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4/20/2020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6702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2922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69695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77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97109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4641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3153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0497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55322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022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4765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4/20/2020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4/20/2020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8BD707-D9CF-40AE-B4C6-C98DA3205C09}" type="datetimeFigureOut">
              <a:rPr lang="en-US" smtClean="0"/>
              <a:pPr/>
              <a:t>4/20/2020</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4/20/2020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4/20/2020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5807639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4/20/2020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7.xml"/><Relationship Id="rId5" Type="http://schemas.openxmlformats.org/officeDocument/2006/relationships/image" Target="../media/image30.jpe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tmp"/><Relationship Id="rId1" Type="http://schemas.openxmlformats.org/officeDocument/2006/relationships/slideLayout" Target="../slideLayouts/slideLayout57.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5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latin typeface="Times New Roman" pitchFamily="18" charset="0"/>
                <a:ea typeface="Tahoma" pitchFamily="34" charset="0"/>
                <a:cs typeface="Times New Roman" pitchFamily="18" charset="0"/>
              </a:rPr>
              <a:t>Iceland</a:t>
            </a:r>
            <a:endParaRPr lang="en-US" dirty="0">
              <a:latin typeface="Times New Roman" pitchFamily="18" charset="0"/>
              <a:ea typeface="Tahoma" pitchFamily="34" charset="0"/>
              <a:cs typeface="Times New Roman" pitchFamily="18" charset="0"/>
            </a:endParaRPr>
          </a:p>
        </p:txBody>
      </p:sp>
      <p:sp>
        <p:nvSpPr>
          <p:cNvPr id="3" name="Subtitle 2"/>
          <p:cNvSpPr>
            <a:spLocks noGrp="1"/>
          </p:cNvSpPr>
          <p:nvPr>
            <p:ph type="subTitle" idx="1"/>
          </p:nvPr>
        </p:nvSpPr>
        <p:spPr/>
        <p:txBody>
          <a:bodyPr/>
          <a:lstStyle/>
          <a:p>
            <a:r>
              <a:rPr lang="en-US" dirty="0" smtClean="0">
                <a:solidFill>
                  <a:schemeClr val="tx1"/>
                </a:solidFill>
                <a:latin typeface="Times New Roman" pitchFamily="18" charset="0"/>
                <a:ea typeface="Tahoma" pitchFamily="34" charset="0"/>
                <a:cs typeface="Times New Roman" pitchFamily="18" charset="0"/>
              </a:rPr>
              <a:t>Landscape ecology</a:t>
            </a:r>
            <a:endParaRPr lang="en-US" dirty="0" smtClean="0">
              <a:solidFill>
                <a:schemeClr val="tx1"/>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274535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a:bodyPr>
          <a:lstStyle/>
          <a:p>
            <a:r>
              <a:rPr lang="en-US" sz="3000" b="1" dirty="0" smtClean="0">
                <a:latin typeface="Times New Roman" pitchFamily="18" charset="0"/>
                <a:cs typeface="Times New Roman" pitchFamily="18" charset="0"/>
              </a:rPr>
              <a:t>Dominant flowers</a:t>
            </a:r>
            <a:endParaRPr lang="en-US" sz="3000" b="1" dirty="0">
              <a:latin typeface="Times New Roman" pitchFamily="18" charset="0"/>
              <a:cs typeface="Times New Roman" pitchFamily="18" charset="0"/>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8" y="457200"/>
            <a:ext cx="3747448" cy="2723146"/>
          </a:xfrm>
          <a:prstGeom prst="rect">
            <a:avLst/>
          </a:prstGeom>
        </p:spPr>
      </p:pic>
      <p:sp>
        <p:nvSpPr>
          <p:cNvPr id="5" name="TextBox 4"/>
          <p:cNvSpPr txBox="1"/>
          <p:nvPr/>
        </p:nvSpPr>
        <p:spPr>
          <a:xfrm>
            <a:off x="0" y="3185386"/>
            <a:ext cx="3733800" cy="646331"/>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Sea thrift</a:t>
            </a:r>
          </a:p>
          <a:p>
            <a:pPr algn="ct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Armeria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maritima</a:t>
            </a:r>
            <a:r>
              <a:rPr lang="en-US" dirty="0">
                <a:latin typeface="Times New Roman" pitchFamily="18" charset="0"/>
                <a:cs typeface="Times New Roman"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080" y="457200"/>
            <a:ext cx="3715960" cy="2723146"/>
          </a:xfrm>
          <a:prstGeom prst="rect">
            <a:avLst/>
          </a:prstGeom>
        </p:spPr>
      </p:pic>
      <p:sp>
        <p:nvSpPr>
          <p:cNvPr id="11" name="TextBox 10"/>
          <p:cNvSpPr txBox="1"/>
          <p:nvPr/>
        </p:nvSpPr>
        <p:spPr>
          <a:xfrm>
            <a:off x="5420080" y="3180346"/>
            <a:ext cx="3736430"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Mossy </a:t>
            </a:r>
            <a:r>
              <a:rPr lang="en-US" dirty="0" smtClean="0">
                <a:latin typeface="Times New Roman" pitchFamily="18" charset="0"/>
                <a:cs typeface="Times New Roman" pitchFamily="18" charset="0"/>
              </a:rPr>
              <a:t>mountain-heather</a:t>
            </a:r>
          </a:p>
          <a:p>
            <a:pPr algn="ctr"/>
            <a:r>
              <a:rPr lang="en-US" dirty="0">
                <a:latin typeface="Times New Roman" pitchFamily="18" charset="0"/>
                <a:cs typeface="Times New Roman" pitchFamily="18" charset="0"/>
              </a:rPr>
              <a:t>(</a:t>
            </a:r>
            <a:r>
              <a:rPr lang="en-US" dirty="0" err="1" smtClean="0">
                <a:latin typeface="Times New Roman" pitchFamily="18" charset="0"/>
                <a:cs typeface="Times New Roman" pitchFamily="18" charset="0"/>
              </a:rPr>
              <a:t>Harrimanella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hypnoides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49" y="3799552"/>
            <a:ext cx="3200365" cy="241431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1" y="3799552"/>
            <a:ext cx="3551972" cy="2376861"/>
          </a:xfrm>
          <a:prstGeom prst="rect">
            <a:avLst/>
          </a:prstGeom>
        </p:spPr>
      </p:pic>
      <p:sp>
        <p:nvSpPr>
          <p:cNvPr id="14" name="TextBox 13"/>
          <p:cNvSpPr txBox="1"/>
          <p:nvPr/>
        </p:nvSpPr>
        <p:spPr>
          <a:xfrm>
            <a:off x="5990090" y="6176412"/>
            <a:ext cx="3124482"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Alpine </a:t>
            </a:r>
            <a:r>
              <a:rPr lang="en-US" dirty="0" smtClean="0">
                <a:latin typeface="Times New Roman" pitchFamily="18" charset="0"/>
                <a:cs typeface="Times New Roman" pitchFamily="18" charset="0"/>
              </a:rPr>
              <a:t>speedwell</a:t>
            </a:r>
          </a:p>
          <a:p>
            <a:pPr algn="ct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Veronica </a:t>
            </a:r>
            <a:r>
              <a:rPr lang="en-US" dirty="0" err="1" smtClean="0">
                <a:latin typeface="Times New Roman" pitchFamily="18" charset="0"/>
                <a:cs typeface="Times New Roman" pitchFamily="18" charset="0"/>
              </a:rPr>
              <a:t>alpina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5" name="TextBox 14"/>
          <p:cNvSpPr txBox="1"/>
          <p:nvPr/>
        </p:nvSpPr>
        <p:spPr>
          <a:xfrm>
            <a:off x="-13648" y="6213862"/>
            <a:ext cx="3049564"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Mountain </a:t>
            </a:r>
            <a:r>
              <a:rPr lang="en-US" dirty="0" err="1" smtClean="0">
                <a:latin typeface="Times New Roman" pitchFamily="18" charset="0"/>
                <a:cs typeface="Times New Roman" pitchFamily="18" charset="0"/>
              </a:rPr>
              <a:t>avens</a:t>
            </a:r>
            <a:r>
              <a:rPr lang="en-US" dirty="0" smtClean="0">
                <a:latin typeface="Times New Roman" pitchFamily="18" charset="0"/>
                <a:cs typeface="Times New Roman" pitchFamily="18" charset="0"/>
              </a:rPr>
              <a:t> </a:t>
            </a:r>
          </a:p>
          <a:p>
            <a:pPr algn="ctr"/>
            <a:r>
              <a:rPr lang="en-US" dirty="0">
                <a:latin typeface="Times New Roman" pitchFamily="18" charset="0"/>
                <a:cs typeface="Times New Roman" pitchFamily="18" charset="0"/>
              </a:rPr>
              <a:t>(</a:t>
            </a:r>
            <a:r>
              <a:rPr lang="en-US" dirty="0" err="1" smtClean="0">
                <a:latin typeface="Times New Roman" pitchFamily="18" charset="0"/>
                <a:cs typeface="Times New Roman" pitchFamily="18" charset="0"/>
              </a:rPr>
              <a:t>Dryas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octopedala</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1641523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a:t>Basic environmental/ecological issues of the </a:t>
            </a:r>
            <a:r>
              <a:rPr lang="en-US" sz="3200" dirty="0" smtClean="0"/>
              <a:t>Iceland</a:t>
            </a:r>
            <a:r>
              <a:rPr lang="en-US" sz="3200" dirty="0"/>
              <a:t/>
            </a:r>
            <a:br>
              <a:rPr lang="en-US" sz="3200" dirty="0"/>
            </a:br>
            <a:endParaRPr lang="en-US" sz="3200"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0" y="2635155"/>
            <a:ext cx="5951367" cy="4191000"/>
          </a:xfrm>
        </p:spPr>
      </p:pic>
      <p:sp>
        <p:nvSpPr>
          <p:cNvPr id="5" name="TextBox 4"/>
          <p:cNvSpPr txBox="1"/>
          <p:nvPr/>
        </p:nvSpPr>
        <p:spPr>
          <a:xfrm>
            <a:off x="5999395" y="3048000"/>
            <a:ext cx="3144605" cy="1569660"/>
          </a:xfrm>
          <a:prstGeom prst="rect">
            <a:avLst/>
          </a:prstGeom>
          <a:noFill/>
        </p:spPr>
        <p:txBody>
          <a:bodyPr wrap="square" rtlCol="0">
            <a:spAutoFit/>
          </a:bodyPr>
          <a:lstStyle/>
          <a:p>
            <a:pPr marL="285750" indent="-285750">
              <a:buFont typeface="Arial" pitchFamily="34" charset="0"/>
              <a:buChar char="•"/>
            </a:pPr>
            <a:r>
              <a:rPr lang="en-US" sz="3200" dirty="0" smtClean="0">
                <a:solidFill>
                  <a:srgbClr val="FF0000"/>
                </a:solidFill>
              </a:rPr>
              <a:t>High greenhouse gas footprint</a:t>
            </a:r>
            <a:endParaRPr lang="en-US" sz="3200" dirty="0">
              <a:solidFill>
                <a:srgbClr val="FF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2792" y="5029200"/>
            <a:ext cx="3241207" cy="1828800"/>
          </a:xfrm>
          <a:prstGeom prst="rect">
            <a:avLst/>
          </a:prstGeom>
        </p:spPr>
      </p:pic>
      <p:sp>
        <p:nvSpPr>
          <p:cNvPr id="7" name="TextBox 6"/>
          <p:cNvSpPr txBox="1"/>
          <p:nvPr/>
        </p:nvSpPr>
        <p:spPr>
          <a:xfrm>
            <a:off x="0" y="1143000"/>
            <a:ext cx="9124665" cy="1477328"/>
          </a:xfrm>
          <a:prstGeom prst="rect">
            <a:avLst/>
          </a:prstGeom>
          <a:noFill/>
        </p:spPr>
        <p:txBody>
          <a:bodyPr wrap="square" rtlCol="0">
            <a:spAutoFit/>
          </a:bodyPr>
          <a:lstStyle/>
          <a:p>
            <a:pPr algn="just"/>
            <a:r>
              <a:rPr lang="en-US" dirty="0"/>
              <a:t>In spite of the fact that "</a:t>
            </a:r>
            <a:r>
              <a:rPr lang="en-US" b="1" dirty="0"/>
              <a:t>green energy</a:t>
            </a:r>
            <a:r>
              <a:rPr lang="en-US" dirty="0"/>
              <a:t>" accounts for almost all space heating and electricity (geothermal sources for heat, and hydropower for electricity), Iceland's greenhouse gas footprint (in </a:t>
            </a:r>
            <a:r>
              <a:rPr lang="en-US" dirty="0" err="1"/>
              <a:t>tonnes</a:t>
            </a:r>
            <a:r>
              <a:rPr lang="en-US" dirty="0"/>
              <a:t> of carbon per capita per year) is relatively high compared to other OECD countries. This is mainly because of large emissions from primary metal smelters and the dependence on fossil fuels by the transport and fishery industries</a:t>
            </a:r>
            <a:r>
              <a:rPr lang="en-US" dirty="0" smtClean="0"/>
              <a:t>.</a:t>
            </a:r>
            <a:endParaRPr lang="en-US" dirty="0"/>
          </a:p>
        </p:txBody>
      </p:sp>
    </p:spTree>
    <p:extLst>
      <p:ext uri="{BB962C8B-B14F-4D97-AF65-F5344CB8AC3E}">
        <p14:creationId xmlns:p14="http://schemas.microsoft.com/office/powerpoint/2010/main" val="3833454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Basic environmental/ecological issues of the Iceland</a:t>
            </a:r>
            <a:br>
              <a:rPr lang="en-US" sz="3200" dirty="0"/>
            </a:br>
            <a:endParaRPr lang="en-US" sz="3200" dirty="0"/>
          </a:p>
        </p:txBody>
      </p:sp>
      <p:pic>
        <p:nvPicPr>
          <p:cNvPr id="10" name="Content Placeholder 9"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14600"/>
            <a:ext cx="5899245" cy="4343400"/>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791" y="685800"/>
            <a:ext cx="3864132" cy="4419600"/>
          </a:xfrm>
          <a:prstGeom prst="rect">
            <a:avLst/>
          </a:prstGeom>
        </p:spPr>
      </p:pic>
      <p:sp>
        <p:nvSpPr>
          <p:cNvPr id="12" name="TextBox 11"/>
          <p:cNvSpPr txBox="1"/>
          <p:nvPr/>
        </p:nvSpPr>
        <p:spPr>
          <a:xfrm>
            <a:off x="0" y="1143000"/>
            <a:ext cx="5410200" cy="1415772"/>
          </a:xfrm>
          <a:prstGeom prst="rect">
            <a:avLst/>
          </a:prstGeom>
          <a:noFill/>
        </p:spPr>
        <p:txBody>
          <a:bodyPr wrap="square" rtlCol="0">
            <a:spAutoFit/>
          </a:bodyPr>
          <a:lstStyle/>
          <a:p>
            <a:pPr marL="285750" indent="-285750" algn="just">
              <a:buFont typeface="Arial" pitchFamily="34" charset="0"/>
              <a:buChar char="•"/>
            </a:pPr>
            <a:r>
              <a:rPr lang="en-US" sz="3200" dirty="0" smtClean="0">
                <a:solidFill>
                  <a:srgbClr val="FF0000"/>
                </a:solidFill>
              </a:rPr>
              <a:t>Tourism</a:t>
            </a:r>
            <a:endParaRPr lang="en-US" dirty="0" smtClean="0">
              <a:solidFill>
                <a:srgbClr val="FF0000"/>
              </a:solidFill>
            </a:endParaRPr>
          </a:p>
          <a:p>
            <a:pPr algn="just"/>
            <a:r>
              <a:rPr lang="en-US" dirty="0" smtClean="0"/>
              <a:t>Many </a:t>
            </a:r>
            <a:r>
              <a:rPr lang="en-US" dirty="0"/>
              <a:t>areas are vulnerable to intrusion and a constant stream of visitors, and can thus lose their natural value in a relatively short period of time.</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5130421"/>
            <a:ext cx="2599794" cy="1733737"/>
          </a:xfrm>
          <a:prstGeom prst="rect">
            <a:avLst/>
          </a:prstGeom>
        </p:spPr>
      </p:pic>
    </p:spTree>
    <p:extLst>
      <p:ext uri="{BB962C8B-B14F-4D97-AF65-F5344CB8AC3E}">
        <p14:creationId xmlns:p14="http://schemas.microsoft.com/office/powerpoint/2010/main" val="3583377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1143000"/>
          </a:xfrm>
        </p:spPr>
        <p:txBody>
          <a:bodyPr>
            <a:noAutofit/>
          </a:bodyPr>
          <a:lstStyle/>
          <a:p>
            <a:pPr lvl="0"/>
            <a:r>
              <a:rPr lang="en-US" sz="3200" dirty="0"/>
              <a:t>Potential solutions</a:t>
            </a:r>
            <a:br>
              <a:rPr lang="en-US" sz="3200" dirty="0"/>
            </a:br>
            <a:endParaRPr lang="en-US" sz="3200" dirty="0"/>
          </a:p>
        </p:txBody>
      </p:sp>
      <p:sp>
        <p:nvSpPr>
          <p:cNvPr id="3" name="Content Placeholder 2"/>
          <p:cNvSpPr>
            <a:spLocks noGrp="1"/>
          </p:cNvSpPr>
          <p:nvPr>
            <p:ph idx="1"/>
          </p:nvPr>
        </p:nvSpPr>
        <p:spPr>
          <a:xfrm>
            <a:off x="457200" y="1219200"/>
            <a:ext cx="8229600" cy="4906963"/>
          </a:xfrm>
        </p:spPr>
        <p:txBody>
          <a:bodyPr>
            <a:noAutofit/>
          </a:bodyPr>
          <a:lstStyle/>
          <a:p>
            <a:pPr algn="just"/>
            <a:r>
              <a:rPr lang="en-US" sz="2200" dirty="0" smtClean="0">
                <a:latin typeface="Times New Roman" pitchFamily="18" charset="0"/>
                <a:cs typeface="Times New Roman" pitchFamily="18" charset="0"/>
              </a:rPr>
              <a:t>To strive </a:t>
            </a:r>
            <a:r>
              <a:rPr lang="en-US" sz="2200" dirty="0">
                <a:latin typeface="Times New Roman" pitchFamily="18" charset="0"/>
                <a:cs typeface="Times New Roman" pitchFamily="18" charset="0"/>
              </a:rPr>
              <a:t>to continue to meet its Kyoto commitments for the current commitment period 2013-2020</a:t>
            </a:r>
            <a:r>
              <a:rPr lang="en-US" sz="2200" dirty="0" smtClean="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Alternative </a:t>
            </a:r>
            <a:r>
              <a:rPr lang="en-US" sz="2200" dirty="0">
                <a:latin typeface="Times New Roman" pitchFamily="18" charset="0"/>
                <a:cs typeface="Times New Roman" pitchFamily="18" charset="0"/>
              </a:rPr>
              <a:t>energy solutions such as wind power and tidal energy</a:t>
            </a:r>
            <a:r>
              <a:rPr lang="en-US" sz="2200" dirty="0" smtClean="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A</a:t>
            </a:r>
            <a:r>
              <a:rPr lang="en-US" sz="2200" dirty="0" smtClean="0">
                <a:latin typeface="Times New Roman" pitchFamily="18" charset="0"/>
                <a:cs typeface="Times New Roman" pitchFamily="18" charset="0"/>
              </a:rPr>
              <a:t>lso an increasing </a:t>
            </a:r>
            <a:r>
              <a:rPr lang="en-US" sz="2200" dirty="0">
                <a:latin typeface="Times New Roman" pitchFamily="18" charset="0"/>
                <a:cs typeface="Times New Roman" pitchFamily="18" charset="0"/>
              </a:rPr>
              <a:t>focus on electric cars as a way to reduce the country's environmental footprint. Green electricity and relatively short commuting distances should bode well for such a major shift. </a:t>
            </a:r>
            <a:endParaRPr lang="en-US" sz="2200" dirty="0" smtClean="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A</a:t>
            </a:r>
            <a:r>
              <a:rPr lang="en-US" sz="2200" dirty="0" smtClean="0">
                <a:latin typeface="Times New Roman" pitchFamily="18" charset="0"/>
                <a:cs typeface="Times New Roman" pitchFamily="18" charset="0"/>
              </a:rPr>
              <a:t>n </a:t>
            </a:r>
            <a:r>
              <a:rPr lang="en-US" sz="2200" dirty="0">
                <a:latin typeface="Times New Roman" pitchFamily="18" charset="0"/>
                <a:cs typeface="Times New Roman" pitchFamily="18" charset="0"/>
              </a:rPr>
              <a:t>active campaign has been ongoing against the use of studded </a:t>
            </a:r>
            <a:r>
              <a:rPr lang="en-US" sz="2200" dirty="0" err="1">
                <a:latin typeface="Times New Roman" pitchFamily="18" charset="0"/>
                <a:cs typeface="Times New Roman" pitchFamily="18" charset="0"/>
              </a:rPr>
              <a:t>tyres</a:t>
            </a:r>
            <a:r>
              <a:rPr lang="en-US" sz="2200" dirty="0">
                <a:latin typeface="Times New Roman" pitchFamily="18" charset="0"/>
                <a:cs typeface="Times New Roman" pitchFamily="18" charset="0"/>
              </a:rPr>
              <a:t> (removing the studded </a:t>
            </a:r>
            <a:r>
              <a:rPr lang="en-US" sz="2200" dirty="0" err="1">
                <a:latin typeface="Times New Roman" pitchFamily="18" charset="0"/>
                <a:cs typeface="Times New Roman" pitchFamily="18" charset="0"/>
              </a:rPr>
              <a:t>tyres</a:t>
            </a:r>
            <a:r>
              <a:rPr lang="en-US" sz="2200" dirty="0">
                <a:latin typeface="Times New Roman" pitchFamily="18" charset="0"/>
                <a:cs typeface="Times New Roman" pitchFamily="18" charset="0"/>
              </a:rPr>
              <a:t> would reduce PM pollution) and major steps have been taken to extend and improve bike paths and promote public transport in the Reykjavík area to reduce environmental pressures</a:t>
            </a:r>
            <a:r>
              <a:rPr lang="en-US" sz="2200" dirty="0" smtClean="0">
                <a:latin typeface="Times New Roman" pitchFamily="18" charset="0"/>
                <a:cs typeface="Times New Roman" pitchFamily="18" charset="0"/>
              </a:rPr>
              <a:t>.</a:t>
            </a:r>
          </a:p>
          <a:p>
            <a:pPr algn="just"/>
            <a:r>
              <a:rPr lang="en-US" sz="2200" dirty="0" smtClean="0">
                <a:latin typeface="Times New Roman" pitchFamily="18" charset="0"/>
                <a:cs typeface="Times New Roman" pitchFamily="18" charset="0"/>
              </a:rPr>
              <a:t>Environmental policy how </a:t>
            </a:r>
            <a:r>
              <a:rPr lang="en-US" sz="2200" dirty="0">
                <a:latin typeface="Times New Roman" pitchFamily="18" charset="0"/>
                <a:cs typeface="Times New Roman" pitchFamily="18" charset="0"/>
              </a:rPr>
              <a:t>to manage the Icelandic tourist industry in a sustainable way, especially with respect to the highly sensitive natural sites.</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80932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chor="ctr">
            <a:norm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for attention!</a:t>
            </a:r>
          </a:p>
        </p:txBody>
      </p:sp>
    </p:spTree>
    <p:extLst>
      <p:ext uri="{BB962C8B-B14F-4D97-AF65-F5344CB8AC3E}">
        <p14:creationId xmlns:p14="http://schemas.microsoft.com/office/powerpoint/2010/main" val="1300188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just"/>
            <a:r>
              <a:rPr lang="en-US" sz="2000" dirty="0">
                <a:latin typeface="Times New Roman" pitchFamily="18" charset="0"/>
                <a:cs typeface="Times New Roman" pitchFamily="18" charset="0"/>
              </a:rPr>
              <a:t>Iceland is a Nordic island country in the North Atlantic, with a population of </a:t>
            </a:r>
            <a:r>
              <a:rPr lang="en-US" sz="2000" dirty="0" smtClean="0">
                <a:latin typeface="Times New Roman" pitchFamily="18" charset="0"/>
                <a:cs typeface="Times New Roman" pitchFamily="18" charset="0"/>
              </a:rPr>
              <a:t>338,349 </a:t>
            </a:r>
            <a:r>
              <a:rPr lang="en-US" sz="2000" dirty="0">
                <a:latin typeface="Times New Roman" pitchFamily="18" charset="0"/>
                <a:cs typeface="Times New Roman" pitchFamily="18" charset="0"/>
              </a:rPr>
              <a:t>and an area of </a:t>
            </a:r>
            <a:r>
              <a:rPr lang="en-US" sz="2000" dirty="0" smtClean="0">
                <a:latin typeface="Times New Roman" pitchFamily="18" charset="0"/>
                <a:cs typeface="Times New Roman" pitchFamily="18" charset="0"/>
              </a:rPr>
              <a:t>103,494</a:t>
            </a:r>
            <a:r>
              <a:rPr lang="en-US" sz="2000" dirty="0">
                <a:latin typeface="Times New Roman" pitchFamily="18" charset="0"/>
                <a:cs typeface="Times New Roman" pitchFamily="18" charset="0"/>
              </a:rPr>
              <a:t> km</a:t>
            </a:r>
            <a:r>
              <a:rPr lang="en-US" sz="2000" baseline="30000" dirty="0">
                <a:latin typeface="Times New Roman" pitchFamily="18" charset="0"/>
                <a:cs typeface="Times New Roman" pitchFamily="18" charset="0"/>
              </a:rPr>
              <a:t>2</a:t>
            </a:r>
            <a:r>
              <a:rPr lang="en-US" sz="2000" dirty="0">
                <a:latin typeface="Times New Roman" pitchFamily="18" charset="0"/>
                <a:cs typeface="Times New Roman" pitchFamily="18" charset="0"/>
              </a:rPr>
              <a:t> making it the most sparsely populated country in Europe. Forest area of Iceland is about </a:t>
            </a:r>
            <a:r>
              <a:rPr lang="en-US" sz="2000" dirty="0" smtClean="0">
                <a:latin typeface="Times New Roman" pitchFamily="18" charset="0"/>
                <a:cs typeface="Times New Roman" pitchFamily="18" charset="0"/>
              </a:rPr>
              <a:t>744</a:t>
            </a:r>
            <a:r>
              <a:rPr lang="en-US" sz="2000" dirty="0">
                <a:latin typeface="Times New Roman" pitchFamily="18" charset="0"/>
                <a:cs typeface="Times New Roman" pitchFamily="18" charset="0"/>
              </a:rPr>
              <a:t> sq. Km, this is 1</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9516" y="1198044"/>
            <a:ext cx="7804969" cy="5537984"/>
          </a:xfrm>
        </p:spPr>
      </p:pic>
    </p:spTree>
    <p:extLst>
      <p:ext uri="{BB962C8B-B14F-4D97-AF65-F5344CB8AC3E}">
        <p14:creationId xmlns:p14="http://schemas.microsoft.com/office/powerpoint/2010/main" val="2398179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50" y="914400"/>
            <a:ext cx="9119700" cy="5791201"/>
          </a:xfrm>
        </p:spPr>
      </p:pic>
      <p:sp>
        <p:nvSpPr>
          <p:cNvPr id="2" name="Title 1"/>
          <p:cNvSpPr>
            <a:spLocks noGrp="1"/>
          </p:cNvSpPr>
          <p:nvPr>
            <p:ph type="title"/>
          </p:nvPr>
        </p:nvSpPr>
        <p:spPr>
          <a:xfrm>
            <a:off x="457200" y="0"/>
            <a:ext cx="8229600" cy="990600"/>
          </a:xfrm>
        </p:spPr>
        <p:txBody>
          <a:bodyPr>
            <a:noAutofit/>
          </a:bodyPr>
          <a:lstStyle/>
          <a:p>
            <a:pPr algn="l"/>
            <a:r>
              <a:rPr lang="en-US" sz="2400" dirty="0" err="1">
                <a:solidFill>
                  <a:schemeClr val="tx1"/>
                </a:solidFill>
                <a:latin typeface="Times New Roman" pitchFamily="18" charset="0"/>
                <a:cs typeface="Times New Roman" pitchFamily="18" charset="0"/>
              </a:rPr>
              <a:t>Phytogeographically</a:t>
            </a:r>
            <a:r>
              <a:rPr lang="en-US" sz="2400" dirty="0">
                <a:solidFill>
                  <a:schemeClr val="tx1"/>
                </a:solidFill>
                <a:latin typeface="Times New Roman" pitchFamily="18" charset="0"/>
                <a:cs typeface="Times New Roman" pitchFamily="18" charset="0"/>
              </a:rPr>
              <a:t>, Iceland belongs to the Arctic province of the </a:t>
            </a:r>
            <a:r>
              <a:rPr lang="en-US" sz="2400" dirty="0" err="1">
                <a:solidFill>
                  <a:schemeClr val="tx1"/>
                </a:solidFill>
                <a:latin typeface="Times New Roman" pitchFamily="18" charset="0"/>
                <a:cs typeface="Times New Roman" pitchFamily="18" charset="0"/>
              </a:rPr>
              <a:t>Circumboreal</a:t>
            </a:r>
            <a:r>
              <a:rPr lang="en-US" sz="2400" dirty="0">
                <a:solidFill>
                  <a:schemeClr val="tx1"/>
                </a:solidFill>
                <a:latin typeface="Times New Roman" pitchFamily="18" charset="0"/>
                <a:cs typeface="Times New Roman" pitchFamily="18" charset="0"/>
              </a:rPr>
              <a:t> Region within the Boreal Kingdom.</a:t>
            </a:r>
          </a:p>
        </p:txBody>
      </p:sp>
    </p:spTree>
    <p:extLst>
      <p:ext uri="{BB962C8B-B14F-4D97-AF65-F5344CB8AC3E}">
        <p14:creationId xmlns:p14="http://schemas.microsoft.com/office/powerpoint/2010/main" val="1724151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0203" y="762001"/>
            <a:ext cx="4289873" cy="5334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077" y="762000"/>
            <a:ext cx="4287813" cy="5347855"/>
          </a:xfrm>
          <a:prstGeom prst="rect">
            <a:avLst/>
          </a:prstGeom>
        </p:spPr>
      </p:pic>
    </p:spTree>
    <p:extLst>
      <p:ext uri="{BB962C8B-B14F-4D97-AF65-F5344CB8AC3E}">
        <p14:creationId xmlns:p14="http://schemas.microsoft.com/office/powerpoint/2010/main" val="2501483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9177" y="677945"/>
            <a:ext cx="8925647" cy="5502111"/>
          </a:xfrm>
        </p:spPr>
      </p:pic>
    </p:spTree>
    <p:extLst>
      <p:ext uri="{BB962C8B-B14F-4D97-AF65-F5344CB8AC3E}">
        <p14:creationId xmlns:p14="http://schemas.microsoft.com/office/powerpoint/2010/main" val="1086607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P</a:t>
            </a:r>
            <a:r>
              <a:rPr lang="en-US" dirty="0" smtClean="0"/>
              <a:t>rotected area table Iceland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5277156"/>
              </p:ext>
            </p:extLst>
          </p:nvPr>
        </p:nvGraphicFramePr>
        <p:xfrm>
          <a:off x="152399" y="1447801"/>
          <a:ext cx="8839200" cy="5181600"/>
        </p:xfrm>
        <a:graphic>
          <a:graphicData uri="http://schemas.openxmlformats.org/drawingml/2006/table">
            <a:tbl>
              <a:tblPr>
                <a:tableStyleId>{5C22544A-7EE6-4342-B048-85BDC9FD1C3A}</a:tableStyleId>
              </a:tblPr>
              <a:tblGrid>
                <a:gridCol w="2771070"/>
                <a:gridCol w="3271402"/>
                <a:gridCol w="2796728"/>
              </a:tblGrid>
              <a:tr h="260490">
                <a:tc gridSpan="3">
                  <a:txBody>
                    <a:bodyPr/>
                    <a:lstStyle/>
                    <a:p>
                      <a:pPr marL="361950" algn="l">
                        <a:lnSpc>
                          <a:spcPct val="115000"/>
                        </a:lnSpc>
                        <a:spcAft>
                          <a:spcPts val="1000"/>
                        </a:spcAft>
                      </a:pP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446328">
                <a:tc gridSpan="3">
                  <a:txBody>
                    <a:bodyPr/>
                    <a:lstStyle/>
                    <a:p>
                      <a:pPr marL="361950" algn="ctr">
                        <a:lnSpc>
                          <a:spcPct val="115000"/>
                        </a:lnSpc>
                        <a:spcAft>
                          <a:spcPts val="1000"/>
                        </a:spcAft>
                      </a:pPr>
                      <a:r>
                        <a:rPr lang="en-US" sz="1400" b="1" dirty="0">
                          <a:effectLst/>
                          <a:latin typeface="Times New Roman" pitchFamily="18" charset="0"/>
                          <a:cs typeface="Times New Roman" pitchFamily="18" charset="0"/>
                        </a:rPr>
                        <a:t>IUCN management categories </a:t>
                      </a:r>
                      <a:r>
                        <a:rPr lang="en-US" sz="1400" b="1" dirty="0" smtClean="0">
                          <a:effectLst/>
                          <a:latin typeface="Times New Roman" pitchFamily="18" charset="0"/>
                          <a:cs typeface="Times New Roman" pitchFamily="18" charset="0"/>
                        </a:rPr>
                        <a:t>of </a:t>
                      </a:r>
                      <a:r>
                        <a:rPr lang="en-US" sz="1400" b="1" dirty="0">
                          <a:effectLst/>
                          <a:latin typeface="Times New Roman" pitchFamily="18" charset="0"/>
                          <a:cs typeface="Times New Roman" pitchFamily="18" charset="0"/>
                        </a:rPr>
                        <a:t>Iceland</a:t>
                      </a:r>
                      <a:endParaRPr lang="en-US" sz="1100" b="1" dirty="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r>
              <a:tr h="490960">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Management categories</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Count</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a:effectLst/>
                          <a:latin typeface="Times New Roman" pitchFamily="18" charset="0"/>
                          <a:cs typeface="Times New Roman" pitchFamily="18" charset="0"/>
                        </a:rPr>
                        <a:t>%</a:t>
                      </a:r>
                      <a:endParaRPr lang="en-US" sz="1100">
                        <a:effectLst/>
                        <a:latin typeface="Times New Roman" pitchFamily="18" charset="0"/>
                        <a:ea typeface="Calibri"/>
                        <a:cs typeface="Times New Roman" pitchFamily="18" charset="0"/>
                      </a:endParaRPr>
                    </a:p>
                  </a:txBody>
                  <a:tcPr marL="68580" marR="68580" marT="0" marB="0"/>
                </a:tc>
              </a:tr>
              <a:tr h="550470">
                <a:tc>
                  <a:txBody>
                    <a:bodyPr/>
                    <a:lstStyle/>
                    <a:p>
                      <a:pPr marL="361950" algn="ctr">
                        <a:lnSpc>
                          <a:spcPct val="115000"/>
                        </a:lnSpc>
                        <a:spcAft>
                          <a:spcPts val="1000"/>
                        </a:spcAft>
                      </a:pPr>
                      <a:r>
                        <a:rPr lang="en-US" sz="1200" dirty="0" err="1">
                          <a:effectLst/>
                          <a:latin typeface="Times New Roman" pitchFamily="18" charset="0"/>
                          <a:cs typeface="Times New Roman" pitchFamily="18" charset="0"/>
                        </a:rPr>
                        <a:t>Ia</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dirty="0" smtClean="0">
                          <a:effectLst/>
                          <a:latin typeface="Times New Roman" pitchFamily="18" charset="0"/>
                          <a:ea typeface="+mn-ea"/>
                          <a:cs typeface="Times New Roman" pitchFamily="18" charset="0"/>
                        </a:rPr>
                        <a:t>2</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a:effectLst/>
                          <a:latin typeface="Times New Roman" pitchFamily="18" charset="0"/>
                          <a:cs typeface="Times New Roman" pitchFamily="18" charset="0"/>
                        </a:rPr>
                        <a:t>1.55</a:t>
                      </a:r>
                      <a:endParaRPr lang="en-US" sz="1100">
                        <a:effectLst/>
                        <a:latin typeface="Times New Roman" pitchFamily="18" charset="0"/>
                        <a:ea typeface="Calibri"/>
                        <a:cs typeface="Times New Roman" pitchFamily="18" charset="0"/>
                      </a:endParaRPr>
                    </a:p>
                  </a:txBody>
                  <a:tcPr marL="68580" marR="68580" marT="0" marB="0"/>
                </a:tc>
              </a:tr>
              <a:tr h="464181">
                <a:tc>
                  <a:txBody>
                    <a:bodyPr/>
                    <a:lstStyle/>
                    <a:p>
                      <a:pPr marL="361950" algn="ctr">
                        <a:lnSpc>
                          <a:spcPct val="115000"/>
                        </a:lnSpc>
                        <a:spcAft>
                          <a:spcPts val="1000"/>
                        </a:spcAft>
                      </a:pPr>
                      <a:r>
                        <a:rPr lang="en-US" sz="1200" dirty="0" err="1">
                          <a:effectLst/>
                          <a:latin typeface="Times New Roman" pitchFamily="18" charset="0"/>
                          <a:cs typeface="Times New Roman" pitchFamily="18" charset="0"/>
                        </a:rPr>
                        <a:t>Ib</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2</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a:effectLst/>
                          <a:latin typeface="Times New Roman" pitchFamily="18" charset="0"/>
                          <a:cs typeface="Times New Roman" pitchFamily="18" charset="0"/>
                        </a:rPr>
                        <a:t>1.55</a:t>
                      </a:r>
                      <a:endParaRPr lang="en-US" sz="1100">
                        <a:effectLst/>
                        <a:latin typeface="Times New Roman" pitchFamily="18" charset="0"/>
                        <a:ea typeface="Calibri"/>
                        <a:cs typeface="Times New Roman" pitchFamily="18" charset="0"/>
                      </a:endParaRPr>
                    </a:p>
                  </a:txBody>
                  <a:tcPr marL="68580" marR="68580" marT="0" marB="0"/>
                </a:tc>
              </a:tr>
              <a:tr h="535593">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II</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5</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a:effectLst/>
                          <a:latin typeface="Times New Roman" pitchFamily="18" charset="0"/>
                          <a:cs typeface="Times New Roman" pitchFamily="18" charset="0"/>
                        </a:rPr>
                        <a:t>3.88</a:t>
                      </a:r>
                      <a:endParaRPr lang="en-US" sz="1100">
                        <a:effectLst/>
                        <a:latin typeface="Times New Roman" pitchFamily="18" charset="0"/>
                        <a:ea typeface="Calibri"/>
                        <a:cs typeface="Times New Roman" pitchFamily="18" charset="0"/>
                      </a:endParaRPr>
                    </a:p>
                  </a:txBody>
                  <a:tcPr marL="68580" marR="68580" marT="0" marB="0"/>
                </a:tc>
              </a:tr>
              <a:tr h="401694">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III</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43</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33.33</a:t>
                      </a:r>
                      <a:endParaRPr lang="en-US" sz="1100" dirty="0">
                        <a:effectLst/>
                        <a:latin typeface="Times New Roman" pitchFamily="18" charset="0"/>
                        <a:ea typeface="Calibri"/>
                        <a:cs typeface="Times New Roman" pitchFamily="18" charset="0"/>
                      </a:endParaRPr>
                    </a:p>
                  </a:txBody>
                  <a:tcPr marL="68580" marR="68580" marT="0" marB="0"/>
                </a:tc>
              </a:tr>
              <a:tr h="309256">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IV</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a:effectLst/>
                          <a:latin typeface="Times New Roman" pitchFamily="18" charset="0"/>
                          <a:cs typeface="Times New Roman" pitchFamily="18" charset="0"/>
                        </a:rPr>
                        <a:t>19</a:t>
                      </a:r>
                      <a:endParaRPr lang="en-US" sz="110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14.73</a:t>
                      </a:r>
                      <a:endParaRPr lang="en-US" sz="1100" dirty="0">
                        <a:effectLst/>
                        <a:latin typeface="Times New Roman" pitchFamily="18" charset="0"/>
                        <a:ea typeface="Calibri"/>
                        <a:cs typeface="Times New Roman" pitchFamily="18" charset="0"/>
                      </a:endParaRPr>
                    </a:p>
                  </a:txBody>
                  <a:tcPr marL="68580" marR="68580" marT="0" marB="0"/>
                </a:tc>
              </a:tr>
              <a:tr h="309256">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V</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a:effectLst/>
                          <a:latin typeface="Times New Roman" pitchFamily="18" charset="0"/>
                          <a:cs typeface="Times New Roman" pitchFamily="18" charset="0"/>
                        </a:rPr>
                        <a:t>29</a:t>
                      </a:r>
                      <a:endParaRPr lang="en-US" sz="110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22.48</a:t>
                      </a:r>
                      <a:endParaRPr lang="en-US" sz="1100" dirty="0">
                        <a:effectLst/>
                        <a:latin typeface="Times New Roman" pitchFamily="18" charset="0"/>
                        <a:ea typeface="Calibri"/>
                        <a:cs typeface="Times New Roman" pitchFamily="18" charset="0"/>
                      </a:endParaRPr>
                    </a:p>
                  </a:txBody>
                  <a:tcPr marL="68580" marR="68580" marT="0" marB="0"/>
                </a:tc>
              </a:tr>
              <a:tr h="371940">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VI</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a:effectLst/>
                          <a:latin typeface="Times New Roman" pitchFamily="18" charset="0"/>
                          <a:cs typeface="Times New Roman" pitchFamily="18" charset="0"/>
                        </a:rPr>
                        <a:t>13</a:t>
                      </a:r>
                      <a:endParaRPr lang="en-US" sz="110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10.08</a:t>
                      </a:r>
                      <a:endParaRPr lang="en-US" sz="1100" dirty="0">
                        <a:effectLst/>
                        <a:latin typeface="Times New Roman" pitchFamily="18" charset="0"/>
                        <a:ea typeface="Calibri"/>
                        <a:cs typeface="Times New Roman" pitchFamily="18" charset="0"/>
                      </a:endParaRPr>
                    </a:p>
                  </a:txBody>
                  <a:tcPr marL="68580" marR="68580" marT="0" marB="0"/>
                </a:tc>
              </a:tr>
              <a:tr h="520716">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Not reported</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a:effectLst/>
                          <a:latin typeface="Times New Roman" pitchFamily="18" charset="0"/>
                          <a:cs typeface="Times New Roman" pitchFamily="18" charset="0"/>
                        </a:rPr>
                        <a:t>6</a:t>
                      </a:r>
                      <a:endParaRPr lang="en-US" sz="110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4.65</a:t>
                      </a:r>
                      <a:endParaRPr lang="en-US" sz="1100" dirty="0">
                        <a:effectLst/>
                        <a:latin typeface="Times New Roman" pitchFamily="18" charset="0"/>
                        <a:ea typeface="Calibri"/>
                        <a:cs typeface="Times New Roman" pitchFamily="18" charset="0"/>
                      </a:endParaRPr>
                    </a:p>
                  </a:txBody>
                  <a:tcPr marL="68580" marR="68580" marT="0" marB="0"/>
                </a:tc>
              </a:tr>
              <a:tr h="520716">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Not Applicable</a:t>
                      </a:r>
                      <a:endParaRPr lang="en-US" sz="1100" dirty="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a:effectLst/>
                          <a:latin typeface="Times New Roman" pitchFamily="18" charset="0"/>
                          <a:cs typeface="Times New Roman" pitchFamily="18" charset="0"/>
                        </a:rPr>
                        <a:t>10</a:t>
                      </a:r>
                      <a:endParaRPr lang="en-US" sz="1100">
                        <a:effectLst/>
                        <a:latin typeface="Times New Roman" pitchFamily="18" charset="0"/>
                        <a:ea typeface="Calibri"/>
                        <a:cs typeface="Times New Roman" pitchFamily="18" charset="0"/>
                      </a:endParaRPr>
                    </a:p>
                  </a:txBody>
                  <a:tcPr marL="68580" marR="68580" marT="0" marB="0"/>
                </a:tc>
                <a:tc>
                  <a:txBody>
                    <a:bodyPr/>
                    <a:lstStyle/>
                    <a:p>
                      <a:pPr marL="361950" algn="ctr">
                        <a:lnSpc>
                          <a:spcPct val="115000"/>
                        </a:lnSpc>
                        <a:spcAft>
                          <a:spcPts val="1000"/>
                        </a:spcAft>
                      </a:pPr>
                      <a:r>
                        <a:rPr lang="en-US" sz="1200" dirty="0">
                          <a:effectLst/>
                          <a:latin typeface="Times New Roman" pitchFamily="18" charset="0"/>
                          <a:cs typeface="Times New Roman" pitchFamily="18" charset="0"/>
                        </a:rPr>
                        <a:t>7.75</a:t>
                      </a:r>
                      <a:endParaRPr lang="en-US" sz="11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3631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33" y="29570"/>
            <a:ext cx="8229600" cy="563562"/>
          </a:xfrm>
        </p:spPr>
        <p:txBody>
          <a:bodyPr>
            <a:normAutofit/>
          </a:bodyPr>
          <a:lstStyle/>
          <a:p>
            <a:r>
              <a:rPr lang="en-US" sz="3000" b="1" dirty="0" smtClean="0">
                <a:latin typeface="Times New Roman" pitchFamily="18" charset="0"/>
                <a:cs typeface="Times New Roman" pitchFamily="18" charset="0"/>
              </a:rPr>
              <a:t>Dominant animals</a:t>
            </a:r>
            <a:endParaRPr lang="en-US" sz="3000"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4009" y="2391089"/>
            <a:ext cx="3455983" cy="2292469"/>
          </a:xfrm>
        </p:spPr>
      </p:pic>
      <p:sp>
        <p:nvSpPr>
          <p:cNvPr id="5" name="TextBox 4"/>
          <p:cNvSpPr txBox="1"/>
          <p:nvPr/>
        </p:nvSpPr>
        <p:spPr>
          <a:xfrm>
            <a:off x="3200401" y="4673655"/>
            <a:ext cx="2743200"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Reindeer </a:t>
            </a:r>
            <a:r>
              <a:rPr lang="en-US" dirty="0" smtClean="0">
                <a:latin typeface="Times New Roman" pitchFamily="18" charset="0"/>
                <a:cs typeface="Times New Roman" pitchFamily="18" charset="0"/>
              </a:rPr>
              <a:t>bull </a:t>
            </a:r>
          </a:p>
          <a:p>
            <a:pPr algn="ct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Rangifer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tarandus</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 y="3754550"/>
            <a:ext cx="3178790" cy="2484543"/>
          </a:xfrm>
          <a:prstGeom prst="rect">
            <a:avLst/>
          </a:prstGeom>
        </p:spPr>
      </p:pic>
      <p:sp>
        <p:nvSpPr>
          <p:cNvPr id="15" name="TextBox 14"/>
          <p:cNvSpPr txBox="1"/>
          <p:nvPr/>
        </p:nvSpPr>
        <p:spPr>
          <a:xfrm>
            <a:off x="-29570" y="6211669"/>
            <a:ext cx="2445762"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Artic fox (white morph)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Vulpes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lagopus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2227" y="4075715"/>
            <a:ext cx="3211773" cy="213595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7" y="609599"/>
            <a:ext cx="3190164" cy="2122909"/>
          </a:xfrm>
          <a:prstGeom prst="rect">
            <a:avLst/>
          </a:prstGeom>
        </p:spPr>
      </p:pic>
      <p:sp>
        <p:nvSpPr>
          <p:cNvPr id="19" name="TextBox 18"/>
          <p:cNvSpPr txBox="1"/>
          <p:nvPr/>
        </p:nvSpPr>
        <p:spPr>
          <a:xfrm>
            <a:off x="10237" y="2732508"/>
            <a:ext cx="3178790"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The antler </a:t>
            </a:r>
            <a:r>
              <a:rPr lang="en-US" dirty="0" smtClean="0">
                <a:latin typeface="Times New Roman" pitchFamily="18" charset="0"/>
                <a:cs typeface="Times New Roman" pitchFamily="18" charset="0"/>
              </a:rPr>
              <a:t>moth </a:t>
            </a:r>
          </a:p>
          <a:p>
            <a:pPr algn="ct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Cerapteryx</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graminis</a:t>
            </a:r>
            <a:r>
              <a:rPr lang="en-US" dirty="0">
                <a:latin typeface="Times New Roman" pitchFamily="18" charset="0"/>
                <a:cs typeface="Times New Roman" pitchFamily="18" charset="0"/>
              </a:rPr>
              <a:t>)</a:t>
            </a: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4290" y="609599"/>
            <a:ext cx="4112650" cy="1942679"/>
          </a:xfrm>
          <a:prstGeom prst="rect">
            <a:avLst/>
          </a:prstGeom>
        </p:spPr>
      </p:pic>
      <p:sp>
        <p:nvSpPr>
          <p:cNvPr id="21" name="TextBox 20"/>
          <p:cNvSpPr txBox="1"/>
          <p:nvPr/>
        </p:nvSpPr>
        <p:spPr>
          <a:xfrm>
            <a:off x="5932226" y="2523584"/>
            <a:ext cx="3194713"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The furrow </a:t>
            </a:r>
            <a:r>
              <a:rPr lang="en-US" dirty="0" smtClean="0">
                <a:latin typeface="Times New Roman" pitchFamily="18" charset="0"/>
                <a:cs typeface="Times New Roman" pitchFamily="18" charset="0"/>
              </a:rPr>
              <a:t>spider</a:t>
            </a:r>
          </a:p>
          <a:p>
            <a:pPr algn="ctr"/>
            <a:r>
              <a:rPr lang="en-US" dirty="0">
                <a:latin typeface="Times New Roman" pitchFamily="18" charset="0"/>
                <a:cs typeface="Times New Roman" pitchFamily="18" charset="0"/>
              </a:rPr>
              <a:t>(</a:t>
            </a:r>
            <a:r>
              <a:rPr lang="en-US" dirty="0" err="1" smtClean="0">
                <a:latin typeface="Times New Roman" pitchFamily="18" charset="0"/>
                <a:cs typeface="Times New Roman" pitchFamily="18" charset="0"/>
              </a:rPr>
              <a:t>Larinioides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patagiatus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extBox 2"/>
          <p:cNvSpPr txBox="1"/>
          <p:nvPr/>
        </p:nvSpPr>
        <p:spPr>
          <a:xfrm>
            <a:off x="6126013" y="6211668"/>
            <a:ext cx="3017987"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Artic fox </a:t>
            </a:r>
            <a:r>
              <a:rPr lang="en-US" dirty="0" smtClean="0">
                <a:latin typeface="Times New Roman" pitchFamily="18" charset="0"/>
                <a:cs typeface="Times New Roman" pitchFamily="18" charset="0"/>
              </a:rPr>
              <a:t>(brown </a:t>
            </a:r>
            <a:r>
              <a:rPr lang="en-US" dirty="0">
                <a:latin typeface="Times New Roman" pitchFamily="18" charset="0"/>
                <a:cs typeface="Times New Roman" pitchFamily="18" charset="0"/>
              </a:rPr>
              <a:t>morph) (</a:t>
            </a:r>
            <a:r>
              <a:rPr lang="en-US" dirty="0" err="1">
                <a:latin typeface="Times New Roman" pitchFamily="18" charset="0"/>
                <a:cs typeface="Times New Roman" pitchFamily="18" charset="0"/>
              </a:rPr>
              <a:t>Vulpes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lagopus</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2236244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236"/>
            <a:ext cx="8229600" cy="411162"/>
          </a:xfrm>
        </p:spPr>
        <p:txBody>
          <a:bodyPr>
            <a:noAutofit/>
          </a:bodyPr>
          <a:lstStyle/>
          <a:p>
            <a:r>
              <a:rPr lang="en-US" sz="3000" b="1" dirty="0" smtClean="0">
                <a:latin typeface="Times New Roman" pitchFamily="18" charset="0"/>
                <a:cs typeface="Times New Roman" pitchFamily="18" charset="0"/>
              </a:rPr>
              <a:t>Dominant birds</a:t>
            </a:r>
            <a:endParaRPr lang="en-US" sz="3000" b="1" dirty="0">
              <a:latin typeface="Times New Roman" pitchFamily="18" charset="0"/>
              <a:cs typeface="Times New Roman"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19" y="381000"/>
            <a:ext cx="3048000" cy="2141220"/>
          </a:xfrm>
          <a:prstGeom prst="rect">
            <a:avLst/>
          </a:prstGeom>
        </p:spPr>
      </p:pic>
      <p:sp>
        <p:nvSpPr>
          <p:cNvPr id="11" name="TextBox 10"/>
          <p:cNvSpPr txBox="1"/>
          <p:nvPr/>
        </p:nvSpPr>
        <p:spPr>
          <a:xfrm>
            <a:off x="-34119" y="2579004"/>
            <a:ext cx="2724473"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Great </a:t>
            </a:r>
            <a:r>
              <a:rPr lang="en-US" dirty="0" err="1" smtClean="0">
                <a:latin typeface="Times New Roman" pitchFamily="18" charset="0"/>
                <a:cs typeface="Times New Roman" pitchFamily="18" charset="0"/>
              </a:rPr>
              <a:t>skua</a:t>
            </a:r>
            <a:r>
              <a:rPr lang="en-US" dirty="0" smtClean="0">
                <a:latin typeface="Times New Roman" pitchFamily="18" charset="0"/>
                <a:cs typeface="Times New Roman" pitchFamily="18" charset="0"/>
              </a:rPr>
              <a:t> </a:t>
            </a:r>
          </a:p>
          <a:p>
            <a:pPr algn="ct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Stercorarius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skua</a:t>
            </a:r>
            <a:r>
              <a:rPr lang="en-US" dirty="0">
                <a:latin typeface="Times New Roman" pitchFamily="18" charset="0"/>
                <a:cs typeface="Times New Roman" pitchFamily="18" charset="0"/>
              </a:rPr>
              <a: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7894" y="381000"/>
            <a:ext cx="3206105" cy="2141220"/>
          </a:xfrm>
          <a:prstGeom prst="rect">
            <a:avLst/>
          </a:prstGeom>
        </p:spPr>
      </p:pic>
      <p:sp>
        <p:nvSpPr>
          <p:cNvPr id="13" name="TextBox 12"/>
          <p:cNvSpPr txBox="1"/>
          <p:nvPr/>
        </p:nvSpPr>
        <p:spPr>
          <a:xfrm>
            <a:off x="6453646" y="2522220"/>
            <a:ext cx="2690353"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Rock </a:t>
            </a:r>
            <a:r>
              <a:rPr lang="en-US" dirty="0" smtClean="0">
                <a:latin typeface="Times New Roman" pitchFamily="18" charset="0"/>
                <a:cs typeface="Times New Roman" pitchFamily="18" charset="0"/>
              </a:rPr>
              <a:t>ptarmigan </a:t>
            </a:r>
          </a:p>
          <a:p>
            <a:pPr algn="ctr"/>
            <a:r>
              <a:rPr lang="en-US" dirty="0">
                <a:latin typeface="Times New Roman" pitchFamily="18" charset="0"/>
                <a:cs typeface="Times New Roman" pitchFamily="18" charset="0"/>
              </a:rPr>
              <a:t>(</a:t>
            </a:r>
            <a:r>
              <a:rPr lang="en-US" dirty="0" err="1" smtClean="0">
                <a:latin typeface="Times New Roman" pitchFamily="18" charset="0"/>
                <a:cs typeface="Times New Roman" pitchFamily="18" charset="0"/>
              </a:rPr>
              <a:t>Lagopus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muta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7287" y="2126122"/>
            <a:ext cx="3796359" cy="2441059"/>
          </a:xfrm>
          <a:prstGeom prst="rect">
            <a:avLst/>
          </a:prstGeom>
        </p:spPr>
      </p:pic>
      <p:sp>
        <p:nvSpPr>
          <p:cNvPr id="15" name="TextBox 14"/>
          <p:cNvSpPr txBox="1"/>
          <p:nvPr/>
        </p:nvSpPr>
        <p:spPr>
          <a:xfrm>
            <a:off x="2690354" y="4567181"/>
            <a:ext cx="3763294" cy="646331"/>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Whooper swan</a:t>
            </a:r>
          </a:p>
          <a:p>
            <a:pPr algn="ctr"/>
            <a:r>
              <a:rPr lang="en-US" dirty="0" smtClean="0">
                <a:latin typeface="Times New Roman" pitchFamily="18" charset="0"/>
                <a:cs typeface="Times New Roman" pitchFamily="18" charset="0"/>
              </a:rPr>
              <a:t>(Cygnus Cygnus)</a:t>
            </a:r>
            <a:endParaRPr lang="en-US" dirty="0">
              <a:latin typeface="Times New Roman" pitchFamily="18" charset="0"/>
              <a:cs typeface="Times New Roman" pitchFamily="18"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3647" y="3502229"/>
            <a:ext cx="2690354" cy="2690354"/>
          </a:xfrm>
          <a:prstGeom prst="rect">
            <a:avLst/>
          </a:prstGeom>
        </p:spPr>
      </p:pic>
      <p:sp>
        <p:nvSpPr>
          <p:cNvPr id="17" name="TextBox 16"/>
          <p:cNvSpPr txBox="1"/>
          <p:nvPr/>
        </p:nvSpPr>
        <p:spPr>
          <a:xfrm>
            <a:off x="6453648" y="6195815"/>
            <a:ext cx="2690352"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Barnacle </a:t>
            </a:r>
            <a:r>
              <a:rPr lang="en-US" dirty="0" smtClean="0">
                <a:latin typeface="Times New Roman" pitchFamily="18" charset="0"/>
                <a:cs typeface="Times New Roman" pitchFamily="18" charset="0"/>
              </a:rPr>
              <a:t>goose </a:t>
            </a:r>
          </a:p>
          <a:p>
            <a:pPr algn="ct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Branta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leucopsis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190999"/>
            <a:ext cx="2668777" cy="2001583"/>
          </a:xfrm>
          <a:prstGeom prst="rect">
            <a:avLst/>
          </a:prstGeom>
        </p:spPr>
      </p:pic>
      <p:sp>
        <p:nvSpPr>
          <p:cNvPr id="19" name="TextBox 18"/>
          <p:cNvSpPr txBox="1"/>
          <p:nvPr/>
        </p:nvSpPr>
        <p:spPr>
          <a:xfrm>
            <a:off x="-47767" y="6195647"/>
            <a:ext cx="2716544"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Pink-footed </a:t>
            </a:r>
            <a:r>
              <a:rPr lang="en-US" dirty="0" smtClean="0">
                <a:latin typeface="Times New Roman" pitchFamily="18" charset="0"/>
                <a:cs typeface="Times New Roman" pitchFamily="18" charset="0"/>
              </a:rPr>
              <a:t>goose</a:t>
            </a:r>
          </a:p>
          <a:p>
            <a:pPr algn="ctr"/>
            <a:r>
              <a:rPr lang="en-US" dirty="0">
                <a:latin typeface="Times New Roman" pitchFamily="18" charset="0"/>
                <a:cs typeface="Times New Roman" pitchFamily="18" charset="0"/>
              </a:rPr>
              <a:t>(</a:t>
            </a:r>
            <a:r>
              <a:rPr lang="en-US" dirty="0" err="1" smtClean="0">
                <a:latin typeface="Times New Roman" pitchFamily="18" charset="0"/>
                <a:cs typeface="Times New Roman" pitchFamily="18" charset="0"/>
              </a:rPr>
              <a:t>Anser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brachyrhynchus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18744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19" y="0"/>
            <a:ext cx="8229600" cy="609600"/>
          </a:xfrm>
        </p:spPr>
        <p:txBody>
          <a:bodyPr>
            <a:normAutofit/>
          </a:bodyPr>
          <a:lstStyle/>
          <a:p>
            <a:r>
              <a:rPr lang="en-US" sz="3000" b="1" dirty="0" smtClean="0">
                <a:latin typeface="Times New Roman" pitchFamily="18" charset="0"/>
                <a:cs typeface="Times New Roman" pitchFamily="18" charset="0"/>
              </a:rPr>
              <a:t>Dominant mosses</a:t>
            </a:r>
            <a:endParaRPr lang="en-US" sz="3000" b="1" dirty="0">
              <a:latin typeface="Times New Roman" pitchFamily="18" charset="0"/>
              <a:cs typeface="Times New Roman"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 y="3770573"/>
            <a:ext cx="3682393" cy="2458415"/>
          </a:xfrm>
          <a:prstGeom prst="rect">
            <a:avLst/>
          </a:prstGeom>
        </p:spPr>
      </p:pic>
      <p:sp>
        <p:nvSpPr>
          <p:cNvPr id="9" name="TextBox 8"/>
          <p:cNvSpPr txBox="1"/>
          <p:nvPr/>
        </p:nvSpPr>
        <p:spPr>
          <a:xfrm>
            <a:off x="-2275" y="6228988"/>
            <a:ext cx="3125337" cy="646331"/>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Hairy </a:t>
            </a:r>
            <a:r>
              <a:rPr lang="en-US" dirty="0">
                <a:latin typeface="Times New Roman" pitchFamily="18" charset="0"/>
                <a:cs typeface="Times New Roman" pitchFamily="18" charset="0"/>
              </a:rPr>
              <a:t>fringe-moss </a:t>
            </a:r>
            <a:r>
              <a:rPr lang="en-US" dirty="0" smtClean="0">
                <a:latin typeface="Times New Roman" pitchFamily="18" charset="0"/>
                <a:cs typeface="Times New Roman" pitchFamily="18" charset="0"/>
              </a:rPr>
              <a:t>mat</a:t>
            </a:r>
          </a:p>
          <a:p>
            <a:pPr algn="ct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Racomitrium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lanuginosum</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770573"/>
            <a:ext cx="3276601" cy="2458415"/>
          </a:xfrm>
          <a:prstGeom prst="rect">
            <a:avLst/>
          </a:prstGeom>
        </p:spPr>
      </p:pic>
      <p:sp>
        <p:nvSpPr>
          <p:cNvPr id="11" name="TextBox 10"/>
          <p:cNvSpPr txBox="1"/>
          <p:nvPr/>
        </p:nvSpPr>
        <p:spPr>
          <a:xfrm>
            <a:off x="6351276" y="6238596"/>
            <a:ext cx="2792724"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Umbrella </a:t>
            </a:r>
            <a:r>
              <a:rPr lang="en-US" dirty="0" smtClean="0">
                <a:latin typeface="Times New Roman" pitchFamily="18" charset="0"/>
                <a:cs typeface="Times New Roman" pitchFamily="18" charset="0"/>
              </a:rPr>
              <a:t>liverwort</a:t>
            </a:r>
          </a:p>
          <a:p>
            <a:pPr algn="ct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Marchantia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polymorpha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6" y="482476"/>
            <a:ext cx="3202675" cy="2681214"/>
          </a:xfrm>
          <a:prstGeom prst="rect">
            <a:avLst/>
          </a:prstGeom>
        </p:spPr>
      </p:pic>
      <p:sp>
        <p:nvSpPr>
          <p:cNvPr id="14" name="TextBox 13"/>
          <p:cNvSpPr txBox="1"/>
          <p:nvPr/>
        </p:nvSpPr>
        <p:spPr>
          <a:xfrm>
            <a:off x="-25021" y="3134750"/>
            <a:ext cx="2959068" cy="646331"/>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Hoary Fringe-moss</a:t>
            </a:r>
          </a:p>
          <a:p>
            <a:pPr algn="ct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Racomitrium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canescens</a:t>
            </a:r>
            <a:r>
              <a:rPr lang="en-US" dirty="0">
                <a:latin typeface="Times New Roman" pitchFamily="18" charset="0"/>
                <a:cs typeface="Times New Roman" pitchFamily="18" charset="0"/>
              </a:rPr>
              <a:t>)</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5335" y="482477"/>
            <a:ext cx="3958666" cy="2642859"/>
          </a:xfrm>
          <a:prstGeom prst="rect">
            <a:avLst/>
          </a:prstGeom>
        </p:spPr>
      </p:pic>
      <p:sp>
        <p:nvSpPr>
          <p:cNvPr id="16" name="TextBox 15"/>
          <p:cNvSpPr txBox="1"/>
          <p:nvPr/>
        </p:nvSpPr>
        <p:spPr>
          <a:xfrm>
            <a:off x="6209953" y="3134749"/>
            <a:ext cx="2934046" cy="646331"/>
          </a:xfrm>
          <a:prstGeom prst="rect">
            <a:avLst/>
          </a:prstGeom>
          <a:noFill/>
        </p:spPr>
        <p:txBody>
          <a:bodyPr wrap="square" rtlCol="0">
            <a:spAutoFit/>
          </a:bodyPr>
          <a:lstStyle/>
          <a:p>
            <a:pPr algn="ctr"/>
            <a:r>
              <a:rPr lang="en-US" dirty="0" err="1" smtClean="0">
                <a:latin typeface="Times New Roman" pitchFamily="18" charset="0"/>
                <a:cs typeface="Times New Roman" pitchFamily="18" charset="0"/>
              </a:rPr>
              <a:t>Wahlenberg's</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pohlia</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moss</a:t>
            </a:r>
          </a:p>
          <a:p>
            <a:pPr algn="ct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Pohlia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wahlenbergii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840346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1194</TotalTime>
  <Words>401</Words>
  <Application>Microsoft Office PowerPoint</Application>
  <PresentationFormat>On-screen Show (4:3)</PresentationFormat>
  <Paragraphs>92</Paragraphs>
  <Slides>14</Slides>
  <Notes>3</Notes>
  <HiddenSlides>0</HiddenSlides>
  <MMClips>0</MMClips>
  <ScaleCrop>false</ScaleCrop>
  <HeadingPairs>
    <vt:vector size="4" baseType="variant">
      <vt:variant>
        <vt:lpstr>Theme</vt:lpstr>
      </vt:variant>
      <vt:variant>
        <vt:i4>7</vt:i4>
      </vt:variant>
      <vt:variant>
        <vt:lpstr>Slide Titles</vt:lpstr>
      </vt:variant>
      <vt:variant>
        <vt:i4>14</vt:i4>
      </vt:variant>
    </vt:vector>
  </HeadingPairs>
  <TitlesOfParts>
    <vt:vector size="21" baseType="lpstr">
      <vt:lpstr>Hardcover</vt:lpstr>
      <vt:lpstr>Technic</vt:lpstr>
      <vt:lpstr>Horizon</vt:lpstr>
      <vt:lpstr>Apex</vt:lpstr>
      <vt:lpstr>Austin</vt:lpstr>
      <vt:lpstr>Office Theme</vt:lpstr>
      <vt:lpstr>1_Hardcover</vt:lpstr>
      <vt:lpstr>Iceland</vt:lpstr>
      <vt:lpstr>Iceland is a Nordic island country in the North Atlantic, with a population of 338,349 and an area of 103,494 km2 making it the most sparsely populated country in Europe. Forest area of Iceland is about 744 sq. Km, this is 1%.</vt:lpstr>
      <vt:lpstr>Phytogeographically, Iceland belongs to the Arctic province of the Circumboreal Region within the Boreal Kingdom.</vt:lpstr>
      <vt:lpstr>PowerPoint Presentation</vt:lpstr>
      <vt:lpstr>PowerPoint Presentation</vt:lpstr>
      <vt:lpstr>Protected area table Iceland</vt:lpstr>
      <vt:lpstr>Dominant animals</vt:lpstr>
      <vt:lpstr>Dominant birds</vt:lpstr>
      <vt:lpstr>Dominant mosses</vt:lpstr>
      <vt:lpstr>Dominant flowers</vt:lpstr>
      <vt:lpstr>Basic environmental/ecological issues of the Iceland </vt:lpstr>
      <vt:lpstr>Basic environmental/ecological issues of the Iceland </vt:lpstr>
      <vt:lpstr>Potential solutions </vt:lpstr>
      <vt:lpstr>Thank you for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Vatnajokulsthjodgardur National Park</dc:title>
  <dc:creator>Mișa</dc:creator>
  <cp:lastModifiedBy>Mikle</cp:lastModifiedBy>
  <cp:revision>47</cp:revision>
  <dcterms:created xsi:type="dcterms:W3CDTF">2006-08-16T00:00:00Z</dcterms:created>
  <dcterms:modified xsi:type="dcterms:W3CDTF">2020-04-20T16:28:25Z</dcterms:modified>
</cp:coreProperties>
</file>