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5" r:id="rId9"/>
    <p:sldId id="275" r:id="rId10"/>
    <p:sldId id="268" r:id="rId11"/>
    <p:sldId id="269" r:id="rId12"/>
    <p:sldId id="276" r:id="rId13"/>
    <p:sldId id="271" r:id="rId14"/>
    <p:sldId id="270" r:id="rId15"/>
    <p:sldId id="274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khamar oyunsanaa" initials="eo" lastIdx="1" clrIdx="0">
    <p:extLst>
      <p:ext uri="{19B8F6BF-5375-455C-9EA6-DF929625EA0E}">
        <p15:presenceInfo xmlns:p15="http://schemas.microsoft.com/office/powerpoint/2012/main" userId="32d8f0abb3d6792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103"/>
    <a:srgbClr val="FFA906"/>
    <a:srgbClr val="E64B01"/>
    <a:srgbClr val="FDFE03"/>
    <a:srgbClr val="98E501"/>
    <a:srgbClr val="267303"/>
    <a:srgbClr val="FF0000"/>
    <a:srgbClr val="4D8A23"/>
    <a:srgbClr val="27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Land use  in </a:t>
            </a:r>
            <a:r>
              <a:rPr lang="en-US" dirty="0" err="1"/>
              <a:t>Arkhangai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56633053458334"/>
          <c:y val="0.13675723636805145"/>
          <c:w val="0.49761892026316817"/>
          <c:h val="0.763712690361798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land use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F88-43D3-B464-63786789B9F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26A-456C-AD8E-41AEBA2FB5F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F88-43D3-B464-63786789B9F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26A-456C-AD8E-41AEBA2FB5F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26A-456C-AD8E-41AEBA2FB5F3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0.6%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88-43D3-B464-63786789B9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pasture land</c:v>
                </c:pt>
                <c:pt idx="1">
                  <c:v>hay field</c:v>
                </c:pt>
                <c:pt idx="2">
                  <c:v>sown area</c:v>
                </c:pt>
                <c:pt idx="3">
                  <c:v>forest</c:v>
                </c:pt>
                <c:pt idx="4">
                  <c:v>sedentary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39007.1</c:v>
                </c:pt>
                <c:pt idx="1">
                  <c:v>995.4</c:v>
                </c:pt>
                <c:pt idx="2">
                  <c:v>331.8</c:v>
                </c:pt>
                <c:pt idx="3">
                  <c:v>8682.1</c:v>
                </c:pt>
                <c:pt idx="4">
                  <c:v>6193.6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88-43D3-B464-63786789B9F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290572361272667"/>
          <c:y val="0.90555756225154871"/>
          <c:w val="0.71935640193104966"/>
          <c:h val="5.8870872201423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F26E-71BA-48C5-842F-08E707779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97331-80B6-46EB-B675-041567D53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4091E-8814-4B1F-A723-D38CA4B4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4DB25-C672-46CE-B38E-DE0AA2CE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D5F09-4156-40C1-9F3B-2D2D61FF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0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9808-6B92-4EDE-9946-A63776A41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D9FD5-6691-4C53-9FE6-77CB1114A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6EC85-3682-4DB8-A381-C399DAE35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C3468-1E2D-4559-B1AA-771687BF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0509-368B-47EC-B391-062CB774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7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7C840F-26E1-44FE-A570-912089835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B04A8E-B39A-4CA0-B9C0-A67525CFC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579FF-6704-4589-8890-B9DD1D2C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C2294-27EB-4002-9F5F-AD9C32C9B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047E5-C210-4EA3-9587-6432BCFB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2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FD26-1419-436F-B84D-448398F1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80606-3D34-40F9-9531-B479B4BE4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C9323-EAD0-4D51-99D4-502664EE1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F4103-40D2-4E9B-9A4E-33EEB539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B09C0-8936-435B-9891-09C4A26F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EA45-CCF8-4A02-9B2E-AFEC6068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C0014-8751-46B1-B0C3-F59CA9869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C9501-FF1D-4B33-BECD-789E1F59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9023B-B0F5-4E1A-9EE5-1F757D73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C5785-C7A6-43D0-9202-531C6FF8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9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9109-C9B2-4109-9047-5B0DE8F6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3C0EB-5D99-4BFE-893E-C984ADC6F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EAB3-1A78-4128-A47B-24773703D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54615-4E49-4CB8-9F53-86FE124A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04F5C-4F4B-431D-9BC6-5DA8CCB2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BE6D-6616-4B66-9746-4973B758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32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6FDA-98EC-4E6B-B08C-25CC6318E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3DCF1-129C-4264-AE04-2CCE51117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111D5-A847-4340-94CD-D56CD8939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2B181-23D3-4F2E-8388-547E39DE4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17A687-0820-4CFA-9ED8-2DA88760A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7665EB-D973-4F6E-B93A-8B0717C4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F811F2-A0B4-4AFB-B903-A8F08B26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48490-5576-4327-B3F3-1ED386DA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2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E837D-8DEC-44F3-8937-A69BBA75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9A796-C065-42C2-B3CD-9E550DF7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C7664-9F3A-48AF-92FC-A5A43FF9E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96156-9672-4ACC-8B0B-B57BA8A7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1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7D042-667B-4194-90D7-32882207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9F570-B125-4A85-8B19-87F1E084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B1E65-595E-4921-B24D-4137D2F1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0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0A47-1A3E-48B0-9FE7-23059312E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76F2B-FE2E-403B-8C3A-022D7C3C7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AA166-2F8D-47A0-A76C-BA393321C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08987-C061-42F1-BF9B-65E762767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FFC8C-1BEA-4BE0-8D23-F3822292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6B07B-4401-444C-A22D-E0E2F0F2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85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2388-70FA-4613-9E29-DEB63EAD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F10B2-E687-45AC-A036-3A5D2F8DBF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89C81-DF0C-45DD-89EF-157E5709B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3FDF5-1AAA-4285-A0FE-AE0E57DA9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A3E62-2BED-4C74-B9EF-F46858EC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90D2C-AC8A-49B0-AD1C-A1E62636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2AFC1-8459-4CBA-AF3D-4D1D122ED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D9A5-7ABD-41AE-A133-A50E56E7D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FFB76-16EE-433F-9B17-D7E804289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EFB05-9995-438A-B651-2FDB0535B98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8BA2-3E8C-45D3-BD66-0D140062A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3B17B-63C7-483B-AB86-A3E3F5F2B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CADAD-18F9-46A8-9210-832D5F8C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6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r.mn/wp-content/uploads/2017/08/&#1059;&#1093;&#1072;&#1072;&#1083;&#1072;&#1075;-&#1052;&#1040;&#1040;-&#1073;&#1080;&#1081;-&#1073;&#1086;&#1083;&#1075;&#1086;&#1093;-&#1079;&#1257;&#1074;&#1083;&#1257;&#1084;&#1078;.pdf" TargetMode="External"/><Relationship Id="rId7" Type="http://schemas.openxmlformats.org/officeDocument/2006/relationships/hyperlink" Target="https://elevation.maplogs.com/poi/arkhangai_mongolia.85598.html" TargetMode="External"/><Relationship Id="rId2" Type="http://schemas.openxmlformats.org/officeDocument/2006/relationships/hyperlink" Target="https://eic.mn/flora/index.php?id=8&amp;count=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player.net/42324711-Mongol-orny-belcheeriyn-tolov-baydlyn-undesniy-taylan.html" TargetMode="External"/><Relationship Id="rId5" Type="http://schemas.openxmlformats.org/officeDocument/2006/relationships/hyperlink" Target="http://arkhangai.khural.mn/n/4tyon" TargetMode="External"/><Relationship Id="rId4" Type="http://schemas.openxmlformats.org/officeDocument/2006/relationships/hyperlink" Target="http://arkhangai.gov.mn/&#1058;&#1072;&#1085;&#1080;&#1083;&#1094;&#1091;&#1091;&#1083;&#1075;&#1072;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E11E36-BD85-4414-86B7-BB18A4B7F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287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0480A7-B461-4367-BE28-111342866AB2}"/>
              </a:ext>
            </a:extLst>
          </p:cNvPr>
          <p:cNvSpPr/>
          <p:nvPr/>
        </p:nvSpPr>
        <p:spPr>
          <a:xfrm>
            <a:off x="3840481" y="4606051"/>
            <a:ext cx="42878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Landscape Ecology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Enkh-Amar Oyunsanaa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		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3B646-A426-42D9-966A-48FACF810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36" t="7884" r="16513" b="13325"/>
          <a:stretch/>
        </p:blipFill>
        <p:spPr>
          <a:xfrm>
            <a:off x="9209314" y="5533287"/>
            <a:ext cx="1915886" cy="1324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0CECC-043C-4FA8-847D-106B57823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533287"/>
            <a:ext cx="2023463" cy="1324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A02C83-E986-494F-A09A-1B4AECB1E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418" y="634126"/>
            <a:ext cx="9144000" cy="1905874"/>
          </a:xfrm>
        </p:spPr>
        <p:txBody>
          <a:bodyPr/>
          <a:lstStyle/>
          <a:p>
            <a:r>
              <a:rPr lang="en-US" dirty="0"/>
              <a:t>Ecological Issue in </a:t>
            </a:r>
            <a:r>
              <a:rPr lang="en-US" dirty="0" err="1"/>
              <a:t>Arkhangai</a:t>
            </a:r>
            <a:r>
              <a:rPr lang="en-US" dirty="0"/>
              <a:t> province, Mongolia</a:t>
            </a:r>
          </a:p>
        </p:txBody>
      </p:sp>
    </p:spTree>
    <p:extLst>
      <p:ext uri="{BB962C8B-B14F-4D97-AF65-F5344CB8AC3E}">
        <p14:creationId xmlns:p14="http://schemas.microsoft.com/office/powerpoint/2010/main" val="2065579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FB08-21CC-4D38-870E-ED35A662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Reasons of overgrazing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2BC1C-04CB-4AD3-8164-8BFAD8E68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Biomass of plants are eaten until they are unable to regenerate the springers. The roots of the plants die and are completely destroyed.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key reason why herders raise too many animals is main resources of their livelihood are products from live stocks (dairy products, meat, leather, cashmere).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8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9B46-0018-4720-99FD-37F79088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08361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Potential solutions to  				overgrazing</a:t>
            </a:r>
          </a:p>
        </p:txBody>
      </p:sp>
    </p:spTree>
    <p:extLst>
      <p:ext uri="{BB962C8B-B14F-4D97-AF65-F5344CB8AC3E}">
        <p14:creationId xmlns:p14="http://schemas.microsoft.com/office/powerpoint/2010/main" val="303058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4E33C3-3C47-49CA-A8AB-376C15AF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49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1) To take taxes from herders for using pasture land in order to improve the land.</a:t>
            </a:r>
            <a:br>
              <a:rPr lang="en-US" dirty="0"/>
            </a:br>
            <a:endParaRPr lang="en-US" dirty="0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BF8F7268-BFA3-4FC0-963B-4AF199CAC2C9}"/>
              </a:ext>
            </a:extLst>
          </p:cNvPr>
          <p:cNvGrpSpPr/>
          <p:nvPr/>
        </p:nvGrpSpPr>
        <p:grpSpPr>
          <a:xfrm>
            <a:off x="466727" y="2700132"/>
            <a:ext cx="11493044" cy="3106263"/>
            <a:chOff x="365127" y="3035088"/>
            <a:chExt cx="10760227" cy="30615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75668D-83E5-4BC4-A86C-DA6047942228}"/>
                </a:ext>
              </a:extLst>
            </p:cNvPr>
            <p:cNvGrpSpPr/>
            <p:nvPr/>
          </p:nvGrpSpPr>
          <p:grpSpPr>
            <a:xfrm>
              <a:off x="365127" y="3035088"/>
              <a:ext cx="3132817" cy="3061592"/>
              <a:chOff x="1" y="2280800"/>
              <a:chExt cx="3771444" cy="3960343"/>
            </a:xfrm>
          </p:grpSpPr>
          <p:pic>
            <p:nvPicPr>
              <p:cNvPr id="1026" name="Picture 2" descr="cattle Storyboard o coach_odom">
                <a:extLst>
                  <a:ext uri="{FF2B5EF4-FFF2-40B4-BE49-F238E27FC236}">
                    <a16:creationId xmlns:a16="http://schemas.microsoft.com/office/drawing/2014/main" id="{BAD55F88-C6B9-4D7A-909F-332EB76F12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43" r="33055" b="25985"/>
              <a:stretch/>
            </p:blipFill>
            <p:spPr bwMode="auto">
              <a:xfrm>
                <a:off x="1" y="2446740"/>
                <a:ext cx="3736522" cy="3794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cattle Storyboard o coach_odom">
                <a:extLst>
                  <a:ext uri="{FF2B5EF4-FFF2-40B4-BE49-F238E27FC236}">
                    <a16:creationId xmlns:a16="http://schemas.microsoft.com/office/drawing/2014/main" id="{10631129-1F83-4C81-A57F-CA94B0E5F9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45" b="40001" l="82275" r="98031">
                            <a14:foregroundMark x1="87543" y1="29158" x2="87543" y2="29158"/>
                            <a14:backgroundMark x1="86340" y1="21971" x2="86340" y2="21971"/>
                            <a14:backgroundMark x1="96821" y1="11499" x2="96821" y2="11499"/>
                            <a14:backgroundMark x1="91409" y1="8419" x2="91409" y2="8419"/>
                            <a14:backgroundMark x1="91838" y1="10883" x2="97852" y2="149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06" t="14863" r="5556" b="55554"/>
              <a:stretch/>
            </p:blipFill>
            <p:spPr bwMode="auto">
              <a:xfrm>
                <a:off x="2203902" y="4082143"/>
                <a:ext cx="1567543" cy="1372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cattle Storyboard o coach_odom">
                <a:extLst>
                  <a:ext uri="{FF2B5EF4-FFF2-40B4-BE49-F238E27FC236}">
                    <a16:creationId xmlns:a16="http://schemas.microsoft.com/office/drawing/2014/main" id="{142B1C27-EC86-474C-B147-F06B13E30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45" b="40001" l="82275" r="98031">
                            <a14:foregroundMark x1="87543" y1="29158" x2="87543" y2="29158"/>
                            <a14:backgroundMark x1="86340" y1="21971" x2="86340" y2="21971"/>
                            <a14:backgroundMark x1="96821" y1="11499" x2="96821" y2="11499"/>
                            <a14:backgroundMark x1="91409" y1="8419" x2="91409" y2="8419"/>
                            <a14:backgroundMark x1="91838" y1="10883" x2="97852" y2="149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06" t="14863" r="5556" b="55554"/>
              <a:stretch/>
            </p:blipFill>
            <p:spPr bwMode="auto">
              <a:xfrm>
                <a:off x="636360" y="2280800"/>
                <a:ext cx="1567542" cy="1372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cattle Storyboard o coach_odom">
                <a:extLst>
                  <a:ext uri="{FF2B5EF4-FFF2-40B4-BE49-F238E27FC236}">
                    <a16:creationId xmlns:a16="http://schemas.microsoft.com/office/drawing/2014/main" id="{166740C9-D6AF-47E8-8B5F-F7AE5568D1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45" b="40001" l="82275" r="98031">
                            <a14:foregroundMark x1="87543" y1="29158" x2="87543" y2="29158"/>
                            <a14:backgroundMark x1="86340" y1="21971" x2="86340" y2="21971"/>
                            <a14:backgroundMark x1="96821" y1="11499" x2="96821" y2="11499"/>
                            <a14:backgroundMark x1="91409" y1="8419" x2="91409" y2="8419"/>
                            <a14:backgroundMark x1="91838" y1="10883" x2="97852" y2="149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06" t="14863" r="5556" b="55554"/>
              <a:stretch/>
            </p:blipFill>
            <p:spPr bwMode="auto">
              <a:xfrm>
                <a:off x="54428" y="4180113"/>
                <a:ext cx="1567543" cy="1372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Plus Sign 3">
              <a:extLst>
                <a:ext uri="{FF2B5EF4-FFF2-40B4-BE49-F238E27FC236}">
                  <a16:creationId xmlns:a16="http://schemas.microsoft.com/office/drawing/2014/main" id="{4147E601-4F19-4AB9-8EBE-BC518B9A7BED}"/>
                </a:ext>
              </a:extLst>
            </p:cNvPr>
            <p:cNvSpPr/>
            <p:nvPr/>
          </p:nvSpPr>
          <p:spPr>
            <a:xfrm>
              <a:off x="3444424" y="4111801"/>
              <a:ext cx="1001486" cy="1060857"/>
            </a:xfrm>
            <a:prstGeom prst="mathPlus">
              <a:avLst>
                <a:gd name="adj1" fmla="val 6129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B8B5619-E1D1-43EE-A672-8C9A1C375CBD}"/>
                </a:ext>
              </a:extLst>
            </p:cNvPr>
            <p:cNvGrpSpPr/>
            <p:nvPr/>
          </p:nvGrpSpPr>
          <p:grpSpPr>
            <a:xfrm>
              <a:off x="7823199" y="3163370"/>
              <a:ext cx="3302155" cy="2933310"/>
              <a:chOff x="4746531" y="1867650"/>
              <a:chExt cx="5377338" cy="4940974"/>
            </a:xfrm>
          </p:grpSpPr>
          <p:pic>
            <p:nvPicPr>
              <p:cNvPr id="9" name="Picture 2" descr="cattle Storyboard o coach_odom">
                <a:extLst>
                  <a:ext uri="{FF2B5EF4-FFF2-40B4-BE49-F238E27FC236}">
                    <a16:creationId xmlns:a16="http://schemas.microsoft.com/office/drawing/2014/main" id="{CDFAD8FB-639A-460A-B9B3-1B60FF4029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98" b="25985"/>
              <a:stretch/>
            </p:blipFill>
            <p:spPr bwMode="auto">
              <a:xfrm>
                <a:off x="4746531" y="1867650"/>
                <a:ext cx="5377338" cy="4940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3FB759F-6BE1-4477-A269-744DCE301BFC}"/>
                  </a:ext>
                </a:extLst>
              </p:cNvPr>
              <p:cNvGrpSpPr/>
              <p:nvPr/>
            </p:nvGrpSpPr>
            <p:grpSpPr>
              <a:xfrm>
                <a:off x="5202007" y="3277280"/>
                <a:ext cx="4578110" cy="2883787"/>
                <a:chOff x="5202007" y="3277280"/>
                <a:chExt cx="4578110" cy="2883787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E5365752-8AB7-4760-A04F-4681B4F7D4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02007" y="5689601"/>
                  <a:ext cx="360356" cy="47146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331430D-6327-41B1-A6E7-7E608DE8FD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0386" y="5453868"/>
                  <a:ext cx="360356" cy="471466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F020C434-3827-440B-958B-F661ED21F6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03186" y="3876068"/>
                  <a:ext cx="360356" cy="471466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F2A26AB-CF20-477A-9F84-7E7872B505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7411" y="4234071"/>
                  <a:ext cx="360356" cy="471466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771BF99D-32FD-4692-AC9E-F5DE6AF46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84246" y="3277280"/>
                  <a:ext cx="360356" cy="471466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43C83D03-71A3-4FDB-BC86-E6888A8AC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19761" y="5252762"/>
                  <a:ext cx="360356" cy="47146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28" name="Picture 4" descr="Money 2 Icon | Line Iconset | IconsMind">
              <a:extLst>
                <a:ext uri="{FF2B5EF4-FFF2-40B4-BE49-F238E27FC236}">
                  <a16:creationId xmlns:a16="http://schemas.microsoft.com/office/drawing/2014/main" id="{71002A9D-3F99-48F0-9A59-315DBC93B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489" y="4356078"/>
              <a:ext cx="1511691" cy="151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9249FDD0-2392-4077-837E-B17199796987}"/>
                </a:ext>
              </a:extLst>
            </p:cNvPr>
            <p:cNvSpPr txBox="1"/>
            <p:nvPr/>
          </p:nvSpPr>
          <p:spPr>
            <a:xfrm>
              <a:off x="4946328" y="3817007"/>
              <a:ext cx="1019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4D8A23"/>
                  </a:solidFill>
                </a:rPr>
                <a:t>TAX</a:t>
              </a:r>
            </a:p>
          </p:txBody>
        </p:sp>
        <p:sp>
          <p:nvSpPr>
            <p:cNvPr id="1025" name="Equals 1024">
              <a:extLst>
                <a:ext uri="{FF2B5EF4-FFF2-40B4-BE49-F238E27FC236}">
                  <a16:creationId xmlns:a16="http://schemas.microsoft.com/office/drawing/2014/main" id="{6F18AB27-1A08-4FB1-B5AE-9AE2E809D494}"/>
                </a:ext>
              </a:extLst>
            </p:cNvPr>
            <p:cNvSpPr/>
            <p:nvPr/>
          </p:nvSpPr>
          <p:spPr>
            <a:xfrm>
              <a:off x="6563501" y="4065888"/>
              <a:ext cx="1046272" cy="1284607"/>
            </a:xfrm>
            <a:prstGeom prst="mathEqual">
              <a:avLst>
                <a:gd name="adj1" fmla="val 4312"/>
                <a:gd name="adj2" fmla="val 11760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266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D234B-E766-4F58-9B14-CD29FDA3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459"/>
            <a:ext cx="11121571" cy="16442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2)To equate live stock numbers with grazing capacity.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F85738-E464-4C79-AA15-6F0ACCF0B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22495" r="9493" b="30416"/>
          <a:stretch/>
        </p:blipFill>
        <p:spPr>
          <a:xfrm>
            <a:off x="1204686" y="1846942"/>
            <a:ext cx="9870629" cy="323305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623964-FBD7-41C3-AB39-1B8EE1611E53}"/>
              </a:ext>
            </a:extLst>
          </p:cNvPr>
          <p:cNvSpPr/>
          <p:nvPr/>
        </p:nvSpPr>
        <p:spPr>
          <a:xfrm>
            <a:off x="1204686" y="1190171"/>
            <a:ext cx="4891314" cy="6096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If pasture capacity is appropriate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8449E1-28CB-4ABC-87BD-63D3BDBDCE1D}"/>
              </a:ext>
            </a:extLst>
          </p:cNvPr>
          <p:cNvSpPr/>
          <p:nvPr/>
        </p:nvSpPr>
        <p:spPr>
          <a:xfrm>
            <a:off x="6037943" y="1190171"/>
            <a:ext cx="4891314" cy="6096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If pasture capacity is exceeded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33D454-245A-4D84-A919-0A15E3F12840}"/>
              </a:ext>
            </a:extLst>
          </p:cNvPr>
          <p:cNvCxnSpPr>
            <a:cxnSpLocks/>
          </p:cNvCxnSpPr>
          <p:nvPr/>
        </p:nvCxnSpPr>
        <p:spPr>
          <a:xfrm>
            <a:off x="6037943" y="1190171"/>
            <a:ext cx="0" cy="53027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217737F-69AF-480C-BEAF-AD03DB7856EF}"/>
              </a:ext>
            </a:extLst>
          </p:cNvPr>
          <p:cNvSpPr/>
          <p:nvPr/>
        </p:nvSpPr>
        <p:spPr>
          <a:xfrm>
            <a:off x="1204686" y="5080000"/>
            <a:ext cx="4746160" cy="17315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Live stocks are healthy and high productive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quality of pastures will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Forage reserve in drought  and heavy snowfall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06F4E7-D86B-428D-BAFE-B7FDDB0BFBF7}"/>
              </a:ext>
            </a:extLst>
          </p:cNvPr>
          <p:cNvSpPr/>
          <p:nvPr/>
        </p:nvSpPr>
        <p:spPr>
          <a:xfrm>
            <a:off x="6096000" y="5080000"/>
            <a:ext cx="4891314" cy="17315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Live stocks are small and low productive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drought and in heavy snows a lot losses will occur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EE8516-4D60-48DC-BCC8-77ABAE7DD27B}"/>
              </a:ext>
            </a:extLst>
          </p:cNvPr>
          <p:cNvSpPr/>
          <p:nvPr/>
        </p:nvSpPr>
        <p:spPr>
          <a:xfrm>
            <a:off x="4789714" y="2206171"/>
            <a:ext cx="1161121" cy="3773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C2F7FC-FA16-4018-83BB-C0F141B51AC1}"/>
              </a:ext>
            </a:extLst>
          </p:cNvPr>
          <p:cNvSpPr/>
          <p:nvPr/>
        </p:nvSpPr>
        <p:spPr>
          <a:xfrm>
            <a:off x="9377188" y="1998228"/>
            <a:ext cx="1161121" cy="3773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3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8E0B-9BA5-48A7-9211-20BC5AC6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3) To operate pasture rotation in the area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1414A1-D564-4F00-A4A1-3BC5831F2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66" t="33221" r="58819" b="28171"/>
          <a:stretch/>
        </p:blipFill>
        <p:spPr>
          <a:xfrm>
            <a:off x="7046258" y="5164669"/>
            <a:ext cx="2084525" cy="1606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060539-4F08-4D3E-9CA0-13DDF465CD35}"/>
              </a:ext>
            </a:extLst>
          </p:cNvPr>
          <p:cNvSpPr/>
          <p:nvPr/>
        </p:nvSpPr>
        <p:spPr>
          <a:xfrm>
            <a:off x="5408273" y="5750725"/>
            <a:ext cx="1637985" cy="621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harvest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4383EA-6806-4CC2-BE36-F41F4D48DA3A}"/>
              </a:ext>
            </a:extLst>
          </p:cNvPr>
          <p:cNvSpPr/>
          <p:nvPr/>
        </p:nvSpPr>
        <p:spPr>
          <a:xfrm>
            <a:off x="8958291" y="5551290"/>
            <a:ext cx="2807940" cy="511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50% of the harvest for animal feed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E70AC-938A-4546-B224-30B1376D794D}"/>
              </a:ext>
            </a:extLst>
          </p:cNvPr>
          <p:cNvSpPr/>
          <p:nvPr/>
        </p:nvSpPr>
        <p:spPr>
          <a:xfrm>
            <a:off x="8971129" y="6207134"/>
            <a:ext cx="3104407" cy="57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Leave 50% in the soil to allow the plants to germinate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361E7-90A2-4AB9-AF4C-9A268BB1875B}"/>
              </a:ext>
            </a:extLst>
          </p:cNvPr>
          <p:cNvSpPr txBox="1"/>
          <p:nvPr/>
        </p:nvSpPr>
        <p:spPr>
          <a:xfrm>
            <a:off x="6871187" y="4703004"/>
            <a:ext cx="487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Appropriate pasture management</a:t>
            </a:r>
          </a:p>
        </p:txBody>
      </p:sp>
      <p:pic>
        <p:nvPicPr>
          <p:cNvPr id="2050" name="Picture 2" descr="Open Gate Rotational Grazing | The Prairie Ecologist">
            <a:extLst>
              <a:ext uri="{FF2B5EF4-FFF2-40B4-BE49-F238E27FC236}">
                <a16:creationId xmlns:a16="http://schemas.microsoft.com/office/drawing/2014/main" id="{13EAD2C9-D334-4420-BEB2-5169D2D1C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66699" b="40346"/>
          <a:stretch/>
        </p:blipFill>
        <p:spPr bwMode="auto">
          <a:xfrm>
            <a:off x="586886" y="2278404"/>
            <a:ext cx="237331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pen Gate Rotational Grazing | The Prairie Ecologist">
            <a:extLst>
              <a:ext uri="{FF2B5EF4-FFF2-40B4-BE49-F238E27FC236}">
                <a16:creationId xmlns:a16="http://schemas.microsoft.com/office/drawing/2014/main" id="{3FEC1654-E5CC-40DB-9F47-E1614795A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3" t="47020"/>
          <a:stretch/>
        </p:blipFill>
        <p:spPr bwMode="auto">
          <a:xfrm>
            <a:off x="7292996" y="1054085"/>
            <a:ext cx="238776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pen Gate Rotational Grazing | The Prairie Ecologist">
            <a:extLst>
              <a:ext uri="{FF2B5EF4-FFF2-40B4-BE49-F238E27FC236}">
                <a16:creationId xmlns:a16="http://schemas.microsoft.com/office/drawing/2014/main" id="{6375DFB5-3F48-4379-8B21-F0C143717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4" t="24509" r="33780" b="20199"/>
          <a:stretch/>
        </p:blipFill>
        <p:spPr bwMode="auto">
          <a:xfrm>
            <a:off x="3899598" y="1331560"/>
            <a:ext cx="2377440" cy="302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2C6EEEC-5DE2-41DA-A3D0-49D54B5927BC}"/>
              </a:ext>
            </a:extLst>
          </p:cNvPr>
          <p:cNvSpPr/>
          <p:nvPr/>
        </p:nvSpPr>
        <p:spPr>
          <a:xfrm rot="20931874">
            <a:off x="571171" y="4422703"/>
            <a:ext cx="9554029" cy="278938"/>
          </a:xfrm>
          <a:prstGeom prst="rightArrow">
            <a:avLst>
              <a:gd name="adj1" fmla="val 50000"/>
              <a:gd name="adj2" fmla="val 1974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2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D71D-5B28-456E-966C-1ADA76F1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F288-B0AF-48CF-8575-ABB42A5FF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https://eic.mn/flora/index.php?id=8&amp;count=10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https://www.cpr.mn/wp-content/uploads/2017/08/</a:t>
            </a:r>
            <a:r>
              <a:rPr lang="mn-MN" dirty="0">
                <a:hlinkClick r:id="rId3"/>
              </a:rPr>
              <a:t>Ухаалаг-МАА-бий-болгох-зөвлөмж.</a:t>
            </a:r>
            <a:r>
              <a:rPr lang="en-US" dirty="0">
                <a:hlinkClick r:id="rId3"/>
              </a:rPr>
              <a:t>pdf</a:t>
            </a:r>
            <a:endParaRPr lang="en-US" dirty="0"/>
          </a:p>
          <a:p>
            <a:r>
              <a:rPr lang="en-US" dirty="0">
                <a:hlinkClick r:id="rId4"/>
              </a:rPr>
              <a:t>http://arkhangai.gov.mn/</a:t>
            </a:r>
            <a:r>
              <a:rPr lang="mn-MN" dirty="0">
                <a:hlinkClick r:id="rId4"/>
              </a:rPr>
              <a:t>Танилцуулга</a:t>
            </a:r>
            <a:endParaRPr lang="en-US" dirty="0"/>
          </a:p>
          <a:p>
            <a:r>
              <a:rPr lang="en-US" dirty="0">
                <a:hlinkClick r:id="rId5"/>
              </a:rPr>
              <a:t>http://arkhangai.khural.mn/n/4tyon</a:t>
            </a:r>
            <a:r>
              <a:rPr lang="en-US" dirty="0"/>
              <a:t> </a:t>
            </a:r>
          </a:p>
          <a:p>
            <a:r>
              <a:rPr lang="en-US" dirty="0">
                <a:hlinkClick r:id="rId6"/>
              </a:rPr>
              <a:t>https://docplayer.net/42324711-Mongol-orny-belcheeriyn-tolov-baydlyn-undesniy-taylan.html</a:t>
            </a:r>
            <a:endParaRPr lang="en-US" dirty="0"/>
          </a:p>
          <a:p>
            <a:r>
              <a:rPr lang="en-US" dirty="0">
                <a:hlinkClick r:id="rId7"/>
              </a:rPr>
              <a:t>https://elevation.maplogs.com/poi/arkhangai_mongolia.85598.html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8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DA17F6-D3C3-4CA2-86CB-BCC97D1F8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8514" y="808038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D1373F-3C41-4B7C-B6C7-F3E20BEF99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CD40EB-6C66-41E2-8FCC-077ACA767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10" y="0"/>
            <a:ext cx="1028298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E0F489-DFC7-4C34-B2D9-8822DCCA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046" y="808038"/>
            <a:ext cx="964470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3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9FF1-1581-405E-84D9-50213521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Reasons to choose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Arkhangai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province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50F27-52F0-4E8A-AF86-7C0BF9DA0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1257"/>
            <a:ext cx="10515600" cy="3375706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Arkhangai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ranks first in Mongolia in terms of the number of livestock.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Tourism is one of the business resources in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Arkhangai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There are many natural resources are observed.</a:t>
            </a:r>
            <a:endParaRPr lang="mn-M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9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DFBE-2801-46C1-B61B-27696F00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Character of the landscape of the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Arkhangai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province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7CACC-1FF1-4160-B403-954D76969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942" y="2583543"/>
            <a:ext cx="8363857" cy="3593420"/>
          </a:xfrm>
        </p:spPr>
        <p:txBody>
          <a:bodyPr>
            <a:normAutofit/>
          </a:bodyPr>
          <a:lstStyle/>
          <a:p>
            <a:pPr lvl="8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Arkhangai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is located in forest-steppe and steppe zones in Mongolia.</a:t>
            </a:r>
          </a:p>
          <a:p>
            <a:pPr marL="3657600" lvl="8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soil structure is mainly forest gray, dark alluvial soil, mountain dark brown soil.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AA4F69-DA8F-46F9-B323-25A40011DD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532659"/>
              </p:ext>
            </p:extLst>
          </p:nvPr>
        </p:nvGraphicFramePr>
        <p:xfrm>
          <a:off x="442684" y="2218417"/>
          <a:ext cx="6262915" cy="441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059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EDCD-8536-4EF6-AE11-BAFC21C6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Ecological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8095A-1666-4B38-99CB-0FE336A8A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</a:t>
            </a:r>
            <a:r>
              <a:rPr lang="en-US" dirty="0" err="1"/>
              <a:t>Arkhangai</a:t>
            </a:r>
            <a:r>
              <a:rPr lang="en-US" dirty="0"/>
              <a:t>, climate is very harsh. In summer time, temperature is (+14)-(+20)˚C, in winter time, it is (-20) – (-25)˚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CF471-5B86-4DD7-9ABF-48EFDBAD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66" y="2724638"/>
            <a:ext cx="5915993" cy="3587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B27143-D196-4E28-8CBF-A58BF3DE6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935" y="2724638"/>
            <a:ext cx="5434599" cy="3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0D81-C46D-4BD8-8018-B2FFDE89F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6"/>
            <a:ext cx="10515600" cy="1071086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Ecological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4F85E-0A7E-40DE-86BD-4A9D7BEB6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78" y="1253331"/>
            <a:ext cx="10515600" cy="4351338"/>
          </a:xfrm>
        </p:spPr>
        <p:txBody>
          <a:bodyPr/>
          <a:lstStyle/>
          <a:p>
            <a:r>
              <a:rPr lang="en-US" dirty="0"/>
              <a:t>Around 1,700 species of flora can be found in the territory of the </a:t>
            </a:r>
            <a:r>
              <a:rPr lang="en-US" dirty="0" err="1"/>
              <a:t>Arkhangai</a:t>
            </a:r>
            <a:r>
              <a:rPr lang="en-US" dirty="0"/>
              <a:t> province.</a:t>
            </a:r>
          </a:p>
          <a:p>
            <a:r>
              <a:rPr lang="en-US" dirty="0"/>
              <a:t>More than 20 species of trees and shrubs are found in </a:t>
            </a:r>
            <a:r>
              <a:rPr lang="en-US" dirty="0" err="1"/>
              <a:t>Arkhangai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30133-2D20-4D13-B592-E4C26CFD6467}"/>
              </a:ext>
            </a:extLst>
          </p:cNvPr>
          <p:cNvSpPr/>
          <p:nvPr/>
        </p:nvSpPr>
        <p:spPr>
          <a:xfrm>
            <a:off x="1242312" y="6054369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Abies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Sibirica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8AA4DB-2836-414C-BFBF-18FA5439C7E6}"/>
              </a:ext>
            </a:extLst>
          </p:cNvPr>
          <p:cNvSpPr/>
          <p:nvPr/>
        </p:nvSpPr>
        <p:spPr>
          <a:xfrm>
            <a:off x="8369098" y="6068883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Astragalus</a:t>
            </a:r>
            <a:r>
              <a:rPr lang="en-US" i="1" dirty="0"/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Alpinus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9D8D7D-5FBB-4AA2-B914-85A280979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481" y="2859362"/>
            <a:ext cx="4593834" cy="3209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6BADA-14EC-47DE-B855-320C3171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85" y="2844848"/>
            <a:ext cx="4279361" cy="32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A9871-73CE-45A8-B21C-F159B2AE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2418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Fauna in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Arkhangai</a:t>
            </a:r>
            <a:br>
              <a:rPr lang="en-US" sz="5400" dirty="0"/>
            </a:b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69638-93D0-4EBA-9DF7-E67CC98CB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7" y="966335"/>
            <a:ext cx="4285752" cy="28447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9A5F72-8442-4449-B099-9F9763653304}"/>
              </a:ext>
            </a:extLst>
          </p:cNvPr>
          <p:cNvSpPr/>
          <p:nvPr/>
        </p:nvSpPr>
        <p:spPr>
          <a:xfrm>
            <a:off x="5694435" y="3811134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Uncia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Uncia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7F0A2-5A7E-4DB3-94D7-B3E246EE4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99" y="966335"/>
            <a:ext cx="4285752" cy="2848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DC6F33-4A1B-4067-8DD3-8BA241778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86" y="4272799"/>
            <a:ext cx="4118474" cy="2110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5C4FCF-92E6-4FFB-BB1B-512B9BC08C7C}"/>
              </a:ext>
            </a:extLst>
          </p:cNvPr>
          <p:cNvSpPr/>
          <p:nvPr/>
        </p:nvSpPr>
        <p:spPr>
          <a:xfrm>
            <a:off x="1197864" y="6391859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Brachymystax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Lenok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7A6A3-3B79-44B3-B387-2A135E769C6A}"/>
              </a:ext>
            </a:extLst>
          </p:cNvPr>
          <p:cNvSpPr/>
          <p:nvPr/>
        </p:nvSpPr>
        <p:spPr>
          <a:xfrm>
            <a:off x="9244261" y="6014185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Gypaetus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Barbatus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8E2617-E74E-46C2-93C9-7266C111F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51" y="966335"/>
            <a:ext cx="3312202" cy="48431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56F2E1-A95F-4CE1-99E1-7E94C189233D}"/>
              </a:ext>
            </a:extLst>
          </p:cNvPr>
          <p:cNvSpPr/>
          <p:nvPr/>
        </p:nvSpPr>
        <p:spPr>
          <a:xfrm>
            <a:off x="5209347" y="6360062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Marmota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Sibirica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7231B9-CDA6-45EF-9E3E-B1D586FEF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209" y="4168319"/>
            <a:ext cx="4024803" cy="22624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E22D16-8A9D-446D-AA4D-BE6726E93772}"/>
              </a:ext>
            </a:extLst>
          </p:cNvPr>
          <p:cNvSpPr txBox="1"/>
          <p:nvPr/>
        </p:nvSpPr>
        <p:spPr>
          <a:xfrm>
            <a:off x="1335080" y="3749579"/>
            <a:ext cx="221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Capra </a:t>
            </a:r>
            <a:r>
              <a:rPr lang="en-US" sz="2400" i="1" dirty="0" err="1"/>
              <a:t>Sibirica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60761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7A486C-E9BC-499E-B18F-C879C912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178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Basic environmental/ecological 		 issue of the area</a:t>
            </a:r>
          </a:p>
        </p:txBody>
      </p:sp>
    </p:spTree>
    <p:extLst>
      <p:ext uri="{BB962C8B-B14F-4D97-AF65-F5344CB8AC3E}">
        <p14:creationId xmlns:p14="http://schemas.microsoft.com/office/powerpoint/2010/main" val="161579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AA98C6-AEC7-4F34-9375-91A848CBB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78" y="0"/>
            <a:ext cx="10311644" cy="6877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DD602A-2299-4183-8709-BD0A10FA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Overgrazing</a:t>
            </a:r>
          </a:p>
        </p:txBody>
      </p:sp>
    </p:spTree>
    <p:extLst>
      <p:ext uri="{BB962C8B-B14F-4D97-AF65-F5344CB8AC3E}">
        <p14:creationId xmlns:p14="http://schemas.microsoft.com/office/powerpoint/2010/main" val="2130192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1395753-BE65-4346-A2E2-6482E9F1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Overgrazing map in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Arkhangai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province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7F6D3-C8FA-44DD-95B8-2C239B961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79" b="74279" l="18111" r="73111">
                        <a14:foregroundMark x1="60556" y1="74279" x2="60556" y2="74279"/>
                        <a14:foregroundMark x1="42444" y1="74279" x2="42444" y2="74279"/>
                        <a14:foregroundMark x1="45000" y1="24519" x2="45000" y2="24519"/>
                        <a14:foregroundMark x1="71000" y1="66346" x2="71000" y2="66346"/>
                        <a14:foregroundMark x1="73111" y1="68029" x2="73111" y2="68029"/>
                      </a14:backgroundRemoval>
                    </a14:imgEffect>
                  </a14:imgLayer>
                </a14:imgProps>
              </a:ext>
            </a:extLst>
          </a:blip>
          <a:srcRect l="12093" t="21231" r="23849" b="20838"/>
          <a:stretch/>
        </p:blipFill>
        <p:spPr>
          <a:xfrm>
            <a:off x="-37999" y="1656188"/>
            <a:ext cx="5493799" cy="3093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38E47F-427B-41D9-8651-44290B209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3" b="74103" l="9886" r="91255">
                        <a14:foregroundMark x1="48859" y1="4103" x2="53612" y2="7436"/>
                        <a14:foregroundMark x1="88973" y1="58205" x2="91255" y2="60769"/>
                        <a14:foregroundMark x1="48289" y1="44615" x2="56464" y2="56154"/>
                        <a14:foregroundMark x1="56464" y1="56154" x2="64259" y2="57436"/>
                        <a14:foregroundMark x1="68821" y1="46410" x2="51521" y2="37179"/>
                        <a14:foregroundMark x1="51521" y1="37179" x2="44297" y2="37436"/>
                      </a14:backgroundRemoval>
                    </a14:imgEffect>
                  </a14:imgLayer>
                </a14:imgProps>
              </a:ext>
            </a:extLst>
          </a:blip>
          <a:srcRect b="17599"/>
          <a:stretch/>
        </p:blipFill>
        <p:spPr>
          <a:xfrm>
            <a:off x="6004512" y="1437777"/>
            <a:ext cx="5979886" cy="3653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AE25A-5232-45C0-9158-89BDC71773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7" t="76878" r="92220"/>
          <a:stretch/>
        </p:blipFill>
        <p:spPr>
          <a:xfrm>
            <a:off x="604910" y="5432317"/>
            <a:ext cx="748805" cy="12887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02F091-F037-427A-AB36-F8C7552B5882}"/>
              </a:ext>
            </a:extLst>
          </p:cNvPr>
          <p:cNvSpPr/>
          <p:nvPr/>
        </p:nvSpPr>
        <p:spPr>
          <a:xfrm>
            <a:off x="6096000" y="4534958"/>
            <a:ext cx="1016000" cy="163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76A3D-6FB7-41BA-ADA6-B332BDBCE752}"/>
              </a:ext>
            </a:extLst>
          </p:cNvPr>
          <p:cNvSpPr/>
          <p:nvPr/>
        </p:nvSpPr>
        <p:spPr>
          <a:xfrm>
            <a:off x="2962957" y="5500914"/>
            <a:ext cx="1016000" cy="6038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C8FF10-8466-4C2B-938A-FD689B7BC03B}"/>
              </a:ext>
            </a:extLst>
          </p:cNvPr>
          <p:cNvSpPr/>
          <p:nvPr/>
        </p:nvSpPr>
        <p:spPr>
          <a:xfrm>
            <a:off x="1385214" y="5260269"/>
            <a:ext cx="1970314" cy="1632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Border of state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Border of province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Border of</a:t>
            </a:r>
            <a:r>
              <a:rPr lang="mn-MN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soum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Lake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C5C6C3-A0B3-464C-B686-062A8F621BB3}"/>
              </a:ext>
            </a:extLst>
          </p:cNvPr>
          <p:cNvSpPr/>
          <p:nvPr/>
        </p:nvSpPr>
        <p:spPr>
          <a:xfrm>
            <a:off x="367655" y="4750146"/>
            <a:ext cx="1611086" cy="6821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Legend</a:t>
            </a:r>
            <a:r>
              <a:rPr lang="en-US" dirty="0"/>
              <a:t>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0CEC5F9-01EE-4CBE-BEB6-A3AA829C2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602" y="1681163"/>
            <a:ext cx="1931193" cy="5206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2015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6C03F7-CA3F-4FD3-B0AE-A65E45371C29}"/>
              </a:ext>
            </a:extLst>
          </p:cNvPr>
          <p:cNvSpPr/>
          <p:nvPr/>
        </p:nvSpPr>
        <p:spPr>
          <a:xfrm>
            <a:off x="6445698" y="1641176"/>
            <a:ext cx="2377392" cy="475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2019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E3807A-FE9B-499C-92DD-76C67FFCC861}"/>
              </a:ext>
            </a:extLst>
          </p:cNvPr>
          <p:cNvSpPr/>
          <p:nvPr/>
        </p:nvSpPr>
        <p:spPr>
          <a:xfrm>
            <a:off x="4954034" y="4671051"/>
            <a:ext cx="2629288" cy="6821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Pasture capacity, %</a:t>
            </a:r>
            <a:r>
              <a:rPr lang="en-US" dirty="0"/>
              <a:t> </a:t>
            </a:r>
          </a:p>
        </p:txBody>
      </p:sp>
      <p:pic>
        <p:nvPicPr>
          <p:cNvPr id="3074" name="Picture 2" descr="North Symbol Images, Stock Photos &amp; Vectors | Shutterstock">
            <a:extLst>
              <a:ext uri="{FF2B5EF4-FFF2-40B4-BE49-F238E27FC236}">
                <a16:creationId xmlns:a16="http://schemas.microsoft.com/office/drawing/2014/main" id="{C40C63BA-C2AF-4871-8381-60F09B706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9"/>
          <a:stretch/>
        </p:blipFill>
        <p:spPr bwMode="auto">
          <a:xfrm>
            <a:off x="10622112" y="1469817"/>
            <a:ext cx="731688" cy="6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B053D8-E10A-4212-AAEE-0B96E8F208D3}"/>
              </a:ext>
            </a:extLst>
          </p:cNvPr>
          <p:cNvSpPr/>
          <p:nvPr/>
        </p:nvSpPr>
        <p:spPr>
          <a:xfrm>
            <a:off x="5588198" y="5183373"/>
            <a:ext cx="6812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0-50  pasture resource</a:t>
            </a:r>
          </a:p>
          <a:p>
            <a:r>
              <a:rPr lang="en-US" dirty="0"/>
              <a:t>50.1-100 enough capacity for pasture</a:t>
            </a:r>
          </a:p>
          <a:p>
            <a:r>
              <a:rPr lang="en-US" dirty="0"/>
              <a:t>100.1-300 carrying capacity of pasture has exceeded by 1-3 times</a:t>
            </a:r>
          </a:p>
          <a:p>
            <a:r>
              <a:rPr lang="en-US" dirty="0"/>
              <a:t>300.1-500 carrying capacity of pasture has exceeded by 3-5 times</a:t>
            </a:r>
          </a:p>
          <a:p>
            <a:r>
              <a:rPr lang="en-US" dirty="0"/>
              <a:t>500.1&lt; carrying capacity of pasture has exceeded multiple times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236556-FFF0-4D5F-B9B5-33A6CC33F050}"/>
              </a:ext>
            </a:extLst>
          </p:cNvPr>
          <p:cNvSpPr/>
          <p:nvPr/>
        </p:nvSpPr>
        <p:spPr>
          <a:xfrm>
            <a:off x="4954034" y="5293740"/>
            <a:ext cx="434011" cy="207174"/>
          </a:xfrm>
          <a:prstGeom prst="rect">
            <a:avLst/>
          </a:prstGeom>
          <a:solidFill>
            <a:srgbClr val="2673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F263AD-8793-4229-893E-05C542592FA2}"/>
              </a:ext>
            </a:extLst>
          </p:cNvPr>
          <p:cNvSpPr/>
          <p:nvPr/>
        </p:nvSpPr>
        <p:spPr>
          <a:xfrm>
            <a:off x="4954033" y="5555179"/>
            <a:ext cx="434011" cy="207174"/>
          </a:xfrm>
          <a:prstGeom prst="rect">
            <a:avLst/>
          </a:prstGeom>
          <a:solidFill>
            <a:srgbClr val="98E5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CEB9CA-030A-4B20-AD17-23980E27E7C3}"/>
              </a:ext>
            </a:extLst>
          </p:cNvPr>
          <p:cNvSpPr/>
          <p:nvPr/>
        </p:nvSpPr>
        <p:spPr>
          <a:xfrm>
            <a:off x="4954032" y="5830686"/>
            <a:ext cx="434011" cy="207174"/>
          </a:xfrm>
          <a:prstGeom prst="rect">
            <a:avLst/>
          </a:prstGeom>
          <a:solidFill>
            <a:srgbClr val="FDFE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3641D-540F-40AD-AD9E-31A96D087F8C}"/>
              </a:ext>
            </a:extLst>
          </p:cNvPr>
          <p:cNvSpPr/>
          <p:nvPr/>
        </p:nvSpPr>
        <p:spPr>
          <a:xfrm>
            <a:off x="4954031" y="6078057"/>
            <a:ext cx="434011" cy="207174"/>
          </a:xfrm>
          <a:prstGeom prst="rect">
            <a:avLst/>
          </a:prstGeom>
          <a:solidFill>
            <a:srgbClr val="FFA9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414943-A7CD-4046-813F-907695862807}"/>
              </a:ext>
            </a:extLst>
          </p:cNvPr>
          <p:cNvSpPr/>
          <p:nvPr/>
        </p:nvSpPr>
        <p:spPr>
          <a:xfrm>
            <a:off x="4954030" y="6339496"/>
            <a:ext cx="434011" cy="207174"/>
          </a:xfrm>
          <a:prstGeom prst="rect">
            <a:avLst/>
          </a:prstGeom>
          <a:solidFill>
            <a:srgbClr val="E601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79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3600</TotalTime>
  <Words>527</Words>
  <Application>Microsoft Office PowerPoint</Application>
  <PresentationFormat>Širokoúhlá obrazovka</PresentationFormat>
  <Paragraphs>72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Office Theme</vt:lpstr>
      <vt:lpstr>Ecological Issue in Arkhangai province, Mongolia</vt:lpstr>
      <vt:lpstr>Reasons to choose Arkhangai province</vt:lpstr>
      <vt:lpstr>Character of the landscape of the Arkhangai province</vt:lpstr>
      <vt:lpstr>Ecological introduction</vt:lpstr>
      <vt:lpstr>Ecological introduction</vt:lpstr>
      <vt:lpstr>Fauna in Arkhangai </vt:lpstr>
      <vt:lpstr>Basic environmental/ecological    issue of the area</vt:lpstr>
      <vt:lpstr>               Overgrazing</vt:lpstr>
      <vt:lpstr>Overgrazing map in Arkhangai province</vt:lpstr>
      <vt:lpstr>Reasons of overgrazing</vt:lpstr>
      <vt:lpstr>  Potential solutions to      overgrazing</vt:lpstr>
      <vt:lpstr>1) To take taxes from herders for using pasture land in order to improve the land. </vt:lpstr>
      <vt:lpstr>2)To equate live stock numbers with grazing capacity. </vt:lpstr>
      <vt:lpstr>3) To operate pasture rotation in the area </vt:lpstr>
      <vt:lpstr>Sources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enkhamar oyunsanaa</dc:creator>
  <cp:lastModifiedBy>enkhamar oyunsanaa</cp:lastModifiedBy>
  <cp:revision>75</cp:revision>
  <dcterms:created xsi:type="dcterms:W3CDTF">2020-04-17T14:09:15Z</dcterms:created>
  <dcterms:modified xsi:type="dcterms:W3CDTF">2020-04-20T14:36:21Z</dcterms:modified>
</cp:coreProperties>
</file>