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71" r:id="rId4"/>
    <p:sldId id="258" r:id="rId5"/>
    <p:sldId id="259" r:id="rId6"/>
    <p:sldId id="260" r:id="rId7"/>
    <p:sldId id="262" r:id="rId8"/>
    <p:sldId id="261" r:id="rId9"/>
    <p:sldId id="263" r:id="rId10"/>
    <p:sldId id="264" r:id="rId11"/>
    <p:sldId id="265" r:id="rId12"/>
    <p:sldId id="266" r:id="rId13"/>
    <p:sldId id="267" r:id="rId14"/>
    <p:sldId id="268" r:id="rId15"/>
    <p:sldId id="270"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135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D0F3331B-BBF4-425E-9BA8-706A1380AF45}" type="datetimeFigureOut">
              <a:rPr lang="it-IT" smtClean="0"/>
              <a:t>18/04/2020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6296B3B-D46A-42D4-83AA-4495A3A98545}" type="slidenum">
              <a:rPr lang="it-IT" smtClean="0"/>
              <a:t>‹N›</a:t>
            </a:fld>
            <a:endParaRPr lang="it-IT"/>
          </a:p>
        </p:txBody>
      </p:sp>
    </p:spTree>
    <p:extLst>
      <p:ext uri="{BB962C8B-B14F-4D97-AF65-F5344CB8AC3E}">
        <p14:creationId xmlns:p14="http://schemas.microsoft.com/office/powerpoint/2010/main" val="23032952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D0F3331B-BBF4-425E-9BA8-706A1380AF45}" type="datetimeFigureOut">
              <a:rPr lang="it-IT" smtClean="0"/>
              <a:t>18/04/2020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6296B3B-D46A-42D4-83AA-4495A3A98545}" type="slidenum">
              <a:rPr lang="it-IT" smtClean="0"/>
              <a:t>‹N›</a:t>
            </a:fld>
            <a:endParaRPr lang="it-IT"/>
          </a:p>
        </p:txBody>
      </p:sp>
    </p:spTree>
    <p:extLst>
      <p:ext uri="{BB962C8B-B14F-4D97-AF65-F5344CB8AC3E}">
        <p14:creationId xmlns:p14="http://schemas.microsoft.com/office/powerpoint/2010/main" val="258182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it-IT"/>
              <a:t>Fare clic per modificare lo stile del titolo dello schema</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D0F3331B-BBF4-425E-9BA8-706A1380AF45}" type="datetimeFigureOut">
              <a:rPr lang="it-IT" smtClean="0"/>
              <a:t>18/04/2020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6296B3B-D46A-42D4-83AA-4495A3A98545}" type="slidenum">
              <a:rPr lang="it-IT" smtClean="0"/>
              <a:t>‹N›</a:t>
            </a:fld>
            <a:endParaRPr lang="it-IT"/>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89289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D0F3331B-BBF4-425E-9BA8-706A1380AF45}" type="datetimeFigureOut">
              <a:rPr lang="it-IT" smtClean="0"/>
              <a:t>18/04/2020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6296B3B-D46A-42D4-83AA-4495A3A98545}" type="slidenum">
              <a:rPr lang="it-IT" smtClean="0"/>
              <a:t>‹N›</a:t>
            </a:fld>
            <a:endParaRPr lang="it-IT"/>
          </a:p>
        </p:txBody>
      </p:sp>
    </p:spTree>
    <p:extLst>
      <p:ext uri="{BB962C8B-B14F-4D97-AF65-F5344CB8AC3E}">
        <p14:creationId xmlns:p14="http://schemas.microsoft.com/office/powerpoint/2010/main" val="20686532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it-IT"/>
              <a:t>Fare clic per modificare lo stile del titolo dello schema</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D0F3331B-BBF4-425E-9BA8-706A1380AF45}" type="datetimeFigureOut">
              <a:rPr lang="it-IT" smtClean="0"/>
              <a:t>18/04/2020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6296B3B-D46A-42D4-83AA-4495A3A98545}" type="slidenum">
              <a:rPr lang="it-IT" smtClean="0"/>
              <a:t>‹N›</a:t>
            </a:fld>
            <a:endParaRPr lang="it-IT"/>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5772152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it-IT"/>
              <a:t>Fare clic per modificare lo stile del titolo dello schema</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D0F3331B-BBF4-425E-9BA8-706A1380AF45}" type="datetimeFigureOut">
              <a:rPr lang="it-IT" smtClean="0"/>
              <a:t>18/04/2020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6296B3B-D46A-42D4-83AA-4495A3A98545}" type="slidenum">
              <a:rPr lang="it-IT" smtClean="0"/>
              <a:t>‹N›</a:t>
            </a:fld>
            <a:endParaRPr lang="it-IT"/>
          </a:p>
        </p:txBody>
      </p:sp>
    </p:spTree>
    <p:extLst>
      <p:ext uri="{BB962C8B-B14F-4D97-AF65-F5344CB8AC3E}">
        <p14:creationId xmlns:p14="http://schemas.microsoft.com/office/powerpoint/2010/main" val="19281706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D0F3331B-BBF4-425E-9BA8-706A1380AF45}" type="datetimeFigureOut">
              <a:rPr lang="it-IT" smtClean="0"/>
              <a:t>18/04/2020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6296B3B-D46A-42D4-83AA-4495A3A98545}" type="slidenum">
              <a:rPr lang="it-IT" smtClean="0"/>
              <a:t>‹N›</a:t>
            </a:fld>
            <a:endParaRPr lang="it-IT"/>
          </a:p>
        </p:txBody>
      </p:sp>
    </p:spTree>
    <p:extLst>
      <p:ext uri="{BB962C8B-B14F-4D97-AF65-F5344CB8AC3E}">
        <p14:creationId xmlns:p14="http://schemas.microsoft.com/office/powerpoint/2010/main" val="19656364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D0F3331B-BBF4-425E-9BA8-706A1380AF45}" type="datetimeFigureOut">
              <a:rPr lang="it-IT" smtClean="0"/>
              <a:t>18/04/2020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6296B3B-D46A-42D4-83AA-4495A3A98545}" type="slidenum">
              <a:rPr lang="it-IT" smtClean="0"/>
              <a:t>‹N›</a:t>
            </a:fld>
            <a:endParaRPr lang="it-IT"/>
          </a:p>
        </p:txBody>
      </p:sp>
    </p:spTree>
    <p:extLst>
      <p:ext uri="{BB962C8B-B14F-4D97-AF65-F5344CB8AC3E}">
        <p14:creationId xmlns:p14="http://schemas.microsoft.com/office/powerpoint/2010/main" val="31079707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D0F3331B-BBF4-425E-9BA8-706A1380AF45}" type="datetimeFigureOut">
              <a:rPr lang="it-IT" smtClean="0"/>
              <a:t>18/04/2020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6296B3B-D46A-42D4-83AA-4495A3A98545}" type="slidenum">
              <a:rPr lang="it-IT" smtClean="0"/>
              <a:t>‹N›</a:t>
            </a:fld>
            <a:endParaRPr lang="it-IT"/>
          </a:p>
        </p:txBody>
      </p:sp>
    </p:spTree>
    <p:extLst>
      <p:ext uri="{BB962C8B-B14F-4D97-AF65-F5344CB8AC3E}">
        <p14:creationId xmlns:p14="http://schemas.microsoft.com/office/powerpoint/2010/main" val="1269786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D0F3331B-BBF4-425E-9BA8-706A1380AF45}" type="datetimeFigureOut">
              <a:rPr lang="it-IT" smtClean="0"/>
              <a:t>18/04/2020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6296B3B-D46A-42D4-83AA-4495A3A98545}" type="slidenum">
              <a:rPr lang="it-IT" smtClean="0"/>
              <a:t>‹N›</a:t>
            </a:fld>
            <a:endParaRPr lang="it-IT"/>
          </a:p>
        </p:txBody>
      </p:sp>
    </p:spTree>
    <p:extLst>
      <p:ext uri="{BB962C8B-B14F-4D97-AF65-F5344CB8AC3E}">
        <p14:creationId xmlns:p14="http://schemas.microsoft.com/office/powerpoint/2010/main" val="3728354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D0F3331B-BBF4-425E-9BA8-706A1380AF45}" type="datetimeFigureOut">
              <a:rPr lang="it-IT" smtClean="0"/>
              <a:t>18/04/2020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86296B3B-D46A-42D4-83AA-4495A3A98545}" type="slidenum">
              <a:rPr lang="it-IT" smtClean="0"/>
              <a:t>‹N›</a:t>
            </a:fld>
            <a:endParaRPr lang="it-IT"/>
          </a:p>
        </p:txBody>
      </p:sp>
    </p:spTree>
    <p:extLst>
      <p:ext uri="{BB962C8B-B14F-4D97-AF65-F5344CB8AC3E}">
        <p14:creationId xmlns:p14="http://schemas.microsoft.com/office/powerpoint/2010/main" val="2898001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D0F3331B-BBF4-425E-9BA8-706A1380AF45}" type="datetimeFigureOut">
              <a:rPr lang="it-IT" smtClean="0"/>
              <a:t>18/04/2020</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86296B3B-D46A-42D4-83AA-4495A3A98545}" type="slidenum">
              <a:rPr lang="it-IT" smtClean="0"/>
              <a:t>‹N›</a:t>
            </a:fld>
            <a:endParaRPr lang="it-IT"/>
          </a:p>
        </p:txBody>
      </p:sp>
    </p:spTree>
    <p:extLst>
      <p:ext uri="{BB962C8B-B14F-4D97-AF65-F5344CB8AC3E}">
        <p14:creationId xmlns:p14="http://schemas.microsoft.com/office/powerpoint/2010/main" val="2062105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D0F3331B-BBF4-425E-9BA8-706A1380AF45}" type="datetimeFigureOut">
              <a:rPr lang="it-IT" smtClean="0"/>
              <a:t>18/04/2020</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86296B3B-D46A-42D4-83AA-4495A3A98545}" type="slidenum">
              <a:rPr lang="it-IT" smtClean="0"/>
              <a:t>‹N›</a:t>
            </a:fld>
            <a:endParaRPr lang="it-IT"/>
          </a:p>
        </p:txBody>
      </p:sp>
    </p:spTree>
    <p:extLst>
      <p:ext uri="{BB962C8B-B14F-4D97-AF65-F5344CB8AC3E}">
        <p14:creationId xmlns:p14="http://schemas.microsoft.com/office/powerpoint/2010/main" val="1134613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F3331B-BBF4-425E-9BA8-706A1380AF45}" type="datetimeFigureOut">
              <a:rPr lang="it-IT" smtClean="0"/>
              <a:t>18/04/2020</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86296B3B-D46A-42D4-83AA-4495A3A98545}" type="slidenum">
              <a:rPr lang="it-IT" smtClean="0"/>
              <a:t>‹N›</a:t>
            </a:fld>
            <a:endParaRPr lang="it-IT"/>
          </a:p>
        </p:txBody>
      </p:sp>
    </p:spTree>
    <p:extLst>
      <p:ext uri="{BB962C8B-B14F-4D97-AF65-F5344CB8AC3E}">
        <p14:creationId xmlns:p14="http://schemas.microsoft.com/office/powerpoint/2010/main" val="295232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D0F3331B-BBF4-425E-9BA8-706A1380AF45}" type="datetimeFigureOut">
              <a:rPr lang="it-IT" smtClean="0"/>
              <a:t>18/04/2020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86296B3B-D46A-42D4-83AA-4495A3A98545}" type="slidenum">
              <a:rPr lang="it-IT" smtClean="0"/>
              <a:t>‹N›</a:t>
            </a:fld>
            <a:endParaRPr lang="it-IT"/>
          </a:p>
        </p:txBody>
      </p:sp>
    </p:spTree>
    <p:extLst>
      <p:ext uri="{BB962C8B-B14F-4D97-AF65-F5344CB8AC3E}">
        <p14:creationId xmlns:p14="http://schemas.microsoft.com/office/powerpoint/2010/main" val="23948858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D0F3331B-BBF4-425E-9BA8-706A1380AF45}" type="datetimeFigureOut">
              <a:rPr lang="it-IT" smtClean="0"/>
              <a:t>18/04/2020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86296B3B-D46A-42D4-83AA-4495A3A98545}" type="slidenum">
              <a:rPr lang="it-IT" smtClean="0"/>
              <a:t>‹N›</a:t>
            </a:fld>
            <a:endParaRPr lang="it-IT"/>
          </a:p>
        </p:txBody>
      </p:sp>
    </p:spTree>
    <p:extLst>
      <p:ext uri="{BB962C8B-B14F-4D97-AF65-F5344CB8AC3E}">
        <p14:creationId xmlns:p14="http://schemas.microsoft.com/office/powerpoint/2010/main" val="2431462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0F3331B-BBF4-425E-9BA8-706A1380AF45}" type="datetimeFigureOut">
              <a:rPr lang="it-IT" smtClean="0"/>
              <a:t>18/04/2020</a:t>
            </a:fld>
            <a:endParaRPr lang="it-IT"/>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86296B3B-D46A-42D4-83AA-4495A3A98545}" type="slidenum">
              <a:rPr lang="it-IT" smtClean="0"/>
              <a:t>‹N›</a:t>
            </a:fld>
            <a:endParaRPr lang="it-IT"/>
          </a:p>
        </p:txBody>
      </p:sp>
    </p:spTree>
    <p:extLst>
      <p:ext uri="{BB962C8B-B14F-4D97-AF65-F5344CB8AC3E}">
        <p14:creationId xmlns:p14="http://schemas.microsoft.com/office/powerpoint/2010/main" val="323085956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5.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5.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5.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733475E-59A2-4275-8A19-EB72C4A152D0}"/>
              </a:ext>
            </a:extLst>
          </p:cNvPr>
          <p:cNvSpPr>
            <a:spLocks noGrp="1"/>
          </p:cNvSpPr>
          <p:nvPr>
            <p:ph type="ctrTitle"/>
          </p:nvPr>
        </p:nvSpPr>
        <p:spPr>
          <a:xfrm>
            <a:off x="1130595" y="1444487"/>
            <a:ext cx="6882810" cy="2606349"/>
          </a:xfrm>
        </p:spPr>
        <p:txBody>
          <a:bodyPr/>
          <a:lstStyle/>
          <a:p>
            <a:pPr algn="l"/>
            <a:r>
              <a:rPr lang="en-GB" dirty="0">
                <a:effectLst>
                  <a:outerShdw blurRad="38100" dist="38100" dir="2700000" algn="tl">
                    <a:srgbClr val="000000">
                      <a:alpha val="43137"/>
                    </a:srgbClr>
                  </a:outerShdw>
                </a:effectLst>
                <a:latin typeface="Palatino Linotype" pitchFamily="18" charset="0"/>
              </a:rPr>
              <a:t>GARGANO NATIONAL PARK</a:t>
            </a:r>
            <a:endParaRPr lang="it-IT" dirty="0"/>
          </a:p>
        </p:txBody>
      </p:sp>
      <p:sp>
        <p:nvSpPr>
          <p:cNvPr id="3" name="Sottotitolo 2">
            <a:extLst>
              <a:ext uri="{FF2B5EF4-FFF2-40B4-BE49-F238E27FC236}">
                <a16:creationId xmlns:a16="http://schemas.microsoft.com/office/drawing/2014/main" id="{47BD82F4-C976-4B03-9162-0E7C888BB444}"/>
              </a:ext>
            </a:extLst>
          </p:cNvPr>
          <p:cNvSpPr>
            <a:spLocks noGrp="1"/>
          </p:cNvSpPr>
          <p:nvPr>
            <p:ph type="subTitle" idx="1"/>
          </p:nvPr>
        </p:nvSpPr>
        <p:spPr>
          <a:xfrm>
            <a:off x="1130595" y="4050834"/>
            <a:ext cx="5826719" cy="2257201"/>
          </a:xfrm>
        </p:spPr>
        <p:txBody>
          <a:bodyPr>
            <a:normAutofit fontScale="92500" lnSpcReduction="10000"/>
          </a:bodyPr>
          <a:lstStyle/>
          <a:p>
            <a:pPr algn="l">
              <a:lnSpc>
                <a:spcPct val="80000"/>
              </a:lnSpc>
              <a:spcBef>
                <a:spcPts val="600"/>
              </a:spcBef>
              <a:spcAft>
                <a:spcPts val="1200"/>
              </a:spcAft>
            </a:pPr>
            <a:r>
              <a:rPr lang="it-IT" altLang="it-IT" sz="2200" b="1" i="1" dirty="0">
                <a:latin typeface="Calibri" pitchFamily="34" charset="0"/>
                <a:cs typeface="Times New Roman" pitchFamily="18" charset="0"/>
              </a:rPr>
              <a:t>Mendel University in Brno </a:t>
            </a:r>
          </a:p>
          <a:p>
            <a:pPr algn="l">
              <a:lnSpc>
                <a:spcPct val="80000"/>
              </a:lnSpc>
              <a:spcBef>
                <a:spcPts val="600"/>
              </a:spcBef>
              <a:spcAft>
                <a:spcPts val="1200"/>
              </a:spcAft>
            </a:pPr>
            <a:r>
              <a:rPr lang="it-IT" sz="2200" dirty="0" err="1"/>
              <a:t>Faculty</a:t>
            </a:r>
            <a:r>
              <a:rPr lang="it-IT" sz="2200" dirty="0"/>
              <a:t> of </a:t>
            </a:r>
            <a:r>
              <a:rPr lang="it-IT" sz="2200" dirty="0" err="1"/>
              <a:t>Forestry</a:t>
            </a:r>
            <a:r>
              <a:rPr lang="it-IT" sz="2200" dirty="0"/>
              <a:t> </a:t>
            </a:r>
          </a:p>
          <a:p>
            <a:pPr algn="l">
              <a:lnSpc>
                <a:spcPct val="80000"/>
              </a:lnSpc>
              <a:spcBef>
                <a:spcPts val="600"/>
              </a:spcBef>
              <a:spcAft>
                <a:spcPts val="1200"/>
              </a:spcAft>
            </a:pPr>
            <a:r>
              <a:rPr lang="it-IT" altLang="it-IT" sz="2200" b="1" i="1" dirty="0" err="1">
                <a:latin typeface="Calibri" pitchFamily="34" charset="0"/>
                <a:cs typeface="Times New Roman" pitchFamily="18" charset="0"/>
              </a:rPr>
              <a:t>Subject</a:t>
            </a:r>
            <a:r>
              <a:rPr lang="it-IT" altLang="it-IT" sz="2200" b="1" i="1" dirty="0">
                <a:latin typeface="Calibri" pitchFamily="34" charset="0"/>
                <a:cs typeface="Times New Roman" pitchFamily="18" charset="0"/>
              </a:rPr>
              <a:t>: </a:t>
            </a:r>
            <a:r>
              <a:rPr lang="it-IT" altLang="it-IT" sz="2200" b="1" i="1" dirty="0" err="1">
                <a:latin typeface="Calibri" pitchFamily="34" charset="0"/>
                <a:cs typeface="Times New Roman" pitchFamily="18" charset="0"/>
              </a:rPr>
              <a:t>Landscape</a:t>
            </a:r>
            <a:r>
              <a:rPr lang="it-IT" altLang="it-IT" sz="2200" b="1" i="1" dirty="0">
                <a:latin typeface="Calibri" pitchFamily="34" charset="0"/>
                <a:cs typeface="Times New Roman" pitchFamily="18" charset="0"/>
              </a:rPr>
              <a:t> </a:t>
            </a:r>
            <a:r>
              <a:rPr lang="it-IT" altLang="it-IT" sz="2200" b="1" i="1" dirty="0" err="1">
                <a:latin typeface="Calibri" pitchFamily="34" charset="0"/>
                <a:cs typeface="Times New Roman" pitchFamily="18" charset="0"/>
              </a:rPr>
              <a:t>Ecology</a:t>
            </a:r>
            <a:endParaRPr lang="it-IT" altLang="it-IT" sz="2200" b="1" i="1" dirty="0">
              <a:latin typeface="Calibri" pitchFamily="34" charset="0"/>
              <a:cs typeface="Times New Roman" pitchFamily="18" charset="0"/>
            </a:endParaRPr>
          </a:p>
          <a:p>
            <a:pPr algn="l">
              <a:lnSpc>
                <a:spcPct val="80000"/>
              </a:lnSpc>
              <a:spcBef>
                <a:spcPts val="600"/>
              </a:spcBef>
              <a:spcAft>
                <a:spcPts val="1200"/>
              </a:spcAft>
            </a:pPr>
            <a:endParaRPr lang="it-IT" sz="2200" b="1" i="1" dirty="0">
              <a:latin typeface="Calibri" pitchFamily="34" charset="0"/>
              <a:cs typeface="Times New Roman" pitchFamily="18" charset="0"/>
            </a:endParaRPr>
          </a:p>
          <a:p>
            <a:pPr algn="l">
              <a:lnSpc>
                <a:spcPct val="80000"/>
              </a:lnSpc>
              <a:spcBef>
                <a:spcPts val="600"/>
              </a:spcBef>
              <a:spcAft>
                <a:spcPts val="1200"/>
              </a:spcAft>
            </a:pPr>
            <a:r>
              <a:rPr lang="it-IT" sz="2200" b="1" i="1" dirty="0">
                <a:latin typeface="Calibri" pitchFamily="34" charset="0"/>
                <a:cs typeface="Times New Roman" pitchFamily="18" charset="0"/>
              </a:rPr>
              <a:t>MARIA ROSA CURCETTI</a:t>
            </a:r>
            <a:endParaRPr lang="it-IT" sz="2200" dirty="0"/>
          </a:p>
          <a:p>
            <a:endParaRPr lang="it-IT" dirty="0"/>
          </a:p>
        </p:txBody>
      </p:sp>
      <p:pic>
        <p:nvPicPr>
          <p:cNvPr id="4" name="Picture 2" descr="Risultati immagini per MENDEL UNIVERSITY">
            <a:extLst>
              <a:ext uri="{FF2B5EF4-FFF2-40B4-BE49-F238E27FC236}">
                <a16:creationId xmlns:a16="http://schemas.microsoft.com/office/drawing/2014/main" id="{B50D65D5-C7A7-4A61-BAD8-A314576D22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249" y="0"/>
            <a:ext cx="2143125" cy="2143125"/>
          </a:xfrm>
          <a:prstGeom prst="rect">
            <a:avLst/>
          </a:prstGeom>
          <a:gradFill flip="none" rotWithShape="1">
            <a:gsLst>
              <a:gs pos="32760">
                <a:srgbClr val="FFFFFF"/>
              </a:gs>
              <a:gs pos="0">
                <a:schemeClr val="accent1">
                  <a:lumMod val="0"/>
                  <a:lumOff val="100000"/>
                </a:schemeClr>
              </a:gs>
              <a:gs pos="67000">
                <a:schemeClr val="accent1">
                  <a:lumMod val="0"/>
                  <a:lumOff val="100000"/>
                </a:schemeClr>
              </a:gs>
              <a:gs pos="100000">
                <a:schemeClr val="accent1">
                  <a:lumMod val="100000"/>
                </a:schemeClr>
              </a:gs>
            </a:gsLst>
            <a:path path="circle">
              <a:fillToRect l="100000" b="100000"/>
            </a:path>
            <a:tileRect t="-100000" r="-100000"/>
          </a:gradFill>
        </p:spPr>
      </p:pic>
      <p:pic>
        <p:nvPicPr>
          <p:cNvPr id="5" name="Picture 2" descr="Immagine correlata">
            <a:extLst>
              <a:ext uri="{FF2B5EF4-FFF2-40B4-BE49-F238E27FC236}">
                <a16:creationId xmlns:a16="http://schemas.microsoft.com/office/drawing/2014/main" id="{C658EC8F-5CD7-40AC-AEBC-134422A922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5038725"/>
            <a:ext cx="2514600" cy="1819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92126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descr="turistiche3.jpg">
            <a:extLst>
              <a:ext uri="{FF2B5EF4-FFF2-40B4-BE49-F238E27FC236}">
                <a16:creationId xmlns:a16="http://schemas.microsoft.com/office/drawing/2014/main" id="{05945730-EEC3-4BF7-99E7-96D4EF842904}"/>
              </a:ext>
            </a:extLst>
          </p:cNvPr>
          <p:cNvPicPr>
            <a:picLocks noChangeAspect="1"/>
          </p:cNvPicPr>
          <p:nvPr/>
        </p:nvPicPr>
        <p:blipFill>
          <a:blip r:embed="rId2"/>
          <a:stretch>
            <a:fillRect/>
          </a:stretch>
        </p:blipFill>
        <p:spPr>
          <a:xfrm>
            <a:off x="148052" y="3857139"/>
            <a:ext cx="5351978" cy="2792699"/>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2" name="Titolo 1">
            <a:extLst>
              <a:ext uri="{FF2B5EF4-FFF2-40B4-BE49-F238E27FC236}">
                <a16:creationId xmlns:a16="http://schemas.microsoft.com/office/drawing/2014/main" id="{A0D714EC-E08C-47EF-9CAE-274ECE8B3F2A}"/>
              </a:ext>
            </a:extLst>
          </p:cNvPr>
          <p:cNvSpPr>
            <a:spLocks noGrp="1"/>
          </p:cNvSpPr>
          <p:nvPr>
            <p:ph type="title"/>
          </p:nvPr>
        </p:nvSpPr>
        <p:spPr>
          <a:xfrm>
            <a:off x="0" y="0"/>
            <a:ext cx="6347713" cy="576262"/>
          </a:xfrm>
        </p:spPr>
        <p:txBody>
          <a:bodyPr>
            <a:normAutofit fontScale="90000"/>
          </a:bodyPr>
          <a:lstStyle/>
          <a:p>
            <a:r>
              <a:rPr lang="it-IT" dirty="0" err="1"/>
              <a:t>Tourism</a:t>
            </a:r>
            <a:r>
              <a:rPr lang="it-IT" dirty="0"/>
              <a:t> and </a:t>
            </a:r>
            <a:r>
              <a:rPr lang="it-IT" dirty="0" err="1"/>
              <a:t>itineraries</a:t>
            </a:r>
            <a:endParaRPr lang="it-IT" dirty="0"/>
          </a:p>
        </p:txBody>
      </p:sp>
      <p:sp>
        <p:nvSpPr>
          <p:cNvPr id="4" name="Segnaposto contenuto 3">
            <a:extLst>
              <a:ext uri="{FF2B5EF4-FFF2-40B4-BE49-F238E27FC236}">
                <a16:creationId xmlns:a16="http://schemas.microsoft.com/office/drawing/2014/main" id="{EBD28E88-EC2D-48D2-B804-52C765D2E3E8}"/>
              </a:ext>
            </a:extLst>
          </p:cNvPr>
          <p:cNvSpPr>
            <a:spLocks noGrp="1"/>
          </p:cNvSpPr>
          <p:nvPr>
            <p:ph sz="half" idx="2"/>
          </p:nvPr>
        </p:nvSpPr>
        <p:spPr>
          <a:xfrm>
            <a:off x="0" y="749420"/>
            <a:ext cx="8242852" cy="2404597"/>
          </a:xfrm>
        </p:spPr>
        <p:txBody>
          <a:bodyPr>
            <a:normAutofit/>
          </a:bodyPr>
          <a:lstStyle/>
          <a:p>
            <a:pPr marL="0" indent="0">
              <a:buNone/>
            </a:pPr>
            <a:r>
              <a:rPr lang="it-IT" dirty="0">
                <a:latin typeface="Century Schoolbook" panose="02040604050505020304" pitchFamily="18" charset="0"/>
              </a:rPr>
              <a:t>In Gargano </a:t>
            </a:r>
            <a:r>
              <a:rPr lang="it-IT" dirty="0" err="1">
                <a:latin typeface="Century Schoolbook" panose="02040604050505020304" pitchFamily="18" charset="0"/>
              </a:rPr>
              <a:t>peninsula</a:t>
            </a:r>
            <a:r>
              <a:rPr lang="it-IT" dirty="0">
                <a:latin typeface="Century Schoolbook" panose="02040604050505020304" pitchFamily="18" charset="0"/>
              </a:rPr>
              <a:t> </a:t>
            </a:r>
            <a:r>
              <a:rPr lang="it-IT" dirty="0" err="1">
                <a:latin typeface="Century Schoolbook" panose="02040604050505020304" pitchFamily="18" charset="0"/>
              </a:rPr>
              <a:t>we</a:t>
            </a:r>
            <a:r>
              <a:rPr lang="it-IT" dirty="0">
                <a:latin typeface="Century Schoolbook" panose="02040604050505020304" pitchFamily="18" charset="0"/>
              </a:rPr>
              <a:t> can </a:t>
            </a:r>
            <a:r>
              <a:rPr lang="it-IT" dirty="0" err="1">
                <a:latin typeface="Century Schoolbook" panose="02040604050505020304" pitchFamily="18" charset="0"/>
              </a:rPr>
              <a:t>find</a:t>
            </a:r>
            <a:r>
              <a:rPr lang="it-IT" dirty="0">
                <a:latin typeface="Century Schoolbook" panose="02040604050505020304" pitchFamily="18" charset="0"/>
              </a:rPr>
              <a:t> </a:t>
            </a:r>
            <a:r>
              <a:rPr lang="it-IT" dirty="0" err="1">
                <a:latin typeface="Century Schoolbook" panose="02040604050505020304" pitchFamily="18" charset="0"/>
              </a:rPr>
              <a:t>different</a:t>
            </a:r>
            <a:r>
              <a:rPr lang="it-IT" dirty="0">
                <a:latin typeface="Century Schoolbook" panose="02040604050505020304" pitchFamily="18" charset="0"/>
              </a:rPr>
              <a:t> </a:t>
            </a:r>
            <a:r>
              <a:rPr lang="it-IT" dirty="0" err="1">
                <a:latin typeface="Century Schoolbook" panose="02040604050505020304" pitchFamily="18" charset="0"/>
              </a:rPr>
              <a:t>types</a:t>
            </a:r>
            <a:r>
              <a:rPr lang="it-IT" dirty="0">
                <a:latin typeface="Century Schoolbook" panose="02040604050505020304" pitchFamily="18" charset="0"/>
              </a:rPr>
              <a:t> of </a:t>
            </a:r>
            <a:r>
              <a:rPr lang="it-IT" dirty="0" err="1">
                <a:latin typeface="Century Schoolbook" panose="02040604050505020304" pitchFamily="18" charset="0"/>
              </a:rPr>
              <a:t>tourism</a:t>
            </a:r>
            <a:r>
              <a:rPr lang="it-IT" dirty="0">
                <a:latin typeface="Century Schoolbook" panose="02040604050505020304" pitchFamily="18" charset="0"/>
              </a:rPr>
              <a:t>:</a:t>
            </a:r>
          </a:p>
          <a:p>
            <a:pPr>
              <a:buFont typeface="Wingdings" panose="05000000000000000000" pitchFamily="2" charset="2"/>
              <a:buChar char="v"/>
            </a:pPr>
            <a:r>
              <a:rPr lang="it-IT" dirty="0">
                <a:latin typeface="Century Schoolbook" panose="02040604050505020304" pitchFamily="18" charset="0"/>
              </a:rPr>
              <a:t>Trips in </a:t>
            </a:r>
            <a:r>
              <a:rPr lang="it-IT" dirty="0" err="1">
                <a:latin typeface="Century Schoolbook" panose="02040604050505020304" pitchFamily="18" charset="0"/>
              </a:rPr>
              <a:t>sea</a:t>
            </a:r>
            <a:r>
              <a:rPr lang="it-IT" dirty="0">
                <a:latin typeface="Century Schoolbook" panose="02040604050505020304" pitchFamily="18" charset="0"/>
              </a:rPr>
              <a:t> </a:t>
            </a:r>
            <a:r>
              <a:rPr lang="it-IT" dirty="0" err="1">
                <a:latin typeface="Century Schoolbook" panose="02040604050505020304" pitchFamily="18" charset="0"/>
              </a:rPr>
              <a:t>caves</a:t>
            </a:r>
            <a:r>
              <a:rPr lang="it-IT" dirty="0">
                <a:latin typeface="Century Schoolbook" panose="02040604050505020304" pitchFamily="18" charset="0"/>
              </a:rPr>
              <a:t>;</a:t>
            </a:r>
          </a:p>
          <a:p>
            <a:pPr>
              <a:buFont typeface="Wingdings" panose="05000000000000000000" pitchFamily="2" charset="2"/>
              <a:buChar char="v"/>
            </a:pPr>
            <a:r>
              <a:rPr lang="it-IT" dirty="0">
                <a:latin typeface="Century Schoolbook" panose="02040604050505020304" pitchFamily="18" charset="0"/>
              </a:rPr>
              <a:t>Visiting </a:t>
            </a:r>
            <a:r>
              <a:rPr lang="it-IT" dirty="0" err="1">
                <a:latin typeface="Century Schoolbook" panose="02040604050505020304" pitchFamily="18" charset="0"/>
              </a:rPr>
              <a:t>Bays</a:t>
            </a:r>
            <a:r>
              <a:rPr lang="it-IT" dirty="0">
                <a:latin typeface="Century Schoolbook" panose="02040604050505020304" pitchFamily="18" charset="0"/>
              </a:rPr>
              <a:t> and beaches; ( </a:t>
            </a:r>
            <a:r>
              <a:rPr lang="it-IT" dirty="0" err="1">
                <a:latin typeface="Century Schoolbook" panose="02040604050505020304" pitchFamily="18" charset="0"/>
              </a:rPr>
              <a:t>Vignanotica</a:t>
            </a:r>
            <a:r>
              <a:rPr lang="it-IT" dirty="0">
                <a:latin typeface="Century Schoolbook" panose="02040604050505020304" pitchFamily="18" charset="0"/>
              </a:rPr>
              <a:t> </a:t>
            </a:r>
            <a:r>
              <a:rPr lang="it-IT" dirty="0" err="1">
                <a:latin typeface="Century Schoolbook" panose="02040604050505020304" pitchFamily="18" charset="0"/>
              </a:rPr>
              <a:t>Bay</a:t>
            </a:r>
            <a:r>
              <a:rPr lang="it-IT" dirty="0">
                <a:latin typeface="Century Schoolbook" panose="02040604050505020304" pitchFamily="18" charset="0"/>
              </a:rPr>
              <a:t>, Pugnochiuso and Vieste)</a:t>
            </a:r>
          </a:p>
          <a:p>
            <a:pPr>
              <a:buFont typeface="Wingdings" panose="05000000000000000000" pitchFamily="2" charset="2"/>
              <a:buChar char="v"/>
            </a:pPr>
            <a:r>
              <a:rPr lang="it-IT" dirty="0">
                <a:latin typeface="Century Schoolbook" panose="02040604050505020304" pitchFamily="18" charset="0"/>
              </a:rPr>
              <a:t>Tremiti </a:t>
            </a:r>
            <a:r>
              <a:rPr lang="it-IT" dirty="0" err="1">
                <a:latin typeface="Century Schoolbook" panose="02040604050505020304" pitchFamily="18" charset="0"/>
              </a:rPr>
              <a:t>Islands</a:t>
            </a:r>
            <a:r>
              <a:rPr lang="it-IT" dirty="0">
                <a:latin typeface="Century Schoolbook" panose="02040604050505020304" pitchFamily="18" charset="0"/>
              </a:rPr>
              <a:t>;</a:t>
            </a:r>
          </a:p>
          <a:p>
            <a:pPr>
              <a:buFont typeface="Wingdings" panose="05000000000000000000" pitchFamily="2" charset="2"/>
              <a:buChar char="v"/>
            </a:pPr>
            <a:r>
              <a:rPr lang="it-IT" dirty="0" err="1">
                <a:latin typeface="Century Schoolbook" panose="02040604050505020304" pitchFamily="18" charset="0"/>
              </a:rPr>
              <a:t>Religious</a:t>
            </a:r>
            <a:r>
              <a:rPr lang="it-IT" dirty="0">
                <a:latin typeface="Century Schoolbook" panose="02040604050505020304" pitchFamily="18" charset="0"/>
              </a:rPr>
              <a:t> </a:t>
            </a:r>
            <a:r>
              <a:rPr lang="it-IT" dirty="0" err="1">
                <a:latin typeface="Century Schoolbook" panose="02040604050505020304" pitchFamily="18" charset="0"/>
              </a:rPr>
              <a:t>tourism</a:t>
            </a:r>
            <a:r>
              <a:rPr lang="it-IT" dirty="0">
                <a:latin typeface="Century Schoolbook" panose="02040604050505020304" pitchFamily="18" charset="0"/>
              </a:rPr>
              <a:t> ( San Giovanni rotondo)</a:t>
            </a:r>
          </a:p>
          <a:p>
            <a:pPr>
              <a:buFont typeface="Wingdings" panose="05000000000000000000" pitchFamily="2" charset="2"/>
              <a:buChar char="v"/>
            </a:pPr>
            <a:r>
              <a:rPr lang="it-IT" dirty="0" err="1">
                <a:latin typeface="Century Schoolbook" panose="02040604050505020304" pitchFamily="18" charset="0"/>
              </a:rPr>
              <a:t>Enogastronomic</a:t>
            </a:r>
            <a:r>
              <a:rPr lang="it-IT" dirty="0">
                <a:latin typeface="Century Schoolbook" panose="02040604050505020304" pitchFamily="18" charset="0"/>
              </a:rPr>
              <a:t> </a:t>
            </a:r>
            <a:r>
              <a:rPr lang="it-IT" dirty="0" err="1">
                <a:latin typeface="Century Schoolbook" panose="02040604050505020304" pitchFamily="18" charset="0"/>
              </a:rPr>
              <a:t>Tourism</a:t>
            </a:r>
            <a:r>
              <a:rPr lang="it-IT" dirty="0">
                <a:latin typeface="Century Schoolbook" panose="02040604050505020304" pitchFamily="18" charset="0"/>
              </a:rPr>
              <a:t>.</a:t>
            </a:r>
          </a:p>
          <a:p>
            <a:endParaRPr lang="it-IT" dirty="0"/>
          </a:p>
        </p:txBody>
      </p:sp>
      <p:pic>
        <p:nvPicPr>
          <p:cNvPr id="7" name="Immagine 6" descr="turistiche1.jpg">
            <a:extLst>
              <a:ext uri="{FF2B5EF4-FFF2-40B4-BE49-F238E27FC236}">
                <a16:creationId xmlns:a16="http://schemas.microsoft.com/office/drawing/2014/main" id="{F961C932-11A4-4A72-AFAB-C548E2718D5E}"/>
              </a:ext>
            </a:extLst>
          </p:cNvPr>
          <p:cNvPicPr>
            <a:picLocks noChangeAspect="1"/>
          </p:cNvPicPr>
          <p:nvPr/>
        </p:nvPicPr>
        <p:blipFill>
          <a:blip r:embed="rId3"/>
          <a:stretch>
            <a:fillRect/>
          </a:stretch>
        </p:blipFill>
        <p:spPr>
          <a:xfrm>
            <a:off x="3299015" y="2724318"/>
            <a:ext cx="5683681" cy="2529171"/>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405638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DAAB32-654F-46B4-8D9D-09E4547152A0}"/>
              </a:ext>
            </a:extLst>
          </p:cNvPr>
          <p:cNvSpPr>
            <a:spLocks noGrp="1"/>
          </p:cNvSpPr>
          <p:nvPr>
            <p:ph type="title"/>
          </p:nvPr>
        </p:nvSpPr>
        <p:spPr>
          <a:xfrm>
            <a:off x="0" y="0"/>
            <a:ext cx="6347713" cy="576262"/>
          </a:xfrm>
        </p:spPr>
        <p:txBody>
          <a:bodyPr>
            <a:normAutofit fontScale="90000"/>
          </a:bodyPr>
          <a:lstStyle/>
          <a:p>
            <a:r>
              <a:rPr lang="it-IT" dirty="0" err="1"/>
              <a:t>Problems</a:t>
            </a:r>
            <a:endParaRPr lang="it-IT" dirty="0"/>
          </a:p>
        </p:txBody>
      </p:sp>
      <p:sp>
        <p:nvSpPr>
          <p:cNvPr id="4" name="Segnaposto contenuto 3">
            <a:extLst>
              <a:ext uri="{FF2B5EF4-FFF2-40B4-BE49-F238E27FC236}">
                <a16:creationId xmlns:a16="http://schemas.microsoft.com/office/drawing/2014/main" id="{52181DB1-7385-4047-A7D7-B7B1637E6924}"/>
              </a:ext>
            </a:extLst>
          </p:cNvPr>
          <p:cNvSpPr>
            <a:spLocks noGrp="1"/>
          </p:cNvSpPr>
          <p:nvPr>
            <p:ph sz="half" idx="2"/>
          </p:nvPr>
        </p:nvSpPr>
        <p:spPr>
          <a:xfrm>
            <a:off x="0" y="1981872"/>
            <a:ext cx="7712768" cy="3304117"/>
          </a:xfrm>
        </p:spPr>
        <p:txBody>
          <a:bodyPr>
            <a:normAutofit/>
          </a:bodyPr>
          <a:lstStyle/>
          <a:p>
            <a:pPr marL="0" indent="0">
              <a:buNone/>
            </a:pPr>
            <a:r>
              <a:rPr lang="it-IT" sz="2400" dirty="0">
                <a:latin typeface="Century Schoolbook" panose="02040604050505020304" pitchFamily="18" charset="0"/>
              </a:rPr>
              <a:t>The major </a:t>
            </a:r>
            <a:r>
              <a:rPr lang="it-IT" sz="2400" dirty="0" err="1">
                <a:latin typeface="Century Schoolbook" panose="02040604050505020304" pitchFamily="18" charset="0"/>
              </a:rPr>
              <a:t>problems</a:t>
            </a:r>
            <a:r>
              <a:rPr lang="it-IT" sz="2400" dirty="0">
                <a:latin typeface="Century Schoolbook" panose="02040604050505020304" pitchFamily="18" charset="0"/>
              </a:rPr>
              <a:t> </a:t>
            </a:r>
            <a:r>
              <a:rPr lang="it-IT" sz="2400" dirty="0" err="1">
                <a:latin typeface="Century Schoolbook" panose="02040604050505020304" pitchFamily="18" charset="0"/>
              </a:rPr>
              <a:t>that</a:t>
            </a:r>
            <a:r>
              <a:rPr lang="it-IT" sz="2400" dirty="0">
                <a:latin typeface="Century Schoolbook" panose="02040604050505020304" pitchFamily="18" charset="0"/>
              </a:rPr>
              <a:t> </a:t>
            </a:r>
            <a:r>
              <a:rPr lang="it-IT" sz="2400" dirty="0" err="1">
                <a:latin typeface="Century Schoolbook" panose="02040604050505020304" pitchFamily="18" charset="0"/>
              </a:rPr>
              <a:t>affected</a:t>
            </a:r>
            <a:r>
              <a:rPr lang="it-IT" sz="2400" dirty="0">
                <a:latin typeface="Century Schoolbook" panose="02040604050505020304" pitchFamily="18" charset="0"/>
              </a:rPr>
              <a:t> </a:t>
            </a:r>
            <a:r>
              <a:rPr lang="it-IT" sz="2400" dirty="0" err="1">
                <a:latin typeface="Century Schoolbook" panose="02040604050505020304" pitchFamily="18" charset="0"/>
              </a:rPr>
              <a:t>this</a:t>
            </a:r>
            <a:r>
              <a:rPr lang="it-IT" sz="2400" dirty="0">
                <a:latin typeface="Century Schoolbook" panose="02040604050505020304" pitchFamily="18" charset="0"/>
              </a:rPr>
              <a:t> area are </a:t>
            </a:r>
            <a:r>
              <a:rPr lang="it-IT" sz="2400" dirty="0" err="1">
                <a:latin typeface="Century Schoolbook" panose="02040604050505020304" pitchFamily="18" charset="0"/>
              </a:rPr>
              <a:t>four</a:t>
            </a:r>
            <a:r>
              <a:rPr lang="it-IT" sz="2400" dirty="0">
                <a:latin typeface="Century Schoolbook" panose="02040604050505020304" pitchFamily="18" charset="0"/>
              </a:rPr>
              <a:t>:</a:t>
            </a:r>
          </a:p>
          <a:p>
            <a:pPr>
              <a:buFont typeface="Wingdings" pitchFamily="2" charset="2"/>
              <a:buChar char="Ø"/>
            </a:pPr>
            <a:r>
              <a:rPr lang="it-IT" sz="2400" dirty="0">
                <a:latin typeface="Century Schoolbook" panose="02040604050505020304" pitchFamily="18" charset="0"/>
              </a:rPr>
              <a:t>Dry </a:t>
            </a:r>
            <a:r>
              <a:rPr lang="it-IT" sz="2400" dirty="0" err="1">
                <a:latin typeface="Century Schoolbook" panose="02040604050505020304" pitchFamily="18" charset="0"/>
              </a:rPr>
              <a:t>summers</a:t>
            </a:r>
            <a:r>
              <a:rPr lang="it-IT" sz="2400" dirty="0">
                <a:latin typeface="Century Schoolbook" panose="02040604050505020304" pitchFamily="18" charset="0"/>
              </a:rPr>
              <a:t> </a:t>
            </a:r>
            <a:r>
              <a:rPr lang="it-IT" sz="2400" dirty="0" err="1">
                <a:latin typeface="Century Schoolbook" panose="02040604050505020304" pitchFamily="18" charset="0"/>
              </a:rPr>
              <a:t>that</a:t>
            </a:r>
            <a:r>
              <a:rPr lang="it-IT" sz="2400" dirty="0">
                <a:latin typeface="Century Schoolbook" panose="02040604050505020304" pitchFamily="18" charset="0"/>
              </a:rPr>
              <a:t> </a:t>
            </a:r>
            <a:r>
              <a:rPr lang="it-IT" sz="2400" dirty="0" err="1">
                <a:latin typeface="Century Schoolbook" panose="02040604050505020304" pitchFamily="18" charset="0"/>
              </a:rPr>
              <a:t>could</a:t>
            </a:r>
            <a:r>
              <a:rPr lang="it-IT" sz="2400" dirty="0">
                <a:latin typeface="Century Schoolbook" panose="02040604050505020304" pitchFamily="18" charset="0"/>
              </a:rPr>
              <a:t> </a:t>
            </a:r>
            <a:r>
              <a:rPr lang="it-IT" sz="2400" dirty="0" err="1">
                <a:latin typeface="Century Schoolbook" panose="02040604050505020304" pitchFamily="18" charset="0"/>
              </a:rPr>
              <a:t>bring</a:t>
            </a:r>
            <a:r>
              <a:rPr lang="it-IT" sz="2400" dirty="0">
                <a:latin typeface="Century Schoolbook" panose="02040604050505020304" pitchFamily="18" charset="0"/>
              </a:rPr>
              <a:t> to </a:t>
            </a:r>
            <a:r>
              <a:rPr lang="it-IT" sz="2400" dirty="0" err="1">
                <a:latin typeface="Century Schoolbook" panose="02040604050505020304" pitchFamily="18" charset="0"/>
              </a:rPr>
              <a:t>fire</a:t>
            </a:r>
            <a:r>
              <a:rPr lang="it-IT" sz="2400" dirty="0">
                <a:latin typeface="Century Schoolbook" panose="02040604050505020304" pitchFamily="18" charset="0"/>
              </a:rPr>
              <a:t>; </a:t>
            </a:r>
          </a:p>
          <a:p>
            <a:pPr>
              <a:buFont typeface="Wingdings" pitchFamily="2" charset="2"/>
              <a:buChar char="Ø"/>
            </a:pPr>
            <a:r>
              <a:rPr lang="it-IT" sz="2400" dirty="0">
                <a:latin typeface="Century Schoolbook" panose="02040604050505020304" pitchFamily="18" charset="0"/>
              </a:rPr>
              <a:t> Abusive buildings;</a:t>
            </a:r>
          </a:p>
          <a:p>
            <a:pPr>
              <a:buFont typeface="Wingdings" pitchFamily="2" charset="2"/>
              <a:buChar char="Ø"/>
            </a:pPr>
            <a:r>
              <a:rPr lang="it-IT" sz="2400" dirty="0" err="1">
                <a:latin typeface="Century Schoolbook" panose="02040604050505020304" pitchFamily="18" charset="0"/>
              </a:rPr>
              <a:t>Pollution</a:t>
            </a:r>
            <a:r>
              <a:rPr lang="it-IT" sz="2400" dirty="0">
                <a:latin typeface="Century Schoolbook" panose="02040604050505020304" pitchFamily="18" charset="0"/>
              </a:rPr>
              <a:t> due to the </a:t>
            </a:r>
            <a:r>
              <a:rPr lang="it-IT" sz="2400" dirty="0" err="1">
                <a:latin typeface="Century Schoolbook" panose="02040604050505020304" pitchFamily="18" charset="0"/>
              </a:rPr>
              <a:t>accumulation</a:t>
            </a:r>
            <a:r>
              <a:rPr lang="it-IT" sz="2400" dirty="0">
                <a:latin typeface="Century Schoolbook" panose="02040604050505020304" pitchFamily="18" charset="0"/>
              </a:rPr>
              <a:t> of the </a:t>
            </a:r>
            <a:r>
              <a:rPr lang="it-IT" sz="2400" dirty="0" err="1">
                <a:latin typeface="Century Schoolbook" panose="02040604050505020304" pitchFamily="18" charset="0"/>
              </a:rPr>
              <a:t>waste</a:t>
            </a:r>
            <a:r>
              <a:rPr lang="it-IT" sz="2400" dirty="0">
                <a:latin typeface="Century Schoolbook" panose="02040604050505020304" pitchFamily="18" charset="0"/>
              </a:rPr>
              <a:t>;</a:t>
            </a:r>
          </a:p>
          <a:p>
            <a:pPr>
              <a:buFont typeface="Wingdings" pitchFamily="2" charset="2"/>
              <a:buChar char="Ø"/>
            </a:pPr>
            <a:r>
              <a:rPr lang="it-IT" sz="2400" dirty="0">
                <a:latin typeface="Century Schoolbook" panose="02040604050505020304" pitchFamily="18" charset="0"/>
              </a:rPr>
              <a:t>Oil drilling in the </a:t>
            </a:r>
            <a:r>
              <a:rPr lang="it-IT" sz="2400" dirty="0" err="1">
                <a:latin typeface="Century Schoolbook" panose="02040604050505020304" pitchFamily="18" charset="0"/>
              </a:rPr>
              <a:t>Adriatic</a:t>
            </a:r>
            <a:r>
              <a:rPr lang="it-IT" sz="2400" dirty="0">
                <a:latin typeface="Century Schoolbook" panose="02040604050505020304" pitchFamily="18" charset="0"/>
              </a:rPr>
              <a:t> </a:t>
            </a:r>
            <a:r>
              <a:rPr lang="it-IT" sz="2400" dirty="0" err="1">
                <a:latin typeface="Century Schoolbook" panose="02040604050505020304" pitchFamily="18" charset="0"/>
              </a:rPr>
              <a:t>sea</a:t>
            </a:r>
            <a:r>
              <a:rPr lang="it-IT" sz="2400" dirty="0">
                <a:latin typeface="Century Schoolbook" panose="02040604050505020304" pitchFamily="18" charset="0"/>
              </a:rPr>
              <a:t>.</a:t>
            </a:r>
          </a:p>
          <a:p>
            <a:endParaRPr lang="it-IT" dirty="0">
              <a:latin typeface="Century Schoolbook" panose="02040604050505020304" pitchFamily="18" charset="0"/>
            </a:endParaRPr>
          </a:p>
        </p:txBody>
      </p:sp>
    </p:spTree>
    <p:extLst>
      <p:ext uri="{BB962C8B-B14F-4D97-AF65-F5344CB8AC3E}">
        <p14:creationId xmlns:p14="http://schemas.microsoft.com/office/powerpoint/2010/main" val="39939907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FA0DD48-636B-495F-9D22-A3C382AC85EC}"/>
              </a:ext>
            </a:extLst>
          </p:cNvPr>
          <p:cNvSpPr>
            <a:spLocks noGrp="1"/>
          </p:cNvSpPr>
          <p:nvPr>
            <p:ph type="title"/>
          </p:nvPr>
        </p:nvSpPr>
        <p:spPr/>
        <p:txBody>
          <a:bodyPr/>
          <a:lstStyle/>
          <a:p>
            <a:endParaRPr lang="it-IT"/>
          </a:p>
        </p:txBody>
      </p:sp>
      <p:sp>
        <p:nvSpPr>
          <p:cNvPr id="3" name="Segnaposto testo 2">
            <a:extLst>
              <a:ext uri="{FF2B5EF4-FFF2-40B4-BE49-F238E27FC236}">
                <a16:creationId xmlns:a16="http://schemas.microsoft.com/office/drawing/2014/main" id="{C7A5CB05-8704-43BD-85A5-D2F6EBEC8BE0}"/>
              </a:ext>
            </a:extLst>
          </p:cNvPr>
          <p:cNvSpPr>
            <a:spLocks noGrp="1"/>
          </p:cNvSpPr>
          <p:nvPr>
            <p:ph type="body" idx="1"/>
          </p:nvPr>
        </p:nvSpPr>
        <p:spPr/>
        <p:txBody>
          <a:bodyPr/>
          <a:lstStyle/>
          <a:p>
            <a:endParaRPr lang="it-IT"/>
          </a:p>
        </p:txBody>
      </p:sp>
      <p:sp>
        <p:nvSpPr>
          <p:cNvPr id="4" name="Segnaposto contenuto 3">
            <a:extLst>
              <a:ext uri="{FF2B5EF4-FFF2-40B4-BE49-F238E27FC236}">
                <a16:creationId xmlns:a16="http://schemas.microsoft.com/office/drawing/2014/main" id="{EF478039-3850-4D97-A5DF-ADFEDA169510}"/>
              </a:ext>
            </a:extLst>
          </p:cNvPr>
          <p:cNvSpPr>
            <a:spLocks noGrp="1"/>
          </p:cNvSpPr>
          <p:nvPr>
            <p:ph sz="half" idx="2"/>
          </p:nvPr>
        </p:nvSpPr>
        <p:spPr/>
        <p:txBody>
          <a:bodyPr/>
          <a:lstStyle/>
          <a:p>
            <a:endParaRPr lang="it-IT"/>
          </a:p>
        </p:txBody>
      </p:sp>
      <p:sp>
        <p:nvSpPr>
          <p:cNvPr id="5" name="Segnaposto testo 4">
            <a:extLst>
              <a:ext uri="{FF2B5EF4-FFF2-40B4-BE49-F238E27FC236}">
                <a16:creationId xmlns:a16="http://schemas.microsoft.com/office/drawing/2014/main" id="{FF30B343-E12D-4F3B-A014-C4F6984A62A2}"/>
              </a:ext>
            </a:extLst>
          </p:cNvPr>
          <p:cNvSpPr>
            <a:spLocks noGrp="1"/>
          </p:cNvSpPr>
          <p:nvPr>
            <p:ph type="body" sz="quarter" idx="3"/>
          </p:nvPr>
        </p:nvSpPr>
        <p:spPr/>
        <p:txBody>
          <a:bodyPr/>
          <a:lstStyle/>
          <a:p>
            <a:endParaRPr lang="it-IT"/>
          </a:p>
        </p:txBody>
      </p:sp>
      <p:sp>
        <p:nvSpPr>
          <p:cNvPr id="6" name="Segnaposto contenuto 5">
            <a:extLst>
              <a:ext uri="{FF2B5EF4-FFF2-40B4-BE49-F238E27FC236}">
                <a16:creationId xmlns:a16="http://schemas.microsoft.com/office/drawing/2014/main" id="{B8B50F8E-B1B8-42D7-810B-A3170DABB0FD}"/>
              </a:ext>
            </a:extLst>
          </p:cNvPr>
          <p:cNvSpPr>
            <a:spLocks noGrp="1"/>
          </p:cNvSpPr>
          <p:nvPr>
            <p:ph sz="quarter" idx="4"/>
          </p:nvPr>
        </p:nvSpPr>
        <p:spPr/>
        <p:txBody>
          <a:bodyPr/>
          <a:lstStyle/>
          <a:p>
            <a:endParaRPr lang="it-IT"/>
          </a:p>
        </p:txBody>
      </p:sp>
      <p:pic>
        <p:nvPicPr>
          <p:cNvPr id="9" name="Picture 2">
            <a:extLst>
              <a:ext uri="{FF2B5EF4-FFF2-40B4-BE49-F238E27FC236}">
                <a16:creationId xmlns:a16="http://schemas.microsoft.com/office/drawing/2014/main" id="{1AB82700-D1BF-49C2-A097-B2DEB46659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23439"/>
            <a:ext cx="9144000" cy="5534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CasellaDiTesto 9">
            <a:extLst>
              <a:ext uri="{FF2B5EF4-FFF2-40B4-BE49-F238E27FC236}">
                <a16:creationId xmlns:a16="http://schemas.microsoft.com/office/drawing/2014/main" id="{845E3B4E-1AA5-4EC7-9579-70F9EFEF7503}"/>
              </a:ext>
            </a:extLst>
          </p:cNvPr>
          <p:cNvSpPr txBox="1"/>
          <p:nvPr/>
        </p:nvSpPr>
        <p:spPr>
          <a:xfrm>
            <a:off x="0" y="0"/>
            <a:ext cx="9144000" cy="1323439"/>
          </a:xfrm>
          <a:prstGeom prst="rect">
            <a:avLst/>
          </a:prstGeom>
          <a:solidFill>
            <a:schemeClr val="tx1"/>
          </a:solidFill>
        </p:spPr>
        <p:txBody>
          <a:bodyPr wrap="square" rtlCol="0">
            <a:spAutoFit/>
          </a:bodyPr>
          <a:lstStyle/>
          <a:p>
            <a:pPr algn="ctr"/>
            <a:r>
              <a:rPr lang="it-IT" sz="8000" dirty="0">
                <a:solidFill>
                  <a:srgbClr val="FF0000"/>
                </a:solidFill>
                <a:effectLst>
                  <a:outerShdw blurRad="38100" dist="38100" dir="2700000" algn="tl">
                    <a:srgbClr val="000000">
                      <a:alpha val="43137"/>
                    </a:srgbClr>
                  </a:outerShdw>
                </a:effectLst>
                <a:latin typeface="Palatino Linotype" pitchFamily="18" charset="0"/>
              </a:rPr>
              <a:t>FIRES</a:t>
            </a:r>
            <a:endParaRPr lang="en-GB" sz="8000" dirty="0">
              <a:solidFill>
                <a:srgbClr val="FF0000"/>
              </a:solidFill>
              <a:effectLst>
                <a:outerShdw blurRad="38100" dist="38100" dir="2700000" algn="tl">
                  <a:srgbClr val="000000">
                    <a:alpha val="43137"/>
                  </a:srgbClr>
                </a:outerShdw>
              </a:effectLst>
              <a:latin typeface="Palatino Linotype" pitchFamily="18" charset="0"/>
            </a:endParaRPr>
          </a:p>
        </p:txBody>
      </p:sp>
    </p:spTree>
    <p:extLst>
      <p:ext uri="{BB962C8B-B14F-4D97-AF65-F5344CB8AC3E}">
        <p14:creationId xmlns:p14="http://schemas.microsoft.com/office/powerpoint/2010/main" val="5792493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5640C30-18AF-44E7-B107-639A3CEB0CEA}"/>
              </a:ext>
            </a:extLst>
          </p:cNvPr>
          <p:cNvSpPr>
            <a:spLocks noGrp="1"/>
          </p:cNvSpPr>
          <p:nvPr>
            <p:ph type="title"/>
          </p:nvPr>
        </p:nvSpPr>
        <p:spPr/>
        <p:txBody>
          <a:bodyPr/>
          <a:lstStyle/>
          <a:p>
            <a:endParaRPr lang="it-IT"/>
          </a:p>
        </p:txBody>
      </p:sp>
      <p:sp>
        <p:nvSpPr>
          <p:cNvPr id="3" name="Segnaposto testo 2">
            <a:extLst>
              <a:ext uri="{FF2B5EF4-FFF2-40B4-BE49-F238E27FC236}">
                <a16:creationId xmlns:a16="http://schemas.microsoft.com/office/drawing/2014/main" id="{A5AA38DD-B4A9-4B52-9382-8431BE46F563}"/>
              </a:ext>
            </a:extLst>
          </p:cNvPr>
          <p:cNvSpPr>
            <a:spLocks noGrp="1"/>
          </p:cNvSpPr>
          <p:nvPr>
            <p:ph type="body" idx="1"/>
          </p:nvPr>
        </p:nvSpPr>
        <p:spPr/>
        <p:txBody>
          <a:bodyPr/>
          <a:lstStyle/>
          <a:p>
            <a:endParaRPr lang="it-IT"/>
          </a:p>
        </p:txBody>
      </p:sp>
      <p:sp>
        <p:nvSpPr>
          <p:cNvPr id="4" name="Segnaposto contenuto 3">
            <a:extLst>
              <a:ext uri="{FF2B5EF4-FFF2-40B4-BE49-F238E27FC236}">
                <a16:creationId xmlns:a16="http://schemas.microsoft.com/office/drawing/2014/main" id="{D048C6C2-7C03-474D-AC14-B9001BBCC3AE}"/>
              </a:ext>
            </a:extLst>
          </p:cNvPr>
          <p:cNvSpPr>
            <a:spLocks noGrp="1"/>
          </p:cNvSpPr>
          <p:nvPr>
            <p:ph sz="half" idx="2"/>
          </p:nvPr>
        </p:nvSpPr>
        <p:spPr/>
        <p:txBody>
          <a:bodyPr/>
          <a:lstStyle/>
          <a:p>
            <a:endParaRPr lang="it-IT"/>
          </a:p>
        </p:txBody>
      </p:sp>
      <p:sp>
        <p:nvSpPr>
          <p:cNvPr id="5" name="Segnaposto testo 4">
            <a:extLst>
              <a:ext uri="{FF2B5EF4-FFF2-40B4-BE49-F238E27FC236}">
                <a16:creationId xmlns:a16="http://schemas.microsoft.com/office/drawing/2014/main" id="{C5234A26-A43C-46F5-BB1B-72B9F2704CEA}"/>
              </a:ext>
            </a:extLst>
          </p:cNvPr>
          <p:cNvSpPr>
            <a:spLocks noGrp="1"/>
          </p:cNvSpPr>
          <p:nvPr>
            <p:ph type="body" sz="quarter" idx="3"/>
          </p:nvPr>
        </p:nvSpPr>
        <p:spPr/>
        <p:txBody>
          <a:bodyPr/>
          <a:lstStyle/>
          <a:p>
            <a:endParaRPr lang="it-IT"/>
          </a:p>
        </p:txBody>
      </p:sp>
      <p:sp>
        <p:nvSpPr>
          <p:cNvPr id="6" name="Segnaposto contenuto 5">
            <a:extLst>
              <a:ext uri="{FF2B5EF4-FFF2-40B4-BE49-F238E27FC236}">
                <a16:creationId xmlns:a16="http://schemas.microsoft.com/office/drawing/2014/main" id="{26E61B0A-1021-4FF6-985A-4C4DBAA94EBE}"/>
              </a:ext>
            </a:extLst>
          </p:cNvPr>
          <p:cNvSpPr>
            <a:spLocks noGrp="1"/>
          </p:cNvSpPr>
          <p:nvPr>
            <p:ph sz="quarter" idx="4"/>
          </p:nvPr>
        </p:nvSpPr>
        <p:spPr/>
        <p:txBody>
          <a:bodyPr/>
          <a:lstStyle/>
          <a:p>
            <a:endParaRPr lang="it-IT"/>
          </a:p>
        </p:txBody>
      </p:sp>
      <p:pic>
        <p:nvPicPr>
          <p:cNvPr id="7" name="Picture 2">
            <a:extLst>
              <a:ext uri="{FF2B5EF4-FFF2-40B4-BE49-F238E27FC236}">
                <a16:creationId xmlns:a16="http://schemas.microsoft.com/office/drawing/2014/main" id="{3F464FBA-699A-4AE5-9481-EA804B29FB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38" y="1"/>
            <a:ext cx="91675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asellaDiTesto 7">
            <a:extLst>
              <a:ext uri="{FF2B5EF4-FFF2-40B4-BE49-F238E27FC236}">
                <a16:creationId xmlns:a16="http://schemas.microsoft.com/office/drawing/2014/main" id="{1BD2FC84-3851-43A3-A058-A8C93C77B7F6}"/>
              </a:ext>
            </a:extLst>
          </p:cNvPr>
          <p:cNvSpPr txBox="1"/>
          <p:nvPr/>
        </p:nvSpPr>
        <p:spPr>
          <a:xfrm>
            <a:off x="5436096" y="476672"/>
            <a:ext cx="3528392" cy="707886"/>
          </a:xfrm>
          <a:prstGeom prst="rect">
            <a:avLst/>
          </a:prstGeom>
          <a:noFill/>
        </p:spPr>
        <p:txBody>
          <a:bodyPr wrap="square" rtlCol="0">
            <a:spAutoFit/>
          </a:bodyPr>
          <a:lstStyle/>
          <a:p>
            <a:r>
              <a:rPr lang="it-IT" sz="4000" dirty="0">
                <a:solidFill>
                  <a:schemeClr val="accent1"/>
                </a:solidFill>
              </a:rPr>
              <a:t>Peschici, 2007</a:t>
            </a:r>
            <a:endParaRPr lang="en-GB" sz="4000" dirty="0">
              <a:solidFill>
                <a:schemeClr val="accent1"/>
              </a:solidFill>
            </a:endParaRPr>
          </a:p>
        </p:txBody>
      </p:sp>
    </p:spTree>
    <p:extLst>
      <p:ext uri="{BB962C8B-B14F-4D97-AF65-F5344CB8AC3E}">
        <p14:creationId xmlns:p14="http://schemas.microsoft.com/office/powerpoint/2010/main" val="11442569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66D19E-AD78-42AB-BF0E-D2B07F9A759C}"/>
              </a:ext>
            </a:extLst>
          </p:cNvPr>
          <p:cNvSpPr>
            <a:spLocks noGrp="1"/>
          </p:cNvSpPr>
          <p:nvPr>
            <p:ph type="title"/>
          </p:nvPr>
        </p:nvSpPr>
        <p:spPr>
          <a:xfrm>
            <a:off x="526414" y="0"/>
            <a:ext cx="6347713" cy="1320800"/>
          </a:xfrm>
        </p:spPr>
        <p:txBody>
          <a:bodyPr/>
          <a:lstStyle/>
          <a:p>
            <a:r>
              <a:rPr lang="it-IT" dirty="0">
                <a:effectLst>
                  <a:outerShdw blurRad="38100" dist="38100" dir="2700000" algn="tl">
                    <a:srgbClr val="000000">
                      <a:alpha val="43137"/>
                    </a:srgbClr>
                  </a:outerShdw>
                </a:effectLst>
                <a:latin typeface="Palatino Linotype" pitchFamily="18" charset="0"/>
              </a:rPr>
              <a:t>POTENTIAL SOLUTIONS</a:t>
            </a:r>
            <a:endParaRPr lang="it-IT" dirty="0"/>
          </a:p>
        </p:txBody>
      </p:sp>
      <p:sp>
        <p:nvSpPr>
          <p:cNvPr id="4" name="Segnaposto contenuto 3">
            <a:extLst>
              <a:ext uri="{FF2B5EF4-FFF2-40B4-BE49-F238E27FC236}">
                <a16:creationId xmlns:a16="http://schemas.microsoft.com/office/drawing/2014/main" id="{73DCE308-E3CF-4B39-8E3B-13200D13C820}"/>
              </a:ext>
            </a:extLst>
          </p:cNvPr>
          <p:cNvSpPr>
            <a:spLocks noGrp="1"/>
          </p:cNvSpPr>
          <p:nvPr>
            <p:ph sz="half" idx="2"/>
          </p:nvPr>
        </p:nvSpPr>
        <p:spPr>
          <a:xfrm>
            <a:off x="145772" y="828933"/>
            <a:ext cx="4163581" cy="3304117"/>
          </a:xfrm>
        </p:spPr>
        <p:txBody>
          <a:bodyPr>
            <a:normAutofit/>
          </a:bodyPr>
          <a:lstStyle/>
          <a:p>
            <a:pPr>
              <a:buFont typeface="Wingdings" pitchFamily="2" charset="2"/>
              <a:buChar char="Ø"/>
            </a:pPr>
            <a:r>
              <a:rPr lang="it-IT" sz="2000" dirty="0">
                <a:latin typeface="Century Schoolbook" panose="02040604050505020304" pitchFamily="18" charset="0"/>
              </a:rPr>
              <a:t>More controls from </a:t>
            </a:r>
            <a:r>
              <a:rPr lang="it-IT" sz="2000" dirty="0" err="1">
                <a:latin typeface="Century Schoolbook" panose="02040604050505020304" pitchFamily="18" charset="0"/>
              </a:rPr>
              <a:t>police</a:t>
            </a:r>
            <a:r>
              <a:rPr lang="it-IT" sz="2000" dirty="0">
                <a:latin typeface="Century Schoolbook" panose="02040604050505020304" pitchFamily="18" charset="0"/>
              </a:rPr>
              <a:t>, </a:t>
            </a:r>
            <a:r>
              <a:rPr lang="it-IT" sz="2000" dirty="0" err="1">
                <a:latin typeface="Century Schoolbook" panose="02040604050505020304" pitchFamily="18" charset="0"/>
              </a:rPr>
              <a:t>firefighter</a:t>
            </a:r>
            <a:r>
              <a:rPr lang="it-IT" sz="2000" dirty="0">
                <a:latin typeface="Century Schoolbook" panose="02040604050505020304" pitchFamily="18" charset="0"/>
              </a:rPr>
              <a:t> and </a:t>
            </a:r>
            <a:r>
              <a:rPr lang="it-IT" sz="2000" dirty="0" err="1">
                <a:latin typeface="Century Schoolbook" panose="02040604050505020304" pitchFamily="18" charset="0"/>
              </a:rPr>
              <a:t>forestal</a:t>
            </a:r>
            <a:r>
              <a:rPr lang="it-IT" sz="2000" dirty="0">
                <a:latin typeface="Century Schoolbook" panose="02040604050505020304" pitchFamily="18" charset="0"/>
              </a:rPr>
              <a:t> </a:t>
            </a:r>
            <a:r>
              <a:rPr lang="it-IT" sz="2000" dirty="0" err="1">
                <a:latin typeface="Century Schoolbook" panose="02040604050505020304" pitchFamily="18" charset="0"/>
              </a:rPr>
              <a:t>guards</a:t>
            </a:r>
            <a:r>
              <a:rPr lang="it-IT" sz="2000" dirty="0">
                <a:latin typeface="Century Schoolbook" panose="02040604050505020304" pitchFamily="18" charset="0"/>
              </a:rPr>
              <a:t>;</a:t>
            </a:r>
          </a:p>
          <a:p>
            <a:pPr>
              <a:buFont typeface="Wingdings" pitchFamily="2" charset="2"/>
              <a:buChar char="Ø"/>
            </a:pPr>
            <a:r>
              <a:rPr lang="it-IT" sz="2000" dirty="0" err="1">
                <a:latin typeface="Century Schoolbook" panose="02040604050505020304" pitchFamily="18" charset="0"/>
              </a:rPr>
              <a:t>Fight</a:t>
            </a:r>
            <a:r>
              <a:rPr lang="it-IT" sz="2000" dirty="0">
                <a:latin typeface="Century Schoolbook" panose="02040604050505020304" pitchFamily="18" charset="0"/>
              </a:rPr>
              <a:t> </a:t>
            </a:r>
            <a:r>
              <a:rPr lang="it-IT" sz="2000" dirty="0" err="1">
                <a:latin typeface="Century Schoolbook" panose="02040604050505020304" pitchFamily="18" charset="0"/>
              </a:rPr>
              <a:t>corruption</a:t>
            </a:r>
            <a:r>
              <a:rPr lang="it-IT" sz="2000" dirty="0">
                <a:latin typeface="Century Schoolbook" panose="02040604050505020304" pitchFamily="18" charset="0"/>
              </a:rPr>
              <a:t> and </a:t>
            </a:r>
            <a:r>
              <a:rPr lang="it-IT" sz="2000" dirty="0" err="1">
                <a:latin typeface="Century Schoolbook" panose="02040604050505020304" pitchFamily="18" charset="0"/>
              </a:rPr>
              <a:t>abusivism</a:t>
            </a:r>
            <a:r>
              <a:rPr lang="it-IT" sz="2000" dirty="0">
                <a:latin typeface="Century Schoolbook" panose="02040604050505020304" pitchFamily="18" charset="0"/>
              </a:rPr>
              <a:t> by the government;</a:t>
            </a:r>
          </a:p>
          <a:p>
            <a:pPr>
              <a:buFont typeface="Wingdings" pitchFamily="2" charset="2"/>
              <a:buChar char="Ø"/>
            </a:pPr>
            <a:r>
              <a:rPr lang="it-IT" sz="2000" dirty="0">
                <a:latin typeface="Century Schoolbook" panose="02040604050505020304" pitchFamily="18" charset="0"/>
              </a:rPr>
              <a:t> </a:t>
            </a:r>
            <a:r>
              <a:rPr lang="it-IT" sz="2000" dirty="0" err="1">
                <a:latin typeface="Century Schoolbook" panose="02040604050505020304" pitchFamily="18" charset="0"/>
              </a:rPr>
              <a:t>Find</a:t>
            </a:r>
            <a:r>
              <a:rPr lang="it-IT" sz="2000" dirty="0">
                <a:latin typeface="Century Schoolbook" panose="02040604050505020304" pitchFamily="18" charset="0"/>
              </a:rPr>
              <a:t> a </a:t>
            </a:r>
            <a:r>
              <a:rPr lang="it-IT" sz="2000" dirty="0" err="1">
                <a:latin typeface="Century Schoolbook" panose="02040604050505020304" pitchFamily="18" charset="0"/>
              </a:rPr>
              <a:t>sustainable</a:t>
            </a:r>
            <a:r>
              <a:rPr lang="it-IT" sz="2000" dirty="0">
                <a:latin typeface="Century Schoolbook" panose="02040604050505020304" pitchFamily="18" charset="0"/>
              </a:rPr>
              <a:t> way to the </a:t>
            </a:r>
            <a:r>
              <a:rPr lang="it-IT" sz="2000" dirty="0" err="1">
                <a:latin typeface="Century Schoolbook" panose="02040604050505020304" pitchFamily="18" charset="0"/>
              </a:rPr>
              <a:t>estraction</a:t>
            </a:r>
            <a:r>
              <a:rPr lang="it-IT" sz="2000" dirty="0">
                <a:latin typeface="Century Schoolbook" panose="02040604050505020304" pitchFamily="18" charset="0"/>
              </a:rPr>
              <a:t> of </a:t>
            </a:r>
            <a:r>
              <a:rPr lang="it-IT" sz="2000" dirty="0" err="1">
                <a:latin typeface="Century Schoolbook" panose="02040604050505020304" pitchFamily="18" charset="0"/>
              </a:rPr>
              <a:t>natural</a:t>
            </a:r>
            <a:r>
              <a:rPr lang="it-IT" sz="2000" dirty="0">
                <a:latin typeface="Century Schoolbook" panose="02040604050505020304" pitchFamily="18" charset="0"/>
              </a:rPr>
              <a:t> </a:t>
            </a:r>
            <a:r>
              <a:rPr lang="it-IT" sz="2000" dirty="0" err="1">
                <a:latin typeface="Century Schoolbook" panose="02040604050505020304" pitchFamily="18" charset="0"/>
              </a:rPr>
              <a:t>resources</a:t>
            </a:r>
            <a:endParaRPr lang="it-IT" sz="2000" dirty="0">
              <a:latin typeface="Century Schoolbook" panose="02040604050505020304" pitchFamily="18" charset="0"/>
            </a:endParaRPr>
          </a:p>
          <a:p>
            <a:endParaRPr lang="it-IT" dirty="0"/>
          </a:p>
        </p:txBody>
      </p:sp>
      <p:sp>
        <p:nvSpPr>
          <p:cNvPr id="8" name="Segnaposto contenuto 3">
            <a:extLst>
              <a:ext uri="{FF2B5EF4-FFF2-40B4-BE49-F238E27FC236}">
                <a16:creationId xmlns:a16="http://schemas.microsoft.com/office/drawing/2014/main" id="{0DDB0AAF-735E-42D7-B805-77C3170849AF}"/>
              </a:ext>
            </a:extLst>
          </p:cNvPr>
          <p:cNvSpPr txBox="1">
            <a:spLocks/>
          </p:cNvSpPr>
          <p:nvPr/>
        </p:nvSpPr>
        <p:spPr>
          <a:xfrm>
            <a:off x="4572000" y="928324"/>
            <a:ext cx="3090672" cy="160284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buFont typeface="Wingdings" pitchFamily="2" charset="2"/>
              <a:buChar char="Ø"/>
            </a:pPr>
            <a:r>
              <a:rPr lang="it-IT" sz="2000" dirty="0" err="1">
                <a:latin typeface="Century Schoolbook" panose="02040604050505020304" pitchFamily="18" charset="0"/>
              </a:rPr>
              <a:t>Recreational</a:t>
            </a:r>
            <a:r>
              <a:rPr lang="it-IT" sz="2000" dirty="0">
                <a:latin typeface="Century Schoolbook" panose="02040604050505020304" pitchFamily="18" charset="0"/>
              </a:rPr>
              <a:t> tours </a:t>
            </a:r>
          </a:p>
          <a:p>
            <a:pPr>
              <a:buFont typeface="Wingdings" pitchFamily="2" charset="2"/>
              <a:buChar char="Ø"/>
            </a:pPr>
            <a:r>
              <a:rPr lang="it-IT" sz="2000" dirty="0">
                <a:latin typeface="Century Schoolbook" panose="02040604050505020304" pitchFamily="18" charset="0"/>
              </a:rPr>
              <a:t>School </a:t>
            </a:r>
            <a:r>
              <a:rPr lang="it-IT" sz="2000" dirty="0" err="1">
                <a:latin typeface="Century Schoolbook" panose="02040604050505020304" pitchFamily="18" charset="0"/>
              </a:rPr>
              <a:t>tourism</a:t>
            </a:r>
            <a:endParaRPr lang="it-IT" sz="2000" dirty="0">
              <a:latin typeface="Century Schoolbook" panose="02040604050505020304" pitchFamily="18" charset="0"/>
            </a:endParaRPr>
          </a:p>
          <a:p>
            <a:pPr>
              <a:buFont typeface="Wingdings" pitchFamily="2" charset="2"/>
              <a:buChar char="Ø"/>
            </a:pPr>
            <a:r>
              <a:rPr lang="it-IT" sz="2000" dirty="0" err="1">
                <a:latin typeface="Century Schoolbook" panose="02040604050505020304" pitchFamily="18" charset="0"/>
              </a:rPr>
              <a:t>Biodiversity</a:t>
            </a:r>
            <a:r>
              <a:rPr lang="it-IT" sz="2000" dirty="0">
                <a:latin typeface="Century Schoolbook" panose="02040604050505020304" pitchFamily="18" charset="0"/>
              </a:rPr>
              <a:t> promotion</a:t>
            </a:r>
          </a:p>
          <a:p>
            <a:pPr>
              <a:buFont typeface="Wingdings" pitchFamily="2" charset="2"/>
              <a:buChar char="Ø"/>
            </a:pPr>
            <a:endParaRPr lang="it-IT" sz="2000" dirty="0">
              <a:latin typeface="Century Schoolbook" panose="02040604050505020304" pitchFamily="18" charset="0"/>
            </a:endParaRPr>
          </a:p>
          <a:p>
            <a:pPr marL="0" indent="0">
              <a:buNone/>
            </a:pPr>
            <a:endParaRPr lang="it-IT" dirty="0"/>
          </a:p>
        </p:txBody>
      </p:sp>
      <p:pic>
        <p:nvPicPr>
          <p:cNvPr id="9" name="Immagine 8" descr="e6cd99109dafdb90ed3626e6d651cc2e_XL.jpg">
            <a:extLst>
              <a:ext uri="{FF2B5EF4-FFF2-40B4-BE49-F238E27FC236}">
                <a16:creationId xmlns:a16="http://schemas.microsoft.com/office/drawing/2014/main" id="{BE3D7270-427A-406B-84AF-F368A068B96A}"/>
              </a:ext>
            </a:extLst>
          </p:cNvPr>
          <p:cNvPicPr>
            <a:picLocks noChangeAspect="1"/>
          </p:cNvPicPr>
          <p:nvPr/>
        </p:nvPicPr>
        <p:blipFill>
          <a:blip r:embed="rId2" cstate="print"/>
          <a:stretch>
            <a:fillRect/>
          </a:stretch>
        </p:blipFill>
        <p:spPr>
          <a:xfrm>
            <a:off x="145772" y="3429001"/>
            <a:ext cx="4638840" cy="3429000"/>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10" name="Immagine 9" descr="small_110210-201843_mi160205int_0074-810x540.jpg">
            <a:extLst>
              <a:ext uri="{FF2B5EF4-FFF2-40B4-BE49-F238E27FC236}">
                <a16:creationId xmlns:a16="http://schemas.microsoft.com/office/drawing/2014/main" id="{DDFB9B4B-CF15-4ED8-881F-DFFC165F219E}"/>
              </a:ext>
            </a:extLst>
          </p:cNvPr>
          <p:cNvPicPr>
            <a:picLocks noChangeAspect="1"/>
          </p:cNvPicPr>
          <p:nvPr/>
        </p:nvPicPr>
        <p:blipFill>
          <a:blip r:embed="rId3"/>
          <a:stretch>
            <a:fillRect/>
          </a:stretch>
        </p:blipFill>
        <p:spPr>
          <a:xfrm>
            <a:off x="4465465" y="2612543"/>
            <a:ext cx="4678535" cy="3119023"/>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783884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D0A01DB-775C-41E5-B28E-8BA358B22055}"/>
              </a:ext>
            </a:extLst>
          </p:cNvPr>
          <p:cNvSpPr>
            <a:spLocks noGrp="1"/>
          </p:cNvSpPr>
          <p:nvPr>
            <p:ph type="title"/>
          </p:nvPr>
        </p:nvSpPr>
        <p:spPr/>
        <p:txBody>
          <a:bodyPr/>
          <a:lstStyle/>
          <a:p>
            <a:endParaRPr lang="it-IT"/>
          </a:p>
        </p:txBody>
      </p:sp>
      <p:sp>
        <p:nvSpPr>
          <p:cNvPr id="3" name="Segnaposto testo 2">
            <a:extLst>
              <a:ext uri="{FF2B5EF4-FFF2-40B4-BE49-F238E27FC236}">
                <a16:creationId xmlns:a16="http://schemas.microsoft.com/office/drawing/2014/main" id="{9F940D2E-DFF4-4BA0-93BF-CB003A0CB237}"/>
              </a:ext>
            </a:extLst>
          </p:cNvPr>
          <p:cNvSpPr>
            <a:spLocks noGrp="1"/>
          </p:cNvSpPr>
          <p:nvPr>
            <p:ph type="body" idx="1"/>
          </p:nvPr>
        </p:nvSpPr>
        <p:spPr/>
        <p:txBody>
          <a:bodyPr/>
          <a:lstStyle/>
          <a:p>
            <a:endParaRPr lang="it-IT"/>
          </a:p>
        </p:txBody>
      </p:sp>
      <p:sp>
        <p:nvSpPr>
          <p:cNvPr id="4" name="Segnaposto contenuto 3">
            <a:extLst>
              <a:ext uri="{FF2B5EF4-FFF2-40B4-BE49-F238E27FC236}">
                <a16:creationId xmlns:a16="http://schemas.microsoft.com/office/drawing/2014/main" id="{31D591A8-9774-473D-899D-64ACC85D69C6}"/>
              </a:ext>
            </a:extLst>
          </p:cNvPr>
          <p:cNvSpPr>
            <a:spLocks noGrp="1"/>
          </p:cNvSpPr>
          <p:nvPr>
            <p:ph sz="half" idx="2"/>
          </p:nvPr>
        </p:nvSpPr>
        <p:spPr/>
        <p:txBody>
          <a:bodyPr/>
          <a:lstStyle/>
          <a:p>
            <a:endParaRPr lang="it-IT"/>
          </a:p>
        </p:txBody>
      </p:sp>
      <p:sp>
        <p:nvSpPr>
          <p:cNvPr id="5" name="Segnaposto testo 4">
            <a:extLst>
              <a:ext uri="{FF2B5EF4-FFF2-40B4-BE49-F238E27FC236}">
                <a16:creationId xmlns:a16="http://schemas.microsoft.com/office/drawing/2014/main" id="{24942AC9-108C-4011-805B-C36FDD782163}"/>
              </a:ext>
            </a:extLst>
          </p:cNvPr>
          <p:cNvSpPr>
            <a:spLocks noGrp="1"/>
          </p:cNvSpPr>
          <p:nvPr>
            <p:ph type="body" sz="quarter" idx="3"/>
          </p:nvPr>
        </p:nvSpPr>
        <p:spPr/>
        <p:txBody>
          <a:bodyPr/>
          <a:lstStyle/>
          <a:p>
            <a:endParaRPr lang="it-IT"/>
          </a:p>
        </p:txBody>
      </p:sp>
      <p:sp>
        <p:nvSpPr>
          <p:cNvPr id="6" name="Segnaposto contenuto 5">
            <a:extLst>
              <a:ext uri="{FF2B5EF4-FFF2-40B4-BE49-F238E27FC236}">
                <a16:creationId xmlns:a16="http://schemas.microsoft.com/office/drawing/2014/main" id="{629DCF4C-1EF8-4329-A563-DF65F7BBBBDA}"/>
              </a:ext>
            </a:extLst>
          </p:cNvPr>
          <p:cNvSpPr>
            <a:spLocks noGrp="1"/>
          </p:cNvSpPr>
          <p:nvPr>
            <p:ph sz="quarter" idx="4"/>
          </p:nvPr>
        </p:nvSpPr>
        <p:spPr/>
        <p:txBody>
          <a:bodyPr/>
          <a:lstStyle/>
          <a:p>
            <a:endParaRPr lang="it-IT"/>
          </a:p>
        </p:txBody>
      </p:sp>
      <p:pic>
        <p:nvPicPr>
          <p:cNvPr id="7" name="Segnaposto contenuto 3" descr="ODPcxsFCbl_1409629252584.jpg">
            <a:extLst>
              <a:ext uri="{FF2B5EF4-FFF2-40B4-BE49-F238E27FC236}">
                <a16:creationId xmlns:a16="http://schemas.microsoft.com/office/drawing/2014/main" id="{4FF3B312-F477-4345-88FA-C4E6EA3B1411}"/>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3234981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56F5765-EA71-42DB-BFC6-F7D5CF36A5A6}"/>
              </a:ext>
            </a:extLst>
          </p:cNvPr>
          <p:cNvSpPr>
            <a:spLocks noGrp="1"/>
          </p:cNvSpPr>
          <p:nvPr>
            <p:ph type="title"/>
          </p:nvPr>
        </p:nvSpPr>
        <p:spPr>
          <a:xfrm>
            <a:off x="526414" y="46590"/>
            <a:ext cx="6347713" cy="576262"/>
          </a:xfrm>
        </p:spPr>
        <p:txBody>
          <a:bodyPr>
            <a:normAutofit fontScale="90000"/>
          </a:bodyPr>
          <a:lstStyle/>
          <a:p>
            <a:pPr algn="ctr"/>
            <a:r>
              <a:rPr lang="it-IT" dirty="0" err="1"/>
              <a:t>Geography</a:t>
            </a:r>
            <a:endParaRPr lang="it-IT" dirty="0"/>
          </a:p>
        </p:txBody>
      </p:sp>
      <p:sp>
        <p:nvSpPr>
          <p:cNvPr id="3" name="Segnaposto testo 2">
            <a:extLst>
              <a:ext uri="{FF2B5EF4-FFF2-40B4-BE49-F238E27FC236}">
                <a16:creationId xmlns:a16="http://schemas.microsoft.com/office/drawing/2014/main" id="{0C752FA0-55C3-457D-BF02-64A7EB9509C9}"/>
              </a:ext>
            </a:extLst>
          </p:cNvPr>
          <p:cNvSpPr>
            <a:spLocks noGrp="1"/>
          </p:cNvSpPr>
          <p:nvPr>
            <p:ph type="body" idx="1"/>
          </p:nvPr>
        </p:nvSpPr>
        <p:spPr>
          <a:xfrm>
            <a:off x="0" y="554628"/>
            <a:ext cx="7361210" cy="2114453"/>
          </a:xfrm>
        </p:spPr>
        <p:txBody>
          <a:bodyPr/>
          <a:lstStyle/>
          <a:p>
            <a:pPr>
              <a:spcBef>
                <a:spcPts val="0"/>
              </a:spcBef>
            </a:pPr>
            <a:r>
              <a:rPr lang="en-US" sz="1800" dirty="0">
                <a:latin typeface="Century Schoolbook" panose="02040604050505020304" pitchFamily="18" charset="0"/>
              </a:rPr>
              <a:t>The </a:t>
            </a:r>
            <a:r>
              <a:rPr lang="en-US" sz="1800" b="1" dirty="0">
                <a:latin typeface="Century Schoolbook" panose="02040604050505020304" pitchFamily="18" charset="0"/>
              </a:rPr>
              <a:t>Gargano National Park</a:t>
            </a:r>
            <a:r>
              <a:rPr lang="en-US" sz="1800" dirty="0">
                <a:latin typeface="Century Schoolbook" panose="02040604050505020304" pitchFamily="18" charset="0"/>
              </a:rPr>
              <a:t> is a national park in the province of Foggia, southern Italy. Aside from the Mount Gargano promontory from which it takes its name, it includes also the </a:t>
            </a:r>
            <a:r>
              <a:rPr lang="en-US" sz="1800" dirty="0" err="1">
                <a:latin typeface="Century Schoolbook" panose="02040604050505020304" pitchFamily="18" charset="0"/>
              </a:rPr>
              <a:t>Tremiti</a:t>
            </a:r>
            <a:r>
              <a:rPr lang="en-US" sz="1800" dirty="0">
                <a:latin typeface="Century Schoolbook" panose="02040604050505020304" pitchFamily="18" charset="0"/>
              </a:rPr>
              <a:t> Islands archipelago and the </a:t>
            </a:r>
            <a:r>
              <a:rPr lang="en-US" sz="1800" i="1" dirty="0" err="1">
                <a:latin typeface="Century Schoolbook" panose="02040604050505020304" pitchFamily="18" charset="0"/>
              </a:rPr>
              <a:t>Foresta</a:t>
            </a:r>
            <a:r>
              <a:rPr lang="en-US" sz="1800" i="1" dirty="0">
                <a:latin typeface="Century Schoolbook" panose="02040604050505020304" pitchFamily="18" charset="0"/>
              </a:rPr>
              <a:t> Umbra</a:t>
            </a:r>
            <a:r>
              <a:rPr lang="en-US" sz="1800" dirty="0">
                <a:latin typeface="Century Schoolbook" panose="02040604050505020304" pitchFamily="18" charset="0"/>
              </a:rPr>
              <a:t>, a large wood protected area established in 1977.</a:t>
            </a:r>
            <a:endParaRPr lang="it-IT" sz="1800" dirty="0">
              <a:latin typeface="Century Schoolbook" panose="02040604050505020304" pitchFamily="18" charset="0"/>
            </a:endParaRPr>
          </a:p>
          <a:p>
            <a:endParaRPr lang="it-IT" dirty="0"/>
          </a:p>
        </p:txBody>
      </p:sp>
      <p:sp>
        <p:nvSpPr>
          <p:cNvPr id="5" name="Segnaposto testo 4">
            <a:extLst>
              <a:ext uri="{FF2B5EF4-FFF2-40B4-BE49-F238E27FC236}">
                <a16:creationId xmlns:a16="http://schemas.microsoft.com/office/drawing/2014/main" id="{6C4F9FD4-BC76-41CE-8F6C-962D3D3B97E3}"/>
              </a:ext>
            </a:extLst>
          </p:cNvPr>
          <p:cNvSpPr>
            <a:spLocks noGrp="1"/>
          </p:cNvSpPr>
          <p:nvPr>
            <p:ph type="body" sz="quarter" idx="3"/>
          </p:nvPr>
        </p:nvSpPr>
        <p:spPr>
          <a:xfrm>
            <a:off x="654572" y="3123984"/>
            <a:ext cx="3090672" cy="3070154"/>
          </a:xfrm>
        </p:spPr>
        <p:txBody>
          <a:bodyPr/>
          <a:lstStyle/>
          <a:p>
            <a:pPr algn="just"/>
            <a:r>
              <a:rPr lang="en-US" sz="1800" dirty="0">
                <a:latin typeface="Century Schoolbook" panose="02040604050505020304" pitchFamily="18" charset="0"/>
              </a:rPr>
              <a:t>-The territory (118,144 ha) is located entirely in the Province of Foggia. </a:t>
            </a:r>
          </a:p>
          <a:p>
            <a:pPr algn="just"/>
            <a:r>
              <a:rPr lang="it-IT" sz="1800" dirty="0">
                <a:latin typeface="Century Schoolbook" panose="02040604050505020304" pitchFamily="18" charset="0"/>
              </a:rPr>
              <a:t> </a:t>
            </a:r>
          </a:p>
          <a:p>
            <a:pPr algn="just"/>
            <a:r>
              <a:rPr lang="en-US" sz="1800" dirty="0">
                <a:latin typeface="Century Schoolbook" panose="02040604050505020304" pitchFamily="18" charset="0"/>
              </a:rPr>
              <a:t>.The Gargano National Park Authority is based in Monte Sant'Angelo.</a:t>
            </a:r>
            <a:endParaRPr lang="it-IT" sz="1800" dirty="0">
              <a:latin typeface="Century Schoolbook" panose="02040604050505020304" pitchFamily="18" charset="0"/>
            </a:endParaRPr>
          </a:p>
          <a:p>
            <a:endParaRPr lang="it-IT" sz="1800" dirty="0">
              <a:latin typeface="Century Schoolbook" panose="02040604050505020304" pitchFamily="18" charset="0"/>
            </a:endParaRPr>
          </a:p>
          <a:p>
            <a:pPr marL="285750" indent="-285750">
              <a:buFontTx/>
              <a:buChar char="-"/>
            </a:pPr>
            <a:endParaRPr lang="en-US" sz="1800" dirty="0">
              <a:latin typeface="Century Schoolbook" panose="02040604050505020304" pitchFamily="18" charset="0"/>
            </a:endParaRPr>
          </a:p>
        </p:txBody>
      </p:sp>
      <p:pic>
        <p:nvPicPr>
          <p:cNvPr id="7" name="Immagine 6" descr="mappa_parco.jpg">
            <a:extLst>
              <a:ext uri="{FF2B5EF4-FFF2-40B4-BE49-F238E27FC236}">
                <a16:creationId xmlns:a16="http://schemas.microsoft.com/office/drawing/2014/main" id="{677F53A8-3F34-4DA3-8E12-D5C598FC3379}"/>
              </a:ext>
            </a:extLst>
          </p:cNvPr>
          <p:cNvPicPr>
            <a:picLocks noChangeAspect="1"/>
          </p:cNvPicPr>
          <p:nvPr/>
        </p:nvPicPr>
        <p:blipFill>
          <a:blip r:embed="rId2"/>
          <a:stretch>
            <a:fillRect/>
          </a:stretch>
        </p:blipFill>
        <p:spPr>
          <a:xfrm>
            <a:off x="4012865" y="2208362"/>
            <a:ext cx="4906738" cy="3907217"/>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763210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6D929C1A-5C87-49D3-BA99-D6046675D532}"/>
              </a:ext>
            </a:extLst>
          </p:cNvPr>
          <p:cNvSpPr>
            <a:spLocks noGrp="1"/>
          </p:cNvSpPr>
          <p:nvPr>
            <p:ph type="subTitle" idx="1"/>
          </p:nvPr>
        </p:nvSpPr>
        <p:spPr>
          <a:xfrm>
            <a:off x="680021" y="89645"/>
            <a:ext cx="6754448" cy="1096899"/>
          </a:xfrm>
        </p:spPr>
        <p:txBody>
          <a:bodyPr>
            <a:normAutofit/>
          </a:bodyPr>
          <a:lstStyle/>
          <a:p>
            <a:pPr algn="ctr"/>
            <a:r>
              <a:rPr lang="it-IT" sz="3000" dirty="0">
                <a:solidFill>
                  <a:schemeClr val="accent1"/>
                </a:solidFill>
                <a:latin typeface="Century Schoolbook" panose="02040604050505020304" pitchFamily="18" charset="0"/>
              </a:rPr>
              <a:t>ECOLOGICAL INTRODUCTION OF THE AREA</a:t>
            </a:r>
            <a:endParaRPr lang="en-GB" sz="3000" dirty="0">
              <a:solidFill>
                <a:schemeClr val="accent1"/>
              </a:solidFill>
              <a:latin typeface="Century Schoolbook" panose="02040604050505020304" pitchFamily="18" charset="0"/>
            </a:endParaRPr>
          </a:p>
          <a:p>
            <a:endParaRPr lang="it-IT" dirty="0"/>
          </a:p>
        </p:txBody>
      </p:sp>
      <p:pic>
        <p:nvPicPr>
          <p:cNvPr id="4" name="Picture 2">
            <a:extLst>
              <a:ext uri="{FF2B5EF4-FFF2-40B4-BE49-F238E27FC236}">
                <a16:creationId xmlns:a16="http://schemas.microsoft.com/office/drawing/2014/main" id="{FF91FEA4-785A-4D15-866B-FC5D848F43E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422" t="13187" r="35969" b="9577"/>
          <a:stretch/>
        </p:blipFill>
        <p:spPr bwMode="auto">
          <a:xfrm>
            <a:off x="1388078" y="1186544"/>
            <a:ext cx="5732938" cy="567145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95011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56F5765-EA71-42DB-BFC6-F7D5CF36A5A6}"/>
              </a:ext>
            </a:extLst>
          </p:cNvPr>
          <p:cNvSpPr>
            <a:spLocks noGrp="1"/>
          </p:cNvSpPr>
          <p:nvPr>
            <p:ph type="title"/>
          </p:nvPr>
        </p:nvSpPr>
        <p:spPr>
          <a:xfrm>
            <a:off x="0" y="33338"/>
            <a:ext cx="6347713" cy="576262"/>
          </a:xfrm>
        </p:spPr>
        <p:txBody>
          <a:bodyPr>
            <a:normAutofit fontScale="90000"/>
          </a:bodyPr>
          <a:lstStyle/>
          <a:p>
            <a:r>
              <a:rPr lang="it-IT" dirty="0" err="1"/>
              <a:t>Hydrology</a:t>
            </a:r>
            <a:endParaRPr lang="it-IT" dirty="0"/>
          </a:p>
        </p:txBody>
      </p:sp>
      <p:sp>
        <p:nvSpPr>
          <p:cNvPr id="3" name="Segnaposto testo 2">
            <a:extLst>
              <a:ext uri="{FF2B5EF4-FFF2-40B4-BE49-F238E27FC236}">
                <a16:creationId xmlns:a16="http://schemas.microsoft.com/office/drawing/2014/main" id="{0C752FA0-55C3-457D-BF02-64A7EB9509C9}"/>
              </a:ext>
            </a:extLst>
          </p:cNvPr>
          <p:cNvSpPr>
            <a:spLocks noGrp="1"/>
          </p:cNvSpPr>
          <p:nvPr>
            <p:ph type="body" idx="1"/>
          </p:nvPr>
        </p:nvSpPr>
        <p:spPr>
          <a:xfrm>
            <a:off x="0" y="685217"/>
            <a:ext cx="7832035" cy="1459319"/>
          </a:xfrm>
        </p:spPr>
        <p:txBody>
          <a:bodyPr/>
          <a:lstStyle/>
          <a:p>
            <a:pPr>
              <a:spcBef>
                <a:spcPts val="0"/>
              </a:spcBef>
            </a:pPr>
            <a:r>
              <a:rPr lang="en-US" sz="1800" dirty="0">
                <a:latin typeface="Century Schoolbook" panose="02040604050505020304" pitchFamily="18" charset="0"/>
              </a:rPr>
              <a:t>The river environment is completely absent on the Gargano promontory and there is no real surface hydrographic network. An exception is a small area to the north, where the few streams of limited length and capacity are concentrated, mostly inlets of the lagoons of </a:t>
            </a:r>
            <a:r>
              <a:rPr lang="en-US" sz="1800" dirty="0" err="1">
                <a:latin typeface="Century Schoolbook" panose="02040604050505020304" pitchFamily="18" charset="0"/>
              </a:rPr>
              <a:t>Lesina</a:t>
            </a:r>
            <a:r>
              <a:rPr lang="en-US" sz="1800" dirty="0">
                <a:latin typeface="Century Schoolbook" panose="02040604050505020304" pitchFamily="18" charset="0"/>
              </a:rPr>
              <a:t> and </a:t>
            </a:r>
            <a:r>
              <a:rPr lang="en-US" sz="1800" dirty="0" err="1">
                <a:latin typeface="Century Schoolbook" panose="02040604050505020304" pitchFamily="18" charset="0"/>
              </a:rPr>
              <a:t>Varano</a:t>
            </a:r>
            <a:r>
              <a:rPr lang="en-US" sz="1800" dirty="0">
                <a:latin typeface="Century Schoolbook" panose="02040604050505020304" pitchFamily="18" charset="0"/>
              </a:rPr>
              <a:t>, two brackish pools of water with a total surface area of ​​about 11,000 ha.</a:t>
            </a:r>
            <a:endParaRPr lang="it-IT" sz="1800" dirty="0">
              <a:latin typeface="Century Schoolbook" panose="02040604050505020304" pitchFamily="18" charset="0"/>
            </a:endParaRPr>
          </a:p>
        </p:txBody>
      </p:sp>
      <p:pic>
        <p:nvPicPr>
          <p:cNvPr id="7" name="Immagine 6" descr="800px-Prati_allagati.jpg">
            <a:extLst>
              <a:ext uri="{FF2B5EF4-FFF2-40B4-BE49-F238E27FC236}">
                <a16:creationId xmlns:a16="http://schemas.microsoft.com/office/drawing/2014/main" id="{7313ACE5-334F-4002-81A0-DDDCADEE3827}"/>
              </a:ext>
            </a:extLst>
          </p:cNvPr>
          <p:cNvPicPr>
            <a:picLocks noChangeAspect="1"/>
          </p:cNvPicPr>
          <p:nvPr/>
        </p:nvPicPr>
        <p:blipFill>
          <a:blip r:embed="rId2" cstate="print"/>
          <a:stretch>
            <a:fillRect/>
          </a:stretch>
        </p:blipFill>
        <p:spPr>
          <a:xfrm>
            <a:off x="4777680" y="2109588"/>
            <a:ext cx="4286924" cy="2201420"/>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8" name="Immagine 7" descr="800px-Lago_di_Varano.jpg">
            <a:extLst>
              <a:ext uri="{FF2B5EF4-FFF2-40B4-BE49-F238E27FC236}">
                <a16:creationId xmlns:a16="http://schemas.microsoft.com/office/drawing/2014/main" id="{D8DE3652-42AA-4ECF-A782-74938EED2479}"/>
              </a:ext>
            </a:extLst>
          </p:cNvPr>
          <p:cNvPicPr>
            <a:picLocks noChangeAspect="1"/>
          </p:cNvPicPr>
          <p:nvPr/>
        </p:nvPicPr>
        <p:blipFill>
          <a:blip r:embed="rId3"/>
          <a:stretch>
            <a:fillRect/>
          </a:stretch>
        </p:blipFill>
        <p:spPr>
          <a:xfrm>
            <a:off x="79396" y="2166726"/>
            <a:ext cx="4460768" cy="2144282"/>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10" name="CasellaDiTesto 9">
            <a:extLst>
              <a:ext uri="{FF2B5EF4-FFF2-40B4-BE49-F238E27FC236}">
                <a16:creationId xmlns:a16="http://schemas.microsoft.com/office/drawing/2014/main" id="{2E6176ED-B0D4-4EFC-B6C4-AF995CFEF501}"/>
              </a:ext>
            </a:extLst>
          </p:cNvPr>
          <p:cNvSpPr txBox="1"/>
          <p:nvPr/>
        </p:nvSpPr>
        <p:spPr>
          <a:xfrm>
            <a:off x="79396" y="4344133"/>
            <a:ext cx="1564852"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it-IT" dirty="0"/>
              <a:t>Varano Lake</a:t>
            </a:r>
          </a:p>
        </p:txBody>
      </p:sp>
      <p:sp>
        <p:nvSpPr>
          <p:cNvPr id="11" name="CasellaDiTesto 10">
            <a:extLst>
              <a:ext uri="{FF2B5EF4-FFF2-40B4-BE49-F238E27FC236}">
                <a16:creationId xmlns:a16="http://schemas.microsoft.com/office/drawing/2014/main" id="{18170E17-7E06-45A0-B288-9A359C8DD2A5}"/>
              </a:ext>
            </a:extLst>
          </p:cNvPr>
          <p:cNvSpPr txBox="1"/>
          <p:nvPr/>
        </p:nvSpPr>
        <p:spPr>
          <a:xfrm>
            <a:off x="7712952" y="4313331"/>
            <a:ext cx="1351652"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it-IT" dirty="0"/>
              <a:t>Lake Salso</a:t>
            </a:r>
          </a:p>
        </p:txBody>
      </p:sp>
      <p:sp>
        <p:nvSpPr>
          <p:cNvPr id="12" name="CasellaDiTesto 11">
            <a:extLst>
              <a:ext uri="{FF2B5EF4-FFF2-40B4-BE49-F238E27FC236}">
                <a16:creationId xmlns:a16="http://schemas.microsoft.com/office/drawing/2014/main" id="{85C8A20E-09A0-490D-AEF1-51614A9CD68C}"/>
              </a:ext>
            </a:extLst>
          </p:cNvPr>
          <p:cNvSpPr txBox="1"/>
          <p:nvPr/>
        </p:nvSpPr>
        <p:spPr>
          <a:xfrm>
            <a:off x="3801895" y="6455330"/>
            <a:ext cx="1500732"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it-IT" dirty="0"/>
              <a:t>Lesina Lake</a:t>
            </a:r>
          </a:p>
        </p:txBody>
      </p:sp>
      <p:pic>
        <p:nvPicPr>
          <p:cNvPr id="9" name="Immagine 8" descr="800px-Lake-_Lago_di_Lesina.jpg">
            <a:extLst>
              <a:ext uri="{FF2B5EF4-FFF2-40B4-BE49-F238E27FC236}">
                <a16:creationId xmlns:a16="http://schemas.microsoft.com/office/drawing/2014/main" id="{B3C221CB-64B7-4DF0-B83A-A1D6450E3A0D}"/>
              </a:ext>
            </a:extLst>
          </p:cNvPr>
          <p:cNvPicPr>
            <a:picLocks noChangeAspect="1"/>
          </p:cNvPicPr>
          <p:nvPr/>
        </p:nvPicPr>
        <p:blipFill>
          <a:blip r:embed="rId4"/>
          <a:stretch>
            <a:fillRect/>
          </a:stretch>
        </p:blipFill>
        <p:spPr>
          <a:xfrm>
            <a:off x="2560280" y="4158370"/>
            <a:ext cx="4197284" cy="2347156"/>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477997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Pianta Biancospino in Vaso 18cm - Piante da Siepe">
            <a:extLst>
              <a:ext uri="{FF2B5EF4-FFF2-40B4-BE49-F238E27FC236}">
                <a16:creationId xmlns:a16="http://schemas.microsoft.com/office/drawing/2014/main" id="{2D03DE89-405F-4544-8519-283BC205D1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6258" y="3283007"/>
            <a:ext cx="3205661" cy="3205661"/>
          </a:xfrm>
          <a:prstGeom prst="rect">
            <a:avLst/>
          </a:prstGeom>
          <a:noFill/>
          <a:extLst>
            <a:ext uri="{909E8E84-426E-40DD-AFC4-6F175D3DCCD1}">
              <a14:hiddenFill xmlns:a14="http://schemas.microsoft.com/office/drawing/2010/main">
                <a:solidFill>
                  <a:srgbClr val="FFFFFF"/>
                </a:solidFill>
              </a14:hiddenFill>
            </a:ext>
          </a:extLst>
        </p:spPr>
      </p:pic>
      <p:sp>
        <p:nvSpPr>
          <p:cNvPr id="2" name="Titolo 1">
            <a:extLst>
              <a:ext uri="{FF2B5EF4-FFF2-40B4-BE49-F238E27FC236}">
                <a16:creationId xmlns:a16="http://schemas.microsoft.com/office/drawing/2014/main" id="{056F5765-EA71-42DB-BFC6-F7D5CF36A5A6}"/>
              </a:ext>
            </a:extLst>
          </p:cNvPr>
          <p:cNvSpPr>
            <a:spLocks noGrp="1"/>
          </p:cNvSpPr>
          <p:nvPr>
            <p:ph type="title"/>
          </p:nvPr>
        </p:nvSpPr>
        <p:spPr>
          <a:xfrm>
            <a:off x="0" y="0"/>
            <a:ext cx="6347713" cy="576263"/>
          </a:xfrm>
        </p:spPr>
        <p:txBody>
          <a:bodyPr>
            <a:normAutofit fontScale="90000"/>
          </a:bodyPr>
          <a:lstStyle/>
          <a:p>
            <a:r>
              <a:rPr lang="it-IT" dirty="0"/>
              <a:t>Flora</a:t>
            </a:r>
          </a:p>
        </p:txBody>
      </p:sp>
      <p:sp>
        <p:nvSpPr>
          <p:cNvPr id="3" name="Segnaposto testo 2">
            <a:extLst>
              <a:ext uri="{FF2B5EF4-FFF2-40B4-BE49-F238E27FC236}">
                <a16:creationId xmlns:a16="http://schemas.microsoft.com/office/drawing/2014/main" id="{0C752FA0-55C3-457D-BF02-64A7EB9509C9}"/>
              </a:ext>
            </a:extLst>
          </p:cNvPr>
          <p:cNvSpPr>
            <a:spLocks noGrp="1"/>
          </p:cNvSpPr>
          <p:nvPr>
            <p:ph type="body" idx="1"/>
          </p:nvPr>
        </p:nvSpPr>
        <p:spPr>
          <a:xfrm>
            <a:off x="83184" y="576263"/>
            <a:ext cx="7197510" cy="1742867"/>
          </a:xfrm>
        </p:spPr>
        <p:txBody>
          <a:bodyPr/>
          <a:lstStyle/>
          <a:p>
            <a:r>
              <a:rPr lang="en-US" sz="1600" dirty="0">
                <a:latin typeface="Century Schoolbook" panose="02040604050505020304" pitchFamily="18" charset="0"/>
              </a:rPr>
              <a:t>The flora is very varied and particular: there are about 2,200 botanical species (about 35% of the national flora). Thanks to the particular climatic conditions and the northern winds that are loaded with humidity, about 1300 mm fall on the Gargano promontory. of water in the form of rain. This provides the development of a particular microclimate in which some plant essences manage to live in conditions not found in other parts of Italy and the world</a:t>
            </a:r>
            <a:endParaRPr lang="it-IT" sz="1600" dirty="0">
              <a:latin typeface="Century Schoolbook" panose="02040604050505020304" pitchFamily="18" charset="0"/>
            </a:endParaRPr>
          </a:p>
        </p:txBody>
      </p:sp>
      <p:sp>
        <p:nvSpPr>
          <p:cNvPr id="7" name="CasellaDiTesto 6">
            <a:extLst>
              <a:ext uri="{FF2B5EF4-FFF2-40B4-BE49-F238E27FC236}">
                <a16:creationId xmlns:a16="http://schemas.microsoft.com/office/drawing/2014/main" id="{8EB66F97-1B83-4E30-A98A-810695E45299}"/>
              </a:ext>
            </a:extLst>
          </p:cNvPr>
          <p:cNvSpPr txBox="1"/>
          <p:nvPr/>
        </p:nvSpPr>
        <p:spPr>
          <a:xfrm>
            <a:off x="1017353" y="5001121"/>
            <a:ext cx="1600503"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it-IT" dirty="0" err="1"/>
              <a:t>Pirus</a:t>
            </a:r>
            <a:r>
              <a:rPr lang="it-IT" dirty="0"/>
              <a:t> </a:t>
            </a:r>
            <a:r>
              <a:rPr lang="it-IT" dirty="0" err="1"/>
              <a:t>pyraster</a:t>
            </a:r>
            <a:endParaRPr lang="it-IT" dirty="0"/>
          </a:p>
        </p:txBody>
      </p:sp>
      <p:pic>
        <p:nvPicPr>
          <p:cNvPr id="1026" name="Picture 2" descr="Pero selvatico o Perastro - Pyrus pyraster Burgds. | Rosaceae">
            <a:extLst>
              <a:ext uri="{FF2B5EF4-FFF2-40B4-BE49-F238E27FC236}">
                <a16:creationId xmlns:a16="http://schemas.microsoft.com/office/drawing/2014/main" id="{670B3BFE-68F8-4DF8-8C6B-5DE468F8DD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81" y="2521228"/>
            <a:ext cx="3268858" cy="2448488"/>
          </a:xfrm>
          <a:prstGeom prst="rect">
            <a:avLst/>
          </a:prstGeom>
          <a:noFill/>
          <a:extLst>
            <a:ext uri="{909E8E84-426E-40DD-AFC4-6F175D3DCCD1}">
              <a14:hiddenFill xmlns:a14="http://schemas.microsoft.com/office/drawing/2010/main">
                <a:solidFill>
                  <a:srgbClr val="FFFFFF"/>
                </a:solidFill>
              </a14:hiddenFill>
            </a:ext>
          </a:extLst>
        </p:spPr>
      </p:pic>
      <p:sp>
        <p:nvSpPr>
          <p:cNvPr id="9" name="CasellaDiTesto 8">
            <a:extLst>
              <a:ext uri="{FF2B5EF4-FFF2-40B4-BE49-F238E27FC236}">
                <a16:creationId xmlns:a16="http://schemas.microsoft.com/office/drawing/2014/main" id="{D8C7135C-D570-4BDE-9A7D-7125E3930439}"/>
              </a:ext>
            </a:extLst>
          </p:cNvPr>
          <p:cNvSpPr txBox="1"/>
          <p:nvPr/>
        </p:nvSpPr>
        <p:spPr>
          <a:xfrm>
            <a:off x="6124960" y="4631789"/>
            <a:ext cx="1948354"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it-IT" dirty="0" err="1"/>
              <a:t>Pistacia</a:t>
            </a:r>
            <a:r>
              <a:rPr lang="it-IT" dirty="0"/>
              <a:t> </a:t>
            </a:r>
            <a:r>
              <a:rPr lang="it-IT" dirty="0" err="1"/>
              <a:t>lentiscus</a:t>
            </a:r>
            <a:endParaRPr lang="it-IT" dirty="0"/>
          </a:p>
        </p:txBody>
      </p:sp>
      <p:pic>
        <p:nvPicPr>
          <p:cNvPr id="1028" name="Picture 4" descr="Lentisco - Pistacia lentiscus - Pistacia lentiscus - Piante da ...">
            <a:extLst>
              <a:ext uri="{FF2B5EF4-FFF2-40B4-BE49-F238E27FC236}">
                <a16:creationId xmlns:a16="http://schemas.microsoft.com/office/drawing/2014/main" id="{A38B7B54-C956-4D8F-8EEB-25AF3EDA7E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0137" y="2061087"/>
            <a:ext cx="3454682" cy="2577725"/>
          </a:xfrm>
          <a:prstGeom prst="rect">
            <a:avLst/>
          </a:prstGeom>
          <a:noFill/>
          <a:extLst>
            <a:ext uri="{909E8E84-426E-40DD-AFC4-6F175D3DCCD1}">
              <a14:hiddenFill xmlns:a14="http://schemas.microsoft.com/office/drawing/2010/main">
                <a:solidFill>
                  <a:srgbClr val="FFFFFF"/>
                </a:solidFill>
              </a14:hiddenFill>
            </a:ext>
          </a:extLst>
        </p:spPr>
      </p:pic>
      <p:sp>
        <p:nvSpPr>
          <p:cNvPr id="11" name="CasellaDiTesto 10">
            <a:extLst>
              <a:ext uri="{FF2B5EF4-FFF2-40B4-BE49-F238E27FC236}">
                <a16:creationId xmlns:a16="http://schemas.microsoft.com/office/drawing/2014/main" id="{05C70FE4-5337-47FA-BE2D-BE63554D59FB}"/>
              </a:ext>
            </a:extLst>
          </p:cNvPr>
          <p:cNvSpPr txBox="1"/>
          <p:nvPr/>
        </p:nvSpPr>
        <p:spPr>
          <a:xfrm>
            <a:off x="3269895" y="6488668"/>
            <a:ext cx="2390398"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it-IT" dirty="0" err="1"/>
              <a:t>Crataegus</a:t>
            </a:r>
            <a:r>
              <a:rPr lang="it-IT" dirty="0"/>
              <a:t> </a:t>
            </a:r>
            <a:r>
              <a:rPr lang="it-IT" dirty="0" err="1"/>
              <a:t>monogyna</a:t>
            </a:r>
            <a:endParaRPr lang="it-IT" dirty="0"/>
          </a:p>
        </p:txBody>
      </p:sp>
    </p:spTree>
    <p:extLst>
      <p:ext uri="{BB962C8B-B14F-4D97-AF65-F5344CB8AC3E}">
        <p14:creationId xmlns:p14="http://schemas.microsoft.com/office/powerpoint/2010/main" val="20656423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56F5765-EA71-42DB-BFC6-F7D5CF36A5A6}"/>
              </a:ext>
            </a:extLst>
          </p:cNvPr>
          <p:cNvSpPr>
            <a:spLocks noGrp="1"/>
          </p:cNvSpPr>
          <p:nvPr>
            <p:ph type="title"/>
          </p:nvPr>
        </p:nvSpPr>
        <p:spPr>
          <a:xfrm>
            <a:off x="-28756" y="0"/>
            <a:ext cx="7274944" cy="707366"/>
          </a:xfrm>
        </p:spPr>
        <p:txBody>
          <a:bodyPr>
            <a:normAutofit/>
          </a:bodyPr>
          <a:lstStyle/>
          <a:p>
            <a:r>
              <a:rPr lang="en-US" sz="3200" dirty="0">
                <a:latin typeface="Century Schoolbook" panose="02040604050505020304" pitchFamily="18" charset="0"/>
              </a:rPr>
              <a:t>Phenomenon of </a:t>
            </a:r>
            <a:r>
              <a:rPr lang="en-US" sz="3200" dirty="0" err="1">
                <a:latin typeface="Century Schoolbook" panose="02040604050505020304" pitchFamily="18" charset="0"/>
              </a:rPr>
              <a:t>Macrosomatism</a:t>
            </a:r>
            <a:endParaRPr lang="it-IT" sz="3200" dirty="0"/>
          </a:p>
        </p:txBody>
      </p:sp>
      <p:sp>
        <p:nvSpPr>
          <p:cNvPr id="3" name="Segnaposto testo 2">
            <a:extLst>
              <a:ext uri="{FF2B5EF4-FFF2-40B4-BE49-F238E27FC236}">
                <a16:creationId xmlns:a16="http://schemas.microsoft.com/office/drawing/2014/main" id="{0C752FA0-55C3-457D-BF02-64A7EB9509C9}"/>
              </a:ext>
            </a:extLst>
          </p:cNvPr>
          <p:cNvSpPr>
            <a:spLocks noGrp="1"/>
          </p:cNvSpPr>
          <p:nvPr>
            <p:ph type="body" idx="1"/>
          </p:nvPr>
        </p:nvSpPr>
        <p:spPr>
          <a:xfrm>
            <a:off x="0" y="494420"/>
            <a:ext cx="6636591" cy="841009"/>
          </a:xfrm>
        </p:spPr>
        <p:txBody>
          <a:bodyPr/>
          <a:lstStyle/>
          <a:p>
            <a:r>
              <a:rPr lang="en-US" sz="2000" dirty="0">
                <a:latin typeface="Century Schoolbook" panose="02040604050505020304" pitchFamily="18" charset="0"/>
              </a:rPr>
              <a:t>The phenomenon of </a:t>
            </a:r>
            <a:r>
              <a:rPr lang="en-US" sz="2000" dirty="0" err="1">
                <a:latin typeface="Century Schoolbook" panose="02040604050505020304" pitchFamily="18" charset="0"/>
              </a:rPr>
              <a:t>macrosomatism</a:t>
            </a:r>
            <a:r>
              <a:rPr lang="en-US" sz="2000" dirty="0">
                <a:latin typeface="Century Schoolbook" panose="02040604050505020304" pitchFamily="18" charset="0"/>
              </a:rPr>
              <a:t>, that is, an abnormal growth of plant species</a:t>
            </a:r>
            <a:endParaRPr lang="it-IT" sz="2000" dirty="0">
              <a:latin typeface="Century Schoolbook" panose="02040604050505020304" pitchFamily="18" charset="0"/>
            </a:endParaRPr>
          </a:p>
        </p:txBody>
      </p:sp>
      <p:sp>
        <p:nvSpPr>
          <p:cNvPr id="7" name="CasellaDiTesto 6">
            <a:extLst>
              <a:ext uri="{FF2B5EF4-FFF2-40B4-BE49-F238E27FC236}">
                <a16:creationId xmlns:a16="http://schemas.microsoft.com/office/drawing/2014/main" id="{C21E31C8-CAD7-4B3F-B3F5-C71B4424E60C}"/>
              </a:ext>
            </a:extLst>
          </p:cNvPr>
          <p:cNvSpPr txBox="1"/>
          <p:nvPr/>
        </p:nvSpPr>
        <p:spPr>
          <a:xfrm>
            <a:off x="0" y="4009855"/>
            <a:ext cx="1858586"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it-IT" dirty="0" err="1"/>
              <a:t>Pinus</a:t>
            </a:r>
            <a:r>
              <a:rPr lang="it-IT" dirty="0"/>
              <a:t> </a:t>
            </a:r>
            <a:r>
              <a:rPr lang="it-IT" dirty="0" err="1"/>
              <a:t>halepensis</a:t>
            </a:r>
            <a:endParaRPr lang="it-IT" dirty="0"/>
          </a:p>
        </p:txBody>
      </p:sp>
      <p:sp>
        <p:nvSpPr>
          <p:cNvPr id="8" name="CasellaDiTesto 7">
            <a:extLst>
              <a:ext uri="{FF2B5EF4-FFF2-40B4-BE49-F238E27FC236}">
                <a16:creationId xmlns:a16="http://schemas.microsoft.com/office/drawing/2014/main" id="{7FC7C447-CB28-4FCE-8521-3DF63F689FFB}"/>
              </a:ext>
            </a:extLst>
          </p:cNvPr>
          <p:cNvSpPr txBox="1"/>
          <p:nvPr/>
        </p:nvSpPr>
        <p:spPr>
          <a:xfrm>
            <a:off x="3608716" y="6488668"/>
            <a:ext cx="1467068"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it-IT" dirty="0"/>
              <a:t>Quercus ilex</a:t>
            </a:r>
          </a:p>
        </p:txBody>
      </p:sp>
      <p:sp>
        <p:nvSpPr>
          <p:cNvPr id="9" name="CasellaDiTesto 8">
            <a:extLst>
              <a:ext uri="{FF2B5EF4-FFF2-40B4-BE49-F238E27FC236}">
                <a16:creationId xmlns:a16="http://schemas.microsoft.com/office/drawing/2014/main" id="{F89193F7-5B71-4B96-BF35-9620662F81B4}"/>
              </a:ext>
            </a:extLst>
          </p:cNvPr>
          <p:cNvSpPr txBox="1"/>
          <p:nvPr/>
        </p:nvSpPr>
        <p:spPr>
          <a:xfrm>
            <a:off x="8380649" y="4127230"/>
            <a:ext cx="763351"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it-IT" dirty="0" err="1"/>
              <a:t>Fagus</a:t>
            </a:r>
            <a:endParaRPr lang="it-IT" dirty="0"/>
          </a:p>
        </p:txBody>
      </p:sp>
      <p:pic>
        <p:nvPicPr>
          <p:cNvPr id="2050" name="Picture 2" descr="Pino d'Aleppo - Alberi - Pino d'Aleppo">
            <a:extLst>
              <a:ext uri="{FF2B5EF4-FFF2-40B4-BE49-F238E27FC236}">
                <a16:creationId xmlns:a16="http://schemas.microsoft.com/office/drawing/2014/main" id="{8AD980DE-A2B5-43B4-A47F-BC59A4EC46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448859"/>
            <a:ext cx="3419061" cy="256099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aggi più antichi del mondo - Non sprecare">
            <a:extLst>
              <a:ext uri="{FF2B5EF4-FFF2-40B4-BE49-F238E27FC236}">
                <a16:creationId xmlns:a16="http://schemas.microsoft.com/office/drawing/2014/main" id="{139934DA-4CEC-4900-BF7E-E1ED49F4FD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4945" y="1329857"/>
            <a:ext cx="3749056" cy="279737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Leccio - Alberi - Coltivare il leccio">
            <a:extLst>
              <a:ext uri="{FF2B5EF4-FFF2-40B4-BE49-F238E27FC236}">
                <a16:creationId xmlns:a16="http://schemas.microsoft.com/office/drawing/2014/main" id="{25C097CB-909B-405C-998F-634FDCA071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1852" y="3429000"/>
            <a:ext cx="4220618" cy="3161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23487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0D714EC-E08C-47EF-9CAE-274ECE8B3F2A}"/>
              </a:ext>
            </a:extLst>
          </p:cNvPr>
          <p:cNvSpPr>
            <a:spLocks noGrp="1"/>
          </p:cNvSpPr>
          <p:nvPr>
            <p:ph type="title"/>
          </p:nvPr>
        </p:nvSpPr>
        <p:spPr/>
        <p:txBody>
          <a:bodyPr/>
          <a:lstStyle/>
          <a:p>
            <a:endParaRPr lang="it-IT"/>
          </a:p>
        </p:txBody>
      </p:sp>
      <p:sp>
        <p:nvSpPr>
          <p:cNvPr id="3" name="Segnaposto testo 2">
            <a:extLst>
              <a:ext uri="{FF2B5EF4-FFF2-40B4-BE49-F238E27FC236}">
                <a16:creationId xmlns:a16="http://schemas.microsoft.com/office/drawing/2014/main" id="{4FE94EF6-E93B-4839-A473-FE56D6C5C25A}"/>
              </a:ext>
            </a:extLst>
          </p:cNvPr>
          <p:cNvSpPr>
            <a:spLocks noGrp="1"/>
          </p:cNvSpPr>
          <p:nvPr>
            <p:ph type="body" idx="1"/>
          </p:nvPr>
        </p:nvSpPr>
        <p:spPr/>
        <p:txBody>
          <a:bodyPr/>
          <a:lstStyle/>
          <a:p>
            <a:endParaRPr lang="it-IT"/>
          </a:p>
        </p:txBody>
      </p:sp>
      <p:sp>
        <p:nvSpPr>
          <p:cNvPr id="4" name="Segnaposto contenuto 3">
            <a:extLst>
              <a:ext uri="{FF2B5EF4-FFF2-40B4-BE49-F238E27FC236}">
                <a16:creationId xmlns:a16="http://schemas.microsoft.com/office/drawing/2014/main" id="{EBD28E88-EC2D-48D2-B804-52C765D2E3E8}"/>
              </a:ext>
            </a:extLst>
          </p:cNvPr>
          <p:cNvSpPr>
            <a:spLocks noGrp="1"/>
          </p:cNvSpPr>
          <p:nvPr>
            <p:ph sz="half" idx="2"/>
          </p:nvPr>
        </p:nvSpPr>
        <p:spPr/>
        <p:txBody>
          <a:bodyPr/>
          <a:lstStyle/>
          <a:p>
            <a:endParaRPr lang="it-IT"/>
          </a:p>
        </p:txBody>
      </p:sp>
      <p:sp>
        <p:nvSpPr>
          <p:cNvPr id="5" name="Segnaposto testo 4">
            <a:extLst>
              <a:ext uri="{FF2B5EF4-FFF2-40B4-BE49-F238E27FC236}">
                <a16:creationId xmlns:a16="http://schemas.microsoft.com/office/drawing/2014/main" id="{44C9B030-CA5F-4373-8882-32A011D231AB}"/>
              </a:ext>
            </a:extLst>
          </p:cNvPr>
          <p:cNvSpPr>
            <a:spLocks noGrp="1"/>
          </p:cNvSpPr>
          <p:nvPr>
            <p:ph type="body" sz="quarter" idx="3"/>
          </p:nvPr>
        </p:nvSpPr>
        <p:spPr/>
        <p:txBody>
          <a:bodyPr/>
          <a:lstStyle/>
          <a:p>
            <a:endParaRPr lang="it-IT"/>
          </a:p>
        </p:txBody>
      </p:sp>
      <p:sp>
        <p:nvSpPr>
          <p:cNvPr id="6" name="Segnaposto contenuto 5">
            <a:extLst>
              <a:ext uri="{FF2B5EF4-FFF2-40B4-BE49-F238E27FC236}">
                <a16:creationId xmlns:a16="http://schemas.microsoft.com/office/drawing/2014/main" id="{AD8C0945-F520-4B76-93C4-647920DADCA8}"/>
              </a:ext>
            </a:extLst>
          </p:cNvPr>
          <p:cNvSpPr>
            <a:spLocks noGrp="1"/>
          </p:cNvSpPr>
          <p:nvPr>
            <p:ph sz="quarter" idx="4"/>
          </p:nvPr>
        </p:nvSpPr>
        <p:spPr/>
        <p:txBody>
          <a:bodyPr/>
          <a:lstStyle/>
          <a:p>
            <a:endParaRPr lang="it-IT"/>
          </a:p>
        </p:txBody>
      </p:sp>
      <p:pic>
        <p:nvPicPr>
          <p:cNvPr id="7" name="Picture 2">
            <a:extLst>
              <a:ext uri="{FF2B5EF4-FFF2-40B4-BE49-F238E27FC236}">
                <a16:creationId xmlns:a16="http://schemas.microsoft.com/office/drawing/2014/main" id="{17244609-E3D4-4FE3-9BE7-95CCE737C49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5739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asellaDiTesto 7">
            <a:extLst>
              <a:ext uri="{FF2B5EF4-FFF2-40B4-BE49-F238E27FC236}">
                <a16:creationId xmlns:a16="http://schemas.microsoft.com/office/drawing/2014/main" id="{8A9BA253-1229-4ACC-B92C-926015616AF8}"/>
              </a:ext>
            </a:extLst>
          </p:cNvPr>
          <p:cNvSpPr txBox="1"/>
          <p:nvPr/>
        </p:nvSpPr>
        <p:spPr>
          <a:xfrm>
            <a:off x="683568" y="5733256"/>
            <a:ext cx="5904656" cy="707886"/>
          </a:xfrm>
          <a:prstGeom prst="rect">
            <a:avLst/>
          </a:prstGeom>
          <a:noFill/>
        </p:spPr>
        <p:txBody>
          <a:bodyPr wrap="square" rtlCol="0">
            <a:spAutoFit/>
          </a:bodyPr>
          <a:lstStyle/>
          <a:p>
            <a:r>
              <a:rPr lang="en-GB" sz="4000" b="1" dirty="0">
                <a:solidFill>
                  <a:schemeClr val="accent1"/>
                </a:solidFill>
              </a:rPr>
              <a:t>FOREST RETAINS WATER</a:t>
            </a:r>
          </a:p>
        </p:txBody>
      </p:sp>
    </p:spTree>
    <p:extLst>
      <p:ext uri="{BB962C8B-B14F-4D97-AF65-F5344CB8AC3E}">
        <p14:creationId xmlns:p14="http://schemas.microsoft.com/office/powerpoint/2010/main" val="13734976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56F5765-EA71-42DB-BFC6-F7D5CF36A5A6}"/>
              </a:ext>
            </a:extLst>
          </p:cNvPr>
          <p:cNvSpPr>
            <a:spLocks noGrp="1"/>
          </p:cNvSpPr>
          <p:nvPr>
            <p:ph type="title"/>
          </p:nvPr>
        </p:nvSpPr>
        <p:spPr>
          <a:xfrm>
            <a:off x="0" y="33338"/>
            <a:ext cx="6347713" cy="576262"/>
          </a:xfrm>
        </p:spPr>
        <p:txBody>
          <a:bodyPr>
            <a:normAutofit fontScale="90000"/>
          </a:bodyPr>
          <a:lstStyle/>
          <a:p>
            <a:r>
              <a:rPr lang="it-IT" dirty="0"/>
              <a:t>FAUNA</a:t>
            </a:r>
          </a:p>
        </p:txBody>
      </p:sp>
      <p:sp>
        <p:nvSpPr>
          <p:cNvPr id="3" name="Segnaposto testo 2">
            <a:extLst>
              <a:ext uri="{FF2B5EF4-FFF2-40B4-BE49-F238E27FC236}">
                <a16:creationId xmlns:a16="http://schemas.microsoft.com/office/drawing/2014/main" id="{0C752FA0-55C3-457D-BF02-64A7EB9509C9}"/>
              </a:ext>
            </a:extLst>
          </p:cNvPr>
          <p:cNvSpPr>
            <a:spLocks noGrp="1"/>
          </p:cNvSpPr>
          <p:nvPr>
            <p:ph type="body" idx="1"/>
          </p:nvPr>
        </p:nvSpPr>
        <p:spPr>
          <a:xfrm>
            <a:off x="106015" y="459641"/>
            <a:ext cx="7215425" cy="576262"/>
          </a:xfrm>
        </p:spPr>
        <p:txBody>
          <a:bodyPr/>
          <a:lstStyle/>
          <a:p>
            <a:r>
              <a:rPr lang="en-US" dirty="0">
                <a:latin typeface="Century Schoolbook" panose="02040604050505020304" pitchFamily="18" charset="0"/>
              </a:rPr>
              <a:t>About 170 species of birds nest in the Gargano</a:t>
            </a:r>
            <a:endParaRPr lang="it-IT" dirty="0">
              <a:latin typeface="Century Schoolbook" panose="02040604050505020304" pitchFamily="18" charset="0"/>
            </a:endParaRPr>
          </a:p>
        </p:txBody>
      </p:sp>
      <p:sp>
        <p:nvSpPr>
          <p:cNvPr id="7" name="CasellaDiTesto 6">
            <a:extLst>
              <a:ext uri="{FF2B5EF4-FFF2-40B4-BE49-F238E27FC236}">
                <a16:creationId xmlns:a16="http://schemas.microsoft.com/office/drawing/2014/main" id="{83412D8B-3BCC-4932-8907-0C40778A823B}"/>
              </a:ext>
            </a:extLst>
          </p:cNvPr>
          <p:cNvSpPr txBox="1"/>
          <p:nvPr/>
        </p:nvSpPr>
        <p:spPr>
          <a:xfrm>
            <a:off x="0" y="6270664"/>
            <a:ext cx="1392112"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it-IT" dirty="0" err="1"/>
              <a:t>Picus</a:t>
            </a:r>
            <a:r>
              <a:rPr lang="it-IT" dirty="0"/>
              <a:t> </a:t>
            </a:r>
            <a:r>
              <a:rPr lang="it-IT" dirty="0" err="1"/>
              <a:t>viridis</a:t>
            </a:r>
            <a:endParaRPr lang="it-IT" dirty="0"/>
          </a:p>
        </p:txBody>
      </p:sp>
      <p:sp>
        <p:nvSpPr>
          <p:cNvPr id="8" name="CasellaDiTesto 7">
            <a:extLst>
              <a:ext uri="{FF2B5EF4-FFF2-40B4-BE49-F238E27FC236}">
                <a16:creationId xmlns:a16="http://schemas.microsoft.com/office/drawing/2014/main" id="{3730D923-9051-4DE6-989C-94D9A86D755D}"/>
              </a:ext>
            </a:extLst>
          </p:cNvPr>
          <p:cNvSpPr txBox="1"/>
          <p:nvPr/>
        </p:nvSpPr>
        <p:spPr>
          <a:xfrm>
            <a:off x="5397329" y="6396760"/>
            <a:ext cx="1890261"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it-IT" dirty="0"/>
              <a:t>Falco </a:t>
            </a:r>
            <a:r>
              <a:rPr lang="it-IT" dirty="0" err="1"/>
              <a:t>peregrinus</a:t>
            </a:r>
            <a:endParaRPr lang="it-IT" dirty="0"/>
          </a:p>
        </p:txBody>
      </p:sp>
      <p:sp>
        <p:nvSpPr>
          <p:cNvPr id="9" name="CasellaDiTesto 8">
            <a:extLst>
              <a:ext uri="{FF2B5EF4-FFF2-40B4-BE49-F238E27FC236}">
                <a16:creationId xmlns:a16="http://schemas.microsoft.com/office/drawing/2014/main" id="{5286E9C5-B84B-45E6-9261-59A85914E398}"/>
              </a:ext>
            </a:extLst>
          </p:cNvPr>
          <p:cNvSpPr txBox="1"/>
          <p:nvPr/>
        </p:nvSpPr>
        <p:spPr>
          <a:xfrm>
            <a:off x="7359537" y="4096666"/>
            <a:ext cx="1784463"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it-IT" dirty="0"/>
              <a:t>Circus </a:t>
            </a:r>
            <a:r>
              <a:rPr lang="it-IT" dirty="0" err="1"/>
              <a:t>pygargus</a:t>
            </a:r>
            <a:endParaRPr lang="it-IT" dirty="0"/>
          </a:p>
        </p:txBody>
      </p:sp>
      <p:pic>
        <p:nvPicPr>
          <p:cNvPr id="1026" name="Picture 2" descr="Fauna selvatica in Italia: Picchio verde Picus viridis">
            <a:extLst>
              <a:ext uri="{FF2B5EF4-FFF2-40B4-BE49-F238E27FC236}">
                <a16:creationId xmlns:a16="http://schemas.microsoft.com/office/drawing/2014/main" id="{AA358590-4B24-4156-A5C8-85DD1389E0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79" y="2911025"/>
            <a:ext cx="2305878" cy="335963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auna selvatica in Italia: Albanella minore Circus pygargus L., 1758">
            <a:extLst>
              <a:ext uri="{FF2B5EF4-FFF2-40B4-BE49-F238E27FC236}">
                <a16:creationId xmlns:a16="http://schemas.microsoft.com/office/drawing/2014/main" id="{13A6DBD2-D52E-4023-952F-F44622B859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0213" y="1186741"/>
            <a:ext cx="3633787" cy="29099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l principe dei falchi: Il falco pellegrino - Agricoltore Ticinese ...">
            <a:extLst>
              <a:ext uri="{FF2B5EF4-FFF2-40B4-BE49-F238E27FC236}">
                <a16:creationId xmlns:a16="http://schemas.microsoft.com/office/drawing/2014/main" id="{9E6B12BA-E4B6-4201-8A2D-964C4FDB42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2638" y="3681920"/>
            <a:ext cx="2678802" cy="271484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heppio - Calanchi Di Atri - Riserva Naturale Regionale">
            <a:extLst>
              <a:ext uri="{FF2B5EF4-FFF2-40B4-BE49-F238E27FC236}">
                <a16:creationId xmlns:a16="http://schemas.microsoft.com/office/drawing/2014/main" id="{63D6C8B2-AE54-4A79-B25F-6D5857ECBB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8075" y="1460034"/>
            <a:ext cx="3875944" cy="2163317"/>
          </a:xfrm>
          <a:prstGeom prst="rect">
            <a:avLst/>
          </a:prstGeom>
          <a:noFill/>
          <a:extLst>
            <a:ext uri="{909E8E84-426E-40DD-AFC4-6F175D3DCCD1}">
              <a14:hiddenFill xmlns:a14="http://schemas.microsoft.com/office/drawing/2010/main">
                <a:solidFill>
                  <a:srgbClr val="FFFFFF"/>
                </a:solidFill>
              </a14:hiddenFill>
            </a:ext>
          </a:extLst>
        </p:spPr>
      </p:pic>
      <p:sp>
        <p:nvSpPr>
          <p:cNvPr id="14" name="CasellaDiTesto 13">
            <a:extLst>
              <a:ext uri="{FF2B5EF4-FFF2-40B4-BE49-F238E27FC236}">
                <a16:creationId xmlns:a16="http://schemas.microsoft.com/office/drawing/2014/main" id="{D00E702D-08ED-419C-AB08-A8FB5FB51E42}"/>
              </a:ext>
            </a:extLst>
          </p:cNvPr>
          <p:cNvSpPr txBox="1"/>
          <p:nvPr/>
        </p:nvSpPr>
        <p:spPr>
          <a:xfrm>
            <a:off x="106015" y="1487539"/>
            <a:ext cx="2980303"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it-IT" dirty="0"/>
              <a:t>Falco </a:t>
            </a:r>
            <a:r>
              <a:rPr lang="it-IT" dirty="0" err="1"/>
              <a:t>tinnunculus</a:t>
            </a:r>
            <a:r>
              <a:rPr lang="it-IT" dirty="0"/>
              <a:t> </a:t>
            </a:r>
            <a:r>
              <a:rPr lang="it-IT" dirty="0" err="1"/>
              <a:t>Linnaeus</a:t>
            </a:r>
            <a:endParaRPr lang="it-IT" dirty="0"/>
          </a:p>
        </p:txBody>
      </p:sp>
      <p:pic>
        <p:nvPicPr>
          <p:cNvPr id="1034" name="Picture 10">
            <a:extLst>
              <a:ext uri="{FF2B5EF4-FFF2-40B4-BE49-F238E27FC236}">
                <a16:creationId xmlns:a16="http://schemas.microsoft.com/office/drawing/2014/main" id="{D90E60BE-63B1-4429-80EB-94862E9D2C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27901" y="4180331"/>
            <a:ext cx="3449615" cy="2257930"/>
          </a:xfrm>
          <a:prstGeom prst="rect">
            <a:avLst/>
          </a:prstGeom>
          <a:noFill/>
          <a:extLst>
            <a:ext uri="{909E8E84-426E-40DD-AFC4-6F175D3DCCD1}">
              <a14:hiddenFill xmlns:a14="http://schemas.microsoft.com/office/drawing/2010/main">
                <a:solidFill>
                  <a:srgbClr val="FFFFFF"/>
                </a:solidFill>
              </a14:hiddenFill>
            </a:ext>
          </a:extLst>
        </p:spPr>
      </p:pic>
      <p:sp>
        <p:nvSpPr>
          <p:cNvPr id="16" name="CasellaDiTesto 15">
            <a:extLst>
              <a:ext uri="{FF2B5EF4-FFF2-40B4-BE49-F238E27FC236}">
                <a16:creationId xmlns:a16="http://schemas.microsoft.com/office/drawing/2014/main" id="{0DB96610-792A-4731-9C77-C20934E9D2D0}"/>
              </a:ext>
            </a:extLst>
          </p:cNvPr>
          <p:cNvSpPr txBox="1"/>
          <p:nvPr/>
        </p:nvSpPr>
        <p:spPr>
          <a:xfrm>
            <a:off x="2449590" y="6446609"/>
            <a:ext cx="1890261"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it-IT" b="1" i="1" dirty="0"/>
              <a:t>Ardea purpurea</a:t>
            </a:r>
            <a:endParaRPr lang="it-IT" dirty="0"/>
          </a:p>
        </p:txBody>
      </p:sp>
    </p:spTree>
    <p:extLst>
      <p:ext uri="{BB962C8B-B14F-4D97-AF65-F5344CB8AC3E}">
        <p14:creationId xmlns:p14="http://schemas.microsoft.com/office/powerpoint/2010/main" val="25577129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0D714EC-E08C-47EF-9CAE-274ECE8B3F2A}"/>
              </a:ext>
            </a:extLst>
          </p:cNvPr>
          <p:cNvSpPr>
            <a:spLocks noGrp="1"/>
          </p:cNvSpPr>
          <p:nvPr>
            <p:ph type="title"/>
          </p:nvPr>
        </p:nvSpPr>
        <p:spPr/>
        <p:txBody>
          <a:bodyPr/>
          <a:lstStyle/>
          <a:p>
            <a:endParaRPr lang="it-IT"/>
          </a:p>
        </p:txBody>
      </p:sp>
      <p:sp>
        <p:nvSpPr>
          <p:cNvPr id="3" name="Segnaposto testo 2">
            <a:extLst>
              <a:ext uri="{FF2B5EF4-FFF2-40B4-BE49-F238E27FC236}">
                <a16:creationId xmlns:a16="http://schemas.microsoft.com/office/drawing/2014/main" id="{4FE94EF6-E93B-4839-A473-FE56D6C5C25A}"/>
              </a:ext>
            </a:extLst>
          </p:cNvPr>
          <p:cNvSpPr>
            <a:spLocks noGrp="1"/>
          </p:cNvSpPr>
          <p:nvPr>
            <p:ph type="body" idx="1"/>
          </p:nvPr>
        </p:nvSpPr>
        <p:spPr/>
        <p:txBody>
          <a:bodyPr/>
          <a:lstStyle/>
          <a:p>
            <a:endParaRPr lang="it-IT"/>
          </a:p>
        </p:txBody>
      </p:sp>
      <p:sp>
        <p:nvSpPr>
          <p:cNvPr id="4" name="Segnaposto contenuto 3">
            <a:extLst>
              <a:ext uri="{FF2B5EF4-FFF2-40B4-BE49-F238E27FC236}">
                <a16:creationId xmlns:a16="http://schemas.microsoft.com/office/drawing/2014/main" id="{EBD28E88-EC2D-48D2-B804-52C765D2E3E8}"/>
              </a:ext>
            </a:extLst>
          </p:cNvPr>
          <p:cNvSpPr>
            <a:spLocks noGrp="1"/>
          </p:cNvSpPr>
          <p:nvPr>
            <p:ph sz="half" idx="2"/>
          </p:nvPr>
        </p:nvSpPr>
        <p:spPr/>
        <p:txBody>
          <a:bodyPr/>
          <a:lstStyle/>
          <a:p>
            <a:endParaRPr lang="it-IT"/>
          </a:p>
        </p:txBody>
      </p:sp>
      <p:sp>
        <p:nvSpPr>
          <p:cNvPr id="5" name="Segnaposto testo 4">
            <a:extLst>
              <a:ext uri="{FF2B5EF4-FFF2-40B4-BE49-F238E27FC236}">
                <a16:creationId xmlns:a16="http://schemas.microsoft.com/office/drawing/2014/main" id="{44C9B030-CA5F-4373-8882-32A011D231AB}"/>
              </a:ext>
            </a:extLst>
          </p:cNvPr>
          <p:cNvSpPr>
            <a:spLocks noGrp="1"/>
          </p:cNvSpPr>
          <p:nvPr>
            <p:ph type="body" sz="quarter" idx="3"/>
          </p:nvPr>
        </p:nvSpPr>
        <p:spPr/>
        <p:txBody>
          <a:bodyPr/>
          <a:lstStyle/>
          <a:p>
            <a:endParaRPr lang="it-IT"/>
          </a:p>
        </p:txBody>
      </p:sp>
      <p:sp>
        <p:nvSpPr>
          <p:cNvPr id="6" name="Segnaposto contenuto 5">
            <a:extLst>
              <a:ext uri="{FF2B5EF4-FFF2-40B4-BE49-F238E27FC236}">
                <a16:creationId xmlns:a16="http://schemas.microsoft.com/office/drawing/2014/main" id="{AD8C0945-F520-4B76-93C4-647920DADCA8}"/>
              </a:ext>
            </a:extLst>
          </p:cNvPr>
          <p:cNvSpPr>
            <a:spLocks noGrp="1"/>
          </p:cNvSpPr>
          <p:nvPr>
            <p:ph sz="quarter" idx="4"/>
          </p:nvPr>
        </p:nvSpPr>
        <p:spPr/>
        <p:txBody>
          <a:bodyPr/>
          <a:lstStyle/>
          <a:p>
            <a:endParaRPr lang="it-IT"/>
          </a:p>
        </p:txBody>
      </p:sp>
      <p:pic>
        <p:nvPicPr>
          <p:cNvPr id="7" name="Picture 2">
            <a:extLst>
              <a:ext uri="{FF2B5EF4-FFF2-40B4-BE49-F238E27FC236}">
                <a16:creationId xmlns:a16="http://schemas.microsoft.com/office/drawing/2014/main" id="{0818CED2-1DD1-417B-AF62-2397551213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59" y="3629"/>
            <a:ext cx="9148843" cy="6854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asellaDiTesto 7">
            <a:extLst>
              <a:ext uri="{FF2B5EF4-FFF2-40B4-BE49-F238E27FC236}">
                <a16:creationId xmlns:a16="http://schemas.microsoft.com/office/drawing/2014/main" id="{B0125A90-752B-4914-A07F-306069B054D8}"/>
              </a:ext>
            </a:extLst>
          </p:cNvPr>
          <p:cNvSpPr txBox="1"/>
          <p:nvPr/>
        </p:nvSpPr>
        <p:spPr>
          <a:xfrm>
            <a:off x="2495534" y="379017"/>
            <a:ext cx="7730836" cy="707886"/>
          </a:xfrm>
          <a:prstGeom prst="rect">
            <a:avLst/>
          </a:prstGeom>
          <a:noFill/>
        </p:spPr>
        <p:txBody>
          <a:bodyPr wrap="square" rtlCol="0">
            <a:spAutoFit/>
          </a:bodyPr>
          <a:lstStyle/>
          <a:p>
            <a:r>
              <a:rPr lang="it-IT" sz="4000" b="1" dirty="0">
                <a:solidFill>
                  <a:schemeClr val="accent1"/>
                </a:solidFill>
              </a:rPr>
              <a:t>PRESENCE OF BIODIVERSITY</a:t>
            </a:r>
            <a:endParaRPr lang="en-GB" sz="4000" b="1" dirty="0">
              <a:solidFill>
                <a:schemeClr val="accent1"/>
              </a:solidFill>
            </a:endParaRPr>
          </a:p>
        </p:txBody>
      </p:sp>
    </p:spTree>
    <p:extLst>
      <p:ext uri="{BB962C8B-B14F-4D97-AF65-F5344CB8AC3E}">
        <p14:creationId xmlns:p14="http://schemas.microsoft.com/office/powerpoint/2010/main" val="3805178031"/>
      </p:ext>
    </p:extLst>
  </p:cSld>
  <p:clrMapOvr>
    <a:masterClrMapping/>
  </p:clrMapOvr>
</p:sld>
</file>

<file path=ppt/theme/theme1.xml><?xml version="1.0" encoding="utf-8"?>
<a:theme xmlns:a="http://schemas.openxmlformats.org/drawingml/2006/main" name="Sfaccettatura">
  <a:themeElements>
    <a:clrScheme name="Sfaccettatur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Sfaccettatur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faccettatur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150</TotalTime>
  <Words>392</Words>
  <Application>Microsoft Office PowerPoint</Application>
  <PresentationFormat>Presentazione su schermo (4:3)</PresentationFormat>
  <Paragraphs>58</Paragraphs>
  <Slides>15</Slides>
  <Notes>0</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15</vt:i4>
      </vt:variant>
    </vt:vector>
  </HeadingPairs>
  <TitlesOfParts>
    <vt:vector size="23" baseType="lpstr">
      <vt:lpstr>Arial</vt:lpstr>
      <vt:lpstr>Calibri</vt:lpstr>
      <vt:lpstr>Century Schoolbook</vt:lpstr>
      <vt:lpstr>Palatino Linotype</vt:lpstr>
      <vt:lpstr>Trebuchet MS</vt:lpstr>
      <vt:lpstr>Wingdings</vt:lpstr>
      <vt:lpstr>Wingdings 3</vt:lpstr>
      <vt:lpstr>Sfaccettatura</vt:lpstr>
      <vt:lpstr>GARGANO NATIONAL PARK</vt:lpstr>
      <vt:lpstr>Geography</vt:lpstr>
      <vt:lpstr>Presentazione standard di PowerPoint</vt:lpstr>
      <vt:lpstr>Hydrology</vt:lpstr>
      <vt:lpstr>Flora</vt:lpstr>
      <vt:lpstr>Phenomenon of Macrosomatism</vt:lpstr>
      <vt:lpstr>Presentazione standard di PowerPoint</vt:lpstr>
      <vt:lpstr>FAUNA</vt:lpstr>
      <vt:lpstr>Presentazione standard di PowerPoint</vt:lpstr>
      <vt:lpstr>Tourism and itineraries</vt:lpstr>
      <vt:lpstr>Problems</vt:lpstr>
      <vt:lpstr>Presentazione standard di PowerPoint</vt:lpstr>
      <vt:lpstr>Presentazione standard di PowerPoint</vt:lpstr>
      <vt:lpstr>POTENTIAL SOLUTIONS</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Mariarosa Curcetti</dc:creator>
  <cp:lastModifiedBy>Mariarosa Curcetti</cp:lastModifiedBy>
  <cp:revision>21</cp:revision>
  <dcterms:created xsi:type="dcterms:W3CDTF">2020-04-17T17:21:03Z</dcterms:created>
  <dcterms:modified xsi:type="dcterms:W3CDTF">2020-04-18T20:19:48Z</dcterms:modified>
</cp:coreProperties>
</file>