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BA1A-AF6A-4920-8DAF-E78E42F7EBDD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2-AEB7-4328-94E4-A2F40ED1D6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718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BA1A-AF6A-4920-8DAF-E78E42F7EBDD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2-AEB7-4328-94E4-A2F40ED1D6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0836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BA1A-AF6A-4920-8DAF-E78E42F7EBDD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2-AEB7-4328-94E4-A2F40ED1D6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91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BA1A-AF6A-4920-8DAF-E78E42F7EBDD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2-AEB7-4328-94E4-A2F40ED1D6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4260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BA1A-AF6A-4920-8DAF-E78E42F7EBDD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2-AEB7-4328-94E4-A2F40ED1D6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1451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BA1A-AF6A-4920-8DAF-E78E42F7EBDD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2-AEB7-4328-94E4-A2F40ED1D6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2072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BA1A-AF6A-4920-8DAF-E78E42F7EBDD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2-AEB7-4328-94E4-A2F40ED1D6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678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BA1A-AF6A-4920-8DAF-E78E42F7EBDD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2-AEB7-4328-94E4-A2F40ED1D6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103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BA1A-AF6A-4920-8DAF-E78E42F7EBDD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2-AEB7-4328-94E4-A2F40ED1D6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7896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BA1A-AF6A-4920-8DAF-E78E42F7EBDD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2-AEB7-4328-94E4-A2F40ED1D6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893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BA1A-AF6A-4920-8DAF-E78E42F7EBDD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2-AEB7-4328-94E4-A2F40ED1D6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184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3260">
              <a:schemeClr val="accent1">
                <a:lumMod val="40000"/>
                <a:lumOff val="60000"/>
              </a:schemeClr>
            </a:gs>
            <a:gs pos="78000">
              <a:schemeClr val="accent6">
                <a:lumMod val="60000"/>
                <a:lumOff val="40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75000"/>
              </a:schemeClr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FBA1A-AF6A-4920-8DAF-E78E42F7EBDD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166F2-AEB7-4328-94E4-A2F40ED1D6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832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560077"/>
            <a:ext cx="9144000" cy="2387600"/>
          </a:xfrm>
        </p:spPr>
        <p:txBody>
          <a:bodyPr/>
          <a:lstStyle/>
          <a:p>
            <a:r>
              <a:rPr lang="it-IT" b="1" dirty="0" smtClean="0"/>
              <a:t>Nature </a:t>
            </a:r>
            <a:r>
              <a:rPr lang="it-IT" b="1" dirty="0" err="1"/>
              <a:t>R</a:t>
            </a:r>
            <a:r>
              <a:rPr lang="it-IT" b="1" dirty="0" err="1" smtClean="0"/>
              <a:t>eserve</a:t>
            </a:r>
            <a:r>
              <a:rPr lang="it-IT" b="1" dirty="0" smtClean="0"/>
              <a:t> Bosco Selva Alberobello</a:t>
            </a: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891083"/>
            <a:ext cx="9144000" cy="1655762"/>
          </a:xfrm>
        </p:spPr>
        <p:txBody>
          <a:bodyPr>
            <a:normAutofit/>
          </a:bodyPr>
          <a:lstStyle/>
          <a:p>
            <a:r>
              <a:rPr lang="it-IT" sz="3600" dirty="0" err="1" smtClean="0"/>
              <a:t>Landscape</a:t>
            </a:r>
            <a:r>
              <a:rPr lang="it-IT" sz="3600" dirty="0" smtClean="0"/>
              <a:t> </a:t>
            </a:r>
            <a:r>
              <a:rPr lang="it-IT" sz="3600" dirty="0" err="1" smtClean="0"/>
              <a:t>ecology</a:t>
            </a:r>
            <a:endParaRPr lang="it-IT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524000" y="4974928"/>
            <a:ext cx="3116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err="1" smtClean="0"/>
              <a:t>Student</a:t>
            </a:r>
            <a:r>
              <a:rPr lang="it-IT" b="1" u="sng" dirty="0" smtClean="0"/>
              <a:t>: </a:t>
            </a:r>
            <a:r>
              <a:rPr lang="it-IT" dirty="0" smtClean="0"/>
              <a:t>Ilaria </a:t>
            </a:r>
            <a:r>
              <a:rPr lang="it-IT" dirty="0" err="1" smtClean="0"/>
              <a:t>Vincenca</a:t>
            </a:r>
            <a:r>
              <a:rPr lang="it-IT" dirty="0" smtClean="0"/>
              <a:t> Calò</a:t>
            </a:r>
          </a:p>
          <a:p>
            <a:endParaRPr lang="it-IT" b="1" u="sng" dirty="0"/>
          </a:p>
          <a:p>
            <a:r>
              <a:rPr lang="it-IT" b="1" u="sng" dirty="0" err="1" smtClean="0"/>
              <a:t>Academic</a:t>
            </a:r>
            <a:r>
              <a:rPr lang="it-IT" b="1" u="sng" dirty="0" smtClean="0"/>
              <a:t> </a:t>
            </a:r>
            <a:r>
              <a:rPr lang="it-IT" b="1" u="sng" dirty="0" err="1" smtClean="0"/>
              <a:t>year</a:t>
            </a:r>
            <a:r>
              <a:rPr lang="it-IT" b="1" u="sng" dirty="0" smtClean="0"/>
              <a:t>:</a:t>
            </a:r>
            <a:r>
              <a:rPr lang="it-IT" dirty="0" smtClean="0"/>
              <a:t> 2019/2020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820" y="392196"/>
            <a:ext cx="2344500" cy="171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000" b="1" dirty="0" smtClean="0"/>
              <a:t>POTENTIAL SOLUTION</a:t>
            </a:r>
            <a:endParaRPr lang="it-IT" sz="6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Increase</a:t>
            </a:r>
            <a:r>
              <a:rPr lang="it-IT" dirty="0" smtClean="0"/>
              <a:t> security;</a:t>
            </a:r>
          </a:p>
          <a:p>
            <a:endParaRPr lang="it-IT" dirty="0"/>
          </a:p>
          <a:p>
            <a:r>
              <a:rPr lang="it-IT" dirty="0" err="1" smtClean="0"/>
              <a:t>Increase</a:t>
            </a:r>
            <a:r>
              <a:rPr lang="it-IT" dirty="0" smtClean="0"/>
              <a:t> </a:t>
            </a:r>
            <a:r>
              <a:rPr lang="it-IT" dirty="0" err="1" smtClean="0"/>
              <a:t>animal</a:t>
            </a:r>
            <a:r>
              <a:rPr lang="it-IT" dirty="0" smtClean="0"/>
              <a:t> control and </a:t>
            </a:r>
            <a:r>
              <a:rPr lang="it-IT" dirty="0" err="1" smtClean="0"/>
              <a:t>protection</a:t>
            </a:r>
            <a:r>
              <a:rPr lang="it-IT" dirty="0" smtClean="0"/>
              <a:t>;</a:t>
            </a:r>
          </a:p>
          <a:p>
            <a:endParaRPr lang="it-IT" dirty="0"/>
          </a:p>
          <a:p>
            <a:r>
              <a:rPr lang="it-IT" dirty="0" err="1" smtClean="0"/>
              <a:t>Avoid</a:t>
            </a:r>
            <a:r>
              <a:rPr lang="it-IT" dirty="0" smtClean="0"/>
              <a:t> </a:t>
            </a:r>
            <a:r>
              <a:rPr lang="it-IT" dirty="0" err="1" smtClean="0"/>
              <a:t>environment</a:t>
            </a:r>
            <a:r>
              <a:rPr lang="it-IT" dirty="0" smtClean="0"/>
              <a:t> </a:t>
            </a:r>
            <a:r>
              <a:rPr lang="it-IT" dirty="0" err="1" smtClean="0"/>
              <a:t>pollution</a:t>
            </a:r>
            <a:r>
              <a:rPr lang="it-IT" dirty="0" smtClean="0"/>
              <a:t> </a:t>
            </a:r>
            <a:r>
              <a:rPr lang="it-IT" dirty="0" err="1" smtClean="0"/>
              <a:t>caused</a:t>
            </a:r>
            <a:r>
              <a:rPr lang="it-IT" dirty="0" smtClean="0"/>
              <a:t> by human;</a:t>
            </a:r>
          </a:p>
          <a:p>
            <a:endParaRPr lang="it-IT" dirty="0"/>
          </a:p>
          <a:p>
            <a:r>
              <a:rPr lang="it-IT" dirty="0" smtClean="0"/>
              <a:t>School </a:t>
            </a:r>
            <a:r>
              <a:rPr lang="it-IT" dirty="0" err="1" smtClean="0"/>
              <a:t>tourism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927" y="1690688"/>
            <a:ext cx="3199309" cy="213163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927" y="4326340"/>
            <a:ext cx="3003449" cy="224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2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855741" y="1730326"/>
            <a:ext cx="70197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dirty="0" smtClean="0"/>
              <a:t>THANKS FOR YOUR ATTENTION</a:t>
            </a:r>
            <a:endParaRPr lang="it-IT" sz="8000" dirty="0"/>
          </a:p>
        </p:txBody>
      </p:sp>
    </p:spTree>
    <p:extLst>
      <p:ext uri="{BB962C8B-B14F-4D97-AF65-F5344CB8AC3E}">
        <p14:creationId xmlns:p14="http://schemas.microsoft.com/office/powerpoint/2010/main" val="242795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600" b="1" dirty="0" smtClean="0"/>
              <a:t>WHERE IT IS?</a:t>
            </a:r>
            <a:endParaRPr lang="it-IT" sz="6600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714" y="1584926"/>
            <a:ext cx="3584590" cy="48648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59" y="1690688"/>
            <a:ext cx="5513696" cy="464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8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07" y="267969"/>
            <a:ext cx="4538484" cy="302114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705" y="1214652"/>
            <a:ext cx="6057789" cy="454830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06" y="3562066"/>
            <a:ext cx="4680771" cy="296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0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79" y="1056068"/>
            <a:ext cx="5995415" cy="4496561"/>
          </a:xfrm>
        </p:spPr>
      </p:pic>
      <p:sp>
        <p:nvSpPr>
          <p:cNvPr id="5" name="CasellaDiTesto 4"/>
          <p:cNvSpPr txBox="1"/>
          <p:nvPr/>
        </p:nvSpPr>
        <p:spPr>
          <a:xfrm>
            <a:off x="6915955" y="1565410"/>
            <a:ext cx="489397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</a:t>
            </a:r>
            <a:r>
              <a:rPr lang="en-US" sz="2000" b="1" dirty="0"/>
              <a:t>Bosco </a:t>
            </a:r>
            <a:r>
              <a:rPr lang="en-US" sz="2000" b="1" dirty="0" err="1"/>
              <a:t>Selva</a:t>
            </a:r>
            <a:r>
              <a:rPr lang="en-US" sz="2000" b="1" dirty="0"/>
              <a:t> </a:t>
            </a:r>
            <a:r>
              <a:rPr lang="en-US" sz="2000" dirty="0"/>
              <a:t>is considered the </a:t>
            </a:r>
            <a:r>
              <a:rPr lang="en-US" sz="2000" b="1" dirty="0"/>
              <a:t>'green lung'</a:t>
            </a:r>
            <a:r>
              <a:rPr lang="en-US" sz="2000" dirty="0"/>
              <a:t> of </a:t>
            </a:r>
            <a:r>
              <a:rPr lang="en-US" sz="2000" dirty="0" err="1"/>
              <a:t>Alberobello</a:t>
            </a:r>
            <a:r>
              <a:rPr lang="en-US" sz="2000" dirty="0"/>
              <a:t> and is only 800 meters from the village, along the </a:t>
            </a:r>
            <a:r>
              <a:rPr lang="en-US" sz="2000" dirty="0" err="1"/>
              <a:t>Trulli</a:t>
            </a:r>
            <a:r>
              <a:rPr lang="en-US" sz="2000" dirty="0"/>
              <a:t> del Bosco. Its </a:t>
            </a:r>
            <a:r>
              <a:rPr lang="en-US" sz="2000" b="1" dirty="0"/>
              <a:t>45-hectare area</a:t>
            </a:r>
            <a:r>
              <a:rPr lang="en-US" sz="2000" dirty="0"/>
              <a:t> liberates more than </a:t>
            </a:r>
            <a:r>
              <a:rPr lang="en-US" sz="2000" b="1" dirty="0"/>
              <a:t>920 </a:t>
            </a:r>
            <a:r>
              <a:rPr lang="en-US" sz="2000" b="1" dirty="0" err="1"/>
              <a:t>tonnes</a:t>
            </a:r>
            <a:r>
              <a:rPr lang="en-US" sz="2000" b="1" dirty="0"/>
              <a:t> of pure oxygen</a:t>
            </a:r>
            <a:r>
              <a:rPr lang="en-US" sz="2000" dirty="0"/>
              <a:t> in one year</a:t>
            </a:r>
            <a:r>
              <a:rPr lang="en-US" sz="2000" dirty="0" smtClean="0"/>
              <a:t>, </a:t>
            </a:r>
            <a:r>
              <a:rPr lang="en-US" sz="2000" dirty="0"/>
              <a:t>revealing itself in the territory a unique natural oasis for its </a:t>
            </a:r>
            <a:r>
              <a:rPr lang="en-US" sz="2000" b="1" dirty="0"/>
              <a:t>biodiversity</a:t>
            </a:r>
            <a:r>
              <a:rPr lang="en-US" sz="2000" dirty="0"/>
              <a:t> and, according to recent studies, a container of pure air in the region. The reserve is also a real park with countless </a:t>
            </a:r>
            <a:r>
              <a:rPr lang="en-US" sz="2000" b="1" dirty="0"/>
              <a:t>walking or cycling trails, children’s play areas </a:t>
            </a:r>
            <a:r>
              <a:rPr lang="en-US" sz="2000" b="1" dirty="0" smtClean="0"/>
              <a:t>and open picnic</a:t>
            </a:r>
            <a:r>
              <a:rPr lang="en-US" sz="2000" dirty="0" smtClean="0"/>
              <a:t>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12423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719" y="720678"/>
            <a:ext cx="4876800" cy="27432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170" y="3922874"/>
            <a:ext cx="5758597" cy="272775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373" y="4140258"/>
            <a:ext cx="3349514" cy="251037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7" y="720678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1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35" y="1245587"/>
            <a:ext cx="7315199" cy="521817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333767" y="300251"/>
            <a:ext cx="7697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smtClean="0"/>
              <a:t>WALK AND LEARN</a:t>
            </a:r>
            <a:endParaRPr lang="it-IT" sz="5400" b="1" dirty="0"/>
          </a:p>
        </p:txBody>
      </p:sp>
    </p:spTree>
    <p:extLst>
      <p:ext uri="{BB962C8B-B14F-4D97-AF65-F5344CB8AC3E}">
        <p14:creationId xmlns:p14="http://schemas.microsoft.com/office/powerpoint/2010/main" val="185130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366" y="3679867"/>
            <a:ext cx="4234787" cy="280342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528" y="369009"/>
            <a:ext cx="4370013" cy="327751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370" y="2781341"/>
            <a:ext cx="4935941" cy="370195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07" y="246179"/>
            <a:ext cx="3597465" cy="239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4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75" y="552829"/>
            <a:ext cx="3888248" cy="263984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175" y="1072345"/>
            <a:ext cx="4204078" cy="280271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94" y="3421039"/>
            <a:ext cx="4732362" cy="315490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084" y="888124"/>
            <a:ext cx="3642329" cy="241873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137" y="3832747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7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err="1" smtClean="0"/>
              <a:t>Biopreservation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6872785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 err="1" smtClean="0"/>
              <a:t>This</a:t>
            </a:r>
            <a:r>
              <a:rPr lang="it-IT" dirty="0" smtClean="0"/>
              <a:t> park </a:t>
            </a:r>
            <a:r>
              <a:rPr lang="it-IT" smtClean="0"/>
              <a:t>is </a:t>
            </a:r>
            <a:r>
              <a:rPr lang="it-IT" dirty="0" smtClean="0"/>
              <a:t>an </a:t>
            </a:r>
            <a:r>
              <a:rPr lang="it-IT" dirty="0" err="1" smtClean="0"/>
              <a:t>opportunity</a:t>
            </a:r>
            <a:r>
              <a:rPr lang="it-IT" dirty="0" smtClean="0"/>
              <a:t> to </a:t>
            </a:r>
            <a:r>
              <a:rPr lang="it-IT" dirty="0" err="1" smtClean="0"/>
              <a:t>preserve</a:t>
            </a:r>
            <a:r>
              <a:rPr lang="it-IT" dirty="0" smtClean="0"/>
              <a:t> </a:t>
            </a:r>
            <a:r>
              <a:rPr lang="it-IT" dirty="0" err="1" smtClean="0"/>
              <a:t>many</a:t>
            </a:r>
            <a:r>
              <a:rPr lang="it-IT" dirty="0" smtClean="0"/>
              <a:t> </a:t>
            </a:r>
            <a:r>
              <a:rPr lang="it-IT" dirty="0" err="1" smtClean="0"/>
              <a:t>species</a:t>
            </a:r>
            <a:r>
              <a:rPr lang="it-IT" dirty="0" smtClean="0"/>
              <a:t> of </a:t>
            </a:r>
            <a:r>
              <a:rPr lang="it-IT" dirty="0" err="1" smtClean="0"/>
              <a:t>animals</a:t>
            </a:r>
            <a:r>
              <a:rPr lang="it-IT" dirty="0" smtClean="0"/>
              <a:t> and </a:t>
            </a:r>
            <a:r>
              <a:rPr lang="it-IT" dirty="0" err="1" smtClean="0"/>
              <a:t>vegetables</a:t>
            </a:r>
            <a:r>
              <a:rPr lang="it-IT" dirty="0" smtClean="0"/>
              <a:t>. </a:t>
            </a:r>
            <a:r>
              <a:rPr lang="it-IT" dirty="0" err="1" smtClean="0"/>
              <a:t>It's</a:t>
            </a:r>
            <a:r>
              <a:rPr lang="it-IT" dirty="0" smtClean="0"/>
              <a:t> </a:t>
            </a:r>
            <a:r>
              <a:rPr lang="it-IT" dirty="0" err="1" smtClean="0"/>
              <a:t>possible</a:t>
            </a:r>
            <a:r>
              <a:rPr lang="it-IT" dirty="0" smtClean="0"/>
              <a:t> to </a:t>
            </a:r>
            <a:r>
              <a:rPr lang="it-IT" dirty="0" err="1" smtClean="0"/>
              <a:t>observe</a:t>
            </a:r>
            <a:r>
              <a:rPr lang="it-IT" dirty="0" smtClean="0"/>
              <a:t> the </a:t>
            </a:r>
            <a:r>
              <a:rPr lang="it-IT" dirty="0" err="1" smtClean="0"/>
              <a:t>great</a:t>
            </a:r>
            <a:r>
              <a:rPr lang="it-IT" dirty="0" smtClean="0"/>
              <a:t> </a:t>
            </a:r>
            <a:r>
              <a:rPr lang="it-IT" dirty="0" err="1" smtClean="0"/>
              <a:t>organization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belongs</a:t>
            </a:r>
            <a:r>
              <a:rPr lang="it-IT" dirty="0" smtClean="0"/>
              <a:t> to </a:t>
            </a:r>
            <a:r>
              <a:rPr lang="it-IT" dirty="0" err="1" smtClean="0"/>
              <a:t>this</a:t>
            </a:r>
            <a:r>
              <a:rPr lang="it-IT" dirty="0" smtClean="0"/>
              <a:t> park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makes</a:t>
            </a:r>
            <a:r>
              <a:rPr lang="it-IT" dirty="0" smtClean="0"/>
              <a:t> the </a:t>
            </a:r>
            <a:r>
              <a:rPr lang="it-IT" dirty="0" err="1" smtClean="0"/>
              <a:t>presence</a:t>
            </a:r>
            <a:r>
              <a:rPr lang="it-IT" dirty="0" smtClean="0"/>
              <a:t> of the </a:t>
            </a:r>
            <a:r>
              <a:rPr lang="it-IT" dirty="0" err="1" smtClean="0"/>
              <a:t>humans</a:t>
            </a:r>
            <a:r>
              <a:rPr lang="it-IT" dirty="0" smtClean="0"/>
              <a:t> and </a:t>
            </a:r>
            <a:r>
              <a:rPr lang="it-IT" dirty="0" err="1" smtClean="0"/>
              <a:t>environment</a:t>
            </a:r>
            <a:r>
              <a:rPr lang="it-IT" dirty="0" smtClean="0"/>
              <a:t> </a:t>
            </a:r>
            <a:r>
              <a:rPr lang="it-IT" dirty="0" err="1" smtClean="0"/>
              <a:t>perfectly</a:t>
            </a:r>
            <a:r>
              <a:rPr lang="it-IT" dirty="0" smtClean="0"/>
              <a:t> </a:t>
            </a:r>
            <a:r>
              <a:rPr lang="it-IT" dirty="0" err="1" smtClean="0"/>
              <a:t>balanced</a:t>
            </a:r>
            <a:r>
              <a:rPr lang="it-IT" dirty="0" smtClean="0"/>
              <a:t>. </a:t>
            </a:r>
            <a:r>
              <a:rPr lang="en-US" dirty="0"/>
              <a:t>However, the protection of certain </a:t>
            </a:r>
            <a:r>
              <a:rPr lang="en-US" dirty="0" err="1"/>
              <a:t>defenceless</a:t>
            </a:r>
            <a:r>
              <a:rPr lang="en-US" dirty="0"/>
              <a:t> animals at risk of dying as a result of the proximity of the reserve to areas in which cars circulate should be encouraged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985" y="2304837"/>
            <a:ext cx="4231250" cy="286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8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207</Words>
  <Application>Microsoft Office PowerPoint</Application>
  <PresentationFormat>Widescreen</PresentationFormat>
  <Paragraphs>19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di Office</vt:lpstr>
      <vt:lpstr>Nature Reserve Bosco Selva Alberobello</vt:lpstr>
      <vt:lpstr>WHERE IT IS?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Biopreservation</vt:lpstr>
      <vt:lpstr>POTENTIAL SOLUTION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 Reserve Bosco Selva Alberobello</dc:title>
  <dc:creator>utente</dc:creator>
  <cp:lastModifiedBy>utente</cp:lastModifiedBy>
  <cp:revision>13</cp:revision>
  <dcterms:created xsi:type="dcterms:W3CDTF">2020-04-22T18:54:31Z</dcterms:created>
  <dcterms:modified xsi:type="dcterms:W3CDTF">2020-04-22T21:00:04Z</dcterms:modified>
</cp:coreProperties>
</file>