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2" r:id="rId3"/>
    <p:sldId id="283" r:id="rId4"/>
    <p:sldId id="266" r:id="rId5"/>
    <p:sldId id="282" r:id="rId6"/>
    <p:sldId id="257" r:id="rId7"/>
    <p:sldId id="271" r:id="rId8"/>
    <p:sldId id="275" r:id="rId9"/>
    <p:sldId id="276" r:id="rId10"/>
    <p:sldId id="277" r:id="rId11"/>
    <p:sldId id="278" r:id="rId12"/>
    <p:sldId id="279" r:id="rId13"/>
    <p:sldId id="284" r:id="rId14"/>
    <p:sldId id="281" r:id="rId15"/>
    <p:sldId id="280" r:id="rId16"/>
    <p:sldId id="285" r:id="rId17"/>
    <p:sldId id="269" r:id="rId18"/>
  </p:sldIdLst>
  <p:sldSz cx="12192000" cy="6858000"/>
  <p:notesSz cx="6858000" cy="9144000"/>
  <p:defaultText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5464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943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90706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74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687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4498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524990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72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553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756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37991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6576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774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862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00442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994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01708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 Id="rId6" Type="http://schemas.openxmlformats.org/officeDocument/2006/relationships/image" Target="../media/image9.jpeg" /><Relationship Id="rId5" Type="http://schemas.openxmlformats.org/officeDocument/2006/relationships/image" Target="../media/image22.jpeg" /><Relationship Id="rId4" Type="http://schemas.openxmlformats.org/officeDocument/2006/relationships/image" Target="../media/image21.jpeg" /></Relationships>
</file>

<file path=ppt/slides/_rels/slide11.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2.xml" /><Relationship Id="rId6" Type="http://schemas.openxmlformats.org/officeDocument/2006/relationships/image" Target="../media/image27.jpeg" /><Relationship Id="rId5" Type="http://schemas.openxmlformats.org/officeDocument/2006/relationships/image" Target="../media/image26.jpeg" /><Relationship Id="rId4" Type="http://schemas.openxmlformats.org/officeDocument/2006/relationships/image" Target="../media/image25.jpeg" /></Relationships>
</file>

<file path=ppt/slides/_rels/slide12.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image" Target="../media/image28.jpeg" /><Relationship Id="rId1" Type="http://schemas.openxmlformats.org/officeDocument/2006/relationships/slideLayout" Target="../slideLayouts/slideLayout2.xml" /><Relationship Id="rId5" Type="http://schemas.openxmlformats.org/officeDocument/2006/relationships/image" Target="../media/image31.jpeg" /><Relationship Id="rId4" Type="http://schemas.openxmlformats.org/officeDocument/2006/relationships/image" Target="../media/image30.jpe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hyperlink" Target="http://www.omnogovi.gov.mn/i/3" TargetMode="External" /><Relationship Id="rId2" Type="http://schemas.openxmlformats.org/officeDocument/2006/relationships/hyperlink" Target="https://mn.m.wikipedia.org/wiki/%D0%93%D0%BE%D0%B2%D0%B8%D0%B9%D0%BD_%D1%83%D0%B3%D0%B0%D0%BB%D0%B7_%D1%81%D0%B0%D0%BB%D1%85%D0%B8" TargetMode="External" /><Relationship Id="rId1" Type="http://schemas.openxmlformats.org/officeDocument/2006/relationships/slideLayout" Target="../slideLayouts/slideLayout2.xml" /><Relationship Id="rId4" Type="http://schemas.openxmlformats.org/officeDocument/2006/relationships/hyperlink" Target="http://www.nam.mn/omnogovi/medee/355" TargetMode="External" /></Relationships>
</file>

<file path=ppt/slides/_rels/slide17.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 Id="rId4" Type="http://schemas.openxmlformats.org/officeDocument/2006/relationships/image" Target="../media/image15.jpeg" /></Relationships>
</file>

<file path=ppt/slides/_rels/slide9.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 Id="rId4" Type="http://schemas.openxmlformats.org/officeDocument/2006/relationships/image" Target="../media/image18.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BDD6-162D-BB4B-BAD4-8763E6228F27}"/>
              </a:ext>
            </a:extLst>
          </p:cNvPr>
          <p:cNvSpPr>
            <a:spLocks noGrp="1"/>
          </p:cNvSpPr>
          <p:nvPr>
            <p:ph type="ctrTitle"/>
          </p:nvPr>
        </p:nvSpPr>
        <p:spPr>
          <a:xfrm>
            <a:off x="1523913" y="1338510"/>
            <a:ext cx="8228612" cy="3053649"/>
          </a:xfrm>
        </p:spPr>
        <p:txBody>
          <a:bodyPr/>
          <a:lstStyle/>
          <a:p>
            <a:pPr algn="ctr"/>
            <a:r>
              <a:rPr lang="en-GB">
                <a:latin typeface="Times New Roman" panose="02020603050405020304" pitchFamily="18" charset="0"/>
                <a:cs typeface="Times New Roman" panose="02020603050405020304" pitchFamily="18" charset="0"/>
              </a:rPr>
              <a:t>Gobi desert in Mongolia (Umnugovi province)</a:t>
            </a:r>
            <a:endParaRPr lang="mn-MN">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0B957D0-2F2A-EA45-A627-EEFC53E21CA6}"/>
              </a:ext>
            </a:extLst>
          </p:cNvPr>
          <p:cNvSpPr>
            <a:spLocks noGrp="1"/>
          </p:cNvSpPr>
          <p:nvPr>
            <p:ph type="subTitle" idx="1"/>
          </p:nvPr>
        </p:nvSpPr>
        <p:spPr>
          <a:xfrm>
            <a:off x="3219944" y="5411396"/>
            <a:ext cx="5133604" cy="890649"/>
          </a:xfrm>
        </p:spPr>
        <p:txBody>
          <a:bodyPr/>
          <a:lstStyle/>
          <a:p>
            <a:r>
              <a:rPr lang="en-GB">
                <a:latin typeface="Times New Roman" panose="02020603050405020304" pitchFamily="18" charset="0"/>
                <a:cs typeface="Times New Roman" panose="02020603050405020304" pitchFamily="18" charset="0"/>
              </a:rPr>
              <a:t>Subject:Landscape Ecology</a:t>
            </a:r>
          </a:p>
          <a:p>
            <a:r>
              <a:rPr lang="en-GB">
                <a:latin typeface="Times New Roman" panose="02020603050405020304" pitchFamily="18" charset="0"/>
                <a:cs typeface="Times New Roman" panose="02020603050405020304" pitchFamily="18" charset="0"/>
              </a:rPr>
              <a:t>Student:Khongorzul Odsuren</a:t>
            </a:r>
            <a:endParaRPr lang="mn-MN">
              <a:latin typeface="Times New Roman" panose="02020603050405020304" pitchFamily="18" charset="0"/>
              <a:cs typeface="Times New Roman" panose="02020603050405020304" pitchFamily="18" charset="0"/>
            </a:endParaRPr>
          </a:p>
        </p:txBody>
      </p:sp>
      <p:pic>
        <p:nvPicPr>
          <p:cNvPr id="5" name="Picture 2" descr="Risultati immagini per MENDEL UNIVERSITY">
            <a:extLst>
              <a:ext uri="{FF2B5EF4-FFF2-40B4-BE49-F238E27FC236}">
                <a16:creationId xmlns:a16="http://schemas.microsoft.com/office/drawing/2014/main" id="{572A0C3A-D377-9445-BCA1-53ED26C9A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601" y="190603"/>
            <a:ext cx="2143125" cy="2143125"/>
          </a:xfrm>
          <a:prstGeom prst="rect">
            <a:avLst/>
          </a:prstGeom>
          <a:gradFill flip="none" rotWithShape="1">
            <a:gsLst>
              <a:gs pos="32760">
                <a:srgbClr val="FFFFFF"/>
              </a:gs>
              <a:gs pos="0">
                <a:schemeClr val="accent1">
                  <a:lumMod val="0"/>
                  <a:lumOff val="100000"/>
                </a:schemeClr>
              </a:gs>
              <a:gs pos="67000">
                <a:schemeClr val="accent1">
                  <a:lumMod val="0"/>
                  <a:lumOff val="100000"/>
                </a:schemeClr>
              </a:gs>
              <a:gs pos="100000">
                <a:schemeClr val="accent1">
                  <a:lumMod val="100000"/>
                </a:schemeClr>
              </a:gs>
            </a:gsLst>
            <a:path path="circle">
              <a:fillToRect l="100000" b="100000"/>
            </a:path>
            <a:tileRect t="-100000" r="-100000"/>
          </a:gradFill>
        </p:spPr>
      </p:pic>
      <p:pic>
        <p:nvPicPr>
          <p:cNvPr id="4" name="Picture 2" descr="Immagine correlata">
            <a:extLst>
              <a:ext uri="{FF2B5EF4-FFF2-40B4-BE49-F238E27FC236}">
                <a16:creationId xmlns:a16="http://schemas.microsoft.com/office/drawing/2014/main" id="{547539DB-3407-1C40-8E2C-4BEDB3FD0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228" y="143658"/>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31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485D3B9-1A4D-2C4B-95FB-A863A6A881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51" y="814720"/>
            <a:ext cx="4391396" cy="2888563"/>
          </a:xfrm>
        </p:spPr>
      </p:pic>
      <p:sp>
        <p:nvSpPr>
          <p:cNvPr id="6" name="TextBox 5">
            <a:extLst>
              <a:ext uri="{FF2B5EF4-FFF2-40B4-BE49-F238E27FC236}">
                <a16:creationId xmlns:a16="http://schemas.microsoft.com/office/drawing/2014/main" id="{4372E49D-D240-2A4E-B2D7-65D12C2C0C28}"/>
              </a:ext>
            </a:extLst>
          </p:cNvPr>
          <p:cNvSpPr txBox="1"/>
          <p:nvPr/>
        </p:nvSpPr>
        <p:spPr>
          <a:xfrm>
            <a:off x="1131314" y="278392"/>
            <a:ext cx="3806413"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Gazella subgutturosa</a:t>
            </a:r>
          </a:p>
        </p:txBody>
      </p:sp>
      <p:pic>
        <p:nvPicPr>
          <p:cNvPr id="7" name="Picture 7">
            <a:extLst>
              <a:ext uri="{FF2B5EF4-FFF2-40B4-BE49-F238E27FC236}">
                <a16:creationId xmlns:a16="http://schemas.microsoft.com/office/drawing/2014/main" id="{D790CAEE-6E65-D842-98BD-8F20BAD9C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776" y="4526347"/>
            <a:ext cx="2128996" cy="2250063"/>
          </a:xfrm>
          <a:prstGeom prst="rect">
            <a:avLst/>
          </a:prstGeom>
        </p:spPr>
      </p:pic>
      <p:sp>
        <p:nvSpPr>
          <p:cNvPr id="9" name="TextBox 8">
            <a:extLst>
              <a:ext uri="{FF2B5EF4-FFF2-40B4-BE49-F238E27FC236}">
                <a16:creationId xmlns:a16="http://schemas.microsoft.com/office/drawing/2014/main" id="{8399D91B-D43D-6D41-94F9-099028BA1B8C}"/>
              </a:ext>
            </a:extLst>
          </p:cNvPr>
          <p:cNvSpPr txBox="1"/>
          <p:nvPr/>
        </p:nvSpPr>
        <p:spPr>
          <a:xfrm>
            <a:off x="7873989" y="3951373"/>
            <a:ext cx="2613407"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Procapra gutturosa</a:t>
            </a:r>
          </a:p>
        </p:txBody>
      </p:sp>
      <p:pic>
        <p:nvPicPr>
          <p:cNvPr id="10" name="Picture 10">
            <a:extLst>
              <a:ext uri="{FF2B5EF4-FFF2-40B4-BE49-F238E27FC236}">
                <a16:creationId xmlns:a16="http://schemas.microsoft.com/office/drawing/2014/main" id="{DBB556DD-B2D4-9949-984C-83B2046B5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21" y="4005246"/>
            <a:ext cx="4516726" cy="2574362"/>
          </a:xfrm>
          <a:prstGeom prst="rect">
            <a:avLst/>
          </a:prstGeom>
        </p:spPr>
      </p:pic>
      <p:pic>
        <p:nvPicPr>
          <p:cNvPr id="14" name="Picture 14">
            <a:extLst>
              <a:ext uri="{FF2B5EF4-FFF2-40B4-BE49-F238E27FC236}">
                <a16:creationId xmlns:a16="http://schemas.microsoft.com/office/drawing/2014/main" id="{C2A12CB4-CD3D-1F41-8642-72F57A3777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2792" y="4873961"/>
            <a:ext cx="3409208" cy="1911020"/>
          </a:xfrm>
          <a:prstGeom prst="rect">
            <a:avLst/>
          </a:prstGeom>
        </p:spPr>
      </p:pic>
      <p:pic>
        <p:nvPicPr>
          <p:cNvPr id="2" name="Picture 7">
            <a:extLst>
              <a:ext uri="{FF2B5EF4-FFF2-40B4-BE49-F238E27FC236}">
                <a16:creationId xmlns:a16="http://schemas.microsoft.com/office/drawing/2014/main" id="{7C0F1FBA-BE15-9747-AF24-967DF39EBCC1}"/>
              </a:ext>
            </a:extLst>
          </p:cNvPr>
          <p:cNvPicPr>
            <a:picLocks noChangeAspect="1"/>
          </p:cNvPicPr>
          <p:nvPr/>
        </p:nvPicPr>
        <p:blipFill rotWithShape="1">
          <a:blip r:embed="rId6">
            <a:extLst>
              <a:ext uri="{28A0092B-C50C-407E-A947-70E740481C1C}">
                <a14:useLocalDpi xmlns:a14="http://schemas.microsoft.com/office/drawing/2010/main" val="0"/>
              </a:ext>
            </a:extLst>
          </a:blip>
          <a:srcRect l="19770" t="-2698" b="-1"/>
          <a:stretch/>
        </p:blipFill>
        <p:spPr>
          <a:xfrm>
            <a:off x="5918519" y="1145688"/>
            <a:ext cx="5771253" cy="2592324"/>
          </a:xfrm>
          <a:prstGeom prst="rect">
            <a:avLst/>
          </a:prstGeom>
        </p:spPr>
      </p:pic>
      <p:sp>
        <p:nvSpPr>
          <p:cNvPr id="3" name="TextBox 2">
            <a:extLst>
              <a:ext uri="{FF2B5EF4-FFF2-40B4-BE49-F238E27FC236}">
                <a16:creationId xmlns:a16="http://schemas.microsoft.com/office/drawing/2014/main" id="{7F72D79F-AE67-864D-9E34-B38505F23C7D}"/>
              </a:ext>
            </a:extLst>
          </p:cNvPr>
          <p:cNvSpPr txBox="1"/>
          <p:nvPr/>
        </p:nvSpPr>
        <p:spPr>
          <a:xfrm>
            <a:off x="7535455" y="570714"/>
            <a:ext cx="6116040" cy="369332"/>
          </a:xfrm>
          <a:prstGeom prst="rect">
            <a:avLst/>
          </a:prstGeom>
          <a:noFill/>
        </p:spPr>
        <p:txBody>
          <a:bodyPr wrap="square" rtlCol="0">
            <a:spAutoFit/>
          </a:bodyPr>
          <a:lstStyle/>
          <a:p>
            <a:pPr algn="l"/>
            <a:r>
              <a:rPr lang="en-GB" b="0" i="1">
                <a:solidFill>
                  <a:srgbClr val="222222"/>
                </a:solidFill>
                <a:effectLst/>
                <a:latin typeface="Times New Roman" panose="02020603050405020304" pitchFamily="18" charset="0"/>
                <a:cs typeface="Times New Roman" panose="02020603050405020304" pitchFamily="18" charset="0"/>
              </a:rPr>
              <a:t>Camelus bactrianus</a:t>
            </a:r>
            <a:endParaRPr lang="mn-M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998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6D15E38-4C0C-0045-ABDB-9848FA84DC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288" y="379289"/>
            <a:ext cx="3716965" cy="2560575"/>
          </a:xfrm>
        </p:spPr>
      </p:pic>
      <p:sp>
        <p:nvSpPr>
          <p:cNvPr id="6" name="TextBox 5">
            <a:extLst>
              <a:ext uri="{FF2B5EF4-FFF2-40B4-BE49-F238E27FC236}">
                <a16:creationId xmlns:a16="http://schemas.microsoft.com/office/drawing/2014/main" id="{50F64113-C3D6-7743-8CAF-AE1BFED26F93}"/>
              </a:ext>
            </a:extLst>
          </p:cNvPr>
          <p:cNvSpPr txBox="1"/>
          <p:nvPr/>
        </p:nvSpPr>
        <p:spPr>
          <a:xfrm>
            <a:off x="743703" y="2939864"/>
            <a:ext cx="3004445"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Lynx lynx isabellina Blyth</a:t>
            </a:r>
          </a:p>
        </p:txBody>
      </p:sp>
      <p:pic>
        <p:nvPicPr>
          <p:cNvPr id="7" name="Picture 7">
            <a:extLst>
              <a:ext uri="{FF2B5EF4-FFF2-40B4-BE49-F238E27FC236}">
                <a16:creationId xmlns:a16="http://schemas.microsoft.com/office/drawing/2014/main" id="{729F292D-E587-754B-A9DA-7414A60CA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8" y="3548805"/>
            <a:ext cx="4183702" cy="2790497"/>
          </a:xfrm>
          <a:prstGeom prst="rect">
            <a:avLst/>
          </a:prstGeom>
        </p:spPr>
      </p:pic>
      <p:sp>
        <p:nvSpPr>
          <p:cNvPr id="9" name="TextBox 8">
            <a:extLst>
              <a:ext uri="{FF2B5EF4-FFF2-40B4-BE49-F238E27FC236}">
                <a16:creationId xmlns:a16="http://schemas.microsoft.com/office/drawing/2014/main" id="{284F5CC6-464B-D342-BE4C-90FCBCD85699}"/>
              </a:ext>
            </a:extLst>
          </p:cNvPr>
          <p:cNvSpPr txBox="1"/>
          <p:nvPr/>
        </p:nvSpPr>
        <p:spPr>
          <a:xfrm>
            <a:off x="594389" y="6284359"/>
            <a:ext cx="3332761"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Vulpes vulpes, Linnaeus</a:t>
            </a:r>
          </a:p>
        </p:txBody>
      </p:sp>
      <p:pic>
        <p:nvPicPr>
          <p:cNvPr id="10" name="Picture 10">
            <a:extLst>
              <a:ext uri="{FF2B5EF4-FFF2-40B4-BE49-F238E27FC236}">
                <a16:creationId xmlns:a16="http://schemas.microsoft.com/office/drawing/2014/main" id="{C8A6AFC5-A714-CC4A-BEBB-FCB0AFA67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034" y="243217"/>
            <a:ext cx="2994787" cy="4407951"/>
          </a:xfrm>
          <a:prstGeom prst="rect">
            <a:avLst/>
          </a:prstGeom>
        </p:spPr>
      </p:pic>
      <p:sp>
        <p:nvSpPr>
          <p:cNvPr id="2" name="TextBox 1">
            <a:extLst>
              <a:ext uri="{FF2B5EF4-FFF2-40B4-BE49-F238E27FC236}">
                <a16:creationId xmlns:a16="http://schemas.microsoft.com/office/drawing/2014/main" id="{F09ADF56-67E5-D24A-9152-84C0FE907B6B}"/>
              </a:ext>
            </a:extLst>
          </p:cNvPr>
          <p:cNvSpPr txBox="1"/>
          <p:nvPr/>
        </p:nvSpPr>
        <p:spPr>
          <a:xfrm flipH="1">
            <a:off x="4927980" y="4759387"/>
            <a:ext cx="2336039" cy="369332"/>
          </a:xfrm>
          <a:prstGeom prst="rect">
            <a:avLst/>
          </a:prstGeom>
          <a:noFill/>
        </p:spPr>
        <p:txBody>
          <a:bodyPr wrap="square" rtlCol="0">
            <a:spAutoFit/>
          </a:bodyPr>
          <a:lstStyle/>
          <a:p>
            <a:pPr algn="l"/>
            <a:r>
              <a:rPr lang="en-GB" i="1">
                <a:latin typeface="Times New Roman" panose="02020603050405020304" pitchFamily="18" charset="0"/>
                <a:cs typeface="Times New Roman" panose="02020603050405020304" pitchFamily="18" charset="0"/>
              </a:rPr>
              <a:t>Vulpus corsac</a:t>
            </a:r>
            <a:endParaRPr lang="mn-MN" i="1">
              <a:latin typeface="Times New Roman" panose="02020603050405020304" pitchFamily="18" charset="0"/>
              <a:cs typeface="Times New Roman" panose="02020603050405020304" pitchFamily="18" charset="0"/>
            </a:endParaRPr>
          </a:p>
        </p:txBody>
      </p:sp>
      <p:pic>
        <p:nvPicPr>
          <p:cNvPr id="3" name="Picture 4">
            <a:extLst>
              <a:ext uri="{FF2B5EF4-FFF2-40B4-BE49-F238E27FC236}">
                <a16:creationId xmlns:a16="http://schemas.microsoft.com/office/drawing/2014/main" id="{F7DA0EB2-DAEB-7141-9EBB-C03F1AEA10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9968" y="243218"/>
            <a:ext cx="3208714" cy="2406536"/>
          </a:xfrm>
          <a:prstGeom prst="rect">
            <a:avLst/>
          </a:prstGeom>
        </p:spPr>
      </p:pic>
      <p:sp>
        <p:nvSpPr>
          <p:cNvPr id="8" name="TextBox 7">
            <a:extLst>
              <a:ext uri="{FF2B5EF4-FFF2-40B4-BE49-F238E27FC236}">
                <a16:creationId xmlns:a16="http://schemas.microsoft.com/office/drawing/2014/main" id="{0246922F-E5D3-A64C-8770-819A4890D25E}"/>
              </a:ext>
            </a:extLst>
          </p:cNvPr>
          <p:cNvSpPr txBox="1"/>
          <p:nvPr/>
        </p:nvSpPr>
        <p:spPr>
          <a:xfrm rot="10800000" flipV="1">
            <a:off x="8669195" y="2755198"/>
            <a:ext cx="3832965" cy="369332"/>
          </a:xfrm>
          <a:prstGeom prst="rect">
            <a:avLst/>
          </a:prstGeom>
          <a:noFill/>
        </p:spPr>
        <p:txBody>
          <a:bodyPr wrap="square" rtlCol="0">
            <a:spAutoFit/>
          </a:bodyPr>
          <a:lstStyle/>
          <a:p>
            <a:pPr algn="l"/>
            <a:r>
              <a:rPr lang="en-GB" i="1">
                <a:latin typeface="Times New Roman" panose="02020603050405020304" pitchFamily="18" charset="0"/>
                <a:cs typeface="Times New Roman" panose="02020603050405020304" pitchFamily="18" charset="0"/>
              </a:rPr>
              <a:t>Passer ammodendri</a:t>
            </a:r>
            <a:endParaRPr lang="mn-MN" i="1">
              <a:latin typeface="Times New Roman" panose="02020603050405020304" pitchFamily="18" charset="0"/>
              <a:cs typeface="Times New Roman" panose="02020603050405020304" pitchFamily="18" charset="0"/>
            </a:endParaRPr>
          </a:p>
        </p:txBody>
      </p:sp>
      <p:pic>
        <p:nvPicPr>
          <p:cNvPr id="11" name="Picture 11">
            <a:extLst>
              <a:ext uri="{FF2B5EF4-FFF2-40B4-BE49-F238E27FC236}">
                <a16:creationId xmlns:a16="http://schemas.microsoft.com/office/drawing/2014/main" id="{0964AF36-65A3-6347-A100-79931D486D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2763" y="3309196"/>
            <a:ext cx="2232929" cy="2529336"/>
          </a:xfrm>
          <a:prstGeom prst="rect">
            <a:avLst/>
          </a:prstGeom>
        </p:spPr>
      </p:pic>
      <p:sp>
        <p:nvSpPr>
          <p:cNvPr id="13" name="TextBox 12">
            <a:extLst>
              <a:ext uri="{FF2B5EF4-FFF2-40B4-BE49-F238E27FC236}">
                <a16:creationId xmlns:a16="http://schemas.microsoft.com/office/drawing/2014/main" id="{F3F5E8B1-6F48-5049-844D-0CEB072C65A4}"/>
              </a:ext>
            </a:extLst>
          </p:cNvPr>
          <p:cNvSpPr txBox="1"/>
          <p:nvPr/>
        </p:nvSpPr>
        <p:spPr>
          <a:xfrm>
            <a:off x="8212763" y="6032226"/>
            <a:ext cx="2691535" cy="369332"/>
          </a:xfrm>
          <a:prstGeom prst="rect">
            <a:avLst/>
          </a:prstGeom>
          <a:noFill/>
        </p:spPr>
        <p:txBody>
          <a:bodyPr wrap="square" rtlCol="0">
            <a:spAutoFit/>
          </a:bodyPr>
          <a:lstStyle/>
          <a:p>
            <a:pPr algn="l"/>
            <a:r>
              <a:rPr lang="en-GB" i="1">
                <a:latin typeface="Times New Roman" panose="02020603050405020304" pitchFamily="18" charset="0"/>
                <a:cs typeface="Times New Roman" panose="02020603050405020304" pitchFamily="18" charset="0"/>
              </a:rPr>
              <a:t>Chlamydotis undulata </a:t>
            </a:r>
            <a:endParaRPr lang="mn-MN"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259361"/>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48DECDC-A859-DB4F-8982-57E508569E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948" y="140391"/>
            <a:ext cx="4466665" cy="2679999"/>
          </a:xfrm>
        </p:spPr>
      </p:pic>
      <p:sp>
        <p:nvSpPr>
          <p:cNvPr id="6" name="TextBox 5">
            <a:extLst>
              <a:ext uri="{FF2B5EF4-FFF2-40B4-BE49-F238E27FC236}">
                <a16:creationId xmlns:a16="http://schemas.microsoft.com/office/drawing/2014/main" id="{E1645D57-07F6-2E49-AE7F-9FCEAC495E36}"/>
              </a:ext>
            </a:extLst>
          </p:cNvPr>
          <p:cNvSpPr txBox="1"/>
          <p:nvPr/>
        </p:nvSpPr>
        <p:spPr>
          <a:xfrm>
            <a:off x="2313213" y="2931721"/>
            <a:ext cx="2127663" cy="369332"/>
          </a:xfrm>
          <a:prstGeom prst="rect">
            <a:avLst/>
          </a:prstGeom>
          <a:noFill/>
        </p:spPr>
        <p:txBody>
          <a:bodyPr wrap="square" rtlCol="0">
            <a:spAutoFit/>
          </a:bodyPr>
          <a:lstStyle/>
          <a:p>
            <a:pPr algn="l"/>
            <a:r>
              <a:rPr lang="en-GB" i="1">
                <a:latin typeface="Times New Roman" panose="02020603050405020304" pitchFamily="18" charset="0"/>
                <a:cs typeface="Times New Roman" panose="02020603050405020304" pitchFamily="18" charset="0"/>
              </a:rPr>
              <a:t>Lepus tolai</a:t>
            </a:r>
            <a:endParaRPr lang="mn-MN" i="1">
              <a:latin typeface="Times New Roman" panose="02020603050405020304" pitchFamily="18" charset="0"/>
              <a:cs typeface="Times New Roman" panose="02020603050405020304" pitchFamily="18" charset="0"/>
            </a:endParaRPr>
          </a:p>
        </p:txBody>
      </p:sp>
      <p:pic>
        <p:nvPicPr>
          <p:cNvPr id="9" name="Picture 9">
            <a:extLst>
              <a:ext uri="{FF2B5EF4-FFF2-40B4-BE49-F238E27FC236}">
                <a16:creationId xmlns:a16="http://schemas.microsoft.com/office/drawing/2014/main" id="{6F05D2BB-DD93-A944-8CB8-707E9E0EB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455" y="3412384"/>
            <a:ext cx="3386773" cy="2282660"/>
          </a:xfrm>
          <a:prstGeom prst="rect">
            <a:avLst/>
          </a:prstGeom>
        </p:spPr>
      </p:pic>
      <p:sp>
        <p:nvSpPr>
          <p:cNvPr id="11" name="TextBox 10">
            <a:extLst>
              <a:ext uri="{FF2B5EF4-FFF2-40B4-BE49-F238E27FC236}">
                <a16:creationId xmlns:a16="http://schemas.microsoft.com/office/drawing/2014/main" id="{B67974B2-BB0F-4146-8B14-647E871BE818}"/>
              </a:ext>
            </a:extLst>
          </p:cNvPr>
          <p:cNvSpPr txBox="1"/>
          <p:nvPr/>
        </p:nvSpPr>
        <p:spPr>
          <a:xfrm>
            <a:off x="5190259" y="2518311"/>
            <a:ext cx="1828800" cy="1828800"/>
          </a:xfrm>
          <a:prstGeom prst="rect">
            <a:avLst/>
          </a:prstGeom>
          <a:noFill/>
        </p:spPr>
        <p:txBody>
          <a:bodyPr wrap="square" rtlCol="0">
            <a:spAutoFit/>
          </a:bodyPr>
          <a:lstStyle/>
          <a:p>
            <a:pPr algn="l"/>
            <a:endParaRPr lang="mn-MN"/>
          </a:p>
        </p:txBody>
      </p:sp>
      <p:pic>
        <p:nvPicPr>
          <p:cNvPr id="12" name="Picture 12">
            <a:extLst>
              <a:ext uri="{FF2B5EF4-FFF2-40B4-BE49-F238E27FC236}">
                <a16:creationId xmlns:a16="http://schemas.microsoft.com/office/drawing/2014/main" id="{C2BA8041-FA63-854A-B868-AA0B495AF9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93" y="3428999"/>
            <a:ext cx="3132423" cy="2282660"/>
          </a:xfrm>
          <a:prstGeom prst="rect">
            <a:avLst/>
          </a:prstGeom>
        </p:spPr>
      </p:pic>
      <p:sp>
        <p:nvSpPr>
          <p:cNvPr id="14" name="TextBox 13">
            <a:extLst>
              <a:ext uri="{FF2B5EF4-FFF2-40B4-BE49-F238E27FC236}">
                <a16:creationId xmlns:a16="http://schemas.microsoft.com/office/drawing/2014/main" id="{4D80CADA-0795-DD44-93DC-D25CFCBC4415}"/>
              </a:ext>
            </a:extLst>
          </p:cNvPr>
          <p:cNvSpPr txBox="1"/>
          <p:nvPr/>
        </p:nvSpPr>
        <p:spPr>
          <a:xfrm>
            <a:off x="2389413" y="5950936"/>
            <a:ext cx="2800846" cy="369332"/>
          </a:xfrm>
          <a:prstGeom prst="rect">
            <a:avLst/>
          </a:prstGeom>
          <a:noFill/>
        </p:spPr>
        <p:txBody>
          <a:bodyPr wrap="square" rtlCol="0">
            <a:spAutoFit/>
          </a:bodyPr>
          <a:lstStyle/>
          <a:p>
            <a:pPr algn="l"/>
            <a:r>
              <a:rPr lang="en-US" b="0" i="1">
                <a:solidFill>
                  <a:srgbClr val="222222"/>
                </a:solidFill>
                <a:effectLst/>
                <a:latin typeface="Times New Roman" panose="02020603050405020304" pitchFamily="18" charset="0"/>
                <a:cs typeface="Times New Roman" panose="02020603050405020304" pitchFamily="18" charset="0"/>
              </a:rPr>
              <a:t>Taxidea taxus</a:t>
            </a:r>
            <a:endParaRPr lang="mn-MN" i="1">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DE0B211-D845-214D-9410-2ABCF745FD00}"/>
              </a:ext>
            </a:extLst>
          </p:cNvPr>
          <p:cNvSpPr txBox="1"/>
          <p:nvPr/>
        </p:nvSpPr>
        <p:spPr>
          <a:xfrm>
            <a:off x="5190258" y="652287"/>
            <a:ext cx="5274871" cy="1569660"/>
          </a:xfrm>
          <a:prstGeom prst="rect">
            <a:avLst/>
          </a:prstGeom>
          <a:noFill/>
        </p:spPr>
        <p:txBody>
          <a:bodyPr wrap="square" rtlCol="0">
            <a:spAutoFit/>
          </a:bodyPr>
          <a:lstStyle/>
          <a:p>
            <a:pPr fontAlgn="base"/>
            <a:r>
              <a:rPr lang="en-GB" sz="2400">
                <a:solidFill>
                  <a:srgbClr val="222222"/>
                </a:solidFill>
                <a:latin typeface="Times New Roman" panose="02020603050405020304" pitchFamily="18" charset="0"/>
                <a:cs typeface="Times New Roman" panose="02020603050405020304" pitchFamily="18" charset="0"/>
              </a:rPr>
              <a:t>Black-tailed gazelles, lynx, fox and commercial hunting, rabbit, badger, marten and the common flat ass, wild, beards, mountain goats and rare animals.</a:t>
            </a:r>
            <a:endParaRPr lang="en-US" sz="2400" b="0" i="0">
              <a:solidFill>
                <a:srgbClr val="222222"/>
              </a:solidFill>
              <a:effectLst/>
              <a:latin typeface="Times New Roman" panose="02020603050405020304" pitchFamily="18" charset="0"/>
              <a:cs typeface="Times New Roman" panose="02020603050405020304" pitchFamily="18" charset="0"/>
            </a:endParaRPr>
          </a:p>
        </p:txBody>
      </p:sp>
      <p:pic>
        <p:nvPicPr>
          <p:cNvPr id="16" name="Picture 16">
            <a:extLst>
              <a:ext uri="{FF2B5EF4-FFF2-40B4-BE49-F238E27FC236}">
                <a16:creationId xmlns:a16="http://schemas.microsoft.com/office/drawing/2014/main" id="{154A5EB7-66FD-A240-9FD5-16A6BAD05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4769" y="2591279"/>
            <a:ext cx="4458758" cy="2373210"/>
          </a:xfrm>
          <a:prstGeom prst="rect">
            <a:avLst/>
          </a:prstGeom>
        </p:spPr>
      </p:pic>
      <p:sp>
        <p:nvSpPr>
          <p:cNvPr id="18" name="TextBox 17">
            <a:extLst>
              <a:ext uri="{FF2B5EF4-FFF2-40B4-BE49-F238E27FC236}">
                <a16:creationId xmlns:a16="http://schemas.microsoft.com/office/drawing/2014/main" id="{8B07D35A-E1B9-E347-A883-DA08FA73B770}"/>
              </a:ext>
            </a:extLst>
          </p:cNvPr>
          <p:cNvSpPr txBox="1"/>
          <p:nvPr/>
        </p:nvSpPr>
        <p:spPr>
          <a:xfrm>
            <a:off x="8208569" y="5078927"/>
            <a:ext cx="2924547" cy="369332"/>
          </a:xfrm>
          <a:prstGeom prst="rect">
            <a:avLst/>
          </a:prstGeom>
          <a:noFill/>
        </p:spPr>
        <p:txBody>
          <a:bodyPr wrap="square" rtlCol="0">
            <a:spAutoFit/>
          </a:bodyPr>
          <a:lstStyle/>
          <a:p>
            <a:pPr algn="l"/>
            <a:r>
              <a:rPr lang="en-GB" i="1">
                <a:latin typeface="Times New Roman" panose="02020603050405020304" pitchFamily="18" charset="0"/>
                <a:cs typeface="Times New Roman" panose="02020603050405020304" pitchFamily="18" charset="0"/>
              </a:rPr>
              <a:t>Martes zibellina</a:t>
            </a:r>
            <a:endParaRPr lang="mn-MN"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260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62FB4-BC7C-D04A-B6F8-0B096327D010}"/>
              </a:ext>
            </a:extLst>
          </p:cNvPr>
          <p:cNvSpPr>
            <a:spLocks noGrp="1"/>
          </p:cNvSpPr>
          <p:nvPr>
            <p:ph idx="1"/>
          </p:nvPr>
        </p:nvSpPr>
        <p:spPr/>
        <p:txBody>
          <a:bodyPr/>
          <a:lstStyle/>
          <a:p>
            <a:pPr algn="just"/>
            <a:r>
              <a:rPr lang="en-GB" b="0" i="0">
                <a:solidFill>
                  <a:srgbClr val="222222"/>
                </a:solidFill>
                <a:effectLst/>
                <a:latin typeface="Times New Roman" panose="02020603050405020304" pitchFamily="18" charset="0"/>
                <a:ea typeface="Abadi" panose="02000000000000000000" pitchFamily="2" charset="0"/>
                <a:cs typeface="Times New Roman" panose="02020603050405020304" pitchFamily="18" charset="0"/>
              </a:rPr>
              <a:t>For a long time, dust storms in the Gobi are called UGALZ and TUIREN by Mongolians.</a:t>
            </a:r>
          </a:p>
          <a:p>
            <a:pPr algn="just"/>
            <a:r>
              <a:rPr lang="en-GB" b="0" i="0">
                <a:solidFill>
                  <a:srgbClr val="222222"/>
                </a:solidFill>
                <a:effectLst/>
                <a:latin typeface="Times New Roman" panose="02020603050405020304" pitchFamily="18" charset="0"/>
                <a:ea typeface="Abadi" panose="02000000000000000000" pitchFamily="2" charset="0"/>
                <a:cs typeface="Times New Roman" panose="02020603050405020304" pitchFamily="18" charset="0"/>
              </a:rPr>
              <a:t>This means blowing faceless sand until you can't see the place in front of you. In Mongolia, dust storms often cause damage to citizens and organizations, and sometimes reach catastrophic levels, adversely affecting human and animal habitats.</a:t>
            </a:r>
            <a:endParaRPr lang="mn-MN" b="0" i="0">
              <a:solidFill>
                <a:srgbClr val="222222"/>
              </a:solidFill>
              <a:effectLst/>
              <a:latin typeface="Times New Roman" panose="02020603050405020304" pitchFamily="18" charset="0"/>
              <a:ea typeface="Abadi" panose="02000000000000000000" pitchFamily="2" charset="0"/>
              <a:cs typeface="Times New Roman" panose="02020603050405020304" pitchFamily="18" charset="0"/>
            </a:endParaRPr>
          </a:p>
          <a:p>
            <a:pPr algn="just"/>
            <a:r>
              <a:rPr lang="en-GB" b="0" i="0">
                <a:solidFill>
                  <a:srgbClr val="222222"/>
                </a:solidFill>
                <a:effectLst/>
                <a:latin typeface="Times New Roman" panose="02020603050405020304" pitchFamily="18" charset="0"/>
                <a:ea typeface="Abadi" panose="02000000000000000000" pitchFamily="2" charset="0"/>
                <a:cs typeface="Times New Roman" panose="02020603050405020304" pitchFamily="18" charset="0"/>
              </a:rPr>
              <a:t>Dust storms can disrupt livestock grazing, lead to livestock losses, power outages due to falling power and communication poles, and sand displacement in urban areas and roads. Strong storms can cause topsoil erosion, soil erosion, sand displacement, and increased desertification, as well as increased air turbidity and changes in the radiation balance.</a:t>
            </a:r>
            <a:endParaRPr lang="mn-MN">
              <a:latin typeface="Times New Roman" panose="02020603050405020304" pitchFamily="18" charset="0"/>
              <a:ea typeface="Abadi" panose="02000000000000000000" pitchFamily="2" charset="0"/>
              <a:cs typeface="Times New Roman" panose="02020603050405020304" pitchFamily="18" charset="0"/>
            </a:endParaRPr>
          </a:p>
        </p:txBody>
      </p:sp>
      <p:sp>
        <p:nvSpPr>
          <p:cNvPr id="5" name="Title 1">
            <a:extLst>
              <a:ext uri="{FF2B5EF4-FFF2-40B4-BE49-F238E27FC236}">
                <a16:creationId xmlns:a16="http://schemas.microsoft.com/office/drawing/2014/main" id="{674ACA56-710F-814B-9C41-21E51E85E303}"/>
              </a:ext>
            </a:extLst>
          </p:cNvPr>
          <p:cNvSpPr txBox="1">
            <a:spLocks noGrp="1"/>
          </p:cNvSpPr>
          <p:nvPr>
            <p:ph type="title"/>
          </p:nvPr>
        </p:nvSpPr>
        <p:spPr>
          <a:xfrm>
            <a:off x="235032" y="816638"/>
            <a:ext cx="10368917" cy="11345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a:latin typeface="Times New Roman" panose="02020603050405020304" pitchFamily="18" charset="0"/>
                <a:cs typeface="Times New Roman" panose="02020603050405020304" pitchFamily="18" charset="0"/>
              </a:rPr>
              <a:t>Why I chose the </a:t>
            </a:r>
            <a:r>
              <a:rPr lang="mn-MN" sz="3200">
                <a:latin typeface="Times New Roman" panose="02020603050405020304" pitchFamily="18" charset="0"/>
                <a:cs typeface="Times New Roman" panose="02020603050405020304" pitchFamily="18" charset="0"/>
              </a:rPr>
              <a:t>Umnugovi province’s </a:t>
            </a:r>
            <a:r>
              <a:rPr lang="en-GB" sz="3200">
                <a:latin typeface="Times New Roman" panose="02020603050405020304" pitchFamily="18" charset="0"/>
                <a:cs typeface="Times New Roman" panose="02020603050405020304" pitchFamily="18" charset="0"/>
              </a:rPr>
              <a:t>ecological issues?</a:t>
            </a:r>
            <a:endParaRPr lang="mn-M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1547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D0E-271B-644A-A970-EE0867D8A4AE}"/>
              </a:ext>
            </a:extLst>
          </p:cNvPr>
          <p:cNvSpPr>
            <a:spLocks noGrp="1"/>
          </p:cNvSpPr>
          <p:nvPr>
            <p:ph type="title"/>
          </p:nvPr>
        </p:nvSpPr>
        <p:spPr/>
        <p:txBody>
          <a:bodyPr/>
          <a:lstStyle/>
          <a:p>
            <a:pPr algn="ctr"/>
            <a:r>
              <a:rPr lang="en-GB">
                <a:latin typeface="Times New Roman" panose="02020603050405020304" pitchFamily="18" charset="0"/>
                <a:cs typeface="Times New Roman" panose="02020603050405020304" pitchFamily="18" charset="0"/>
              </a:rPr>
              <a:t>O</a:t>
            </a:r>
            <a:r>
              <a:rPr lang="af-ZA">
                <a:latin typeface="Times New Roman" panose="02020603050405020304" pitchFamily="18" charset="0"/>
                <a:cs typeface="Times New Roman" panose="02020603050405020304" pitchFamily="18" charset="0"/>
              </a:rPr>
              <a:t>bserved problems</a:t>
            </a:r>
            <a:endParaRPr lang="mn-MN">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B0A0CAF-4211-814C-B08A-83FA21B4A9C9}"/>
              </a:ext>
            </a:extLst>
          </p:cNvPr>
          <p:cNvSpPr>
            <a:spLocks noGrp="1"/>
          </p:cNvSpPr>
          <p:nvPr>
            <p:ph idx="1"/>
          </p:nvPr>
        </p:nvSpPr>
        <p:spPr>
          <a:xfrm>
            <a:off x="516522" y="1488613"/>
            <a:ext cx="9540394" cy="3880773"/>
          </a:xfrm>
        </p:spPr>
        <p:txBody>
          <a:bodyPr/>
          <a:lstStyle/>
          <a:p>
            <a:r>
              <a:rPr lang="af-ZA">
                <a:latin typeface="Times New Roman" panose="02020603050405020304" pitchFamily="18" charset="0"/>
                <a:cs typeface="Times New Roman" panose="02020603050405020304" pitchFamily="18" charset="0"/>
              </a:rPr>
              <a:t>Desertification is taking place due to water scarcity.</a:t>
            </a:r>
            <a:endParaRPr lang="en-GB">
              <a:latin typeface="Times New Roman" panose="02020603050405020304" pitchFamily="18" charset="0"/>
              <a:cs typeface="Times New Roman" panose="02020603050405020304" pitchFamily="18" charset="0"/>
            </a:endParaRPr>
          </a:p>
          <a:p>
            <a:r>
              <a:rPr lang="af-ZA">
                <a:latin typeface="Times New Roman" panose="02020603050405020304" pitchFamily="18" charset="0"/>
                <a:cs typeface="Times New Roman" panose="02020603050405020304" pitchFamily="18" charset="0"/>
              </a:rPr>
              <a:t>The soil fertility is lost due to the lack of plants and trees.</a:t>
            </a:r>
            <a:endParaRPr lang="mn-MN">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Due to the weak soil of the Gobi, it is blown away by the wind and creates strong storms.</a:t>
            </a:r>
            <a:endParaRPr lang="mn-MN">
              <a:latin typeface="Times New Roman" panose="02020603050405020304" pitchFamily="18" charset="0"/>
              <a:cs typeface="Times New Roman" panose="02020603050405020304" pitchFamily="18" charset="0"/>
            </a:endParaRPr>
          </a:p>
        </p:txBody>
      </p:sp>
      <p:pic>
        <p:nvPicPr>
          <p:cNvPr id="6" name="Picture 6">
            <a:extLst>
              <a:ext uri="{FF2B5EF4-FFF2-40B4-BE49-F238E27FC236}">
                <a16:creationId xmlns:a16="http://schemas.microsoft.com/office/drawing/2014/main" id="{50390F64-7E9D-6942-93CE-CB42C1047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 y="3120098"/>
            <a:ext cx="5496316" cy="3827351"/>
          </a:xfrm>
          <a:prstGeom prst="rect">
            <a:avLst/>
          </a:prstGeom>
        </p:spPr>
      </p:pic>
      <p:pic>
        <p:nvPicPr>
          <p:cNvPr id="4" name="Picture 4">
            <a:extLst>
              <a:ext uri="{FF2B5EF4-FFF2-40B4-BE49-F238E27FC236}">
                <a16:creationId xmlns:a16="http://schemas.microsoft.com/office/drawing/2014/main" id="{758D1466-FFE5-114E-B955-8EE7CB6BA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536" y="3120098"/>
            <a:ext cx="6737464" cy="3737902"/>
          </a:xfrm>
          <a:prstGeom prst="rect">
            <a:avLst/>
          </a:prstGeom>
        </p:spPr>
      </p:pic>
    </p:spTree>
    <p:extLst>
      <p:ext uri="{BB962C8B-B14F-4D97-AF65-F5344CB8AC3E}">
        <p14:creationId xmlns:p14="http://schemas.microsoft.com/office/powerpoint/2010/main" val="1787144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721EA8-EB46-5D4E-81A7-312736E626E7}"/>
              </a:ext>
            </a:extLst>
          </p:cNvPr>
          <p:cNvSpPr>
            <a:spLocks noGrp="1"/>
          </p:cNvSpPr>
          <p:nvPr>
            <p:ph idx="1"/>
          </p:nvPr>
        </p:nvSpPr>
        <p:spPr>
          <a:xfrm>
            <a:off x="810931" y="1930400"/>
            <a:ext cx="8596668" cy="4665023"/>
          </a:xfrm>
        </p:spPr>
        <p:txBody>
          <a:bodyPr/>
          <a:lstStyle/>
          <a:p>
            <a:pPr algn="just"/>
            <a:r>
              <a:rPr lang="en-US" b="0" i="0">
                <a:solidFill>
                  <a:srgbClr val="333333"/>
                </a:solidFill>
                <a:effectLst/>
                <a:latin typeface="Times New Roman" panose="02020603050405020304" pitchFamily="18" charset="0"/>
                <a:cs typeface="Times New Roman" panose="02020603050405020304" pitchFamily="18" charset="0"/>
              </a:rPr>
              <a:t>In the Gobi, forest strips can be established to protect crops from cold and strong winds and to reduce water evaporation. In addition, work should be done to increase snow cover and moisture in the rehabilitation area. In order to keep the snow in the area, grilles are built in the upper part of the wind to collect the snow. You can also reduce water evaporation by planting 2-3 rows of trees around the area to create a green grove. </a:t>
            </a:r>
            <a:endParaRPr lang="en-GB" b="0" i="0">
              <a:solidFill>
                <a:srgbClr val="333333"/>
              </a:solidFill>
              <a:effectLst/>
              <a:latin typeface="Times New Roman" panose="02020603050405020304" pitchFamily="18" charset="0"/>
              <a:cs typeface="Times New Roman" panose="02020603050405020304" pitchFamily="18" charset="0"/>
            </a:endParaRPr>
          </a:p>
          <a:p>
            <a:pPr algn="just"/>
            <a:r>
              <a:rPr lang="en-US" b="0" i="0">
                <a:solidFill>
                  <a:srgbClr val="333333"/>
                </a:solidFill>
                <a:effectLst/>
                <a:latin typeface="Times New Roman" panose="02020603050405020304" pitchFamily="18" charset="0"/>
                <a:cs typeface="Times New Roman" panose="02020603050405020304" pitchFamily="18" charset="0"/>
              </a:rPr>
              <a:t> </a:t>
            </a:r>
            <a:r>
              <a:rPr lang="en-GB" b="0" i="0">
                <a:solidFill>
                  <a:srgbClr val="333333"/>
                </a:solidFill>
                <a:effectLst/>
                <a:latin typeface="Times New Roman" panose="02020603050405020304" pitchFamily="18" charset="0"/>
                <a:cs typeface="Times New Roman" panose="02020603050405020304" pitchFamily="18" charset="0"/>
              </a:rPr>
              <a:t>Methods of protection and of</a:t>
            </a:r>
            <a:r>
              <a:rPr lang="en-US" b="0" i="0">
                <a:solidFill>
                  <a:srgbClr val="333333"/>
                </a:solidFill>
                <a:effectLst/>
                <a:latin typeface="Times New Roman" panose="02020603050405020304" pitchFamily="18" charset="0"/>
                <a:cs typeface="Times New Roman" panose="02020603050405020304" pitchFamily="18" charset="0"/>
              </a:rPr>
              <a:t> small springs Due to high water evaporation in the Gobi, it is common for water from small springs to evaporate and dry up. One way to prevent this is to build a greenhouse-type plastic bag structure around a small spring source. As a result, parts of the evaporated water reach the walls of the greenhouse and are absorbed into the water and back into the soil, expanding the source of the spring. Experimenting with it will help increase the number of small water sources, such as springs.</a:t>
            </a:r>
          </a:p>
          <a:p>
            <a:pPr algn="just"/>
            <a:endParaRPr lang="mn-MN">
              <a:latin typeface="Times New Roman" panose="02020603050405020304" pitchFamily="18" charset="0"/>
              <a:cs typeface="Times New Roman" panose="02020603050405020304" pitchFamily="18" charset="0"/>
            </a:endParaRPr>
          </a:p>
        </p:txBody>
      </p:sp>
      <p:sp>
        <p:nvSpPr>
          <p:cNvPr id="5" name="Titolo 1">
            <a:extLst>
              <a:ext uri="{FF2B5EF4-FFF2-40B4-BE49-F238E27FC236}">
                <a16:creationId xmlns:a16="http://schemas.microsoft.com/office/drawing/2014/main" id="{73F96ED8-9D79-D946-8ED1-0583C5860C3B}"/>
              </a:ext>
            </a:extLst>
          </p:cNvPr>
          <p:cNvSpPr txBox="1">
            <a:spLocks noGrp="1"/>
          </p:cNvSpPr>
          <p:nvPr>
            <p:ph type="title"/>
          </p:nvPr>
        </p:nvSpPr>
        <p:spPr>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POTENTIAL SOLUTIONS</a:t>
            </a:r>
            <a:endParaRPr lang="en-GB"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139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6D8E-07EE-EA4C-9AE3-9BA9FD263A3E}"/>
              </a:ext>
            </a:extLst>
          </p:cNvPr>
          <p:cNvSpPr>
            <a:spLocks noGrp="1"/>
          </p:cNvSpPr>
          <p:nvPr>
            <p:ph type="title"/>
          </p:nvPr>
        </p:nvSpPr>
        <p:spPr/>
        <p:txBody>
          <a:bodyPr/>
          <a:lstStyle/>
          <a:p>
            <a:r>
              <a:rPr lang="mn-MN">
                <a:latin typeface="Times New Roman" panose="02020603050405020304" pitchFamily="18" charset="0"/>
                <a:cs typeface="Times New Roman" panose="02020603050405020304" pitchFamily="18" charset="0"/>
              </a:rPr>
              <a:t>Used edition</a:t>
            </a:r>
          </a:p>
        </p:txBody>
      </p:sp>
      <p:sp>
        <p:nvSpPr>
          <p:cNvPr id="3" name="Content Placeholder 2">
            <a:extLst>
              <a:ext uri="{FF2B5EF4-FFF2-40B4-BE49-F238E27FC236}">
                <a16:creationId xmlns:a16="http://schemas.microsoft.com/office/drawing/2014/main" id="{60D9B449-F3F6-4F48-88A8-948E81D2DA5F}"/>
              </a:ext>
            </a:extLst>
          </p:cNvPr>
          <p:cNvSpPr>
            <a:spLocks noGrp="1"/>
          </p:cNvSpPr>
          <p:nvPr>
            <p:ph idx="1"/>
          </p:nvPr>
        </p:nvSpPr>
        <p:spPr/>
        <p:txBody>
          <a:bodyPr/>
          <a:lstStyle/>
          <a:p>
            <a:r>
              <a:rPr lang="en-GB">
                <a:hlinkClick r:id="rId2"/>
              </a:rPr>
              <a:t>https://mn.m.wikipedia.org/wiki/%D0%93%D0%BE%D0%B2%D0%B8%D0%B9%D0%BD_%D1%83%D0%B3%D0%B0%D0%BB%D0%B7_%D1%81%D0%B0%D0%BB%D1%85%D0%B8</a:t>
            </a:r>
            <a:endParaRPr lang="mn-MN"/>
          </a:p>
          <a:p>
            <a:r>
              <a:rPr lang="en-GB">
                <a:hlinkClick r:id="rId3"/>
              </a:rPr>
              <a:t>http://www.omnogovi.gov.mn/i/3</a:t>
            </a:r>
            <a:endParaRPr lang="mn-MN"/>
          </a:p>
          <a:p>
            <a:r>
              <a:rPr lang="en-GB">
                <a:hlinkClick r:id="rId4"/>
              </a:rPr>
              <a:t>http://www.nam.mn/omnogovi/medee/355</a:t>
            </a:r>
            <a:endParaRPr lang="mn-MN"/>
          </a:p>
          <a:p>
            <a:endParaRPr lang="mn-MN"/>
          </a:p>
        </p:txBody>
      </p:sp>
    </p:spTree>
    <p:extLst>
      <p:ext uri="{BB962C8B-B14F-4D97-AF65-F5344CB8AC3E}">
        <p14:creationId xmlns:p14="http://schemas.microsoft.com/office/powerpoint/2010/main" val="27887798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6AD0-6212-A241-965D-FE2EEC7E3ACD}"/>
              </a:ext>
            </a:extLst>
          </p:cNvPr>
          <p:cNvSpPr>
            <a:spLocks noGrp="1"/>
          </p:cNvSpPr>
          <p:nvPr>
            <p:ph type="title"/>
          </p:nvPr>
        </p:nvSpPr>
        <p:spPr/>
        <p:txBody>
          <a:bodyPr/>
          <a:lstStyle/>
          <a:p>
            <a:endParaRPr lang="mn-MN"/>
          </a:p>
        </p:txBody>
      </p:sp>
      <p:pic>
        <p:nvPicPr>
          <p:cNvPr id="4" name="Picture 4">
            <a:extLst>
              <a:ext uri="{FF2B5EF4-FFF2-40B4-BE49-F238E27FC236}">
                <a16:creationId xmlns:a16="http://schemas.microsoft.com/office/drawing/2014/main" id="{46C11991-C284-F04E-8BAB-98674166B4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79762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A970-D548-0F44-A8D0-2E1A042CD985}"/>
              </a:ext>
            </a:extLst>
          </p:cNvPr>
          <p:cNvSpPr>
            <a:spLocks noGrp="1"/>
          </p:cNvSpPr>
          <p:nvPr>
            <p:ph type="title"/>
          </p:nvPr>
        </p:nvSpPr>
        <p:spPr/>
        <p:txBody>
          <a:bodyPr/>
          <a:lstStyle/>
          <a:p>
            <a:r>
              <a:rPr lang="mn-MN">
                <a:latin typeface="Times New Roman" panose="02020603050405020304" pitchFamily="18" charset="0"/>
                <a:cs typeface="Times New Roman" panose="02020603050405020304" pitchFamily="18" charset="0"/>
              </a:rPr>
              <a:t>Umnugovi</a:t>
            </a:r>
            <a:r>
              <a:rPr lang="en-GB">
                <a:latin typeface="Times New Roman" panose="02020603050405020304" pitchFamily="18" charset="0"/>
                <a:cs typeface="Times New Roman" panose="02020603050405020304" pitchFamily="18" charset="0"/>
              </a:rPr>
              <a:t> province</a:t>
            </a:r>
            <a:r>
              <a:rPr lang="mn-MN">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40A50FB8-79E3-D44E-ABC1-038C7705047E}"/>
              </a:ext>
            </a:extLst>
          </p:cNvPr>
          <p:cNvSpPr>
            <a:spLocks noGrp="1"/>
          </p:cNvSpPr>
          <p:nvPr>
            <p:ph idx="1"/>
          </p:nvPr>
        </p:nvSpPr>
        <p:spPr>
          <a:xfrm>
            <a:off x="182530" y="1270000"/>
            <a:ext cx="6348899" cy="4791364"/>
          </a:xfrm>
        </p:spPr>
        <p:txBody>
          <a:bodyPr>
            <a:noAutofit/>
          </a:bodyPr>
          <a:lstStyle/>
          <a:p>
            <a:pPr marL="0" indent="0" algn="just">
              <a:buNone/>
            </a:pPr>
            <a:endParaRPr lang="mn-MN" sz="1400" b="0" i="0">
              <a:solidFill>
                <a:srgbClr val="333333"/>
              </a:solidFill>
              <a:effectLst/>
              <a:latin typeface="Times New Roman" panose="02020603050405020304" pitchFamily="18" charset="0"/>
              <a:cs typeface="Times New Roman" panose="02020603050405020304" pitchFamily="18" charset="0"/>
            </a:endParaRPr>
          </a:p>
          <a:p>
            <a:pPr algn="just"/>
            <a:r>
              <a:rPr lang="en-US" sz="1400" b="1" i="0">
                <a:solidFill>
                  <a:srgbClr val="333333"/>
                </a:solidFill>
                <a:effectLst/>
                <a:latin typeface="Times New Roman" panose="02020603050405020304" pitchFamily="18" charset="0"/>
                <a:cs typeface="Times New Roman" panose="02020603050405020304" pitchFamily="18" charset="0"/>
              </a:rPr>
              <a:t>Location:</a:t>
            </a:r>
            <a:r>
              <a:rPr lang="mn-MN" sz="1400" b="1" i="0">
                <a:solidFill>
                  <a:srgbClr val="333333"/>
                </a:solidFill>
                <a:effectLst/>
                <a:latin typeface="Times New Roman" panose="02020603050405020304" pitchFamily="18" charset="0"/>
                <a:cs typeface="Times New Roman" panose="02020603050405020304" pitchFamily="18" charset="0"/>
              </a:rPr>
              <a:t> </a:t>
            </a:r>
            <a:r>
              <a:rPr lang="en-US" sz="1400" b="0" i="0">
                <a:solidFill>
                  <a:srgbClr val="333333"/>
                </a:solidFill>
                <a:effectLst/>
                <a:latin typeface="Times New Roman" panose="02020603050405020304" pitchFamily="18" charset="0"/>
                <a:cs typeface="Times New Roman" panose="02020603050405020304" pitchFamily="18" charset="0"/>
              </a:rPr>
              <a:t>Umnugovi </a:t>
            </a:r>
            <a:r>
              <a:rPr lang="en-GB" sz="1400" b="0" i="0">
                <a:solidFill>
                  <a:srgbClr val="333333"/>
                </a:solidFill>
                <a:effectLst/>
                <a:latin typeface="Times New Roman" panose="02020603050405020304" pitchFamily="18" charset="0"/>
                <a:cs typeface="Times New Roman" panose="02020603050405020304" pitchFamily="18" charset="0"/>
              </a:rPr>
              <a:t>province</a:t>
            </a:r>
            <a:r>
              <a:rPr lang="en-US" sz="1400" b="0" i="0">
                <a:solidFill>
                  <a:srgbClr val="333333"/>
                </a:solidFill>
                <a:effectLst/>
                <a:latin typeface="Times New Roman" panose="02020603050405020304" pitchFamily="18" charset="0"/>
                <a:cs typeface="Times New Roman" panose="02020603050405020304" pitchFamily="18" charset="0"/>
              </a:rPr>
              <a:t> is located in the southernmost part of Mongolia and borders China to the south, Bayankhongor to the west, Uvurkhangai to the northwest, Dundgovi to the north, and Dornogovi to the east.</a:t>
            </a:r>
          </a:p>
          <a:p>
            <a:pPr algn="just"/>
            <a:r>
              <a:rPr lang="en-US" sz="1400" b="0" i="0">
                <a:solidFill>
                  <a:srgbClr val="333333"/>
                </a:solidFill>
                <a:effectLst/>
                <a:latin typeface="Times New Roman" panose="02020603050405020304" pitchFamily="18" charset="0"/>
                <a:cs typeface="Times New Roman" panose="02020603050405020304" pitchFamily="18" charset="0"/>
              </a:rPr>
              <a:t>The </a:t>
            </a:r>
            <a:r>
              <a:rPr lang="en-GB" sz="1400" b="0" i="0">
                <a:solidFill>
                  <a:srgbClr val="333333"/>
                </a:solidFill>
                <a:effectLst/>
                <a:latin typeface="Times New Roman" panose="02020603050405020304" pitchFamily="18" charset="0"/>
                <a:cs typeface="Times New Roman" panose="02020603050405020304" pitchFamily="18" charset="0"/>
              </a:rPr>
              <a:t>province</a:t>
            </a:r>
            <a:r>
              <a:rPr lang="en-US" sz="1400" b="0" i="0">
                <a:solidFill>
                  <a:srgbClr val="333333"/>
                </a:solidFill>
                <a:effectLst/>
                <a:latin typeface="Times New Roman" panose="02020603050405020304" pitchFamily="18" charset="0"/>
                <a:cs typeface="Times New Roman" panose="02020603050405020304" pitchFamily="18" charset="0"/>
              </a:rPr>
              <a:t> center, Dalanzadgad, is 560 km from Ulaanbaatar. It has the largest area of ​​165.0 thousand square kilometers in Mongolia and has a sparse population of 3.4 square kilometers per person and 1 household per 13.2 square kilometers.</a:t>
            </a:r>
            <a:endParaRPr lang="en-GB" sz="1400" b="0" i="0">
              <a:solidFill>
                <a:srgbClr val="333333"/>
              </a:solidFill>
              <a:effectLst/>
              <a:latin typeface="Times New Roman" panose="02020603050405020304" pitchFamily="18" charset="0"/>
              <a:cs typeface="Times New Roman" panose="02020603050405020304" pitchFamily="18" charset="0"/>
            </a:endParaRPr>
          </a:p>
          <a:p>
            <a:pPr algn="just"/>
            <a:r>
              <a:rPr lang="en-US" sz="1400" b="1" i="0">
                <a:solidFill>
                  <a:srgbClr val="333333"/>
                </a:solidFill>
                <a:effectLst/>
                <a:latin typeface="Times New Roman" panose="02020603050405020304" pitchFamily="18" charset="0"/>
                <a:cs typeface="Times New Roman" panose="02020603050405020304" pitchFamily="18" charset="0"/>
              </a:rPr>
              <a:t>Population:</a:t>
            </a:r>
            <a:r>
              <a:rPr lang="en-US" sz="1400" b="0" i="0">
                <a:solidFill>
                  <a:srgbClr val="333333"/>
                </a:solidFill>
                <a:effectLst/>
                <a:latin typeface="Times New Roman" panose="02020603050405020304" pitchFamily="18" charset="0"/>
                <a:cs typeface="Times New Roman" panose="02020603050405020304" pitchFamily="18" charset="0"/>
              </a:rPr>
              <a:t>Umnugovi </a:t>
            </a:r>
            <a:r>
              <a:rPr lang="en-GB" sz="1400" b="0" i="0">
                <a:solidFill>
                  <a:srgbClr val="333333"/>
                </a:solidFill>
                <a:effectLst/>
                <a:latin typeface="Times New Roman" panose="02020603050405020304" pitchFamily="18" charset="0"/>
                <a:cs typeface="Times New Roman" panose="02020603050405020304" pitchFamily="18" charset="0"/>
              </a:rPr>
              <a:t>province</a:t>
            </a:r>
            <a:r>
              <a:rPr lang="en-US" sz="1400" b="0" i="0">
                <a:solidFill>
                  <a:srgbClr val="333333"/>
                </a:solidFill>
                <a:effectLst/>
                <a:latin typeface="Times New Roman" panose="02020603050405020304" pitchFamily="18" charset="0"/>
                <a:cs typeface="Times New Roman" panose="02020603050405020304" pitchFamily="18" charset="0"/>
              </a:rPr>
              <a:t> has a population of 69,902 at the end of 2019, an increase of 2.6 percent or 1,788 people from the end of 2018 population data. 51.1 percent of the total population are men and 48.9 percent are women. In terms of working age, 31.8 percent are children aged 0-15, 62.0 percent are 16-59 years old, and 6.2 percent are over 60 years old. </a:t>
            </a:r>
            <a:endParaRPr lang="mn-MN" sz="1400">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47A7B77C-8E28-2C4B-A42C-AFA77B8C4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396" y="0"/>
            <a:ext cx="5611640" cy="3117274"/>
          </a:xfrm>
          <a:prstGeom prst="rect">
            <a:avLst/>
          </a:prstGeom>
        </p:spPr>
      </p:pic>
      <p:pic>
        <p:nvPicPr>
          <p:cNvPr id="6" name="Picture 6">
            <a:extLst>
              <a:ext uri="{FF2B5EF4-FFF2-40B4-BE49-F238E27FC236}">
                <a16:creationId xmlns:a16="http://schemas.microsoft.com/office/drawing/2014/main" id="{43A8F185-C27D-CF4D-A736-B24B9B505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201" y="3089275"/>
            <a:ext cx="5488835" cy="3768725"/>
          </a:xfrm>
          <a:prstGeom prst="rect">
            <a:avLst/>
          </a:prstGeom>
        </p:spPr>
      </p:pic>
    </p:spTree>
    <p:extLst>
      <p:ext uri="{BB962C8B-B14F-4D97-AF65-F5344CB8AC3E}">
        <p14:creationId xmlns:p14="http://schemas.microsoft.com/office/powerpoint/2010/main" val="78614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A6996-B5CF-4E45-8F86-F57099CE91DB}"/>
              </a:ext>
            </a:extLst>
          </p:cNvPr>
          <p:cNvSpPr>
            <a:spLocks noGrp="1"/>
          </p:cNvSpPr>
          <p:nvPr>
            <p:ph idx="1"/>
          </p:nvPr>
        </p:nvSpPr>
        <p:spPr>
          <a:xfrm>
            <a:off x="590742" y="1488613"/>
            <a:ext cx="9107439" cy="4622231"/>
          </a:xfrm>
        </p:spPr>
        <p:txBody>
          <a:bodyPr>
            <a:normAutofit/>
          </a:bodyPr>
          <a:lstStyle/>
          <a:p>
            <a:pPr marL="0" indent="0">
              <a:buNone/>
            </a:pPr>
            <a:endParaRPr lang="en-GB" sz="1800" b="0" i="0">
              <a:solidFill>
                <a:srgbClr val="333333"/>
              </a:solidFill>
              <a:effectLst/>
              <a:latin typeface="Times New Roman" panose="02020603050405020304" pitchFamily="18" charset="0"/>
              <a:cs typeface="Times New Roman" panose="02020603050405020304" pitchFamily="18" charset="0"/>
            </a:endParaRPr>
          </a:p>
          <a:p>
            <a:pPr fontAlgn="base"/>
            <a:r>
              <a:rPr lang="en-GB" b="0" i="0">
                <a:solidFill>
                  <a:srgbClr val="222222"/>
                </a:solidFill>
                <a:effectLst/>
                <a:latin typeface="Times New Roman" panose="02020603050405020304" pitchFamily="18" charset="0"/>
                <a:cs typeface="Times New Roman" panose="02020603050405020304" pitchFamily="18" charset="0"/>
              </a:rPr>
              <a:t>Umnugovi is the largest aimag in Mongolia. The territory of the aimag is included in the </a:t>
            </a:r>
            <a:r>
              <a:rPr lang="en-GB" b="0" i="0">
                <a:solidFill>
                  <a:schemeClr val="tx1"/>
                </a:solidFill>
                <a:effectLst/>
                <a:latin typeface="Times New Roman" panose="02020603050405020304" pitchFamily="18" charset="0"/>
                <a:cs typeface="Times New Roman" panose="02020603050405020304" pitchFamily="18" charset="0"/>
              </a:rPr>
              <a:t>Gobi desert region and on average d.t.d. Located at an altitude of 1300-1600 m. Here, the continuation of the Altai Mountains, </a:t>
            </a:r>
            <a:r>
              <a:rPr lang="en-GB">
                <a:solidFill>
                  <a:schemeClr val="tx1"/>
                </a:solidFill>
                <a:latin typeface="Times New Roman" panose="02020603050405020304" pitchFamily="18" charset="0"/>
                <a:cs typeface="Times New Roman" panose="02020603050405020304" pitchFamily="18" charset="0"/>
              </a:rPr>
              <a:t>Gurvan Saikhan</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Sevrei, Noyon  Bogd</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Nomgon</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Tost</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Nemegt</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Altana Mountain</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Gilbent</a:t>
            </a:r>
            <a:r>
              <a:rPr lang="en-GB" b="0" i="0">
                <a:solidFill>
                  <a:schemeClr val="tx1"/>
                </a:solidFill>
                <a:effectLst/>
                <a:latin typeface="Times New Roman" panose="02020603050405020304" pitchFamily="18" charset="0"/>
                <a:cs typeface="Times New Roman" panose="02020603050405020304" pitchFamily="18" charset="0"/>
              </a:rPr>
              <a:t> etc. There are mountains up to 3,000 m high and the </a:t>
            </a:r>
            <a:r>
              <a:rPr lang="en-GB">
                <a:solidFill>
                  <a:schemeClr val="tx1"/>
                </a:solidFill>
                <a:latin typeface="Times New Roman" panose="02020603050405020304" pitchFamily="18" charset="0"/>
                <a:cs typeface="Times New Roman" panose="02020603050405020304" pitchFamily="18" charset="0"/>
              </a:rPr>
              <a:t>Khongor Sands</a:t>
            </a:r>
            <a:r>
              <a:rPr lang="en-GB" b="0" i="0">
                <a:solidFill>
                  <a:schemeClr val="tx1"/>
                </a:solidFill>
                <a:effectLst/>
                <a:latin typeface="Times New Roman" panose="02020603050405020304" pitchFamily="18" charset="0"/>
                <a:cs typeface="Times New Roman" panose="02020603050405020304" pitchFamily="18" charset="0"/>
              </a:rPr>
              <a:t> , which are more than 100 km long , and the famous Great Gobi , </a:t>
            </a:r>
            <a:r>
              <a:rPr lang="en-GB">
                <a:solidFill>
                  <a:schemeClr val="tx1"/>
                </a:solidFill>
                <a:latin typeface="Times New Roman" panose="02020603050405020304" pitchFamily="18" charset="0"/>
                <a:cs typeface="Times New Roman" panose="02020603050405020304" pitchFamily="18" charset="0"/>
              </a:rPr>
              <a:t>Galba</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Borzon</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Zeemeg</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Zag</a:t>
            </a:r>
            <a:r>
              <a:rPr lang="en-GB" b="0" i="0">
                <a:solidFill>
                  <a:schemeClr val="tx1"/>
                </a:solidFill>
                <a:effectLst/>
                <a:latin typeface="Times New Roman" panose="02020603050405020304" pitchFamily="18" charset="0"/>
                <a:cs typeface="Times New Roman" panose="02020603050405020304" pitchFamily="18" charset="0"/>
              </a:rPr>
              <a:t> and </a:t>
            </a:r>
            <a:r>
              <a:rPr lang="en-GB">
                <a:solidFill>
                  <a:schemeClr val="tx1"/>
                </a:solidFill>
                <a:latin typeface="Times New Roman" panose="02020603050405020304" pitchFamily="18" charset="0"/>
                <a:cs typeface="Times New Roman" panose="02020603050405020304" pitchFamily="18" charset="0"/>
              </a:rPr>
              <a:t>Suuj</a:t>
            </a:r>
            <a:r>
              <a:rPr lang="en-GB" b="0" i="0">
                <a:solidFill>
                  <a:schemeClr val="tx1"/>
                </a:solidFill>
                <a:effectLst/>
                <a:latin typeface="Times New Roman" panose="02020603050405020304" pitchFamily="18" charset="0"/>
                <a:cs typeface="Times New Roman" panose="02020603050405020304" pitchFamily="18" charset="0"/>
              </a:rPr>
              <a:t> , which are 100 km wide .</a:t>
            </a:r>
          </a:p>
          <a:p>
            <a:pPr fontAlgn="base"/>
            <a:r>
              <a:rPr lang="en-GB">
                <a:solidFill>
                  <a:schemeClr val="tx1"/>
                </a:solidFill>
                <a:latin typeface="Times New Roman" panose="02020603050405020304" pitchFamily="18" charset="0"/>
                <a:cs typeface="Times New Roman" panose="02020603050405020304" pitchFamily="18" charset="0"/>
              </a:rPr>
              <a:t>There</a:t>
            </a:r>
            <a:r>
              <a:rPr lang="en-GB" b="0" i="0">
                <a:solidFill>
                  <a:schemeClr val="tx1"/>
                </a:solidFill>
                <a:effectLst/>
                <a:latin typeface="Times New Roman" panose="02020603050405020304" pitchFamily="18" charset="0"/>
                <a:cs typeface="Times New Roman" panose="02020603050405020304" pitchFamily="18" charset="0"/>
              </a:rPr>
              <a:t> are many cold springs </a:t>
            </a:r>
            <a:r>
              <a:rPr lang="en-GB">
                <a:solidFill>
                  <a:schemeClr val="tx1"/>
                </a:solidFill>
                <a:latin typeface="Times New Roman" panose="02020603050405020304" pitchFamily="18" charset="0"/>
                <a:cs typeface="Times New Roman" panose="02020603050405020304" pitchFamily="18" charset="0"/>
              </a:rPr>
              <a:t>such</a:t>
            </a:r>
            <a:r>
              <a:rPr lang="en-GB" b="0" i="0">
                <a:solidFill>
                  <a:schemeClr val="tx1"/>
                </a:solidFill>
                <a:effectLst/>
                <a:latin typeface="Times New Roman" panose="02020603050405020304" pitchFamily="18" charset="0"/>
                <a:cs typeface="Times New Roman" panose="02020603050405020304" pitchFamily="18" charset="0"/>
              </a:rPr>
              <a:t> as </a:t>
            </a:r>
            <a:r>
              <a:rPr lang="en-GB">
                <a:solidFill>
                  <a:schemeClr val="tx1"/>
                </a:solidFill>
                <a:latin typeface="Times New Roman" panose="02020603050405020304" pitchFamily="18" charset="0"/>
                <a:cs typeface="Times New Roman" panose="02020603050405020304" pitchFamily="18" charset="0"/>
              </a:rPr>
              <a:t>Khadat</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Nemegt</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Soft</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Enger Buleen</a:t>
            </a:r>
            <a:r>
              <a:rPr lang="en-GB" b="0" i="0">
                <a:solidFill>
                  <a:schemeClr val="tx1"/>
                </a:solidFill>
                <a:effectLst/>
                <a:latin typeface="Times New Roman" panose="02020603050405020304" pitchFamily="18" charset="0"/>
                <a:cs typeface="Times New Roman" panose="02020603050405020304" pitchFamily="18" charset="0"/>
              </a:rPr>
              <a:t> and </a:t>
            </a:r>
            <a:r>
              <a:rPr lang="en-GB">
                <a:solidFill>
                  <a:schemeClr val="tx1"/>
                </a:solidFill>
                <a:latin typeface="Times New Roman" panose="02020603050405020304" pitchFamily="18" charset="0"/>
                <a:cs typeface="Times New Roman" panose="02020603050405020304" pitchFamily="18" charset="0"/>
              </a:rPr>
              <a:t>Talkhit</a:t>
            </a:r>
            <a:r>
              <a:rPr lang="en-GB" b="0" i="0">
                <a:solidFill>
                  <a:schemeClr val="tx1"/>
                </a:solidFill>
                <a:effectLst/>
                <a:latin typeface="Times New Roman" panose="02020603050405020304" pitchFamily="18" charset="0"/>
                <a:cs typeface="Times New Roman" panose="02020603050405020304" pitchFamily="18" charset="0"/>
              </a:rPr>
              <a:t>, and hot springs in </a:t>
            </a:r>
            <a:r>
              <a:rPr lang="en-GB">
                <a:solidFill>
                  <a:schemeClr val="tx1"/>
                </a:solidFill>
                <a:latin typeface="Times New Roman" panose="02020603050405020304" pitchFamily="18" charset="0"/>
                <a:cs typeface="Times New Roman" panose="02020603050405020304" pitchFamily="18" charset="0"/>
              </a:rPr>
              <a:t>Elgen</a:t>
            </a:r>
            <a:r>
              <a:rPr lang="en-GB" b="0" i="0">
                <a:solidFill>
                  <a:schemeClr val="tx1"/>
                </a:solidFill>
                <a:effectLst/>
                <a:latin typeface="Times New Roman" panose="02020603050405020304" pitchFamily="18" charset="0"/>
                <a:cs typeface="Times New Roman" panose="02020603050405020304" pitchFamily="18" charset="0"/>
              </a:rPr>
              <a:t> and </a:t>
            </a:r>
            <a:r>
              <a:rPr lang="en-GB">
                <a:solidFill>
                  <a:schemeClr val="tx1"/>
                </a:solidFill>
                <a:latin typeface="Times New Roman" panose="02020603050405020304" pitchFamily="18" charset="0"/>
                <a:cs typeface="Times New Roman" panose="02020603050405020304" pitchFamily="18" charset="0"/>
              </a:rPr>
              <a:t>Salkhit</a:t>
            </a:r>
            <a:r>
              <a:rPr lang="en-GB" b="0" i="0">
                <a:solidFill>
                  <a:schemeClr val="tx1"/>
                </a:solidFill>
                <a:effectLst/>
                <a:latin typeface="Times New Roman" panose="02020603050405020304" pitchFamily="18" charset="0"/>
                <a:cs typeface="Times New Roman" panose="02020603050405020304" pitchFamily="18" charset="0"/>
              </a:rPr>
              <a:t> .</a:t>
            </a:r>
          </a:p>
          <a:p>
            <a:pPr fontAlgn="base"/>
            <a:r>
              <a:rPr lang="en-GB" b="0" i="0">
                <a:solidFill>
                  <a:schemeClr val="tx1"/>
                </a:solidFill>
                <a:effectLst/>
                <a:latin typeface="Times New Roman" panose="02020603050405020304" pitchFamily="18" charset="0"/>
                <a:cs typeface="Times New Roman" panose="02020603050405020304" pitchFamily="18" charset="0"/>
              </a:rPr>
              <a:t>Rural soils are rich in valuable minerals such as </a:t>
            </a:r>
            <a:r>
              <a:rPr lang="en-GB">
                <a:solidFill>
                  <a:schemeClr val="tx1"/>
                </a:solidFill>
                <a:latin typeface="Times New Roman" panose="02020603050405020304" pitchFamily="18" charset="0"/>
                <a:cs typeface="Times New Roman" panose="02020603050405020304" pitchFamily="18" charset="0"/>
              </a:rPr>
              <a:t>copper</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lead</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coal</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iron ore</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marble</a:t>
            </a:r>
            <a:r>
              <a:rPr lang="en-GB" b="0" i="0">
                <a:solidFill>
                  <a:schemeClr val="tx1"/>
                </a:solidFill>
                <a:effectLst/>
                <a:latin typeface="Times New Roman" panose="02020603050405020304" pitchFamily="18" charset="0"/>
                <a:cs typeface="Times New Roman" panose="02020603050405020304" pitchFamily="18" charset="0"/>
              </a:rPr>
              <a:t> , </a:t>
            </a:r>
            <a:r>
              <a:rPr lang="en-GB">
                <a:solidFill>
                  <a:schemeClr val="tx1"/>
                </a:solidFill>
                <a:latin typeface="Times New Roman" panose="02020603050405020304" pitchFamily="18" charset="0"/>
                <a:cs typeface="Times New Roman" panose="02020603050405020304" pitchFamily="18" charset="0"/>
              </a:rPr>
              <a:t>fluorspar</a:t>
            </a:r>
            <a:r>
              <a:rPr lang="en-GB" b="0" i="0">
                <a:solidFill>
                  <a:schemeClr val="tx1"/>
                </a:solidFill>
                <a:effectLst/>
                <a:latin typeface="Times New Roman" panose="02020603050405020304" pitchFamily="18" charset="0"/>
                <a:cs typeface="Times New Roman" panose="02020603050405020304" pitchFamily="18" charset="0"/>
              </a:rPr>
              <a:t> , snow and smoky </a:t>
            </a:r>
            <a:r>
              <a:rPr lang="en-GB">
                <a:solidFill>
                  <a:schemeClr val="tx1"/>
                </a:solidFill>
                <a:latin typeface="Times New Roman" panose="02020603050405020304" pitchFamily="18" charset="0"/>
                <a:cs typeface="Times New Roman" panose="02020603050405020304" pitchFamily="18" charset="0"/>
              </a:rPr>
              <a:t>crystals</a:t>
            </a:r>
            <a:r>
              <a:rPr lang="en-GB" b="0" i="0">
                <a:solidFill>
                  <a:schemeClr val="tx1"/>
                </a:solidFill>
                <a:effectLst/>
                <a:latin typeface="Times New Roman" panose="02020603050405020304" pitchFamily="18" charset="0"/>
                <a:cs typeface="Times New Roman" panose="02020603050405020304" pitchFamily="18" charset="0"/>
              </a:rPr>
              <a:t> </a:t>
            </a:r>
          </a:p>
          <a:p>
            <a:r>
              <a:rPr lang="en-US" sz="1800" b="0" i="0">
                <a:solidFill>
                  <a:srgbClr val="333333"/>
                </a:solidFill>
                <a:effectLst/>
                <a:latin typeface="Times New Roman" panose="02020603050405020304" pitchFamily="18" charset="0"/>
                <a:cs typeface="Times New Roman" panose="02020603050405020304" pitchFamily="18" charset="0"/>
              </a:rPr>
              <a:t>The climate is extreme continental, with temperatures as low as -20-30 degrees Celsius in winter, 30-38 degrees Celsius in summer, and wind speeds of 5-15 m / s, sometimes 34-45 m / s.</a:t>
            </a:r>
            <a:endParaRPr lang="mn-MN">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17C79DD9-33B5-DA48-A1E7-BBCBDC5454BF}"/>
              </a:ext>
            </a:extLst>
          </p:cNvPr>
          <p:cNvSpPr txBox="1">
            <a:spLocks noGrp="1"/>
          </p:cNvSpPr>
          <p:nvPr>
            <p:ph type="title"/>
          </p:nvPr>
        </p:nvSpPr>
        <p:spPr>
          <a:xfrm>
            <a:off x="677334" y="609600"/>
            <a:ext cx="8596668" cy="584775"/>
          </a:xfrm>
          <a:prstGeom prst="rect">
            <a:avLst/>
          </a:prstGeom>
          <a:noFill/>
        </p:spPr>
        <p:txBody>
          <a:bodyPr wrap="square" rtlCol="0">
            <a:spAutoFit/>
          </a:bodyPr>
          <a:lstStyle/>
          <a:p>
            <a:pPr algn="l"/>
            <a:r>
              <a:rPr lang="en-GB" sz="3200">
                <a:latin typeface="Times New Roman" panose="02020603050405020304" pitchFamily="18" charset="0"/>
                <a:cs typeface="Times New Roman" panose="02020603050405020304" pitchFamily="18" charset="0"/>
              </a:rPr>
              <a:t>Character of the landscape of the area</a:t>
            </a:r>
            <a:endParaRPr lang="mn-M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122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A234398-FBE5-5D4E-B7D2-8156A1A715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189" t="41733" r="6524" b="24519"/>
          <a:stretch/>
        </p:blipFill>
        <p:spPr>
          <a:xfrm>
            <a:off x="247008" y="1509815"/>
            <a:ext cx="5747501" cy="4927600"/>
          </a:xfrm>
        </p:spPr>
      </p:pic>
      <p:pic>
        <p:nvPicPr>
          <p:cNvPr id="6" name="Picture 6">
            <a:extLst>
              <a:ext uri="{FF2B5EF4-FFF2-40B4-BE49-F238E27FC236}">
                <a16:creationId xmlns:a16="http://schemas.microsoft.com/office/drawing/2014/main" id="{18EE5C9F-2D8A-0D4E-AC03-BF4EDA1AE923}"/>
              </a:ext>
            </a:extLst>
          </p:cNvPr>
          <p:cNvPicPr>
            <a:picLocks noChangeAspect="1"/>
          </p:cNvPicPr>
          <p:nvPr/>
        </p:nvPicPr>
        <p:blipFill rotWithShape="1">
          <a:blip r:embed="rId3">
            <a:extLst>
              <a:ext uri="{28A0092B-C50C-407E-A947-70E740481C1C}">
                <a14:useLocalDpi xmlns:a14="http://schemas.microsoft.com/office/drawing/2010/main" val="0"/>
              </a:ext>
            </a:extLst>
          </a:blip>
          <a:srcRect l="4297" t="36765" r="4643" b="24592"/>
          <a:stretch/>
        </p:blipFill>
        <p:spPr>
          <a:xfrm>
            <a:off x="6154374" y="1509815"/>
            <a:ext cx="5250885" cy="4811321"/>
          </a:xfrm>
          <a:prstGeom prst="rect">
            <a:avLst/>
          </a:prstGeom>
        </p:spPr>
      </p:pic>
      <p:sp>
        <p:nvSpPr>
          <p:cNvPr id="9" name="Title 1">
            <a:extLst>
              <a:ext uri="{FF2B5EF4-FFF2-40B4-BE49-F238E27FC236}">
                <a16:creationId xmlns:a16="http://schemas.microsoft.com/office/drawing/2014/main" id="{8ED5CF1F-743C-1A4E-8043-9F727BB4A603}"/>
              </a:ext>
            </a:extLst>
          </p:cNvPr>
          <p:cNvSpPr txBox="1">
            <a:spLocks/>
          </p:cNvSpPr>
          <p:nvPr/>
        </p:nvSpPr>
        <p:spPr>
          <a:xfrm>
            <a:off x="6729351" y="587580"/>
            <a:ext cx="4675908" cy="24132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mn-MN"/>
          </a:p>
        </p:txBody>
      </p:sp>
      <p:sp>
        <p:nvSpPr>
          <p:cNvPr id="12" name="TextBox 11">
            <a:extLst>
              <a:ext uri="{FF2B5EF4-FFF2-40B4-BE49-F238E27FC236}">
                <a16:creationId xmlns:a16="http://schemas.microsoft.com/office/drawing/2014/main" id="{267C567E-53E3-104D-B0C9-878B663C180C}"/>
              </a:ext>
            </a:extLst>
          </p:cNvPr>
          <p:cNvSpPr txBox="1"/>
          <p:nvPr/>
        </p:nvSpPr>
        <p:spPr>
          <a:xfrm>
            <a:off x="6327320" y="848460"/>
            <a:ext cx="5747502" cy="461665"/>
          </a:xfrm>
          <a:prstGeom prst="rect">
            <a:avLst/>
          </a:prstGeom>
          <a:noFill/>
        </p:spPr>
        <p:txBody>
          <a:bodyPr wrap="square" rtlCol="0">
            <a:spAutoFit/>
          </a:bodyPr>
          <a:lstStyle/>
          <a:p>
            <a:pPr algn="l"/>
            <a:r>
              <a:rPr lang="en-US" sz="2400">
                <a:latin typeface="Times New Roman" panose="02020603050405020304" pitchFamily="18" charset="0"/>
                <a:cs typeface="Times New Roman" panose="02020603050405020304" pitchFamily="18" charset="0"/>
              </a:rPr>
              <a:t>Elevation map of Umnugovi </a:t>
            </a:r>
            <a:r>
              <a:rPr lang="en-GB" sz="2400">
                <a:latin typeface="Times New Roman" panose="02020603050405020304" pitchFamily="18" charset="0"/>
                <a:cs typeface="Times New Roman" panose="02020603050405020304" pitchFamily="18" charset="0"/>
              </a:rPr>
              <a:t>province</a:t>
            </a:r>
            <a:endParaRPr lang="mn-MN" sz="2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C77FFEB-AA4A-2442-8E6C-7452E7A7342B}"/>
              </a:ext>
            </a:extLst>
          </p:cNvPr>
          <p:cNvSpPr txBox="1"/>
          <p:nvPr/>
        </p:nvSpPr>
        <p:spPr>
          <a:xfrm>
            <a:off x="117178" y="848459"/>
            <a:ext cx="5792108" cy="461665"/>
          </a:xfrm>
          <a:prstGeom prst="rect">
            <a:avLst/>
          </a:prstGeom>
          <a:noFill/>
        </p:spPr>
        <p:txBody>
          <a:bodyPr wrap="square" rtlCol="0">
            <a:spAutoFit/>
          </a:bodyPr>
          <a:lstStyle/>
          <a:p>
            <a:pPr algn="l"/>
            <a:r>
              <a:rPr lang="en-GB" sz="2400">
                <a:latin typeface="Times New Roman" panose="02020603050405020304" pitchFamily="18" charset="0"/>
                <a:cs typeface="Times New Roman" panose="02020603050405020304" pitchFamily="18" charset="0"/>
              </a:rPr>
              <a:t>Map of Umnugovi province’s natural belt</a:t>
            </a:r>
            <a:endParaRPr lang="mn-MN" sz="240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C5B4D8E-1269-C041-B606-217080B7CB2A}"/>
              </a:ext>
            </a:extLst>
          </p:cNvPr>
          <p:cNvSpPr txBox="1"/>
          <p:nvPr/>
        </p:nvSpPr>
        <p:spPr>
          <a:xfrm>
            <a:off x="2065200" y="5259307"/>
            <a:ext cx="2054053" cy="1061829"/>
          </a:xfrm>
          <a:prstGeom prst="rect">
            <a:avLst/>
          </a:prstGeom>
          <a:noFill/>
        </p:spPr>
        <p:txBody>
          <a:bodyPr wrap="square" rtlCol="0">
            <a:spAutoFit/>
          </a:bodyPr>
          <a:lstStyle/>
          <a:p>
            <a:pPr algn="l"/>
            <a:r>
              <a:rPr lang="en-GB" sz="1050">
                <a:latin typeface="Times New Roman" panose="02020603050405020304" pitchFamily="18" charset="0"/>
                <a:cs typeface="Times New Roman" panose="02020603050405020304" pitchFamily="18" charset="0"/>
              </a:rPr>
              <a:t>dry steppe</a:t>
            </a:r>
            <a:endParaRPr lang="mn-MN" sz="1050">
              <a:latin typeface="Times New Roman" panose="02020603050405020304" pitchFamily="18" charset="0"/>
              <a:cs typeface="Times New Roman" panose="02020603050405020304" pitchFamily="18" charset="0"/>
            </a:endParaRPr>
          </a:p>
          <a:p>
            <a:pPr algn="l"/>
            <a:r>
              <a:rPr lang="en-GB" sz="1050">
                <a:latin typeface="Times New Roman" panose="02020603050405020304" pitchFamily="18" charset="0"/>
                <a:cs typeface="Times New Roman" panose="02020603050405020304" pitchFamily="18" charset="0"/>
              </a:rPr>
              <a:t>desert steppe</a:t>
            </a:r>
            <a:endParaRPr lang="mn-MN" sz="1050">
              <a:latin typeface="Times New Roman" panose="02020603050405020304" pitchFamily="18" charset="0"/>
              <a:cs typeface="Times New Roman" panose="02020603050405020304" pitchFamily="18" charset="0"/>
            </a:endParaRPr>
          </a:p>
          <a:p>
            <a:pPr algn="l"/>
            <a:r>
              <a:rPr lang="en-GB" sz="1050">
                <a:latin typeface="Times New Roman" panose="02020603050405020304" pitchFamily="18" charset="0"/>
                <a:cs typeface="Times New Roman" panose="02020603050405020304" pitchFamily="18" charset="0"/>
              </a:rPr>
              <a:t>the desert of the north</a:t>
            </a:r>
            <a:endParaRPr lang="mn-MN" sz="1050">
              <a:latin typeface="Times New Roman" panose="02020603050405020304" pitchFamily="18" charset="0"/>
              <a:cs typeface="Times New Roman" panose="02020603050405020304" pitchFamily="18" charset="0"/>
            </a:endParaRPr>
          </a:p>
          <a:p>
            <a:pPr algn="l"/>
            <a:r>
              <a:rPr lang="en-GB" sz="1050">
                <a:latin typeface="Times New Roman" panose="02020603050405020304" pitchFamily="18" charset="0"/>
                <a:cs typeface="Times New Roman" panose="02020603050405020304" pitchFamily="18" charset="0"/>
              </a:rPr>
              <a:t>some desert</a:t>
            </a:r>
            <a:endParaRPr lang="mn-MN" sz="1050">
              <a:latin typeface="Times New Roman" panose="02020603050405020304" pitchFamily="18" charset="0"/>
              <a:cs typeface="Times New Roman" panose="02020603050405020304" pitchFamily="18" charset="0"/>
            </a:endParaRPr>
          </a:p>
          <a:p>
            <a:pPr algn="l"/>
            <a:r>
              <a:rPr lang="en-GB" sz="1050">
                <a:latin typeface="Times New Roman" panose="02020603050405020304" pitchFamily="18" charset="0"/>
                <a:cs typeface="Times New Roman" panose="02020603050405020304" pitchFamily="18" charset="0"/>
              </a:rPr>
              <a:t>Desert</a:t>
            </a:r>
            <a:endParaRPr lang="mn-MN" sz="1050">
              <a:latin typeface="Times New Roman" panose="02020603050405020304" pitchFamily="18" charset="0"/>
              <a:cs typeface="Times New Roman" panose="02020603050405020304" pitchFamily="18" charset="0"/>
            </a:endParaRPr>
          </a:p>
          <a:p>
            <a:pPr algn="l"/>
            <a:r>
              <a:rPr lang="en-GB" sz="1050">
                <a:latin typeface="Times New Roman" panose="02020603050405020304" pitchFamily="18" charset="0"/>
                <a:cs typeface="Times New Roman" panose="02020603050405020304" pitchFamily="18" charset="0"/>
              </a:rPr>
              <a:t>the real desert</a:t>
            </a:r>
            <a:endParaRPr lang="mn-MN"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2536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C309-B4D2-6A48-B0C7-D84F77F6794C}"/>
              </a:ext>
            </a:extLst>
          </p:cNvPr>
          <p:cNvSpPr>
            <a:spLocks noGrp="1"/>
          </p:cNvSpPr>
          <p:nvPr>
            <p:ph type="title"/>
          </p:nvPr>
        </p:nvSpPr>
        <p:spPr/>
        <p:txBody>
          <a:bodyPr/>
          <a:lstStyle/>
          <a:p>
            <a:endParaRPr lang="mn-MN"/>
          </a:p>
        </p:txBody>
      </p:sp>
      <p:pic>
        <p:nvPicPr>
          <p:cNvPr id="5" name="Picture 10">
            <a:extLst>
              <a:ext uri="{FF2B5EF4-FFF2-40B4-BE49-F238E27FC236}">
                <a16:creationId xmlns:a16="http://schemas.microsoft.com/office/drawing/2014/main" id="{92B1E2E9-6A36-C045-904E-B1B00DAB3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12238771" cy="6858001"/>
          </a:xfrm>
          <a:prstGeom prst="rect">
            <a:avLst/>
          </a:prstGeom>
        </p:spPr>
      </p:pic>
    </p:spTree>
    <p:extLst>
      <p:ext uri="{BB962C8B-B14F-4D97-AF65-F5344CB8AC3E}">
        <p14:creationId xmlns:p14="http://schemas.microsoft.com/office/powerpoint/2010/main" val="194105496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AD21-BBBC-914B-980C-00FF97BC39CB}"/>
              </a:ext>
            </a:extLst>
          </p:cNvPr>
          <p:cNvSpPr>
            <a:spLocks noGrp="1"/>
          </p:cNvSpPr>
          <p:nvPr>
            <p:ph type="title"/>
          </p:nvPr>
        </p:nvSpPr>
        <p:spPr>
          <a:xfrm>
            <a:off x="690837" y="3425536"/>
            <a:ext cx="4131623" cy="314327"/>
          </a:xfrm>
        </p:spPr>
        <p:txBody>
          <a:bodyPr>
            <a:normAutofit fontScale="90000"/>
          </a:bodyPr>
          <a:lstStyle/>
          <a:p>
            <a:pPr algn="ctr"/>
            <a:r>
              <a:rPr lang="en-US" sz="2800" b="1" i="0">
                <a:solidFill>
                  <a:srgbClr val="303030"/>
                </a:solidFill>
                <a:effectLst/>
                <a:latin typeface="Times New Roman" panose="02020603050405020304" pitchFamily="18" charset="0"/>
                <a:cs typeface="Times New Roman" panose="02020603050405020304" pitchFamily="18" charset="0"/>
              </a:rPr>
              <a:t>Southern Mongolia</a:t>
            </a:r>
            <a:endParaRPr lang="mn-MN" sz="2800" b="1">
              <a:solidFill>
                <a:srgbClr val="303030"/>
              </a:solidFill>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73D190B9-6AE7-D344-BB19-4B2B680B1953}"/>
              </a:ext>
            </a:extLst>
          </p:cNvPr>
          <p:cNvSpPr>
            <a:spLocks noGrp="1"/>
          </p:cNvSpPr>
          <p:nvPr>
            <p:ph idx="1"/>
          </p:nvPr>
        </p:nvSpPr>
        <p:spPr>
          <a:xfrm>
            <a:off x="0" y="4258419"/>
            <a:ext cx="10846625" cy="1789896"/>
          </a:xfrm>
        </p:spPr>
        <p:txBody>
          <a:bodyPr>
            <a:normAutofit/>
          </a:bodyPr>
          <a:lstStyle/>
          <a:p>
            <a:pPr algn="just"/>
            <a:r>
              <a:rPr lang="en-US" b="0" i="0">
                <a:solidFill>
                  <a:srgbClr val="303030"/>
                </a:solidFill>
                <a:effectLst/>
                <a:latin typeface="Times New Roman" panose="02020603050405020304" pitchFamily="18" charset="0"/>
                <a:cs typeface="Times New Roman" panose="02020603050405020304" pitchFamily="18" charset="0"/>
              </a:rPr>
              <a:t>Mongolians consider that there are 33 different Gobi, where sandy desert occupies only 3 percent of the total territory. The area is often imagined as a lifeless desert like in many other parts of the world. Gobi Desert is a land of dinosaurs and it is the home for camel breeders rich with wildlife and vegetation. Dinosaur skeletons and their petrified eggs have been preserved here to the present day. Wild asses, camels, snow leopards, mountain sheep and gazelles flourish here, as do different types of flora.</a:t>
            </a:r>
          </a:p>
        </p:txBody>
      </p:sp>
      <p:pic>
        <p:nvPicPr>
          <p:cNvPr id="4" name="Picture 4">
            <a:extLst>
              <a:ext uri="{FF2B5EF4-FFF2-40B4-BE49-F238E27FC236}">
                <a16:creationId xmlns:a16="http://schemas.microsoft.com/office/drawing/2014/main" id="{1B426B16-E230-5847-98B1-EB4980270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48" y="457879"/>
            <a:ext cx="3606800" cy="2708379"/>
          </a:xfrm>
          <a:prstGeom prst="rect">
            <a:avLst/>
          </a:prstGeom>
        </p:spPr>
      </p:pic>
      <p:pic>
        <p:nvPicPr>
          <p:cNvPr id="8" name="Picture 8">
            <a:extLst>
              <a:ext uri="{FF2B5EF4-FFF2-40B4-BE49-F238E27FC236}">
                <a16:creationId xmlns:a16="http://schemas.microsoft.com/office/drawing/2014/main" id="{F2BC2B91-A970-3F4D-AC4E-8160D8D65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753" y="469755"/>
            <a:ext cx="5890731" cy="2955781"/>
          </a:xfrm>
          <a:prstGeom prst="rect">
            <a:avLst/>
          </a:prstGeom>
        </p:spPr>
      </p:pic>
    </p:spTree>
    <p:extLst>
      <p:ext uri="{BB962C8B-B14F-4D97-AF65-F5344CB8AC3E}">
        <p14:creationId xmlns:p14="http://schemas.microsoft.com/office/powerpoint/2010/main" val="3901559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C7BC-48AE-E14E-A0BA-2E070D3BF5D4}"/>
              </a:ext>
            </a:extLst>
          </p:cNvPr>
          <p:cNvSpPr>
            <a:spLocks noGrp="1"/>
          </p:cNvSpPr>
          <p:nvPr>
            <p:ph type="title"/>
          </p:nvPr>
        </p:nvSpPr>
        <p:spPr>
          <a:xfrm>
            <a:off x="677334" y="981794"/>
            <a:ext cx="9563674" cy="1516782"/>
          </a:xfrm>
        </p:spPr>
        <p:txBody>
          <a:bodyPr>
            <a:normAutofit/>
          </a:bodyPr>
          <a:lstStyle/>
          <a:p>
            <a:r>
              <a:rPr lang="en-US" sz="2000" b="0" i="0">
                <a:solidFill>
                  <a:srgbClr val="222222"/>
                </a:solidFill>
                <a:effectLst/>
                <a:latin typeface="Times New Roman" panose="02020603050405020304" pitchFamily="18" charset="0"/>
                <a:cs typeface="Times New Roman" panose="02020603050405020304" pitchFamily="18" charset="0"/>
              </a:rPr>
              <a:t>Drought, heat-resistant, good nutrition, a small green leaves with sparse vegetation, including more than 250 types of plants and dominated by</a:t>
            </a:r>
            <a:r>
              <a:rPr lang="mn-MN" sz="2000" b="0" i="0">
                <a:solidFill>
                  <a:srgbClr val="222222"/>
                </a:solidFill>
                <a:effectLst/>
                <a:latin typeface="Times New Roman" panose="02020603050405020304" pitchFamily="18" charset="0"/>
                <a:cs typeface="Times New Roman" panose="02020603050405020304" pitchFamily="18" charset="0"/>
              </a:rPr>
              <a:t> astragalus, golden root, gentiana, serjimyadag variety of medicinal plants are abundant.</a:t>
            </a:r>
            <a:r>
              <a:rPr lang="en-US" sz="2000" b="0" i="0">
                <a:solidFill>
                  <a:srgbClr val="222222"/>
                </a:solidFill>
                <a:effectLst/>
                <a:latin typeface="Times New Roman" panose="02020603050405020304" pitchFamily="18" charset="0"/>
                <a:cs typeface="Times New Roman" panose="02020603050405020304" pitchFamily="18" charset="0"/>
              </a:rPr>
              <a:t> </a:t>
            </a:r>
            <a:endParaRPr lang="mn-MN" sz="2000">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9C1EB454-ED46-8943-9DF8-91D86FA02C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688" y="2131931"/>
            <a:ext cx="2293481" cy="3057975"/>
          </a:xfrm>
        </p:spPr>
      </p:pic>
      <p:sp>
        <p:nvSpPr>
          <p:cNvPr id="6" name="TextBox 5">
            <a:extLst>
              <a:ext uri="{FF2B5EF4-FFF2-40B4-BE49-F238E27FC236}">
                <a16:creationId xmlns:a16="http://schemas.microsoft.com/office/drawing/2014/main" id="{2F207F29-7DDC-6C44-A377-5421F75E5EEC}"/>
              </a:ext>
            </a:extLst>
          </p:cNvPr>
          <p:cNvSpPr txBox="1"/>
          <p:nvPr/>
        </p:nvSpPr>
        <p:spPr>
          <a:xfrm>
            <a:off x="368909" y="5570554"/>
            <a:ext cx="2639845"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Astragauls adsurgens</a:t>
            </a:r>
          </a:p>
        </p:txBody>
      </p:sp>
      <p:pic>
        <p:nvPicPr>
          <p:cNvPr id="7" name="Picture 7">
            <a:extLst>
              <a:ext uri="{FF2B5EF4-FFF2-40B4-BE49-F238E27FC236}">
                <a16:creationId xmlns:a16="http://schemas.microsoft.com/office/drawing/2014/main" id="{BA93E2C1-2553-6E4E-B8CE-1BA32983E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007" y="2126382"/>
            <a:ext cx="2293481" cy="3057975"/>
          </a:xfrm>
          <a:prstGeom prst="rect">
            <a:avLst/>
          </a:prstGeom>
        </p:spPr>
      </p:pic>
      <p:sp>
        <p:nvSpPr>
          <p:cNvPr id="9" name="TextBox 8">
            <a:extLst>
              <a:ext uri="{FF2B5EF4-FFF2-40B4-BE49-F238E27FC236}">
                <a16:creationId xmlns:a16="http://schemas.microsoft.com/office/drawing/2014/main" id="{8BD9C004-29E1-C342-9171-DFDE4BAB650E}"/>
              </a:ext>
            </a:extLst>
          </p:cNvPr>
          <p:cNvSpPr txBox="1"/>
          <p:nvPr/>
        </p:nvSpPr>
        <p:spPr>
          <a:xfrm>
            <a:off x="3476007" y="5570554"/>
            <a:ext cx="2711254"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Gentiana marcophylla </a:t>
            </a:r>
          </a:p>
        </p:txBody>
      </p:sp>
      <p:pic>
        <p:nvPicPr>
          <p:cNvPr id="12" name="Picture 12">
            <a:extLst>
              <a:ext uri="{FF2B5EF4-FFF2-40B4-BE49-F238E27FC236}">
                <a16:creationId xmlns:a16="http://schemas.microsoft.com/office/drawing/2014/main" id="{DAF0F2DD-3550-2843-A287-F44BB9B8C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325" y="2126382"/>
            <a:ext cx="3741683" cy="3057975"/>
          </a:xfrm>
          <a:prstGeom prst="rect">
            <a:avLst/>
          </a:prstGeom>
        </p:spPr>
      </p:pic>
      <p:sp>
        <p:nvSpPr>
          <p:cNvPr id="14" name="TextBox 13">
            <a:extLst>
              <a:ext uri="{FF2B5EF4-FFF2-40B4-BE49-F238E27FC236}">
                <a16:creationId xmlns:a16="http://schemas.microsoft.com/office/drawing/2014/main" id="{3F86BEB9-684D-1C44-B414-2F17EFBC883A}"/>
              </a:ext>
            </a:extLst>
          </p:cNvPr>
          <p:cNvSpPr txBox="1"/>
          <p:nvPr/>
        </p:nvSpPr>
        <p:spPr>
          <a:xfrm>
            <a:off x="7180426" y="5448908"/>
            <a:ext cx="2752787"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Tulipa uniflora</a:t>
            </a:r>
          </a:p>
        </p:txBody>
      </p:sp>
      <p:sp>
        <p:nvSpPr>
          <p:cNvPr id="3" name="TextBox 2">
            <a:extLst>
              <a:ext uri="{FF2B5EF4-FFF2-40B4-BE49-F238E27FC236}">
                <a16:creationId xmlns:a16="http://schemas.microsoft.com/office/drawing/2014/main" id="{6A48BEE6-7C7F-3E4D-B529-3EDBF923D817}"/>
              </a:ext>
            </a:extLst>
          </p:cNvPr>
          <p:cNvSpPr txBox="1"/>
          <p:nvPr/>
        </p:nvSpPr>
        <p:spPr>
          <a:xfrm>
            <a:off x="3476007" y="210981"/>
            <a:ext cx="2293481" cy="584775"/>
          </a:xfrm>
          <a:prstGeom prst="rect">
            <a:avLst/>
          </a:prstGeom>
          <a:noFill/>
        </p:spPr>
        <p:txBody>
          <a:bodyPr wrap="square" rtlCol="0">
            <a:spAutoFit/>
          </a:bodyPr>
          <a:lstStyle/>
          <a:p>
            <a:pPr algn="l"/>
            <a:r>
              <a:rPr lang="en-GB" sz="3200">
                <a:latin typeface="Times New Roman" panose="02020603050405020304" pitchFamily="18" charset="0"/>
                <a:cs typeface="Times New Roman" panose="02020603050405020304" pitchFamily="18" charset="0"/>
              </a:rPr>
              <a:t>Flora</a:t>
            </a:r>
            <a:endParaRPr lang="mn-M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40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F096-01A0-F545-BE8F-C659342BF329}"/>
              </a:ext>
            </a:extLst>
          </p:cNvPr>
          <p:cNvSpPr>
            <a:spLocks noGrp="1"/>
          </p:cNvSpPr>
          <p:nvPr>
            <p:ph type="title"/>
          </p:nvPr>
        </p:nvSpPr>
        <p:spPr>
          <a:xfrm>
            <a:off x="677334" y="609600"/>
            <a:ext cx="8669986" cy="1200153"/>
          </a:xfrm>
        </p:spPr>
        <p:txBody>
          <a:bodyPr>
            <a:normAutofit/>
          </a:bodyPr>
          <a:lstStyle/>
          <a:p>
            <a:r>
              <a:rPr lang="mn-MN" b="0" i="0">
                <a:solidFill>
                  <a:srgbClr val="222222"/>
                </a:solidFill>
                <a:effectLst/>
                <a:latin typeface="Times New Roman" panose="02020603050405020304" pitchFamily="18" charset="0"/>
                <a:cs typeface="Times New Roman" panose="02020603050405020304" pitchFamily="18" charset="0"/>
              </a:rPr>
              <a:t> Admission is free, goyo, tsulhir sweet herbs...</a:t>
            </a:r>
            <a:endParaRPr lang="mn-MN">
              <a:latin typeface="Times New Roman" panose="02020603050405020304" pitchFamily="18" charset="0"/>
              <a:cs typeface="Times New Roman" panose="02020603050405020304" pitchFamily="18" charset="0"/>
            </a:endParaRPr>
          </a:p>
        </p:txBody>
      </p:sp>
      <p:pic>
        <p:nvPicPr>
          <p:cNvPr id="5" name="Picture 10">
            <a:extLst>
              <a:ext uri="{FF2B5EF4-FFF2-40B4-BE49-F238E27FC236}">
                <a16:creationId xmlns:a16="http://schemas.microsoft.com/office/drawing/2014/main" id="{DE351187-E54D-9544-B415-E586F23917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842" y="2370880"/>
            <a:ext cx="2773932" cy="3213139"/>
          </a:xfrm>
          <a:prstGeom prst="rect">
            <a:avLst/>
          </a:prstGeom>
        </p:spPr>
      </p:pic>
      <p:sp>
        <p:nvSpPr>
          <p:cNvPr id="6" name="TextBox 5">
            <a:extLst>
              <a:ext uri="{FF2B5EF4-FFF2-40B4-BE49-F238E27FC236}">
                <a16:creationId xmlns:a16="http://schemas.microsoft.com/office/drawing/2014/main" id="{A8EB34F0-B6E4-AE47-A9C6-875A4F8ACF9D}"/>
              </a:ext>
            </a:extLst>
          </p:cNvPr>
          <p:cNvSpPr txBox="1"/>
          <p:nvPr/>
        </p:nvSpPr>
        <p:spPr>
          <a:xfrm>
            <a:off x="959674" y="5752357"/>
            <a:ext cx="2046268"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Nitraria schoberi</a:t>
            </a:r>
          </a:p>
        </p:txBody>
      </p:sp>
      <p:pic>
        <p:nvPicPr>
          <p:cNvPr id="7" name="Picture 7">
            <a:extLst>
              <a:ext uri="{FF2B5EF4-FFF2-40B4-BE49-F238E27FC236}">
                <a16:creationId xmlns:a16="http://schemas.microsoft.com/office/drawing/2014/main" id="{394C1E6B-C7E6-7A44-8380-990D779A6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768" y="2253722"/>
            <a:ext cx="3349959" cy="2673877"/>
          </a:xfrm>
          <a:prstGeom prst="rect">
            <a:avLst/>
          </a:prstGeom>
        </p:spPr>
      </p:pic>
      <p:sp>
        <p:nvSpPr>
          <p:cNvPr id="9" name="TextBox 8">
            <a:extLst>
              <a:ext uri="{FF2B5EF4-FFF2-40B4-BE49-F238E27FC236}">
                <a16:creationId xmlns:a16="http://schemas.microsoft.com/office/drawing/2014/main" id="{D729DB71-14A1-D24D-9BA0-7DA6EEE22C69}"/>
              </a:ext>
            </a:extLst>
          </p:cNvPr>
          <p:cNvSpPr txBox="1"/>
          <p:nvPr/>
        </p:nvSpPr>
        <p:spPr>
          <a:xfrm>
            <a:off x="6653703" y="5066255"/>
            <a:ext cx="3564024"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Cynomorium songarium Rupr</a:t>
            </a:r>
          </a:p>
        </p:txBody>
      </p:sp>
      <p:pic>
        <p:nvPicPr>
          <p:cNvPr id="10" name="Picture 10">
            <a:extLst>
              <a:ext uri="{FF2B5EF4-FFF2-40B4-BE49-F238E27FC236}">
                <a16:creationId xmlns:a16="http://schemas.microsoft.com/office/drawing/2014/main" id="{F297BD98-C7AC-8E49-8327-3D8B7A7DF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663" y="1978091"/>
            <a:ext cx="3052040" cy="3958932"/>
          </a:xfrm>
          <a:prstGeom prst="rect">
            <a:avLst/>
          </a:prstGeom>
        </p:spPr>
      </p:pic>
      <p:sp>
        <p:nvSpPr>
          <p:cNvPr id="12" name="TextBox 11">
            <a:extLst>
              <a:ext uri="{FF2B5EF4-FFF2-40B4-BE49-F238E27FC236}">
                <a16:creationId xmlns:a16="http://schemas.microsoft.com/office/drawing/2014/main" id="{9B2DCBE8-104D-7942-904C-0BDBA3C83692}"/>
              </a:ext>
            </a:extLst>
          </p:cNvPr>
          <p:cNvSpPr txBox="1"/>
          <p:nvPr/>
        </p:nvSpPr>
        <p:spPr>
          <a:xfrm>
            <a:off x="3785259" y="6121689"/>
            <a:ext cx="2868444" cy="369332"/>
          </a:xfrm>
          <a:prstGeom prst="rect">
            <a:avLst/>
          </a:prstGeom>
          <a:noFill/>
        </p:spPr>
        <p:txBody>
          <a:bodyPr wrap="square" rtlCol="0">
            <a:spAutoFit/>
          </a:bodyPr>
          <a:lstStyle/>
          <a:p>
            <a:pPr algn="l"/>
            <a:r>
              <a:rPr lang="en-US" b="0">
                <a:solidFill>
                  <a:srgbClr val="222222"/>
                </a:solidFill>
                <a:effectLst/>
                <a:latin typeface="Times New Roman" panose="02020603050405020304" pitchFamily="18" charset="0"/>
                <a:cs typeface="Times New Roman" panose="02020603050405020304" pitchFamily="18" charset="0"/>
              </a:rPr>
              <a:t>Agriophyllum squarrosum </a:t>
            </a:r>
            <a:endParaRPr lang="mn-M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3329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324D090-B5A8-914C-B712-B6D9BF9DF4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02" y="1273755"/>
            <a:ext cx="4078448" cy="3599569"/>
          </a:xfrm>
        </p:spPr>
      </p:pic>
      <p:sp>
        <p:nvSpPr>
          <p:cNvPr id="6" name="TextBox 5">
            <a:extLst>
              <a:ext uri="{FF2B5EF4-FFF2-40B4-BE49-F238E27FC236}">
                <a16:creationId xmlns:a16="http://schemas.microsoft.com/office/drawing/2014/main" id="{2D7DDA4F-69EC-0F40-9AEF-14E8EAABBC56}"/>
              </a:ext>
            </a:extLst>
          </p:cNvPr>
          <p:cNvSpPr txBox="1"/>
          <p:nvPr/>
        </p:nvSpPr>
        <p:spPr>
          <a:xfrm>
            <a:off x="592392" y="5463186"/>
            <a:ext cx="1955856"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Ulmus pumila</a:t>
            </a:r>
          </a:p>
        </p:txBody>
      </p:sp>
      <p:pic>
        <p:nvPicPr>
          <p:cNvPr id="7" name="Picture 7">
            <a:extLst>
              <a:ext uri="{FF2B5EF4-FFF2-40B4-BE49-F238E27FC236}">
                <a16:creationId xmlns:a16="http://schemas.microsoft.com/office/drawing/2014/main" id="{07530526-ACFE-AC4E-B94B-47762B7A1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560" y="534378"/>
            <a:ext cx="4078449" cy="4928808"/>
          </a:xfrm>
          <a:prstGeom prst="rect">
            <a:avLst/>
          </a:prstGeom>
        </p:spPr>
      </p:pic>
      <p:sp>
        <p:nvSpPr>
          <p:cNvPr id="9" name="TextBox 8">
            <a:extLst>
              <a:ext uri="{FF2B5EF4-FFF2-40B4-BE49-F238E27FC236}">
                <a16:creationId xmlns:a16="http://schemas.microsoft.com/office/drawing/2014/main" id="{C26FE08F-8C21-5349-B764-9B9DBF6D3E99}"/>
              </a:ext>
            </a:extLst>
          </p:cNvPr>
          <p:cNvSpPr txBox="1"/>
          <p:nvPr/>
        </p:nvSpPr>
        <p:spPr>
          <a:xfrm>
            <a:off x="4206950" y="5796215"/>
            <a:ext cx="3537857"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Haloxylon ammodendron</a:t>
            </a:r>
          </a:p>
        </p:txBody>
      </p:sp>
      <p:pic>
        <p:nvPicPr>
          <p:cNvPr id="10" name="Picture 10">
            <a:extLst>
              <a:ext uri="{FF2B5EF4-FFF2-40B4-BE49-F238E27FC236}">
                <a16:creationId xmlns:a16="http://schemas.microsoft.com/office/drawing/2014/main" id="{5789DF7D-49D0-6341-8960-A57ED8511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6102" y="977014"/>
            <a:ext cx="4375898" cy="4193049"/>
          </a:xfrm>
          <a:prstGeom prst="rect">
            <a:avLst/>
          </a:prstGeom>
        </p:spPr>
      </p:pic>
      <p:sp>
        <p:nvSpPr>
          <p:cNvPr id="12" name="TextBox 11">
            <a:extLst>
              <a:ext uri="{FF2B5EF4-FFF2-40B4-BE49-F238E27FC236}">
                <a16:creationId xmlns:a16="http://schemas.microsoft.com/office/drawing/2014/main" id="{8A521700-5106-9949-972C-4F5C88626296}"/>
              </a:ext>
            </a:extLst>
          </p:cNvPr>
          <p:cNvSpPr txBox="1"/>
          <p:nvPr/>
        </p:nvSpPr>
        <p:spPr>
          <a:xfrm>
            <a:off x="8265839" y="5278520"/>
            <a:ext cx="2406963" cy="369332"/>
          </a:xfrm>
          <a:prstGeom prst="rect">
            <a:avLst/>
          </a:prstGeom>
          <a:noFill/>
        </p:spPr>
        <p:txBody>
          <a:bodyPr wrap="square" rtlCol="0">
            <a:spAutoFit/>
          </a:bodyPr>
          <a:lstStyle/>
          <a:p>
            <a:pPr algn="l"/>
            <a:r>
              <a:rPr lang="mn-MN" i="1">
                <a:latin typeface="Times New Roman" panose="02020603050405020304" pitchFamily="18" charset="0"/>
                <a:cs typeface="Times New Roman" panose="02020603050405020304" pitchFamily="18" charset="0"/>
              </a:rPr>
              <a:t>Populus diversufola</a:t>
            </a:r>
          </a:p>
        </p:txBody>
      </p:sp>
    </p:spTree>
    <p:extLst>
      <p:ext uri="{BB962C8B-B14F-4D97-AF65-F5344CB8AC3E}">
        <p14:creationId xmlns:p14="http://schemas.microsoft.com/office/powerpoint/2010/main" val="17125354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Gobi desert in Mongolia (Umnugovi province)</vt:lpstr>
      <vt:lpstr>Umnugovi province </vt:lpstr>
      <vt:lpstr>Character of the landscape of the area</vt:lpstr>
      <vt:lpstr>PowerPoint Presentation</vt:lpstr>
      <vt:lpstr>PowerPoint Presentation</vt:lpstr>
      <vt:lpstr>Southern Mongolia</vt:lpstr>
      <vt:lpstr>Drought, heat-resistant, good nutrition, a small green leaves with sparse vegetation, including more than 250 types of plants and dominated by astragalus, golden root, gentiana, serjimyadag variety of medicinal plants are abundant. </vt:lpstr>
      <vt:lpstr> Admission is free, goyo, tsulhir sweet herbs...</vt:lpstr>
      <vt:lpstr>PowerPoint Presentation</vt:lpstr>
      <vt:lpstr>PowerPoint Presentation</vt:lpstr>
      <vt:lpstr>PowerPoint Presentation</vt:lpstr>
      <vt:lpstr>PowerPoint Presentation</vt:lpstr>
      <vt:lpstr>Why I chose the Umnugovi province’s ecological issues?</vt:lpstr>
      <vt:lpstr>Observed problems</vt:lpstr>
      <vt:lpstr>POTENTIAL SOLUTIONS</vt:lpstr>
      <vt:lpstr>Used edition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Mongolian Gobi Region</dc:title>
  <dc:creator>Unknown User</dc:creator>
  <cp:lastModifiedBy>Unknown User</cp:lastModifiedBy>
  <cp:revision>17</cp:revision>
  <dcterms:created xsi:type="dcterms:W3CDTF">2020-04-11T14:16:22Z</dcterms:created>
  <dcterms:modified xsi:type="dcterms:W3CDTF">2020-04-17T01:38:18Z</dcterms:modified>
</cp:coreProperties>
</file>