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9" r:id="rId8"/>
    <p:sldId id="272" r:id="rId9"/>
    <p:sldId id="274" r:id="rId10"/>
    <p:sldId id="262" r:id="rId11"/>
    <p:sldId id="263" r:id="rId12"/>
    <p:sldId id="275" r:id="rId13"/>
    <p:sldId id="264" r:id="rId14"/>
    <p:sldId id="279" r:id="rId15"/>
    <p:sldId id="278" r:id="rId16"/>
    <p:sldId id="276" r:id="rId17"/>
    <p:sldId id="277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E2CD4-E2E7-48AE-BD60-9748CE87B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B265F-32D8-4096-B971-10BBEEC22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5C0AF-AD84-49D8-9236-78C0A7E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F7BF2-E193-4828-8AF2-0E2688B5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903A4-16EF-494A-A8BA-415FBD93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2939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7CAA-6024-4EF1-8E1A-C941A561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B12ED-907D-4092-964B-0A1182D55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28FA9-D709-474E-B87F-54102CE2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78FBB-5048-47BE-BEEC-DE036E9A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08B10-8923-4926-A55D-E47D7D2C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888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3439C-FC2F-49C7-8E54-5F30E64EF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4499F-F701-4EDD-87D5-F8BAF5C5F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4F68C-7A27-46F2-B1D1-5AB8A711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3CFD4-B942-4D67-8E04-66DF9AC68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682A9-F260-4328-A9D5-602EA357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492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E6DAB-EEDE-4682-9C99-7FF4E08EA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76193-E971-4CDF-9448-8487E3428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A341A-3F96-4E18-B759-1F809DA4D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B9788-702F-4756-A5E8-213A0A74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1B572-AAE1-41DD-B356-6E1E0294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673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B0E4-0D28-49E3-B407-ED6EB2C6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EE9E1-161B-4A31-AB3E-4E16DD397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9F810-427D-442D-8FA0-9873B0DEE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82F42-081F-4FBE-847A-4B8B5B2E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E303-6D48-40AB-AA26-BB96DB480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269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2F40-8391-4803-B8C4-7B6C3917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DE6D0-3DE8-454A-87D5-01206B2F2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C328C-E95F-4E36-A55A-F2F2C357F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6902D-1692-4155-9B7D-C8130565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B8467-A9C2-46B3-BC8B-ED0CEC5C1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DB3F3-EE55-4B91-92F8-87F908A62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3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6D569-D1BB-4605-A788-C5C01723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3E20F-50BD-4391-9A0B-E70FF481E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2A6DC-EEB4-403B-8C57-A7C99F978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F1589-E612-4A77-9C3A-E7BC99D0D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8C4FFF-F87D-4242-A834-0061B267D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6BBFDB-A292-4C3B-B73B-5CEAEBE1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1B53C-8B0B-45C9-AFAA-CDD255CE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BD550-0D8F-475B-8D4B-7E3BCF9D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192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0824-5E0B-4B97-BB77-F34AEB848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A458E-CC67-45ED-AD32-ABC16DB9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597B2-C4E1-44FB-8731-DBD6F34B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11004-386C-4D25-AF8F-E4B6D242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880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5765F1-D075-478C-9981-A3BD42E0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4FBC5E-573A-4BB0-9580-CFBE0131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6F052-D2AE-462A-9FB2-F4727B47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340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F996-2D35-4F08-9F2E-6F1975AA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E3F9F-2965-4AB8-AAD7-0FE371379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3D0CB-CE10-4E37-8851-8E02D2BC7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4E5D7-0022-4552-AE38-11574C02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15B72-9746-4196-BA28-CC7F8FA0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122BF-DEDC-47F7-9B2B-A7417508E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812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1688A-FB32-42CC-B85C-7FBE5E41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F5F88C-4F6A-4663-B47B-D18C5FB65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6C455-64D0-47A2-882E-D4A748354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413B8-4F35-4070-A63A-F63F7457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A8595-AE67-46DE-B558-A269A8B5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EE459-F169-45B8-9406-0726A3F3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635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56E604-AEF4-4EEB-8F9A-1B9D2DB25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E4786-A58B-4E72-9403-AFA706B34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9C788-FDE7-48B5-92CA-620CE3686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0DCD-718B-4302-B849-6BBC94CB25EF}" type="datetimeFigureOut">
              <a:rPr lang="hr-HR" smtClean="0"/>
              <a:t>20.4.2020.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DBE6-1C92-46AE-AB35-B4F57E8F7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71BC5-4D49-49A6-A8DE-5B47A7251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4747D-01F3-4B89-811A-8FE10FAED2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100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4902-B4ED-4ACC-ABBB-50DA4D1627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BARK BEETLE IN CROATIA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0B0C1-E08B-4616-855E-699BD9C59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54778"/>
            <a:ext cx="9144000" cy="1655762"/>
          </a:xfrm>
        </p:spPr>
        <p:txBody>
          <a:bodyPr>
            <a:normAutofit/>
          </a:bodyPr>
          <a:lstStyle/>
          <a:p>
            <a:r>
              <a:rPr lang="hr-HR" sz="2800" b="1" dirty="0"/>
              <a:t>Landscape ecology</a:t>
            </a:r>
          </a:p>
          <a:p>
            <a:r>
              <a:rPr lang="hr-HR" sz="2800" dirty="0"/>
              <a:t>Domagoj Antolić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4EF84-AFFA-486B-A0BF-B789E5E05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61" y="5031221"/>
            <a:ext cx="2547257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797AF183-E992-4084-9F71-8CD752932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AB210-6CF2-401B-9B64-51EE7B1F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rgbClr val="000000"/>
                </a:solidFill>
              </a:rPr>
              <a:t>PHEROMONE TRAPS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79FAA-BFCD-4AC0-AE21-89FA910E9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hr-HR" sz="2400" dirty="0">
                <a:solidFill>
                  <a:srgbClr val="000000"/>
                </a:solidFill>
              </a:rPr>
              <a:t>sticky scent boards made of plastic</a:t>
            </a:r>
          </a:p>
          <a:p>
            <a:r>
              <a:rPr lang="hr-HR" sz="2400" dirty="0">
                <a:solidFill>
                  <a:srgbClr val="000000"/>
                </a:solidFill>
              </a:rPr>
              <a:t>destroying of trapped insects</a:t>
            </a:r>
          </a:p>
          <a:p>
            <a:r>
              <a:rPr lang="hr-HR" sz="2400" dirty="0">
                <a:solidFill>
                  <a:srgbClr val="000000"/>
                </a:solidFill>
              </a:rPr>
              <a:t>chemical agents </a:t>
            </a:r>
          </a:p>
          <a:p>
            <a:endParaRPr lang="hr-HR" sz="2000" dirty="0">
              <a:solidFill>
                <a:srgbClr val="000000"/>
              </a:solidFill>
            </a:endParaRPr>
          </a:p>
          <a:p>
            <a:endParaRPr lang="hr-HR" sz="2000" dirty="0">
              <a:solidFill>
                <a:srgbClr val="000000"/>
              </a:solidFill>
            </a:endParaRPr>
          </a:p>
          <a:p>
            <a:endParaRPr lang="hr-H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4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2F925-5C51-4B91-AB09-526964C4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880054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FELLING NAD EXPORT OF INFECTED TREES</a:t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eople in a forest&#10;&#10;Description automatically generated">
            <a:extLst>
              <a:ext uri="{FF2B5EF4-FFF2-40B4-BE49-F238E27FC236}">
                <a16:creationId xmlns:a16="http://schemas.microsoft.com/office/drawing/2014/main" id="{58EAD8BC-8DEC-46E8-851E-62B9F9353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4" y="2426818"/>
            <a:ext cx="538402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le of wood in a forest&#10;&#10;Description automatically generated">
            <a:extLst>
              <a:ext uri="{FF2B5EF4-FFF2-40B4-BE49-F238E27FC236}">
                <a16:creationId xmlns:a16="http://schemas.microsoft.com/office/drawing/2014/main" id="{B9BDFCBD-43CA-4197-824F-3063F2B8D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11544"/>
            <a:ext cx="5455917" cy="362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02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D7CD35FE-F652-40B4-ADBD-CE65B0575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0D009-8C24-4B38-A491-35A582B6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CHANGES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77A6F-5799-4BA2-A0AF-51AE3721A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601296"/>
            <a:ext cx="5172919" cy="3038649"/>
          </a:xfrm>
        </p:spPr>
        <p:txBody>
          <a:bodyPr anchor="ctr">
            <a:normAutofit/>
          </a:bodyPr>
          <a:lstStyle/>
          <a:p>
            <a:r>
              <a:rPr lang="hr-HR" sz="2400" dirty="0"/>
              <a:t>Loss of forests – plants and animals habitat, place for recreation and sport</a:t>
            </a:r>
          </a:p>
          <a:p>
            <a:r>
              <a:rPr lang="hr-HR" sz="2400" dirty="0"/>
              <a:t>Aesthetic aspect of nature</a:t>
            </a:r>
          </a:p>
          <a:p>
            <a:r>
              <a:rPr lang="hr-HR" sz="2400" dirty="0"/>
              <a:t>Soil erosion and degradation</a:t>
            </a:r>
          </a:p>
          <a:p>
            <a:r>
              <a:rPr lang="hr-HR" sz="2400" dirty="0"/>
              <a:t>CO2 absorption</a:t>
            </a:r>
          </a:p>
          <a:p>
            <a:r>
              <a:rPr lang="hr-HR" sz="2400" dirty="0"/>
              <a:t>Water retention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882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46154753-63EC-4E33-9D27-19EB9FFAE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F787D-DD88-4EF6-85F6-C47C1BF6F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hr-HR" sz="3600" dirty="0"/>
              <a:t>Czech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859C2-65C8-4951-91EB-8443E20AE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2096086"/>
            <a:ext cx="4062642" cy="3179298"/>
          </a:xfrm>
        </p:spPr>
        <p:txBody>
          <a:bodyPr anchor="t">
            <a:normAutofit/>
          </a:bodyPr>
          <a:lstStyle/>
          <a:p>
            <a:r>
              <a:rPr lang="hr-HR" sz="2400" dirty="0"/>
              <a:t>50% of forests in CZ is spruce</a:t>
            </a:r>
          </a:p>
          <a:p>
            <a:r>
              <a:rPr lang="en-US" sz="2400" dirty="0"/>
              <a:t>commercial and ecological</a:t>
            </a:r>
            <a:r>
              <a:rPr lang="hr-HR" sz="2400" dirty="0"/>
              <a:t> problem – high timber price, sawmills and plantations</a:t>
            </a:r>
          </a:p>
        </p:txBody>
      </p:sp>
    </p:spTree>
    <p:extLst>
      <p:ext uri="{BB962C8B-B14F-4D97-AF65-F5344CB8AC3E}">
        <p14:creationId xmlns:p14="http://schemas.microsoft.com/office/powerpoint/2010/main" val="4099543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2D24E90B-9479-45AD-8F48-1E38A8F4B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1F778A-83F6-43C4-9BAD-391C5C77DFE9}"/>
              </a:ext>
            </a:extLst>
          </p:cNvPr>
          <p:cNvSpPr/>
          <p:nvPr/>
        </p:nvSpPr>
        <p:spPr>
          <a:xfrm>
            <a:off x="717354" y="724790"/>
            <a:ext cx="345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SUMAVA NATIONAL PARK</a:t>
            </a:r>
          </a:p>
        </p:txBody>
      </p:sp>
    </p:spTree>
    <p:extLst>
      <p:ext uri="{BB962C8B-B14F-4D97-AF65-F5344CB8AC3E}">
        <p14:creationId xmlns:p14="http://schemas.microsoft.com/office/powerpoint/2010/main" val="3924092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grass&#10;&#10;Description automatically generated">
            <a:extLst>
              <a:ext uri="{FF2B5EF4-FFF2-40B4-BE49-F238E27FC236}">
                <a16:creationId xmlns:a16="http://schemas.microsoft.com/office/drawing/2014/main" id="{E6977ADF-DAF4-497B-A13C-39A7C59A4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8" r="21630" b="-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A3C47-DAC4-4D6F-870B-EE241A90C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70" y="365759"/>
            <a:ext cx="4706803" cy="5824026"/>
          </a:xfrm>
        </p:spPr>
        <p:txBody>
          <a:bodyPr anchor="ctr">
            <a:normAutofit/>
          </a:bodyPr>
          <a:lstStyle/>
          <a:p>
            <a:r>
              <a:rPr lang="hr-HR" sz="2400" dirty="0">
                <a:solidFill>
                  <a:srgbClr val="000000"/>
                </a:solidFill>
              </a:rPr>
              <a:t>The same problem in most countries in Europe (especially in central Europe)</a:t>
            </a:r>
          </a:p>
          <a:p>
            <a:endParaRPr lang="hr-HR" sz="2400" dirty="0">
              <a:solidFill>
                <a:srgbClr val="000000"/>
              </a:solidFill>
            </a:endParaRPr>
          </a:p>
          <a:p>
            <a:r>
              <a:rPr lang="hr-HR" sz="2400" dirty="0">
                <a:solidFill>
                  <a:srgbClr val="000000"/>
                </a:solidFill>
              </a:rPr>
              <a:t>Devastating for forests and lumber industry </a:t>
            </a:r>
            <a:r>
              <a:rPr lang="hr-HR" sz="2400" dirty="0">
                <a:solidFill>
                  <a:srgbClr val="000000"/>
                </a:solidFill>
                <a:sym typeface="Wingdings" panose="05000000000000000000" pitchFamily="2" charset="2"/>
              </a:rPr>
              <a:t> jobs ?</a:t>
            </a:r>
          </a:p>
          <a:p>
            <a:endParaRPr lang="hr-HR" sz="24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r-HR" sz="2400" dirty="0">
              <a:solidFill>
                <a:srgbClr val="000000"/>
              </a:solidFill>
            </a:endParaRPr>
          </a:p>
          <a:p>
            <a:r>
              <a:rPr lang="hr-HR" sz="2400" dirty="0">
                <a:solidFill>
                  <a:srgbClr val="000000"/>
                </a:solidFill>
              </a:rPr>
              <a:t>NO UNIQUE SOLUTION !</a:t>
            </a:r>
          </a:p>
        </p:txBody>
      </p:sp>
    </p:spTree>
    <p:extLst>
      <p:ext uri="{BB962C8B-B14F-4D97-AF65-F5344CB8AC3E}">
        <p14:creationId xmlns:p14="http://schemas.microsoft.com/office/powerpoint/2010/main" val="322583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C740C-9525-45B1-B0BD-D0AFF6F93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6" r="8543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A546B-2D76-4673-A87C-0227AED32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85" r="28705" b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09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tall grass with trees in the background&#10;&#10;Description automatically generated">
            <a:extLst>
              <a:ext uri="{FF2B5EF4-FFF2-40B4-BE49-F238E27FC236}">
                <a16:creationId xmlns:a16="http://schemas.microsoft.com/office/drawing/2014/main" id="{192022F6-C52D-4056-BA22-AD2EBD4F52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9F5D3-A2A1-45DC-9689-4D9BAD3163D1}"/>
              </a:ext>
            </a:extLst>
          </p:cNvPr>
          <p:cNvSpPr txBox="1"/>
          <p:nvPr/>
        </p:nvSpPr>
        <p:spPr>
          <a:xfrm>
            <a:off x="2239618" y="1417983"/>
            <a:ext cx="655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rgbClr val="C00000"/>
                </a:solidFill>
              </a:rPr>
              <a:t>T H A N K   Y O U !</a:t>
            </a:r>
          </a:p>
        </p:txBody>
      </p:sp>
    </p:spTree>
    <p:extLst>
      <p:ext uri="{BB962C8B-B14F-4D97-AF65-F5344CB8AC3E}">
        <p14:creationId xmlns:p14="http://schemas.microsoft.com/office/powerpoint/2010/main" val="1771096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in a forest&#10;&#10;Description automatically generated">
            <a:extLst>
              <a:ext uri="{FF2B5EF4-FFF2-40B4-BE49-F238E27FC236}">
                <a16:creationId xmlns:a16="http://schemas.microsoft.com/office/drawing/2014/main" id="{03685421-9694-4D02-A9B5-AA0CEEEA3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r="9091" b="97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Freeform: Shape 1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1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A15F9-AB05-4F55-951E-B32FC0BDE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2754086"/>
          </a:xfrm>
        </p:spPr>
        <p:txBody>
          <a:bodyPr anchor="t">
            <a:normAutofit/>
          </a:bodyPr>
          <a:lstStyle/>
          <a:p>
            <a:r>
              <a:rPr lang="hr-HR" sz="2400" dirty="0"/>
              <a:t>serious problem in most european countries – Croatia, Czech Rep, Slovakia, Germany, Austria...</a:t>
            </a:r>
          </a:p>
          <a:p>
            <a:r>
              <a:rPr lang="en-US" sz="2400" dirty="0"/>
              <a:t>negative impact on forest ecosystems and landscape</a:t>
            </a:r>
            <a:endParaRPr lang="hr-HR" sz="24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47882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6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829C6-5F99-446F-8B33-1166DB12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Character of the landscape of the</a:t>
            </a:r>
            <a:r>
              <a:rPr lang="hr-HR" sz="3400" dirty="0">
                <a:solidFill>
                  <a:srgbClr val="FFFFFF"/>
                </a:solidFill>
              </a:rPr>
              <a:t> infected</a:t>
            </a:r>
            <a:r>
              <a:rPr lang="en-US" sz="3400" dirty="0">
                <a:solidFill>
                  <a:srgbClr val="FFFFFF"/>
                </a:solidFill>
              </a:rPr>
              <a:t> area</a:t>
            </a:r>
            <a:endParaRPr lang="hr-HR" sz="3400" dirty="0">
              <a:solidFill>
                <a:srgbClr val="FFFFFF"/>
              </a:solidFill>
            </a:endParaRPr>
          </a:p>
        </p:txBody>
      </p:sp>
      <p:cxnSp>
        <p:nvCxnSpPr>
          <p:cNvPr id="42" name="Straight Connector 38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DF614-DB22-45D1-A439-7E14D8B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47" y="2799889"/>
            <a:ext cx="4933490" cy="2987543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mountainous region in </a:t>
            </a:r>
            <a:r>
              <a:rPr lang="en-US" sz="2400" dirty="0" err="1">
                <a:solidFill>
                  <a:srgbClr val="FFFFFF"/>
                </a:solidFill>
              </a:rPr>
              <a:t>Croati</a:t>
            </a:r>
            <a:r>
              <a:rPr lang="hr-HR" sz="2400" dirty="0">
                <a:solidFill>
                  <a:srgbClr val="FFFFFF"/>
                </a:solidFill>
              </a:rPr>
              <a:t>a           (400 – 1500 above sea level)</a:t>
            </a:r>
          </a:p>
          <a:p>
            <a:r>
              <a:rPr lang="hr-HR" sz="2400" dirty="0">
                <a:solidFill>
                  <a:srgbClr val="FFFFFF"/>
                </a:solidFill>
              </a:rPr>
              <a:t>cca 65% is covered by forests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extremely rich</a:t>
            </a:r>
            <a:r>
              <a:rPr lang="hr-HR" sz="2400" dirty="0">
                <a:solidFill>
                  <a:srgbClr val="FFFFFF"/>
                </a:solidFill>
              </a:rPr>
              <a:t> flora and fauna </a:t>
            </a:r>
          </a:p>
          <a:p>
            <a:r>
              <a:rPr lang="hr-HR" sz="2400" dirty="0">
                <a:solidFill>
                  <a:srgbClr val="FFFFFF"/>
                </a:solidFill>
              </a:rPr>
              <a:t>low population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2D99BFE-7D39-4D8B-821F-84EF6BC50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 r="3" b="13133"/>
          <a:stretch/>
        </p:blipFill>
        <p:spPr>
          <a:xfrm>
            <a:off x="7380074" y="347472"/>
            <a:ext cx="3766664" cy="2971800"/>
          </a:xfrm>
          <a:prstGeom prst="rect">
            <a:avLst/>
          </a:prstGeom>
        </p:spPr>
      </p:pic>
      <p:pic>
        <p:nvPicPr>
          <p:cNvPr id="11" name="Picture 10" descr="A view of a rocky mountain&#10;&#10;Description automatically generated">
            <a:extLst>
              <a:ext uri="{FF2B5EF4-FFF2-40B4-BE49-F238E27FC236}">
                <a16:creationId xmlns:a16="http://schemas.microsoft.com/office/drawing/2014/main" id="{A5E90B39-608F-4DE2-BB27-E184F10A3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1" b="3"/>
          <a:stretch/>
        </p:blipFill>
        <p:spPr>
          <a:xfrm>
            <a:off x="6835673" y="3660103"/>
            <a:ext cx="4855464" cy="27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04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ree covered in snow&#10;&#10;Description automatically generated">
            <a:extLst>
              <a:ext uri="{FF2B5EF4-FFF2-40B4-BE49-F238E27FC236}">
                <a16:creationId xmlns:a16="http://schemas.microsoft.com/office/drawing/2014/main" id="{7295CB4A-5822-4432-A38B-9241617E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Picture 8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1AB15896-C851-4CFA-9C7E-02FA6ECB6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 r="-2" b="4296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cat sitting on top of a snow covered slope&#10;&#10;Description automatically generated">
            <a:extLst>
              <a:ext uri="{FF2B5EF4-FFF2-40B4-BE49-F238E27FC236}">
                <a16:creationId xmlns:a16="http://schemas.microsoft.com/office/drawing/2014/main" id="{8C4DE75F-3483-4A23-ABDC-8D71D3A13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r="15580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02AD3-8489-495F-8BC5-76C61C2F9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endParaRPr lang="hr-HR" sz="2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23798-2F25-4556-96E5-5639DFF37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258568"/>
            <a:ext cx="3167341" cy="3922776"/>
          </a:xfrm>
        </p:spPr>
        <p:txBody>
          <a:bodyPr>
            <a:normAutofit/>
          </a:bodyPr>
          <a:lstStyle/>
          <a:p>
            <a:r>
              <a:rPr lang="hr-HR" sz="2400" dirty="0"/>
              <a:t>Animals: w</a:t>
            </a:r>
            <a:r>
              <a:rPr lang="en-US" sz="2400" dirty="0" err="1"/>
              <a:t>olf</a:t>
            </a:r>
            <a:r>
              <a:rPr lang="en-US" sz="2400" dirty="0"/>
              <a:t>, bear, lynx</a:t>
            </a:r>
            <a:r>
              <a:rPr lang="hr-HR" sz="2400" dirty="0"/>
              <a:t> (3 european predators)</a:t>
            </a:r>
            <a:r>
              <a:rPr lang="en-US" sz="2400" dirty="0"/>
              <a:t>, wild cat, wild boar, roe deer, weasel, marten, rabbit...</a:t>
            </a:r>
            <a:endParaRPr lang="hr-HR" sz="2400" dirty="0"/>
          </a:p>
          <a:p>
            <a:r>
              <a:rPr lang="hr-HR" sz="2400" dirty="0"/>
              <a:t>Plants: fir, b</a:t>
            </a:r>
            <a:r>
              <a:rPr lang="de-DE" sz="2400" dirty="0"/>
              <a:t>eech,</a:t>
            </a:r>
            <a:r>
              <a:rPr lang="hr-HR" sz="2400" dirty="0"/>
              <a:t> spruce</a:t>
            </a:r>
            <a:r>
              <a:rPr lang="de-DE" sz="2400" dirty="0"/>
              <a:t>, elm, </a:t>
            </a:r>
            <a:r>
              <a:rPr lang="hr-HR" sz="2400" dirty="0"/>
              <a:t>hornbeam...</a:t>
            </a:r>
            <a:endParaRPr lang="de-DE" sz="2400" dirty="0"/>
          </a:p>
          <a:p>
            <a:endParaRPr lang="en-US" sz="1700" dirty="0"/>
          </a:p>
          <a:p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val="4077284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top of a snow covered mountain&#10;&#10;Description automatically generated">
            <a:extLst>
              <a:ext uri="{FF2B5EF4-FFF2-40B4-BE49-F238E27FC236}">
                <a16:creationId xmlns:a16="http://schemas.microsoft.com/office/drawing/2014/main" id="{C3E9FE4D-9902-4FCA-8BE5-314431734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2882E-8FEE-45D1-887A-55A9D2A3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Climate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D7751-5C7A-4086-B41E-FEC9A850A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5017155" cy="2619839"/>
          </a:xfrm>
        </p:spPr>
        <p:txBody>
          <a:bodyPr anchor="ctr">
            <a:noAutofit/>
          </a:bodyPr>
          <a:lstStyle/>
          <a:p>
            <a:r>
              <a:rPr lang="hr-HR" sz="2400" dirty="0"/>
              <a:t>s</a:t>
            </a:r>
            <a:r>
              <a:rPr lang="en-US" sz="2400" dirty="0" err="1"/>
              <a:t>hort</a:t>
            </a:r>
            <a:r>
              <a:rPr lang="en-US" sz="2400" dirty="0"/>
              <a:t> and fresh summers and long and harsh winters with lots of snow</a:t>
            </a:r>
            <a:endParaRPr lang="hr-HR" sz="2400" dirty="0"/>
          </a:p>
          <a:p>
            <a:r>
              <a:rPr lang="hr-HR" sz="2400" dirty="0"/>
              <a:t>large amounts of precipitation (+2500 mm)</a:t>
            </a:r>
            <a:endParaRPr lang="en-US" sz="2400" dirty="0"/>
          </a:p>
          <a:p>
            <a:r>
              <a:rPr lang="hr-HR" sz="2400" dirty="0"/>
              <a:t>a</a:t>
            </a:r>
            <a:r>
              <a:rPr lang="en-US" sz="2400" dirty="0" err="1"/>
              <a:t>verage</a:t>
            </a:r>
            <a:r>
              <a:rPr lang="en-US" sz="2400" dirty="0"/>
              <a:t> temperature:</a:t>
            </a:r>
            <a:r>
              <a:rPr lang="hr-HR" sz="2400" dirty="0"/>
              <a:t> j</a:t>
            </a:r>
            <a:r>
              <a:rPr lang="en-US" sz="2400" dirty="0" err="1"/>
              <a:t>anuary</a:t>
            </a:r>
            <a:r>
              <a:rPr lang="en-US" sz="2400" dirty="0"/>
              <a:t> -1,2°C</a:t>
            </a:r>
            <a:r>
              <a:rPr lang="hr-HR" sz="2400" dirty="0"/>
              <a:t> and j</a:t>
            </a:r>
            <a:r>
              <a:rPr lang="en-US" sz="2400" dirty="0"/>
              <a:t>ul</a:t>
            </a:r>
            <a:r>
              <a:rPr lang="hr-HR" sz="2400" dirty="0"/>
              <a:t>y</a:t>
            </a:r>
            <a:r>
              <a:rPr lang="en-US" sz="2400" dirty="0"/>
              <a:t> 16,8°C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50899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in a forest&#10;&#10;Description automatically generated">
            <a:extLst>
              <a:ext uri="{FF2B5EF4-FFF2-40B4-BE49-F238E27FC236}">
                <a16:creationId xmlns:a16="http://schemas.microsoft.com/office/drawing/2014/main" id="{98700E66-A257-4BB4-A6FF-6BA0ED36A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8" r="-1" b="2827"/>
          <a:stretch/>
        </p:blipFill>
        <p:spPr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7" name="Picture 6" descr="A large body of water surrounded by trees&#10;&#10;Description automatically generated">
            <a:extLst>
              <a:ext uri="{FF2B5EF4-FFF2-40B4-BE49-F238E27FC236}">
                <a16:creationId xmlns:a16="http://schemas.microsoft.com/office/drawing/2014/main" id="{EA6EF5C5-6428-4244-A2CF-C4FC54A3F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 r="9734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11A595-D407-48ED-BB6D-7BE1CAEC5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>
            <a:normAutofit/>
          </a:bodyPr>
          <a:lstStyle/>
          <a:p>
            <a:r>
              <a:rPr lang="hr-HR" sz="3600" dirty="0"/>
              <a:t>SILVER FIR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1EA25-7782-41D4-9C39-6F6844736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9" y="3081756"/>
            <a:ext cx="5598940" cy="1775994"/>
          </a:xfrm>
        </p:spPr>
        <p:txBody>
          <a:bodyPr>
            <a:noAutofit/>
          </a:bodyPr>
          <a:lstStyle/>
          <a:p>
            <a:r>
              <a:rPr lang="hr-HR" sz="2400" dirty="0"/>
              <a:t>e</a:t>
            </a:r>
            <a:r>
              <a:rPr lang="en-US" sz="2400" dirty="0" err="1"/>
              <a:t>cologically</a:t>
            </a:r>
            <a:r>
              <a:rPr lang="en-US" sz="2400" dirty="0"/>
              <a:t>, economically and traditionally the most important conifer</a:t>
            </a:r>
            <a:r>
              <a:rPr lang="hr-HR" sz="2400" dirty="0"/>
              <a:t> in Croatia</a:t>
            </a:r>
            <a:endParaRPr lang="en-US" sz="2400" dirty="0"/>
          </a:p>
          <a:p>
            <a:r>
              <a:rPr lang="hr-HR" sz="2400" dirty="0"/>
              <a:t>negative impact – bark beetle, drought, frost, acid rain, air and soil pollution...</a:t>
            </a:r>
          </a:p>
        </p:txBody>
      </p:sp>
    </p:spTree>
    <p:extLst>
      <p:ext uri="{BB962C8B-B14F-4D97-AF65-F5344CB8AC3E}">
        <p14:creationId xmlns:p14="http://schemas.microsoft.com/office/powerpoint/2010/main" val="2044535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8EE78-3865-4708-BDEF-005665B07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81" r="-2" b="2602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78A776-C7EA-4629-A323-C5636CAE2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06" r="-2" b="1858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61767-A03F-4433-A990-425156F2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Bark beetle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28F79-DD4A-4FDD-B87C-CBDC2409E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hr-HR" sz="2400" dirty="0"/>
              <a:t>Precondition for bark beetle attack</a:t>
            </a:r>
          </a:p>
          <a:p>
            <a:pPr lvl="1"/>
            <a:r>
              <a:rPr lang="en-US" dirty="0"/>
              <a:t>Dry years</a:t>
            </a:r>
            <a:r>
              <a:rPr lang="hr-HR" dirty="0"/>
              <a:t> (drought)</a:t>
            </a:r>
          </a:p>
          <a:p>
            <a:pPr lvl="1"/>
            <a:r>
              <a:rPr lang="en-US" dirty="0"/>
              <a:t>Poor </a:t>
            </a:r>
            <a:r>
              <a:rPr lang="hr-HR" dirty="0"/>
              <a:t>soil quality</a:t>
            </a:r>
            <a:endParaRPr lang="en-US" dirty="0"/>
          </a:p>
          <a:p>
            <a:pPr lvl="1"/>
            <a:r>
              <a:rPr lang="en-US" dirty="0"/>
              <a:t>Climate factors</a:t>
            </a:r>
            <a:endParaRPr lang="hr-HR" dirty="0"/>
          </a:p>
          <a:p>
            <a:pPr marL="0" indent="0"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663616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552B4-BD93-467F-8F76-F38A16E6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endParaRPr lang="hr-HR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CBBFB-12E1-4651-B6B7-7224CB5F1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sz="2400" dirty="0"/>
              <a:t>insect attack causes the tree to dry</a:t>
            </a:r>
            <a:r>
              <a:rPr lang="hr-HR" sz="2400" dirty="0"/>
              <a:t> - physiological weaknesses and dying</a:t>
            </a:r>
          </a:p>
          <a:p>
            <a:r>
              <a:rPr lang="hr-HR" sz="2400" dirty="0"/>
              <a:t>appearance of other</a:t>
            </a:r>
            <a:r>
              <a:rPr lang="en-US" sz="2400" dirty="0"/>
              <a:t> pests and/or fungi</a:t>
            </a:r>
            <a:endParaRPr lang="hr-HR" sz="2400" dirty="0"/>
          </a:p>
          <a:p>
            <a:r>
              <a:rPr lang="hr-HR" sz="2400" dirty="0"/>
              <a:t>windbreak and windswept</a:t>
            </a:r>
          </a:p>
          <a:p>
            <a:endParaRPr lang="hr-HR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FCE97-43BD-4CFD-8E6C-7A82B733A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3" r="-2" b="12930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5935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89E4F6-642E-434F-8B22-B5558EB2C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37" r="-3" b="16652"/>
          <a:stretch/>
        </p:blipFill>
        <p:spPr>
          <a:xfrm>
            <a:off x="321730" y="335800"/>
            <a:ext cx="5728548" cy="3079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46AFF-5309-47A8-A5FC-779D7CB15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" r="-3" b="17650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08E02-2847-425D-9F47-1047598AD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92" r="1" b="8375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18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Widescreen</PresentationFormat>
  <Paragraphs>50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BARK BEETLE IN CROATIA</vt:lpstr>
      <vt:lpstr>PowerPoint Presentation</vt:lpstr>
      <vt:lpstr>Character of the landscape of the infected area</vt:lpstr>
      <vt:lpstr>PowerPoint Presentation</vt:lpstr>
      <vt:lpstr>Climate</vt:lpstr>
      <vt:lpstr>SILVER FIR</vt:lpstr>
      <vt:lpstr>Bark beetle</vt:lpstr>
      <vt:lpstr>PowerPoint Presentation</vt:lpstr>
      <vt:lpstr>PowerPoint Presentation</vt:lpstr>
      <vt:lpstr>PHEROMONE TRAPS</vt:lpstr>
      <vt:lpstr>FELLING NAD EXPORT OF INFECTED TREES </vt:lpstr>
      <vt:lpstr>CHANGES</vt:lpstr>
      <vt:lpstr>Czech Republic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BARK BEETLE IN CROATIA</dc:title>
  <dc:creator>Domagoj</dc:creator>
  <cp:lastModifiedBy>Domagoj</cp:lastModifiedBy>
  <cp:revision>1</cp:revision>
  <dcterms:created xsi:type="dcterms:W3CDTF">2020-04-20T10:53:34Z</dcterms:created>
  <dcterms:modified xsi:type="dcterms:W3CDTF">2020-04-20T10:54:03Z</dcterms:modified>
</cp:coreProperties>
</file>