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3"/>
  </p:notesMasterIdLst>
  <p:handoutMasterIdLst>
    <p:handoutMasterId r:id="rId24"/>
  </p:handoutMasterIdLst>
  <p:sldIdLst>
    <p:sldId id="338" r:id="rId2"/>
    <p:sldId id="323" r:id="rId3"/>
    <p:sldId id="324" r:id="rId4"/>
    <p:sldId id="325" r:id="rId5"/>
    <p:sldId id="326" r:id="rId6"/>
    <p:sldId id="327" r:id="rId7"/>
    <p:sldId id="329" r:id="rId8"/>
    <p:sldId id="328" r:id="rId9"/>
    <p:sldId id="330" r:id="rId10"/>
    <p:sldId id="351" r:id="rId11"/>
    <p:sldId id="352" r:id="rId12"/>
    <p:sldId id="333" r:id="rId13"/>
    <p:sldId id="350" r:id="rId14"/>
    <p:sldId id="334" r:id="rId15"/>
    <p:sldId id="339" r:id="rId16"/>
    <p:sldId id="341" r:id="rId17"/>
    <p:sldId id="343" r:id="rId18"/>
    <p:sldId id="344" r:id="rId19"/>
    <p:sldId id="345" r:id="rId20"/>
    <p:sldId id="346" r:id="rId21"/>
    <p:sldId id="340" r:id="rId22"/>
  </p:sldIdLst>
  <p:sldSz cx="9144000" cy="6858000" type="screen4x3"/>
  <p:notesSz cx="7105650" cy="10236200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CCFF99"/>
    <a:srgbClr val="800080"/>
    <a:srgbClr val="FF0000"/>
    <a:srgbClr val="333333"/>
    <a:srgbClr val="FFCC66"/>
    <a:srgbClr val="000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21209" autoAdjust="0"/>
    <p:restoredTop sz="90929"/>
  </p:normalViewPr>
  <p:slideViewPr>
    <p:cSldViewPr>
      <p:cViewPr varScale="1">
        <p:scale>
          <a:sx n="110" d="100"/>
          <a:sy n="110" d="100"/>
        </p:scale>
        <p:origin x="225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1938" y="-102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BD608CFA-ED36-4E72-8DC8-9C8C3CCDF10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94" tIns="49547" rIns="99094" bIns="49547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8CF50382-8391-4AB5-8466-98FED71D3C2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94" tIns="49547" rIns="99094" bIns="49547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8068" name="Rectangle 4">
            <a:extLst>
              <a:ext uri="{FF2B5EF4-FFF2-40B4-BE49-F238E27FC236}">
                <a16:creationId xmlns:a16="http://schemas.microsoft.com/office/drawing/2014/main" id="{9D47247E-BE46-47CB-85F3-D4FCD4B7CD6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5025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94" tIns="49547" rIns="99094" bIns="49547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8069" name="Rectangle 5">
            <a:extLst>
              <a:ext uri="{FF2B5EF4-FFF2-40B4-BE49-F238E27FC236}">
                <a16:creationId xmlns:a16="http://schemas.microsoft.com/office/drawing/2014/main" id="{DF9B6D9E-DE6A-4F59-9563-BF5EFBB1897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5025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94" tIns="49547" rIns="99094" bIns="49547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4DDDF646-DF7E-4297-9FC4-F6641F2B151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3B2D863D-AC3A-4CCB-88F3-4241B9FBDE0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94" tIns="49547" rIns="99094" bIns="49547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A4C160DB-4CAA-44C2-8A24-4EBD74E3043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94" tIns="49547" rIns="99094" bIns="49547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7023AE86-D492-48CB-B933-4C69D0DDF6F5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7" name="Rectangle 5">
            <a:extLst>
              <a:ext uri="{FF2B5EF4-FFF2-40B4-BE49-F238E27FC236}">
                <a16:creationId xmlns:a16="http://schemas.microsoft.com/office/drawing/2014/main" id="{FA6C6B2C-2752-4808-9675-1AF8BEB2BFF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2513"/>
            <a:ext cx="52101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94" tIns="49547" rIns="99094" bIns="495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4518" name="Rectangle 6">
            <a:extLst>
              <a:ext uri="{FF2B5EF4-FFF2-40B4-BE49-F238E27FC236}">
                <a16:creationId xmlns:a16="http://schemas.microsoft.com/office/drawing/2014/main" id="{7C42871D-8FA1-436C-A147-B0C7BA41DDC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5025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94" tIns="49547" rIns="99094" bIns="49547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4519" name="Rectangle 7">
            <a:extLst>
              <a:ext uri="{FF2B5EF4-FFF2-40B4-BE49-F238E27FC236}">
                <a16:creationId xmlns:a16="http://schemas.microsoft.com/office/drawing/2014/main" id="{0A678711-B4C3-4CF5-B9E2-20E39C454D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25025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94" tIns="49547" rIns="99094" bIns="49547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D40612E9-3506-45E3-9072-17F40AB41ED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12AF9D5-D19D-46B4-A9A8-E2623AEB64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3" tIns="45712" rIns="91423" bIns="45712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300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171B46E3-0C03-45B5-9746-61644FCE09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989013"/>
            <a:ext cx="5181600" cy="190817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23" tIns="45712" rIns="91423" bIns="45712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300"/>
          </a:p>
        </p:txBody>
      </p:sp>
      <p:grpSp>
        <p:nvGrpSpPr>
          <p:cNvPr id="6" name="Group 18">
            <a:extLst>
              <a:ext uri="{FF2B5EF4-FFF2-40B4-BE49-F238E27FC236}">
                <a16:creationId xmlns:a16="http://schemas.microsoft.com/office/drawing/2014/main" id="{134B888B-FA94-406B-AA1E-8901EF22B970}"/>
              </a:ext>
            </a:extLst>
          </p:cNvPr>
          <p:cNvGrpSpPr>
            <a:grpSpLocks/>
          </p:cNvGrpSpPr>
          <p:nvPr/>
        </p:nvGrpSpPr>
        <p:grpSpPr bwMode="auto">
          <a:xfrm>
            <a:off x="3630613" y="4889500"/>
            <a:ext cx="4876800" cy="319088"/>
            <a:chOff x="2288" y="3080"/>
            <a:chExt cx="3072" cy="201"/>
          </a:xfrm>
        </p:grpSpPr>
        <p:sp>
          <p:nvSpPr>
            <p:cNvPr id="7" name="AutoShape 12">
              <a:extLst>
                <a:ext uri="{FF2B5EF4-FFF2-40B4-BE49-F238E27FC236}">
                  <a16:creationId xmlns:a16="http://schemas.microsoft.com/office/drawing/2014/main" id="{EDB0DF27-8D5A-4F1C-9DAC-D59E2855435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8" name="AutoShape 13">
              <a:extLst>
                <a:ext uri="{FF2B5EF4-FFF2-40B4-BE49-F238E27FC236}">
                  <a16:creationId xmlns:a16="http://schemas.microsoft.com/office/drawing/2014/main" id="{F006135B-F3A1-40E9-ABAF-124CDD12E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</p:grp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75188" y="2928938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E462F5C4-F755-4C56-AAC5-5508F7F8E1F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2667000" y="6553200"/>
            <a:ext cx="19050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Rectangle 15">
            <a:extLst>
              <a:ext uri="{FF2B5EF4-FFF2-40B4-BE49-F238E27FC236}">
                <a16:creationId xmlns:a16="http://schemas.microsoft.com/office/drawing/2014/main" id="{9356F849-7DA0-468E-AF67-A6BCA1126B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5197475" y="6565900"/>
            <a:ext cx="3279775" cy="2921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Rectangle 17">
            <a:extLst>
              <a:ext uri="{FF2B5EF4-FFF2-40B4-BE49-F238E27FC236}">
                <a16:creationId xmlns:a16="http://schemas.microsoft.com/office/drawing/2014/main" id="{D5752917-EE3B-44E2-8277-F876875309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11113" y="6357938"/>
            <a:ext cx="587375" cy="488950"/>
          </a:xfrm>
        </p:spPr>
        <p:txBody>
          <a:bodyPr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F9CD91-B39E-45AC-AD01-58DE2CC51C6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4308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41990037-D5DF-48E1-96F5-C5C864F0BCC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6E91BB-3AD6-49E4-8B62-E8E0872C5B6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60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915150" y="760413"/>
            <a:ext cx="2000250" cy="59436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760413"/>
            <a:ext cx="5848350" cy="59436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88472C45-3C04-4F4C-9FB4-494917B3F37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457D41-F245-4240-8B07-54930C8A70A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287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F22E43C3-EAA3-4D4B-8498-5D940D979C0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5C981C-C060-4D71-858A-D6E5CDD71B2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2577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C719B0F8-4692-4610-B951-0853D380F7A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0815D-B3A4-4202-87CE-25134917F87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715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2057400"/>
            <a:ext cx="3924300" cy="4646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91100" y="2057400"/>
            <a:ext cx="3924300" cy="4646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029D0D91-39F9-4C34-B3DB-5470360B0B6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BBB3F1-562F-4BCD-8F66-548CCA4C39E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26539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077C5E68-F4C1-477A-B887-323B75AD870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CD953F-2A8C-41EA-BDB6-D74C2C2F008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347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Rectangle 15">
            <a:extLst>
              <a:ext uri="{FF2B5EF4-FFF2-40B4-BE49-F238E27FC236}">
                <a16:creationId xmlns:a16="http://schemas.microsoft.com/office/drawing/2014/main" id="{C8EC4786-5EFE-4375-A610-9A15B690C1F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6D8253-BAE3-4727-B891-C23E2E24710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32069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extLst>
              <a:ext uri="{FF2B5EF4-FFF2-40B4-BE49-F238E27FC236}">
                <a16:creationId xmlns:a16="http://schemas.microsoft.com/office/drawing/2014/main" id="{07642019-46C7-4B3F-A25C-3A0497C4F3A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30E559-6AE5-4926-9979-2AC89617151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23511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C2A724F0-3E89-4B45-A31F-64CA2EA3D2F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4ED607-D379-427D-89C5-131FD52389C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90167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F567ABAC-E4F2-48FC-974C-DA20AE48D3F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D2B02B-988F-457D-B234-3DCC2E13A20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31671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>
            <a:extLst>
              <a:ext uri="{FF2B5EF4-FFF2-40B4-BE49-F238E27FC236}">
                <a16:creationId xmlns:a16="http://schemas.microsoft.com/office/drawing/2014/main" id="{3F0B80AE-C12D-4928-8962-E81495CFCA6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1034" name="Rectangle 3">
              <a:extLst>
                <a:ext uri="{FF2B5EF4-FFF2-40B4-BE49-F238E27FC236}">
                  <a16:creationId xmlns:a16="http://schemas.microsoft.com/office/drawing/2014/main" id="{5C843B38-7CB0-48F0-811F-5A3B85C046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1035" name="Rectangle 4">
              <a:extLst>
                <a:ext uri="{FF2B5EF4-FFF2-40B4-BE49-F238E27FC236}">
                  <a16:creationId xmlns:a16="http://schemas.microsoft.com/office/drawing/2014/main" id="{D04E2BF6-6AE6-40AF-98B8-8E90BB3D5B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</p:grpSp>
      <p:sp>
        <p:nvSpPr>
          <p:cNvPr id="1027" name="AutoShape 5">
            <a:extLst>
              <a:ext uri="{FF2B5EF4-FFF2-40B4-BE49-F238E27FC236}">
                <a16:creationId xmlns:a16="http://schemas.microsoft.com/office/drawing/2014/main" id="{DBF38096-8CB6-40F3-863A-E52027513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760413"/>
            <a:ext cx="5105400" cy="61118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23" tIns="45712" rIns="91423" bIns="45712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300"/>
          </a:p>
        </p:txBody>
      </p:sp>
      <p:sp>
        <p:nvSpPr>
          <p:cNvPr id="1028" name="Rectangle 7">
            <a:extLst>
              <a:ext uri="{FF2B5EF4-FFF2-40B4-BE49-F238E27FC236}">
                <a16:creationId xmlns:a16="http://schemas.microsoft.com/office/drawing/2014/main" id="{0D2AF29E-470F-46F2-8EAF-A095C16887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0413"/>
            <a:ext cx="8001000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9" name="Rectangle 8">
            <a:extLst>
              <a:ext uri="{FF2B5EF4-FFF2-40B4-BE49-F238E27FC236}">
                <a16:creationId xmlns:a16="http://schemas.microsoft.com/office/drawing/2014/main" id="{287805B7-9AC9-4827-B5EB-6C8084BBDE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057400"/>
            <a:ext cx="80010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</p:txBody>
      </p:sp>
      <p:sp>
        <p:nvSpPr>
          <p:cNvPr id="1039" name="Rectangle 15">
            <a:extLst>
              <a:ext uri="{FF2B5EF4-FFF2-40B4-BE49-F238E27FC236}">
                <a16:creationId xmlns:a16="http://schemas.microsoft.com/office/drawing/2014/main" id="{7D95DBF1-9A65-4691-833A-AA7AEF28948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5946775"/>
            <a:ext cx="585787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1" compatLnSpc="1">
            <a:prstTxWarp prst="textNoShape">
              <a:avLst/>
            </a:prstTxWarp>
            <a:spAutoFit/>
          </a:bodyPr>
          <a:lstStyle>
            <a:lvl1pPr>
              <a:defRPr sz="2600" b="1">
                <a:latin typeface="Arial" panose="020B0604020202020204" pitchFamily="34" charset="0"/>
              </a:defRPr>
            </a:lvl1pPr>
          </a:lstStyle>
          <a:p>
            <a:fld id="{14277474-797C-4387-BABC-511AEB7F4E7C}" type="slidenum">
              <a:rPr lang="cs-CZ" altLang="cs-CZ"/>
              <a:pPr/>
              <a:t>‹#›</a:t>
            </a:fld>
            <a:endParaRPr lang="cs-CZ" altLang="cs-CZ"/>
          </a:p>
        </p:txBody>
      </p:sp>
      <p:grpSp>
        <p:nvGrpSpPr>
          <p:cNvPr id="1031" name="Group 21">
            <a:extLst>
              <a:ext uri="{FF2B5EF4-FFF2-40B4-BE49-F238E27FC236}">
                <a16:creationId xmlns:a16="http://schemas.microsoft.com/office/drawing/2014/main" id="{66EE0DE5-AF20-4D69-B0F8-33AECBC4E270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674813"/>
            <a:ext cx="7391400" cy="322262"/>
            <a:chOff x="144" y="1248"/>
            <a:chExt cx="4656" cy="201"/>
          </a:xfrm>
        </p:grpSpPr>
        <p:sp>
          <p:nvSpPr>
            <p:cNvPr id="1032" name="AutoShape 12">
              <a:extLst>
                <a:ext uri="{FF2B5EF4-FFF2-40B4-BE49-F238E27FC236}">
                  <a16:creationId xmlns:a16="http://schemas.microsoft.com/office/drawing/2014/main" id="{EDB206EC-843D-4988-9087-B79BCE7B7D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1033" name="AutoShape 20">
              <a:extLst>
                <a:ext uri="{FF2B5EF4-FFF2-40B4-BE49-F238E27FC236}">
                  <a16:creationId xmlns:a16="http://schemas.microsoft.com/office/drawing/2014/main" id="{A21060AF-0FA1-47E1-950A-3FB6C6F00F1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4488" indent="-3444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Blip>
          <a:blip r:embed="rId13"/>
        </a:buBlip>
        <a:defRPr sz="2300" b="1">
          <a:solidFill>
            <a:schemeClr val="tx1"/>
          </a:solidFill>
          <a:latin typeface="+mn-lt"/>
          <a:ea typeface="+mn-ea"/>
          <a:cs typeface="+mn-cs"/>
        </a:defRPr>
      </a:lvl1pPr>
      <a:lvl2pPr marL="744538" indent="-2889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Blip>
          <a:blip r:embed="rId14"/>
        </a:buBlip>
        <a:defRPr sz="2100">
          <a:solidFill>
            <a:schemeClr val="tx1"/>
          </a:solidFill>
          <a:latin typeface="+mn-lt"/>
          <a:cs typeface="+mn-cs"/>
        </a:defRPr>
      </a:lvl2pPr>
      <a:lvl3pPr marL="1144588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100">
          <a:solidFill>
            <a:schemeClr val="tx1"/>
          </a:solidFill>
          <a:latin typeface="Arial" charset="0"/>
          <a:cs typeface="+mn-cs"/>
        </a:defRPr>
      </a:lvl3pPr>
      <a:lvl4pPr marL="16002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1900">
          <a:solidFill>
            <a:schemeClr val="tx1"/>
          </a:solidFill>
          <a:latin typeface="Arial" charset="0"/>
          <a:cs typeface="+mn-cs"/>
        </a:defRPr>
      </a:lvl4pPr>
      <a:lvl5pPr marL="2055813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sz="1900">
          <a:solidFill>
            <a:schemeClr val="tx1"/>
          </a:solidFill>
          <a:latin typeface="Arial" charset="0"/>
          <a:cs typeface="+mn-cs"/>
        </a:defRPr>
      </a:lvl5pPr>
      <a:lvl6pPr marL="2513013" indent="-225425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1900">
          <a:solidFill>
            <a:schemeClr val="tx1"/>
          </a:solidFill>
          <a:latin typeface="Arial" charset="0"/>
          <a:cs typeface="+mn-cs"/>
        </a:defRPr>
      </a:lvl6pPr>
      <a:lvl7pPr marL="2970213" indent="-225425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1900">
          <a:solidFill>
            <a:schemeClr val="tx1"/>
          </a:solidFill>
          <a:latin typeface="Arial" charset="0"/>
          <a:cs typeface="+mn-cs"/>
        </a:defRPr>
      </a:lvl7pPr>
      <a:lvl8pPr marL="3427413" indent="-225425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1900">
          <a:solidFill>
            <a:schemeClr val="tx1"/>
          </a:solidFill>
          <a:latin typeface="Arial" charset="0"/>
          <a:cs typeface="+mn-cs"/>
        </a:defRPr>
      </a:lvl8pPr>
      <a:lvl9pPr marL="3884613" indent="-225425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1900">
          <a:solidFill>
            <a:schemeClr val="tx1"/>
          </a:solidFill>
          <a:latin typeface="Arial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.pn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8.png"/><Relationship Id="rId4" Type="http://schemas.openxmlformats.org/officeDocument/2006/relationships/image" Target="../media/image2.png"/><Relationship Id="rId9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.png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číslo snímku 1">
            <a:extLst>
              <a:ext uri="{FF2B5EF4-FFF2-40B4-BE49-F238E27FC236}">
                <a16:creationId xmlns:a16="http://schemas.microsoft.com/office/drawing/2014/main" id="{D3D3F830-B1D3-4A9E-B634-9ABD648FE9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3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0B133EE-6F8C-493A-83A1-132F6D87DE91}" type="slidenum">
              <a:rPr lang="cs-CZ" altLang="cs-CZ" sz="26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cs-CZ" altLang="cs-CZ" sz="2600">
              <a:latin typeface="Arial" panose="020B0604020202020204" pitchFamily="34" charset="0"/>
            </a:endParaRPr>
          </a:p>
        </p:txBody>
      </p:sp>
      <p:sp>
        <p:nvSpPr>
          <p:cNvPr id="3075" name="Rectangle 34">
            <a:extLst>
              <a:ext uri="{FF2B5EF4-FFF2-40B4-BE49-F238E27FC236}">
                <a16:creationId xmlns:a16="http://schemas.microsoft.com/office/drawing/2014/main" id="{E084A3D9-7C6A-44EC-AED5-D7A9EDCC3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3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0"/>
          </a:p>
        </p:txBody>
      </p:sp>
      <p:sp>
        <p:nvSpPr>
          <p:cNvPr id="3076" name="Rectangle 75">
            <a:extLst>
              <a:ext uri="{FF2B5EF4-FFF2-40B4-BE49-F238E27FC236}">
                <a16:creationId xmlns:a16="http://schemas.microsoft.com/office/drawing/2014/main" id="{5CB85C00-568A-45D4-9AA5-E2EB4FE1C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810000"/>
            <a:ext cx="5029200" cy="914400"/>
          </a:xfrm>
          <a:prstGeom prst="rect">
            <a:avLst/>
          </a:prstGeom>
          <a:noFill/>
          <a:ln w="5397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3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0"/>
          </a:p>
        </p:txBody>
      </p:sp>
      <p:sp>
        <p:nvSpPr>
          <p:cNvPr id="3077" name="Text Box 72">
            <a:extLst>
              <a:ext uri="{FF2B5EF4-FFF2-40B4-BE49-F238E27FC236}">
                <a16:creationId xmlns:a16="http://schemas.microsoft.com/office/drawing/2014/main" id="{05EB0826-0A4E-4849-A43B-FA30A431D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3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/>
              <a:t>WHY WE USE EXPLORATORY DATA ANALYSIS</a:t>
            </a:r>
            <a:endParaRPr lang="en-GB" altLang="cs-CZ" sz="2400"/>
          </a:p>
        </p:txBody>
      </p:sp>
      <p:sp>
        <p:nvSpPr>
          <p:cNvPr id="3078" name="Line 74">
            <a:extLst>
              <a:ext uri="{FF2B5EF4-FFF2-40B4-BE49-F238E27FC236}">
                <a16:creationId xmlns:a16="http://schemas.microsoft.com/office/drawing/2014/main" id="{A633E737-671C-4D18-8627-8DE8DC87C7E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267200"/>
            <a:ext cx="2362200" cy="0"/>
          </a:xfrm>
          <a:prstGeom prst="line">
            <a:avLst/>
          </a:prstGeom>
          <a:noFill/>
          <a:ln w="76200" cmpd="tri">
            <a:solidFill>
              <a:srgbClr val="FF9900"/>
            </a:solidFill>
            <a:miter lim="800000"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3079" name="Line 76">
            <a:extLst>
              <a:ext uri="{FF2B5EF4-FFF2-40B4-BE49-F238E27FC236}">
                <a16:creationId xmlns:a16="http://schemas.microsoft.com/office/drawing/2014/main" id="{624A5A08-1520-4A3B-88FF-5A31515E2E10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191000"/>
            <a:ext cx="381000" cy="152400"/>
          </a:xfrm>
          <a:prstGeom prst="line">
            <a:avLst/>
          </a:prstGeom>
          <a:noFill/>
          <a:ln w="25400">
            <a:solidFill>
              <a:srgbClr val="008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grpSp>
        <p:nvGrpSpPr>
          <p:cNvPr id="3080" name="Group 79">
            <a:extLst>
              <a:ext uri="{FF2B5EF4-FFF2-40B4-BE49-F238E27FC236}">
                <a16:creationId xmlns:a16="http://schemas.microsoft.com/office/drawing/2014/main" id="{75262FBF-C731-4F60-BDED-F3C5FDF3262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0" y="1281113"/>
            <a:ext cx="9169400" cy="5576887"/>
            <a:chOff x="0" y="807"/>
            <a:chExt cx="5776" cy="3513"/>
          </a:xfrm>
        </p:grpSpPr>
        <p:sp>
          <p:nvSpPr>
            <p:cNvPr id="3084" name="AutoShape 78">
              <a:extLst>
                <a:ext uri="{FF2B5EF4-FFF2-40B4-BE49-F238E27FC236}">
                  <a16:creationId xmlns:a16="http://schemas.microsoft.com/office/drawing/2014/main" id="{8C7CDD1A-856D-4196-BBA6-412805C8B8A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0" y="807"/>
              <a:ext cx="5760" cy="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85" name="Rectangle 80">
              <a:extLst>
                <a:ext uri="{FF2B5EF4-FFF2-40B4-BE49-F238E27FC236}">
                  <a16:creationId xmlns:a16="http://schemas.microsoft.com/office/drawing/2014/main" id="{ACC9286A-C661-450B-A89C-A5E9EC13A7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" y="812"/>
              <a:ext cx="62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100" b="0">
                  <a:solidFill>
                    <a:srgbClr val="000000"/>
                  </a:solidFill>
                </a:rPr>
                <a:t> </a:t>
              </a:r>
              <a:endParaRPr lang="en-US" altLang="cs-CZ" sz="2400" b="0"/>
            </a:p>
          </p:txBody>
        </p:sp>
        <p:sp>
          <p:nvSpPr>
            <p:cNvPr id="3086" name="Rectangle 81">
              <a:extLst>
                <a:ext uri="{FF2B5EF4-FFF2-40B4-BE49-F238E27FC236}">
                  <a16:creationId xmlns:a16="http://schemas.microsoft.com/office/drawing/2014/main" id="{54CDC951-10D7-4EA7-B29E-1EA1D01471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1" y="1708"/>
              <a:ext cx="321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3087" name="Rectangle 83">
              <a:extLst>
                <a:ext uri="{FF2B5EF4-FFF2-40B4-BE49-F238E27FC236}">
                  <a16:creationId xmlns:a16="http://schemas.microsoft.com/office/drawing/2014/main" id="{2EDA7124-C419-409A-8C96-0DB45AAA63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2" y="1739"/>
              <a:ext cx="82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500">
                  <a:solidFill>
                    <a:srgbClr val="FF0000"/>
                  </a:solidFill>
                </a:rPr>
                <a:t> </a:t>
              </a:r>
              <a:endParaRPr lang="en-US" altLang="cs-CZ" sz="2400" b="0"/>
            </a:p>
          </p:txBody>
        </p:sp>
        <p:grpSp>
          <p:nvGrpSpPr>
            <p:cNvPr id="3088" name="Group 96">
              <a:extLst>
                <a:ext uri="{FF2B5EF4-FFF2-40B4-BE49-F238E27FC236}">
                  <a16:creationId xmlns:a16="http://schemas.microsoft.com/office/drawing/2014/main" id="{0722371B-56FA-4372-9313-CC6E8DC4D9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29" y="2199"/>
              <a:ext cx="81" cy="258"/>
              <a:chOff x="3029" y="2199"/>
              <a:chExt cx="81" cy="258"/>
            </a:xfrm>
          </p:grpSpPr>
          <p:sp>
            <p:nvSpPr>
              <p:cNvPr id="3452" name="Freeform 94">
                <a:extLst>
                  <a:ext uri="{FF2B5EF4-FFF2-40B4-BE49-F238E27FC236}">
                    <a16:creationId xmlns:a16="http://schemas.microsoft.com/office/drawing/2014/main" id="{01DEBA42-B0F9-41E5-921F-5AA7F9FE3E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3" y="2199"/>
                <a:ext cx="44" cy="178"/>
              </a:xfrm>
              <a:custGeom>
                <a:avLst/>
                <a:gdLst>
                  <a:gd name="T0" fmla="*/ 2 w 131"/>
                  <a:gd name="T1" fmla="*/ 0 h 535"/>
                  <a:gd name="T2" fmla="*/ 0 w 131"/>
                  <a:gd name="T3" fmla="*/ 0 h 535"/>
                  <a:gd name="T4" fmla="*/ 3 w 131"/>
                  <a:gd name="T5" fmla="*/ 20 h 535"/>
                  <a:gd name="T6" fmla="*/ 5 w 131"/>
                  <a:gd name="T7" fmla="*/ 20 h 535"/>
                  <a:gd name="T8" fmla="*/ 2 w 131"/>
                  <a:gd name="T9" fmla="*/ 0 h 5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1"/>
                  <a:gd name="T16" fmla="*/ 0 h 535"/>
                  <a:gd name="T17" fmla="*/ 131 w 131"/>
                  <a:gd name="T18" fmla="*/ 535 h 5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1" h="535">
                    <a:moveTo>
                      <a:pt x="43" y="0"/>
                    </a:moveTo>
                    <a:lnTo>
                      <a:pt x="0" y="7"/>
                    </a:lnTo>
                    <a:lnTo>
                      <a:pt x="87" y="535"/>
                    </a:lnTo>
                    <a:lnTo>
                      <a:pt x="131" y="528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53" name="Freeform 95">
                <a:extLst>
                  <a:ext uri="{FF2B5EF4-FFF2-40B4-BE49-F238E27FC236}">
                    <a16:creationId xmlns:a16="http://schemas.microsoft.com/office/drawing/2014/main" id="{6E5B07D9-AF55-46EA-A039-D412449227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9" y="2368"/>
                <a:ext cx="81" cy="89"/>
              </a:xfrm>
              <a:custGeom>
                <a:avLst/>
                <a:gdLst>
                  <a:gd name="T0" fmla="*/ 0 w 245"/>
                  <a:gd name="T1" fmla="*/ 2 h 265"/>
                  <a:gd name="T2" fmla="*/ 6 w 245"/>
                  <a:gd name="T3" fmla="*/ 10 h 265"/>
                  <a:gd name="T4" fmla="*/ 9 w 245"/>
                  <a:gd name="T5" fmla="*/ 0 h 265"/>
                  <a:gd name="T6" fmla="*/ 0 w 245"/>
                  <a:gd name="T7" fmla="*/ 2 h 26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5"/>
                  <a:gd name="T13" fmla="*/ 0 h 265"/>
                  <a:gd name="T14" fmla="*/ 245 w 245"/>
                  <a:gd name="T15" fmla="*/ 265 h 26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5" h="265">
                    <a:moveTo>
                      <a:pt x="0" y="41"/>
                    </a:moveTo>
                    <a:lnTo>
                      <a:pt x="164" y="265"/>
                    </a:lnTo>
                    <a:lnTo>
                      <a:pt x="245" y="0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89" name="Rectangle 97">
              <a:extLst>
                <a:ext uri="{FF2B5EF4-FFF2-40B4-BE49-F238E27FC236}">
                  <a16:creationId xmlns:a16="http://schemas.microsoft.com/office/drawing/2014/main" id="{2BE5F88B-9E02-48F5-ADD4-765096FE08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" y="1084"/>
              <a:ext cx="535" cy="215"/>
            </a:xfrm>
            <a:prstGeom prst="rect">
              <a:avLst/>
            </a:prstGeom>
            <a:solidFill>
              <a:srgbClr val="FFFFFF"/>
            </a:solidFill>
            <a:ln w="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3090" name="Rectangle 98">
              <a:extLst>
                <a:ext uri="{FF2B5EF4-FFF2-40B4-BE49-F238E27FC236}">
                  <a16:creationId xmlns:a16="http://schemas.microsoft.com/office/drawing/2014/main" id="{4C049877-CD44-47DA-8E02-4AF9037781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" y="1119"/>
              <a:ext cx="392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500">
                  <a:solidFill>
                    <a:srgbClr val="000000"/>
                  </a:solidFill>
                </a:rPr>
                <a:t>DATA</a:t>
              </a:r>
              <a:endParaRPr lang="en-US" altLang="cs-CZ" sz="2400" b="0"/>
            </a:p>
          </p:txBody>
        </p:sp>
        <p:sp>
          <p:nvSpPr>
            <p:cNvPr id="3091" name="Rectangle 99">
              <a:extLst>
                <a:ext uri="{FF2B5EF4-FFF2-40B4-BE49-F238E27FC236}">
                  <a16:creationId xmlns:a16="http://schemas.microsoft.com/office/drawing/2014/main" id="{D8406E22-F125-4D6B-B562-79F071765B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" y="1119"/>
              <a:ext cx="82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500">
                  <a:solidFill>
                    <a:srgbClr val="000000"/>
                  </a:solidFill>
                </a:rPr>
                <a:t> </a:t>
              </a:r>
              <a:endParaRPr lang="en-US" altLang="cs-CZ" sz="2400" b="0"/>
            </a:p>
          </p:txBody>
        </p:sp>
        <p:sp>
          <p:nvSpPr>
            <p:cNvPr id="3092" name="Rectangle 101">
              <a:extLst>
                <a:ext uri="{FF2B5EF4-FFF2-40B4-BE49-F238E27FC236}">
                  <a16:creationId xmlns:a16="http://schemas.microsoft.com/office/drawing/2014/main" id="{17CA1AB2-BD1C-4046-9EBC-F95A5B63ED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9" y="1195"/>
              <a:ext cx="407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3093" name="Rectangle 104">
              <a:extLst>
                <a:ext uri="{FF2B5EF4-FFF2-40B4-BE49-F238E27FC236}">
                  <a16:creationId xmlns:a16="http://schemas.microsoft.com/office/drawing/2014/main" id="{26F10387-5D47-43DB-B31A-39F474388D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5" y="1231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3094" name="Rectangle 108">
              <a:extLst>
                <a:ext uri="{FF2B5EF4-FFF2-40B4-BE49-F238E27FC236}">
                  <a16:creationId xmlns:a16="http://schemas.microsoft.com/office/drawing/2014/main" id="{D03CB68C-1D23-4DA6-BE65-52FBADAB24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" y="1231"/>
              <a:ext cx="82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500">
                  <a:solidFill>
                    <a:srgbClr val="C0C0C0"/>
                  </a:solidFill>
                </a:rPr>
                <a:t> </a:t>
              </a:r>
              <a:endParaRPr lang="en-US" altLang="cs-CZ" sz="2400" b="0"/>
            </a:p>
          </p:txBody>
        </p:sp>
        <p:sp>
          <p:nvSpPr>
            <p:cNvPr id="3095" name="Rectangle 109">
              <a:extLst>
                <a:ext uri="{FF2B5EF4-FFF2-40B4-BE49-F238E27FC236}">
                  <a16:creationId xmlns:a16="http://schemas.microsoft.com/office/drawing/2014/main" id="{ABB1B1D5-DCEC-4A61-BF1F-155C93D5F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1" y="1226"/>
              <a:ext cx="82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500">
                  <a:solidFill>
                    <a:srgbClr val="008000"/>
                  </a:solidFill>
                </a:rPr>
                <a:t> </a:t>
              </a:r>
              <a:endParaRPr lang="en-US" altLang="cs-CZ" sz="2400" b="0"/>
            </a:p>
          </p:txBody>
        </p:sp>
        <p:grpSp>
          <p:nvGrpSpPr>
            <p:cNvPr id="3096" name="Group 112">
              <a:extLst>
                <a:ext uri="{FF2B5EF4-FFF2-40B4-BE49-F238E27FC236}">
                  <a16:creationId xmlns:a16="http://schemas.microsoft.com/office/drawing/2014/main" id="{55C7C8F8-22E5-4F05-A454-ADDA10530A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9" y="1144"/>
              <a:ext cx="128" cy="59"/>
              <a:chOff x="709" y="1144"/>
              <a:chExt cx="128" cy="59"/>
            </a:xfrm>
          </p:grpSpPr>
          <p:sp>
            <p:nvSpPr>
              <p:cNvPr id="3450" name="Line 110">
                <a:extLst>
                  <a:ext uri="{FF2B5EF4-FFF2-40B4-BE49-F238E27FC236}">
                    <a16:creationId xmlns:a16="http://schemas.microsoft.com/office/drawing/2014/main" id="{F7FB92E5-9374-464F-B16F-BC6CB3A1F3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9" y="1173"/>
                <a:ext cx="70" cy="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51" name="Freeform 111">
                <a:extLst>
                  <a:ext uri="{FF2B5EF4-FFF2-40B4-BE49-F238E27FC236}">
                    <a16:creationId xmlns:a16="http://schemas.microsoft.com/office/drawing/2014/main" id="{5B1FFCFD-9D52-489E-AB6A-9D1E5F3276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8" y="1144"/>
                <a:ext cx="59" cy="59"/>
              </a:xfrm>
              <a:custGeom>
                <a:avLst/>
                <a:gdLst>
                  <a:gd name="T0" fmla="*/ 0 w 177"/>
                  <a:gd name="T1" fmla="*/ 7 h 177"/>
                  <a:gd name="T2" fmla="*/ 7 w 177"/>
                  <a:gd name="T3" fmla="*/ 3 h 177"/>
                  <a:gd name="T4" fmla="*/ 0 w 177"/>
                  <a:gd name="T5" fmla="*/ 0 h 177"/>
                  <a:gd name="T6" fmla="*/ 0 w 177"/>
                  <a:gd name="T7" fmla="*/ 7 h 17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7"/>
                  <a:gd name="T13" fmla="*/ 0 h 177"/>
                  <a:gd name="T14" fmla="*/ 177 w 177"/>
                  <a:gd name="T15" fmla="*/ 177 h 17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7" h="177">
                    <a:moveTo>
                      <a:pt x="0" y="177"/>
                    </a:moveTo>
                    <a:lnTo>
                      <a:pt x="177" y="89"/>
                    </a:lnTo>
                    <a:lnTo>
                      <a:pt x="0" y="0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97" name="Freeform 114">
              <a:extLst>
                <a:ext uri="{FF2B5EF4-FFF2-40B4-BE49-F238E27FC236}">
                  <a16:creationId xmlns:a16="http://schemas.microsoft.com/office/drawing/2014/main" id="{8AF347B6-F789-4558-A13A-676CF58B1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1" y="1162"/>
              <a:ext cx="127" cy="82"/>
            </a:xfrm>
            <a:custGeom>
              <a:avLst/>
              <a:gdLst>
                <a:gd name="T0" fmla="*/ 0 w 247"/>
                <a:gd name="T1" fmla="*/ 9 h 247"/>
                <a:gd name="T2" fmla="*/ 33 w 247"/>
                <a:gd name="T3" fmla="*/ 5 h 247"/>
                <a:gd name="T4" fmla="*/ 0 w 247"/>
                <a:gd name="T5" fmla="*/ 0 h 247"/>
                <a:gd name="T6" fmla="*/ 0 w 247"/>
                <a:gd name="T7" fmla="*/ 9 h 24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7"/>
                <a:gd name="T13" fmla="*/ 0 h 247"/>
                <a:gd name="T14" fmla="*/ 247 w 247"/>
                <a:gd name="T15" fmla="*/ 247 h 2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7" h="247">
                  <a:moveTo>
                    <a:pt x="0" y="247"/>
                  </a:moveTo>
                  <a:lnTo>
                    <a:pt x="247" y="124"/>
                  </a:lnTo>
                  <a:lnTo>
                    <a:pt x="0" y="0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98" name="Rectangle 116">
              <a:extLst>
                <a:ext uri="{FF2B5EF4-FFF2-40B4-BE49-F238E27FC236}">
                  <a16:creationId xmlns:a16="http://schemas.microsoft.com/office/drawing/2014/main" id="{49527DED-3135-47F6-BCFF-C58E1F5CEF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6" y="1173"/>
              <a:ext cx="407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3099" name="Rectangle 117">
              <a:extLst>
                <a:ext uri="{FF2B5EF4-FFF2-40B4-BE49-F238E27FC236}">
                  <a16:creationId xmlns:a16="http://schemas.microsoft.com/office/drawing/2014/main" id="{E12EA894-B8A9-47FB-BEE5-731AB2DE26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0" y="1205"/>
              <a:ext cx="236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500">
                  <a:solidFill>
                    <a:srgbClr val="008000"/>
                  </a:solidFill>
                </a:rPr>
                <a:t>YES</a:t>
              </a:r>
              <a:endParaRPr lang="en-US" altLang="cs-CZ" sz="2400" b="0"/>
            </a:p>
          </p:txBody>
        </p:sp>
        <p:sp>
          <p:nvSpPr>
            <p:cNvPr id="3100" name="Rectangle 118">
              <a:extLst>
                <a:ext uri="{FF2B5EF4-FFF2-40B4-BE49-F238E27FC236}">
                  <a16:creationId xmlns:a16="http://schemas.microsoft.com/office/drawing/2014/main" id="{F9098DB0-1286-494A-9DEB-9270B478F3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8" y="1205"/>
              <a:ext cx="82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500">
                  <a:solidFill>
                    <a:srgbClr val="008000"/>
                  </a:solidFill>
                </a:rPr>
                <a:t> </a:t>
              </a:r>
              <a:endParaRPr lang="en-US" altLang="cs-CZ" sz="2400" b="0"/>
            </a:p>
          </p:txBody>
        </p:sp>
        <p:sp>
          <p:nvSpPr>
            <p:cNvPr id="3101" name="Rectangle 119">
              <a:extLst>
                <a:ext uri="{FF2B5EF4-FFF2-40B4-BE49-F238E27FC236}">
                  <a16:creationId xmlns:a16="http://schemas.microsoft.com/office/drawing/2014/main" id="{17955FDF-9A6F-4F6E-8866-13F5BD9936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3" y="1558"/>
              <a:ext cx="321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3102" name="Rectangle 120">
              <a:extLst>
                <a:ext uri="{FF2B5EF4-FFF2-40B4-BE49-F238E27FC236}">
                  <a16:creationId xmlns:a16="http://schemas.microsoft.com/office/drawing/2014/main" id="{BEB141A4-36C5-4763-84DF-8B067D215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1590"/>
              <a:ext cx="18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500">
                  <a:solidFill>
                    <a:srgbClr val="FF0000"/>
                  </a:solidFill>
                </a:rPr>
                <a:t>NO</a:t>
              </a:r>
              <a:endParaRPr lang="en-US" altLang="cs-CZ" sz="2400" b="0"/>
            </a:p>
          </p:txBody>
        </p:sp>
        <p:sp>
          <p:nvSpPr>
            <p:cNvPr id="3103" name="Rectangle 121">
              <a:extLst>
                <a:ext uri="{FF2B5EF4-FFF2-40B4-BE49-F238E27FC236}">
                  <a16:creationId xmlns:a16="http://schemas.microsoft.com/office/drawing/2014/main" id="{61DA2B21-3C36-41C4-8C39-07AB6C9D2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4" y="1590"/>
              <a:ext cx="82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500">
                  <a:solidFill>
                    <a:srgbClr val="FF0000"/>
                  </a:solidFill>
                </a:rPr>
                <a:t> </a:t>
              </a:r>
              <a:endParaRPr lang="en-US" altLang="cs-CZ" sz="2400" b="0"/>
            </a:p>
          </p:txBody>
        </p:sp>
        <p:grpSp>
          <p:nvGrpSpPr>
            <p:cNvPr id="3104" name="Group 124">
              <a:extLst>
                <a:ext uri="{FF2B5EF4-FFF2-40B4-BE49-F238E27FC236}">
                  <a16:creationId xmlns:a16="http://schemas.microsoft.com/office/drawing/2014/main" id="{0D5115C3-0B8A-48D3-B8A0-FAB6F583EC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12" y="1112"/>
              <a:ext cx="599" cy="82"/>
              <a:chOff x="3512" y="1112"/>
              <a:chExt cx="599" cy="82"/>
            </a:xfrm>
          </p:grpSpPr>
          <p:sp>
            <p:nvSpPr>
              <p:cNvPr id="3448" name="Rectangle 122">
                <a:extLst>
                  <a:ext uri="{FF2B5EF4-FFF2-40B4-BE49-F238E27FC236}">
                    <a16:creationId xmlns:a16="http://schemas.microsoft.com/office/drawing/2014/main" id="{311F43C3-798D-4BE1-92AC-1E6ADC0EDD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2" y="1146"/>
                <a:ext cx="517" cy="14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3449" name="Freeform 123">
                <a:extLst>
                  <a:ext uri="{FF2B5EF4-FFF2-40B4-BE49-F238E27FC236}">
                    <a16:creationId xmlns:a16="http://schemas.microsoft.com/office/drawing/2014/main" id="{96708ACB-66F6-48F3-8982-CC0D258F73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9" y="1112"/>
                <a:ext cx="82" cy="82"/>
              </a:xfrm>
              <a:custGeom>
                <a:avLst/>
                <a:gdLst>
                  <a:gd name="T0" fmla="*/ 0 w 247"/>
                  <a:gd name="T1" fmla="*/ 9 h 248"/>
                  <a:gd name="T2" fmla="*/ 9 w 247"/>
                  <a:gd name="T3" fmla="*/ 5 h 248"/>
                  <a:gd name="T4" fmla="*/ 0 w 247"/>
                  <a:gd name="T5" fmla="*/ 0 h 248"/>
                  <a:gd name="T6" fmla="*/ 0 w 247"/>
                  <a:gd name="T7" fmla="*/ 9 h 2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7"/>
                  <a:gd name="T13" fmla="*/ 0 h 248"/>
                  <a:gd name="T14" fmla="*/ 247 w 247"/>
                  <a:gd name="T15" fmla="*/ 248 h 2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7" h="248">
                    <a:moveTo>
                      <a:pt x="0" y="248"/>
                    </a:moveTo>
                    <a:lnTo>
                      <a:pt x="247" y="123"/>
                    </a:lnTo>
                    <a:lnTo>
                      <a:pt x="0" y="0"/>
                    </a:lnTo>
                    <a:lnTo>
                      <a:pt x="0" y="248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105" name="Rectangle 125">
              <a:extLst>
                <a:ext uri="{FF2B5EF4-FFF2-40B4-BE49-F238E27FC236}">
                  <a16:creationId xmlns:a16="http://schemas.microsoft.com/office/drawing/2014/main" id="{EE79B445-D9D2-4716-A331-546FDF7568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1" y="938"/>
              <a:ext cx="1562" cy="343"/>
            </a:xfrm>
            <a:prstGeom prst="rect">
              <a:avLst/>
            </a:prstGeom>
            <a:solidFill>
              <a:srgbClr val="FF9900"/>
            </a:solidFill>
            <a:ln w="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3106" name="Rectangle 126">
              <a:extLst>
                <a:ext uri="{FF2B5EF4-FFF2-40B4-BE49-F238E27FC236}">
                  <a16:creationId xmlns:a16="http://schemas.microsoft.com/office/drawing/2014/main" id="{CD37A1B0-73A9-4578-B127-41A957B8BC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1" y="981"/>
              <a:ext cx="113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500">
                  <a:solidFill>
                    <a:srgbClr val="000000"/>
                  </a:solidFill>
                </a:rPr>
                <a:t>ESTIMATES BASED</a:t>
              </a:r>
              <a:endParaRPr lang="en-US" altLang="cs-CZ" sz="2400" b="0"/>
            </a:p>
          </p:txBody>
        </p:sp>
        <p:sp>
          <p:nvSpPr>
            <p:cNvPr id="3107" name="Rectangle 128">
              <a:extLst>
                <a:ext uri="{FF2B5EF4-FFF2-40B4-BE49-F238E27FC236}">
                  <a16:creationId xmlns:a16="http://schemas.microsoft.com/office/drawing/2014/main" id="{F6253773-1405-4108-8484-7DF6B7608E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5" y="1110"/>
              <a:ext cx="131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500">
                  <a:solidFill>
                    <a:srgbClr val="000000"/>
                  </a:solidFill>
                </a:rPr>
                <a:t>ON NORMAL DISTRIB.</a:t>
              </a:r>
              <a:endParaRPr lang="en-US" altLang="cs-CZ" sz="2400" b="0"/>
            </a:p>
          </p:txBody>
        </p:sp>
        <p:sp>
          <p:nvSpPr>
            <p:cNvPr id="3108" name="Rectangle 129">
              <a:extLst>
                <a:ext uri="{FF2B5EF4-FFF2-40B4-BE49-F238E27FC236}">
                  <a16:creationId xmlns:a16="http://schemas.microsoft.com/office/drawing/2014/main" id="{B7F086BE-FDF7-4A74-838B-62C6969B92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9" y="1110"/>
              <a:ext cx="82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500">
                  <a:solidFill>
                    <a:srgbClr val="000000"/>
                  </a:solidFill>
                </a:rPr>
                <a:t> </a:t>
              </a:r>
              <a:endParaRPr lang="en-US" altLang="cs-CZ" sz="2400" b="0"/>
            </a:p>
          </p:txBody>
        </p:sp>
        <p:sp>
          <p:nvSpPr>
            <p:cNvPr id="3109" name="Oval 130">
              <a:extLst>
                <a:ext uri="{FF2B5EF4-FFF2-40B4-BE49-F238E27FC236}">
                  <a16:creationId xmlns:a16="http://schemas.microsoft.com/office/drawing/2014/main" id="{FFE4E20E-3DF9-41B7-A284-B43FF107FC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9" y="874"/>
              <a:ext cx="2672" cy="578"/>
            </a:xfrm>
            <a:prstGeom prst="ellipse">
              <a:avLst/>
            </a:prstGeom>
            <a:solidFill>
              <a:srgbClr val="00CCFF"/>
            </a:solidFill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grpSp>
          <p:nvGrpSpPr>
            <p:cNvPr id="3110" name="Group 133">
              <a:extLst>
                <a:ext uri="{FF2B5EF4-FFF2-40B4-BE49-F238E27FC236}">
                  <a16:creationId xmlns:a16="http://schemas.microsoft.com/office/drawing/2014/main" id="{9AB4E333-BD78-4A99-9C2D-14E4F5B4D7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92" y="1451"/>
              <a:ext cx="83" cy="492"/>
              <a:chOff x="2892" y="1451"/>
              <a:chExt cx="83" cy="492"/>
            </a:xfrm>
          </p:grpSpPr>
          <p:sp>
            <p:nvSpPr>
              <p:cNvPr id="3446" name="Rectangle 131">
                <a:extLst>
                  <a:ext uri="{FF2B5EF4-FFF2-40B4-BE49-F238E27FC236}">
                    <a16:creationId xmlns:a16="http://schemas.microsoft.com/office/drawing/2014/main" id="{5246B614-F19F-4914-B333-F2BF81C033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6" y="1451"/>
                <a:ext cx="15" cy="41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3447" name="Freeform 132">
                <a:extLst>
                  <a:ext uri="{FF2B5EF4-FFF2-40B4-BE49-F238E27FC236}">
                    <a16:creationId xmlns:a16="http://schemas.microsoft.com/office/drawing/2014/main" id="{5A3AB846-209E-432C-B02B-58F58714FE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2" y="1860"/>
                <a:ext cx="83" cy="83"/>
              </a:xfrm>
              <a:custGeom>
                <a:avLst/>
                <a:gdLst>
                  <a:gd name="T0" fmla="*/ 0 w 247"/>
                  <a:gd name="T1" fmla="*/ 0 h 249"/>
                  <a:gd name="T2" fmla="*/ 5 w 247"/>
                  <a:gd name="T3" fmla="*/ 9 h 249"/>
                  <a:gd name="T4" fmla="*/ 9 w 247"/>
                  <a:gd name="T5" fmla="*/ 0 h 249"/>
                  <a:gd name="T6" fmla="*/ 0 w 247"/>
                  <a:gd name="T7" fmla="*/ 0 h 2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7"/>
                  <a:gd name="T13" fmla="*/ 0 h 249"/>
                  <a:gd name="T14" fmla="*/ 247 w 247"/>
                  <a:gd name="T15" fmla="*/ 249 h 2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7" h="249">
                    <a:moveTo>
                      <a:pt x="0" y="0"/>
                    </a:moveTo>
                    <a:lnTo>
                      <a:pt x="124" y="249"/>
                    </a:lnTo>
                    <a:lnTo>
                      <a:pt x="24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111" name="Oval 134">
              <a:extLst>
                <a:ext uri="{FF2B5EF4-FFF2-40B4-BE49-F238E27FC236}">
                  <a16:creationId xmlns:a16="http://schemas.microsoft.com/office/drawing/2014/main" id="{2866A240-5FA0-4D4B-8081-223A0D5CE7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2" y="1943"/>
              <a:ext cx="664" cy="215"/>
            </a:xfrm>
            <a:prstGeom prst="ellipse">
              <a:avLst/>
            </a:prstGeom>
            <a:solidFill>
              <a:srgbClr val="00CCFF"/>
            </a:solidFill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grpSp>
          <p:nvGrpSpPr>
            <p:cNvPr id="3112" name="Group 137">
              <a:extLst>
                <a:ext uri="{FF2B5EF4-FFF2-40B4-BE49-F238E27FC236}">
                  <a16:creationId xmlns:a16="http://schemas.microsoft.com/office/drawing/2014/main" id="{53105E56-6B49-4B0C-BFC2-20700381B7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01" y="2129"/>
              <a:ext cx="1777" cy="455"/>
              <a:chOff x="901" y="2129"/>
              <a:chExt cx="1777" cy="455"/>
            </a:xfrm>
          </p:grpSpPr>
          <p:sp>
            <p:nvSpPr>
              <p:cNvPr id="3444" name="Freeform 135">
                <a:extLst>
                  <a:ext uri="{FF2B5EF4-FFF2-40B4-BE49-F238E27FC236}">
                    <a16:creationId xmlns:a16="http://schemas.microsoft.com/office/drawing/2014/main" id="{33285C99-F62D-4AB9-863E-DCD235DF12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79" y="2129"/>
                <a:ext cx="1699" cy="422"/>
              </a:xfrm>
              <a:custGeom>
                <a:avLst/>
                <a:gdLst>
                  <a:gd name="T0" fmla="*/ 189 w 5099"/>
                  <a:gd name="T1" fmla="*/ 2 h 1267"/>
                  <a:gd name="T2" fmla="*/ 188 w 5099"/>
                  <a:gd name="T3" fmla="*/ 0 h 1267"/>
                  <a:gd name="T4" fmla="*/ 0 w 5099"/>
                  <a:gd name="T5" fmla="*/ 45 h 1267"/>
                  <a:gd name="T6" fmla="*/ 0 w 5099"/>
                  <a:gd name="T7" fmla="*/ 47 h 1267"/>
                  <a:gd name="T8" fmla="*/ 189 w 5099"/>
                  <a:gd name="T9" fmla="*/ 2 h 12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99"/>
                  <a:gd name="T16" fmla="*/ 0 h 1267"/>
                  <a:gd name="T17" fmla="*/ 5099 w 5099"/>
                  <a:gd name="T18" fmla="*/ 1267 h 12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99" h="1267">
                    <a:moveTo>
                      <a:pt x="5099" y="42"/>
                    </a:moveTo>
                    <a:lnTo>
                      <a:pt x="5089" y="0"/>
                    </a:lnTo>
                    <a:lnTo>
                      <a:pt x="0" y="1225"/>
                    </a:lnTo>
                    <a:lnTo>
                      <a:pt x="10" y="1267"/>
                    </a:lnTo>
                    <a:lnTo>
                      <a:pt x="5099" y="42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45" name="Freeform 136">
                <a:extLst>
                  <a:ext uri="{FF2B5EF4-FFF2-40B4-BE49-F238E27FC236}">
                    <a16:creationId xmlns:a16="http://schemas.microsoft.com/office/drawing/2014/main" id="{C75C4979-F34D-4A99-8ED4-B995D66E36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1" y="2504"/>
                <a:ext cx="90" cy="80"/>
              </a:xfrm>
              <a:custGeom>
                <a:avLst/>
                <a:gdLst>
                  <a:gd name="T0" fmla="*/ 8 w 270"/>
                  <a:gd name="T1" fmla="*/ 0 h 241"/>
                  <a:gd name="T2" fmla="*/ 0 w 270"/>
                  <a:gd name="T3" fmla="*/ 7 h 241"/>
                  <a:gd name="T4" fmla="*/ 10 w 270"/>
                  <a:gd name="T5" fmla="*/ 9 h 241"/>
                  <a:gd name="T6" fmla="*/ 8 w 270"/>
                  <a:gd name="T7" fmla="*/ 0 h 2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70"/>
                  <a:gd name="T13" fmla="*/ 0 h 241"/>
                  <a:gd name="T14" fmla="*/ 270 w 270"/>
                  <a:gd name="T15" fmla="*/ 241 h 2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70" h="241">
                    <a:moveTo>
                      <a:pt x="212" y="0"/>
                    </a:moveTo>
                    <a:lnTo>
                      <a:pt x="0" y="179"/>
                    </a:lnTo>
                    <a:lnTo>
                      <a:pt x="270" y="241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113" name="Rectangle 138">
              <a:extLst>
                <a:ext uri="{FF2B5EF4-FFF2-40B4-BE49-F238E27FC236}">
                  <a16:creationId xmlns:a16="http://schemas.microsoft.com/office/drawing/2014/main" id="{357BA788-EC79-4B4E-B30A-BEC155D9A0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" y="2563"/>
              <a:ext cx="793" cy="322"/>
            </a:xfrm>
            <a:prstGeom prst="rect">
              <a:avLst/>
            </a:prstGeom>
            <a:solidFill>
              <a:srgbClr val="FFFF00"/>
            </a:solidFill>
            <a:ln w="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3114" name="Rectangle 139">
              <a:extLst>
                <a:ext uri="{FF2B5EF4-FFF2-40B4-BE49-F238E27FC236}">
                  <a16:creationId xmlns:a16="http://schemas.microsoft.com/office/drawing/2014/main" id="{69D644C7-107E-41E0-8749-7DD2EECB5B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" y="2598"/>
              <a:ext cx="68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500">
                  <a:solidFill>
                    <a:srgbClr val="000000"/>
                  </a:solidFill>
                </a:rPr>
                <a:t>KURTOSIS</a:t>
              </a:r>
              <a:r>
                <a:rPr lang="en-US" altLang="cs-CZ" sz="1500">
                  <a:solidFill>
                    <a:srgbClr val="000000"/>
                  </a:solidFill>
                </a:rPr>
                <a:t>, </a:t>
              </a:r>
              <a:endParaRPr lang="en-US" altLang="cs-CZ" sz="2400" b="0"/>
            </a:p>
          </p:txBody>
        </p:sp>
        <p:sp>
          <p:nvSpPr>
            <p:cNvPr id="3115" name="Rectangle 140">
              <a:extLst>
                <a:ext uri="{FF2B5EF4-FFF2-40B4-BE49-F238E27FC236}">
                  <a16:creationId xmlns:a16="http://schemas.microsoft.com/office/drawing/2014/main" id="{87835957-7F7D-4DE7-A588-811082ECBF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" y="2736"/>
              <a:ext cx="66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500">
                  <a:solidFill>
                    <a:srgbClr val="000000"/>
                  </a:solidFill>
                </a:rPr>
                <a:t>SKEWNESS</a:t>
              </a:r>
              <a:endParaRPr lang="en-US" altLang="cs-CZ" sz="2400" b="0"/>
            </a:p>
          </p:txBody>
        </p:sp>
        <p:sp>
          <p:nvSpPr>
            <p:cNvPr id="3116" name="Rectangle 141">
              <a:extLst>
                <a:ext uri="{FF2B5EF4-FFF2-40B4-BE49-F238E27FC236}">
                  <a16:creationId xmlns:a16="http://schemas.microsoft.com/office/drawing/2014/main" id="{4A680774-F36A-4CE1-806C-55AE959720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8" y="2736"/>
              <a:ext cx="82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500">
                  <a:solidFill>
                    <a:srgbClr val="000000"/>
                  </a:solidFill>
                </a:rPr>
                <a:t> </a:t>
              </a:r>
              <a:endParaRPr lang="en-US" altLang="cs-CZ" sz="2400" b="0"/>
            </a:p>
          </p:txBody>
        </p:sp>
        <p:grpSp>
          <p:nvGrpSpPr>
            <p:cNvPr id="3117" name="Group 144">
              <a:extLst>
                <a:ext uri="{FF2B5EF4-FFF2-40B4-BE49-F238E27FC236}">
                  <a16:creationId xmlns:a16="http://schemas.microsoft.com/office/drawing/2014/main" id="{9D9B62C2-9586-43A7-86F3-88861FB37E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2" y="2836"/>
              <a:ext cx="475" cy="370"/>
              <a:chOff x="302" y="2836"/>
              <a:chExt cx="475" cy="370"/>
            </a:xfrm>
          </p:grpSpPr>
          <p:sp>
            <p:nvSpPr>
              <p:cNvPr id="3442" name="Freeform 142">
                <a:extLst>
                  <a:ext uri="{FF2B5EF4-FFF2-40B4-BE49-F238E27FC236}">
                    <a16:creationId xmlns:a16="http://schemas.microsoft.com/office/drawing/2014/main" id="{A2EE20F1-0819-41F4-9975-A7830F4A52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" y="2836"/>
                <a:ext cx="415" cy="326"/>
              </a:xfrm>
              <a:custGeom>
                <a:avLst/>
                <a:gdLst>
                  <a:gd name="T0" fmla="*/ 46 w 1246"/>
                  <a:gd name="T1" fmla="*/ 1 h 978"/>
                  <a:gd name="T2" fmla="*/ 45 w 1246"/>
                  <a:gd name="T3" fmla="*/ 0 h 978"/>
                  <a:gd name="T4" fmla="*/ 0 w 1246"/>
                  <a:gd name="T5" fmla="*/ 35 h 978"/>
                  <a:gd name="T6" fmla="*/ 1 w 1246"/>
                  <a:gd name="T7" fmla="*/ 36 h 978"/>
                  <a:gd name="T8" fmla="*/ 46 w 1246"/>
                  <a:gd name="T9" fmla="*/ 1 h 9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46"/>
                  <a:gd name="T16" fmla="*/ 0 h 978"/>
                  <a:gd name="T17" fmla="*/ 1246 w 1246"/>
                  <a:gd name="T18" fmla="*/ 978 h 9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46" h="978">
                    <a:moveTo>
                      <a:pt x="1246" y="35"/>
                    </a:moveTo>
                    <a:lnTo>
                      <a:pt x="1219" y="0"/>
                    </a:lnTo>
                    <a:lnTo>
                      <a:pt x="0" y="943"/>
                    </a:lnTo>
                    <a:lnTo>
                      <a:pt x="27" y="978"/>
                    </a:lnTo>
                    <a:lnTo>
                      <a:pt x="1246" y="35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43" name="Freeform 143">
                <a:extLst>
                  <a:ext uri="{FF2B5EF4-FFF2-40B4-BE49-F238E27FC236}">
                    <a16:creationId xmlns:a16="http://schemas.microsoft.com/office/drawing/2014/main" id="{5B492098-6C8A-4C2D-BA38-2834CC2119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" y="3122"/>
                <a:ext cx="91" cy="84"/>
              </a:xfrm>
              <a:custGeom>
                <a:avLst/>
                <a:gdLst>
                  <a:gd name="T0" fmla="*/ 5 w 273"/>
                  <a:gd name="T1" fmla="*/ 0 h 250"/>
                  <a:gd name="T2" fmla="*/ 0 w 273"/>
                  <a:gd name="T3" fmla="*/ 9 h 250"/>
                  <a:gd name="T4" fmla="*/ 10 w 273"/>
                  <a:gd name="T5" fmla="*/ 7 h 250"/>
                  <a:gd name="T6" fmla="*/ 5 w 273"/>
                  <a:gd name="T7" fmla="*/ 0 h 2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73"/>
                  <a:gd name="T13" fmla="*/ 0 h 250"/>
                  <a:gd name="T14" fmla="*/ 273 w 273"/>
                  <a:gd name="T15" fmla="*/ 250 h 2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73" h="250">
                    <a:moveTo>
                      <a:pt x="122" y="0"/>
                    </a:moveTo>
                    <a:lnTo>
                      <a:pt x="0" y="250"/>
                    </a:lnTo>
                    <a:lnTo>
                      <a:pt x="273" y="196"/>
                    </a:lnTo>
                    <a:lnTo>
                      <a:pt x="122" y="0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3118" name="Group 147">
              <a:extLst>
                <a:ext uri="{FF2B5EF4-FFF2-40B4-BE49-F238E27FC236}">
                  <a16:creationId xmlns:a16="http://schemas.microsoft.com/office/drawing/2014/main" id="{3B1F47C4-6E5C-4B21-8F01-073D43887B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2" y="2835"/>
              <a:ext cx="1072" cy="403"/>
              <a:chOff x="792" y="2835"/>
              <a:chExt cx="1072" cy="403"/>
            </a:xfrm>
          </p:grpSpPr>
          <p:sp>
            <p:nvSpPr>
              <p:cNvPr id="3440" name="Freeform 145">
                <a:extLst>
                  <a:ext uri="{FF2B5EF4-FFF2-40B4-BE49-F238E27FC236}">
                    <a16:creationId xmlns:a16="http://schemas.microsoft.com/office/drawing/2014/main" id="{07F0BA27-F86C-46BC-9520-879AD0A389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2" y="2835"/>
                <a:ext cx="998" cy="371"/>
              </a:xfrm>
              <a:custGeom>
                <a:avLst/>
                <a:gdLst>
                  <a:gd name="T0" fmla="*/ 1 w 2994"/>
                  <a:gd name="T1" fmla="*/ 0 h 1113"/>
                  <a:gd name="T2" fmla="*/ 0 w 2994"/>
                  <a:gd name="T3" fmla="*/ 2 h 1113"/>
                  <a:gd name="T4" fmla="*/ 110 w 2994"/>
                  <a:gd name="T5" fmla="*/ 41 h 1113"/>
                  <a:gd name="T6" fmla="*/ 111 w 2994"/>
                  <a:gd name="T7" fmla="*/ 40 h 1113"/>
                  <a:gd name="T8" fmla="*/ 1 w 2994"/>
                  <a:gd name="T9" fmla="*/ 0 h 11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94"/>
                  <a:gd name="T16" fmla="*/ 0 h 1113"/>
                  <a:gd name="T17" fmla="*/ 2994 w 2994"/>
                  <a:gd name="T18" fmla="*/ 1113 h 11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94" h="1113">
                    <a:moveTo>
                      <a:pt x="15" y="0"/>
                    </a:moveTo>
                    <a:lnTo>
                      <a:pt x="0" y="42"/>
                    </a:lnTo>
                    <a:lnTo>
                      <a:pt x="2979" y="1113"/>
                    </a:lnTo>
                    <a:lnTo>
                      <a:pt x="2994" y="107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41" name="Freeform 146">
                <a:extLst>
                  <a:ext uri="{FF2B5EF4-FFF2-40B4-BE49-F238E27FC236}">
                    <a16:creationId xmlns:a16="http://schemas.microsoft.com/office/drawing/2014/main" id="{EC66FDDA-9895-422C-8AF6-79D5E22B65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2" y="3160"/>
                <a:ext cx="92" cy="78"/>
              </a:xfrm>
              <a:custGeom>
                <a:avLst/>
                <a:gdLst>
                  <a:gd name="T0" fmla="*/ 0 w 275"/>
                  <a:gd name="T1" fmla="*/ 9 h 234"/>
                  <a:gd name="T2" fmla="*/ 10 w 275"/>
                  <a:gd name="T3" fmla="*/ 7 h 234"/>
                  <a:gd name="T4" fmla="*/ 3 w 275"/>
                  <a:gd name="T5" fmla="*/ 0 h 234"/>
                  <a:gd name="T6" fmla="*/ 0 w 275"/>
                  <a:gd name="T7" fmla="*/ 9 h 23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75"/>
                  <a:gd name="T13" fmla="*/ 0 h 234"/>
                  <a:gd name="T14" fmla="*/ 275 w 275"/>
                  <a:gd name="T15" fmla="*/ 234 h 23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75" h="234">
                    <a:moveTo>
                      <a:pt x="0" y="234"/>
                    </a:moveTo>
                    <a:lnTo>
                      <a:pt x="275" y="200"/>
                    </a:lnTo>
                    <a:lnTo>
                      <a:pt x="84" y="0"/>
                    </a:lnTo>
                    <a:lnTo>
                      <a:pt x="0" y="234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119" name="Rectangle 148">
              <a:extLst>
                <a:ext uri="{FF2B5EF4-FFF2-40B4-BE49-F238E27FC236}">
                  <a16:creationId xmlns:a16="http://schemas.microsoft.com/office/drawing/2014/main" id="{C4CDC513-EFBE-4DFB-9680-864F859FF9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8" y="3226"/>
              <a:ext cx="1155" cy="514"/>
            </a:xfrm>
            <a:prstGeom prst="rect">
              <a:avLst/>
            </a:prstGeom>
            <a:solidFill>
              <a:srgbClr val="FF9900"/>
            </a:solidFill>
            <a:ln w="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3120" name="Rectangle 151">
              <a:extLst>
                <a:ext uri="{FF2B5EF4-FFF2-40B4-BE49-F238E27FC236}">
                  <a16:creationId xmlns:a16="http://schemas.microsoft.com/office/drawing/2014/main" id="{68D9AA78-B106-4EE4-9AD0-840799EA13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5" y="3388"/>
              <a:ext cx="115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400">
                  <a:solidFill>
                    <a:srgbClr val="000000"/>
                  </a:solidFill>
                </a:rPr>
                <a:t>TRANSFORMA</a:t>
              </a:r>
              <a:r>
                <a:rPr lang="cs-CZ" altLang="cs-CZ" sz="1400">
                  <a:solidFill>
                    <a:srgbClr val="000000"/>
                  </a:solidFill>
                </a:rPr>
                <a:t>TIONS</a:t>
              </a:r>
              <a:endParaRPr lang="en-US" altLang="cs-CZ" sz="1400" b="0"/>
            </a:p>
          </p:txBody>
        </p:sp>
        <p:sp>
          <p:nvSpPr>
            <p:cNvPr id="3121" name="Rectangle 152">
              <a:extLst>
                <a:ext uri="{FF2B5EF4-FFF2-40B4-BE49-F238E27FC236}">
                  <a16:creationId xmlns:a16="http://schemas.microsoft.com/office/drawing/2014/main" id="{682380B0-0864-48CF-9B40-053E066BE8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3537"/>
              <a:ext cx="82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500">
                  <a:solidFill>
                    <a:srgbClr val="000000"/>
                  </a:solidFill>
                </a:rPr>
                <a:t> </a:t>
              </a:r>
              <a:endParaRPr lang="en-US" altLang="cs-CZ" sz="2400" b="0"/>
            </a:p>
          </p:txBody>
        </p:sp>
        <p:sp>
          <p:nvSpPr>
            <p:cNvPr id="3122" name="Rectangle 153">
              <a:extLst>
                <a:ext uri="{FF2B5EF4-FFF2-40B4-BE49-F238E27FC236}">
                  <a16:creationId xmlns:a16="http://schemas.microsoft.com/office/drawing/2014/main" id="{D6AF164E-D9C4-4986-904E-1C472A65D4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" y="3205"/>
              <a:ext cx="941" cy="471"/>
            </a:xfrm>
            <a:prstGeom prst="rect">
              <a:avLst/>
            </a:prstGeom>
            <a:solidFill>
              <a:srgbClr val="FF9900"/>
            </a:solidFill>
            <a:ln w="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3123" name="Rectangle 154">
              <a:extLst>
                <a:ext uri="{FF2B5EF4-FFF2-40B4-BE49-F238E27FC236}">
                  <a16:creationId xmlns:a16="http://schemas.microsoft.com/office/drawing/2014/main" id="{EC1C0059-AAC7-4458-904D-3788966AC2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" y="3239"/>
              <a:ext cx="67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500">
                  <a:solidFill>
                    <a:srgbClr val="000000"/>
                  </a:solidFill>
                </a:rPr>
                <a:t>QUANTILE</a:t>
              </a:r>
              <a:r>
                <a:rPr lang="en-US" altLang="cs-CZ" sz="1500">
                  <a:solidFill>
                    <a:srgbClr val="000000"/>
                  </a:solidFill>
                </a:rPr>
                <a:t> </a:t>
              </a:r>
              <a:endParaRPr lang="en-US" altLang="cs-CZ" sz="2400" b="0"/>
            </a:p>
          </p:txBody>
        </p:sp>
        <p:sp>
          <p:nvSpPr>
            <p:cNvPr id="3124" name="Rectangle 155">
              <a:extLst>
                <a:ext uri="{FF2B5EF4-FFF2-40B4-BE49-F238E27FC236}">
                  <a16:creationId xmlns:a16="http://schemas.microsoft.com/office/drawing/2014/main" id="{DCC0D649-61A1-4C4B-ABB3-68500824FC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" y="3377"/>
              <a:ext cx="61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500">
                  <a:solidFill>
                    <a:srgbClr val="000000"/>
                  </a:solidFill>
                </a:rPr>
                <a:t>(ROBUST) </a:t>
              </a:r>
              <a:endParaRPr lang="en-US" altLang="cs-CZ" sz="2400" b="0"/>
            </a:p>
          </p:txBody>
        </p:sp>
        <p:sp>
          <p:nvSpPr>
            <p:cNvPr id="3125" name="Rectangle 156">
              <a:extLst>
                <a:ext uri="{FF2B5EF4-FFF2-40B4-BE49-F238E27FC236}">
                  <a16:creationId xmlns:a16="http://schemas.microsoft.com/office/drawing/2014/main" id="{5A24543E-368D-4086-8845-1E36AF0DD8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" y="3521"/>
              <a:ext cx="699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500">
                  <a:solidFill>
                    <a:srgbClr val="000000"/>
                  </a:solidFill>
                </a:rPr>
                <a:t>ESTIMATES</a:t>
              </a:r>
              <a:endParaRPr lang="en-US" altLang="cs-CZ" sz="2400" b="0"/>
            </a:p>
          </p:txBody>
        </p:sp>
        <p:sp>
          <p:nvSpPr>
            <p:cNvPr id="3126" name="Rectangle 157">
              <a:extLst>
                <a:ext uri="{FF2B5EF4-FFF2-40B4-BE49-F238E27FC236}">
                  <a16:creationId xmlns:a16="http://schemas.microsoft.com/office/drawing/2014/main" id="{FF82B960-FA0C-49A7-B667-30C4FB91BC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" y="3515"/>
              <a:ext cx="82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500">
                  <a:solidFill>
                    <a:srgbClr val="000000"/>
                  </a:solidFill>
                </a:rPr>
                <a:t> </a:t>
              </a:r>
              <a:endParaRPr lang="en-US" altLang="cs-CZ" sz="2400" b="0"/>
            </a:p>
          </p:txBody>
        </p:sp>
        <p:sp>
          <p:nvSpPr>
            <p:cNvPr id="3127" name="Rectangle 158">
              <a:extLst>
                <a:ext uri="{FF2B5EF4-FFF2-40B4-BE49-F238E27FC236}">
                  <a16:creationId xmlns:a16="http://schemas.microsoft.com/office/drawing/2014/main" id="{AEE79E52-9F45-4AD3-9916-BABBB72219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9" y="2457"/>
              <a:ext cx="748" cy="470"/>
            </a:xfrm>
            <a:prstGeom prst="rect">
              <a:avLst/>
            </a:prstGeom>
            <a:solidFill>
              <a:srgbClr val="FFFF00"/>
            </a:solidFill>
            <a:ln w="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3128" name="Rectangle 159">
              <a:extLst>
                <a:ext uri="{FF2B5EF4-FFF2-40B4-BE49-F238E27FC236}">
                  <a16:creationId xmlns:a16="http://schemas.microsoft.com/office/drawing/2014/main" id="{593598FF-FB7C-4255-9819-4232C34BFF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4" y="2491"/>
              <a:ext cx="62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500">
                  <a:solidFill>
                    <a:srgbClr val="000000"/>
                  </a:solidFill>
                </a:rPr>
                <a:t>OUTLIERS</a:t>
              </a:r>
              <a:endParaRPr lang="en-US" altLang="cs-CZ" sz="2400" b="0"/>
            </a:p>
          </p:txBody>
        </p:sp>
        <p:sp>
          <p:nvSpPr>
            <p:cNvPr id="3129" name="Rectangle 161">
              <a:extLst>
                <a:ext uri="{FF2B5EF4-FFF2-40B4-BE49-F238E27FC236}">
                  <a16:creationId xmlns:a16="http://schemas.microsoft.com/office/drawing/2014/main" id="{434370E0-517B-4315-8FAE-429C7706B2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9" y="2659"/>
              <a:ext cx="60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500">
                  <a:solidFill>
                    <a:srgbClr val="000000"/>
                  </a:solidFill>
                </a:rPr>
                <a:t>EXTR</a:t>
              </a:r>
              <a:r>
                <a:rPr lang="cs-CZ" altLang="cs-CZ" sz="1500">
                  <a:solidFill>
                    <a:srgbClr val="000000"/>
                  </a:solidFill>
                </a:rPr>
                <a:t>EMS</a:t>
              </a:r>
              <a:endParaRPr lang="en-US" altLang="cs-CZ" sz="2400" b="0"/>
            </a:p>
          </p:txBody>
        </p:sp>
        <p:sp>
          <p:nvSpPr>
            <p:cNvPr id="3130" name="Rectangle 162">
              <a:extLst>
                <a:ext uri="{FF2B5EF4-FFF2-40B4-BE49-F238E27FC236}">
                  <a16:creationId xmlns:a16="http://schemas.microsoft.com/office/drawing/2014/main" id="{665B0D8B-BBEF-4AF8-B821-260EF1FB8B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8" y="2767"/>
              <a:ext cx="82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500">
                  <a:solidFill>
                    <a:srgbClr val="000000"/>
                  </a:solidFill>
                </a:rPr>
                <a:t> </a:t>
              </a:r>
              <a:endParaRPr lang="en-US" altLang="cs-CZ" sz="2400" b="0"/>
            </a:p>
          </p:txBody>
        </p:sp>
        <p:sp>
          <p:nvSpPr>
            <p:cNvPr id="3131" name="Rectangle 163">
              <a:extLst>
                <a:ext uri="{FF2B5EF4-FFF2-40B4-BE49-F238E27FC236}">
                  <a16:creationId xmlns:a16="http://schemas.microsoft.com/office/drawing/2014/main" id="{DEF715C4-D72B-42B0-A35F-024842B81D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1" y="2777"/>
              <a:ext cx="407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3132" name="Rectangle 164">
              <a:extLst>
                <a:ext uri="{FF2B5EF4-FFF2-40B4-BE49-F238E27FC236}">
                  <a16:creationId xmlns:a16="http://schemas.microsoft.com/office/drawing/2014/main" id="{3073146F-6B23-409C-9392-7D338E2C35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5" y="2809"/>
              <a:ext cx="236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500">
                  <a:solidFill>
                    <a:srgbClr val="008000"/>
                  </a:solidFill>
                </a:rPr>
                <a:t>YES</a:t>
              </a:r>
              <a:endParaRPr lang="en-US" altLang="cs-CZ" sz="2400" b="0"/>
            </a:p>
          </p:txBody>
        </p:sp>
        <p:sp>
          <p:nvSpPr>
            <p:cNvPr id="3133" name="Rectangle 165">
              <a:extLst>
                <a:ext uri="{FF2B5EF4-FFF2-40B4-BE49-F238E27FC236}">
                  <a16:creationId xmlns:a16="http://schemas.microsoft.com/office/drawing/2014/main" id="{7510DB1B-85F7-454F-8C05-9F811C9677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3" y="2809"/>
              <a:ext cx="82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500">
                  <a:solidFill>
                    <a:srgbClr val="008000"/>
                  </a:solidFill>
                </a:rPr>
                <a:t> </a:t>
              </a:r>
              <a:endParaRPr lang="en-US" altLang="cs-CZ" sz="2400" b="0"/>
            </a:p>
          </p:txBody>
        </p:sp>
        <p:sp>
          <p:nvSpPr>
            <p:cNvPr id="3134" name="Rectangle 166">
              <a:extLst>
                <a:ext uri="{FF2B5EF4-FFF2-40B4-BE49-F238E27FC236}">
                  <a16:creationId xmlns:a16="http://schemas.microsoft.com/office/drawing/2014/main" id="{66F14418-CE90-4464-B65C-E9B37EF80B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4" y="3162"/>
              <a:ext cx="321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3135" name="Rectangle 167">
              <a:extLst>
                <a:ext uri="{FF2B5EF4-FFF2-40B4-BE49-F238E27FC236}">
                  <a16:creationId xmlns:a16="http://schemas.microsoft.com/office/drawing/2014/main" id="{03776EE9-26AD-4C79-BEB7-FEFFC4B4A4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8" y="3194"/>
              <a:ext cx="18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500">
                  <a:solidFill>
                    <a:srgbClr val="FF0000"/>
                  </a:solidFill>
                </a:rPr>
                <a:t>NO</a:t>
              </a:r>
              <a:endParaRPr lang="en-US" altLang="cs-CZ" sz="2400" b="0"/>
            </a:p>
          </p:txBody>
        </p:sp>
        <p:sp>
          <p:nvSpPr>
            <p:cNvPr id="3136" name="Rectangle 168">
              <a:extLst>
                <a:ext uri="{FF2B5EF4-FFF2-40B4-BE49-F238E27FC236}">
                  <a16:creationId xmlns:a16="http://schemas.microsoft.com/office/drawing/2014/main" id="{809E4B28-19E4-4C61-90C8-C99CD73D2B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5" y="3194"/>
              <a:ext cx="82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500">
                  <a:solidFill>
                    <a:srgbClr val="FF0000"/>
                  </a:solidFill>
                </a:rPr>
                <a:t> </a:t>
              </a:r>
              <a:endParaRPr lang="en-US" altLang="cs-CZ" sz="2400" b="0"/>
            </a:p>
          </p:txBody>
        </p:sp>
        <p:grpSp>
          <p:nvGrpSpPr>
            <p:cNvPr id="3137" name="Group 171">
              <a:extLst>
                <a:ext uri="{FF2B5EF4-FFF2-40B4-BE49-F238E27FC236}">
                  <a16:creationId xmlns:a16="http://schemas.microsoft.com/office/drawing/2014/main" id="{65A4C80B-8D46-4793-8C74-8D66CD8019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11" y="3055"/>
              <a:ext cx="83" cy="727"/>
              <a:chOff x="4111" y="3055"/>
              <a:chExt cx="83" cy="727"/>
            </a:xfrm>
          </p:grpSpPr>
          <p:sp>
            <p:nvSpPr>
              <p:cNvPr id="3438" name="Rectangle 169">
                <a:extLst>
                  <a:ext uri="{FF2B5EF4-FFF2-40B4-BE49-F238E27FC236}">
                    <a16:creationId xmlns:a16="http://schemas.microsoft.com/office/drawing/2014/main" id="{83B18E10-4935-40CF-9178-0F2795FF5B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5" y="3055"/>
                <a:ext cx="15" cy="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3439" name="Freeform 170">
                <a:extLst>
                  <a:ext uri="{FF2B5EF4-FFF2-40B4-BE49-F238E27FC236}">
                    <a16:creationId xmlns:a16="http://schemas.microsoft.com/office/drawing/2014/main" id="{32B9F2B6-2DBC-4505-B216-4227CDE6F8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1" y="3700"/>
                <a:ext cx="83" cy="82"/>
              </a:xfrm>
              <a:custGeom>
                <a:avLst/>
                <a:gdLst>
                  <a:gd name="T0" fmla="*/ 0 w 247"/>
                  <a:gd name="T1" fmla="*/ 0 h 247"/>
                  <a:gd name="T2" fmla="*/ 5 w 247"/>
                  <a:gd name="T3" fmla="*/ 9 h 247"/>
                  <a:gd name="T4" fmla="*/ 9 w 247"/>
                  <a:gd name="T5" fmla="*/ 0 h 247"/>
                  <a:gd name="T6" fmla="*/ 0 w 247"/>
                  <a:gd name="T7" fmla="*/ 0 h 24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7"/>
                  <a:gd name="T13" fmla="*/ 0 h 247"/>
                  <a:gd name="T14" fmla="*/ 247 w 247"/>
                  <a:gd name="T15" fmla="*/ 247 h 24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7" h="247">
                    <a:moveTo>
                      <a:pt x="0" y="0"/>
                    </a:moveTo>
                    <a:lnTo>
                      <a:pt x="123" y="247"/>
                    </a:lnTo>
                    <a:lnTo>
                      <a:pt x="24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3138" name="Group 174">
              <a:extLst>
                <a:ext uri="{FF2B5EF4-FFF2-40B4-BE49-F238E27FC236}">
                  <a16:creationId xmlns:a16="http://schemas.microsoft.com/office/drawing/2014/main" id="{E8266C43-DDE9-41AD-BCFB-7B7D1C47D6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51" y="3518"/>
              <a:ext cx="1135" cy="267"/>
              <a:chOff x="4151" y="3518"/>
              <a:chExt cx="1135" cy="267"/>
            </a:xfrm>
          </p:grpSpPr>
          <p:sp>
            <p:nvSpPr>
              <p:cNvPr id="3436" name="Freeform 172">
                <a:extLst>
                  <a:ext uri="{FF2B5EF4-FFF2-40B4-BE49-F238E27FC236}">
                    <a16:creationId xmlns:a16="http://schemas.microsoft.com/office/drawing/2014/main" id="{7BC6F3A8-499B-47B3-874F-ACF45EFD9F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1" y="3518"/>
                <a:ext cx="1057" cy="233"/>
              </a:xfrm>
              <a:custGeom>
                <a:avLst/>
                <a:gdLst>
                  <a:gd name="T0" fmla="*/ 0 w 3172"/>
                  <a:gd name="T1" fmla="*/ 0 h 699"/>
                  <a:gd name="T2" fmla="*/ 0 w 3172"/>
                  <a:gd name="T3" fmla="*/ 2 h 699"/>
                  <a:gd name="T4" fmla="*/ 117 w 3172"/>
                  <a:gd name="T5" fmla="*/ 26 h 699"/>
                  <a:gd name="T6" fmla="*/ 117 w 3172"/>
                  <a:gd name="T7" fmla="*/ 24 h 699"/>
                  <a:gd name="T8" fmla="*/ 0 w 3172"/>
                  <a:gd name="T9" fmla="*/ 0 h 6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72"/>
                  <a:gd name="T16" fmla="*/ 0 h 699"/>
                  <a:gd name="T17" fmla="*/ 3172 w 3172"/>
                  <a:gd name="T18" fmla="*/ 699 h 6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72" h="699">
                    <a:moveTo>
                      <a:pt x="10" y="0"/>
                    </a:moveTo>
                    <a:lnTo>
                      <a:pt x="0" y="43"/>
                    </a:lnTo>
                    <a:lnTo>
                      <a:pt x="3163" y="699"/>
                    </a:lnTo>
                    <a:lnTo>
                      <a:pt x="3172" y="65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37" name="Freeform 173">
                <a:extLst>
                  <a:ext uri="{FF2B5EF4-FFF2-40B4-BE49-F238E27FC236}">
                    <a16:creationId xmlns:a16="http://schemas.microsoft.com/office/drawing/2014/main" id="{D85F16AC-7DEF-4E84-AFA9-EB17E636F6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7" y="3704"/>
                <a:ext cx="89" cy="81"/>
              </a:xfrm>
              <a:custGeom>
                <a:avLst/>
                <a:gdLst>
                  <a:gd name="T0" fmla="*/ 0 w 268"/>
                  <a:gd name="T1" fmla="*/ 9 h 242"/>
                  <a:gd name="T2" fmla="*/ 10 w 268"/>
                  <a:gd name="T3" fmla="*/ 6 h 242"/>
                  <a:gd name="T4" fmla="*/ 2 w 268"/>
                  <a:gd name="T5" fmla="*/ 0 h 242"/>
                  <a:gd name="T6" fmla="*/ 0 w 268"/>
                  <a:gd name="T7" fmla="*/ 9 h 24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68"/>
                  <a:gd name="T13" fmla="*/ 0 h 242"/>
                  <a:gd name="T14" fmla="*/ 268 w 268"/>
                  <a:gd name="T15" fmla="*/ 242 h 24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68" h="242">
                    <a:moveTo>
                      <a:pt x="0" y="242"/>
                    </a:moveTo>
                    <a:lnTo>
                      <a:pt x="268" y="172"/>
                    </a:lnTo>
                    <a:lnTo>
                      <a:pt x="52" y="0"/>
                    </a:lnTo>
                    <a:lnTo>
                      <a:pt x="0" y="242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139" name="Oval 178">
              <a:extLst>
                <a:ext uri="{FF2B5EF4-FFF2-40B4-BE49-F238E27FC236}">
                  <a16:creationId xmlns:a16="http://schemas.microsoft.com/office/drawing/2014/main" id="{0A891914-B1DE-4151-BFD8-11AF4FFFD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2" y="2457"/>
              <a:ext cx="1103" cy="577"/>
            </a:xfrm>
            <a:prstGeom prst="ellipse">
              <a:avLst/>
            </a:prstGeom>
            <a:solidFill>
              <a:srgbClr val="00CCFF"/>
            </a:solidFill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grpSp>
          <p:nvGrpSpPr>
            <p:cNvPr id="3140" name="Group 458">
              <a:extLst>
                <a:ext uri="{FF2B5EF4-FFF2-40B4-BE49-F238E27FC236}">
                  <a16:creationId xmlns:a16="http://schemas.microsoft.com/office/drawing/2014/main" id="{24F6BDF6-75D8-4981-AD28-99C618383D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75" y="2684"/>
              <a:ext cx="1362" cy="15"/>
              <a:chOff x="1275" y="2684"/>
              <a:chExt cx="1362" cy="15"/>
            </a:xfrm>
          </p:grpSpPr>
          <p:grpSp>
            <p:nvGrpSpPr>
              <p:cNvPr id="3159" name="Group 379">
                <a:extLst>
                  <a:ext uri="{FF2B5EF4-FFF2-40B4-BE49-F238E27FC236}">
                    <a16:creationId xmlns:a16="http://schemas.microsoft.com/office/drawing/2014/main" id="{71F167F3-F387-40D3-A27B-921F0371A5E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75" y="2684"/>
                <a:ext cx="1362" cy="15"/>
                <a:chOff x="1275" y="2684"/>
                <a:chExt cx="1362" cy="15"/>
              </a:xfrm>
            </p:grpSpPr>
            <p:sp>
              <p:nvSpPr>
                <p:cNvPr id="3236" name="Freeform 179">
                  <a:extLst>
                    <a:ext uri="{FF2B5EF4-FFF2-40B4-BE49-F238E27FC236}">
                      <a16:creationId xmlns:a16="http://schemas.microsoft.com/office/drawing/2014/main" id="{81006235-894C-4D2B-8DD8-93510314224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75" y="2694"/>
                  <a:ext cx="5" cy="5"/>
                </a:xfrm>
                <a:custGeom>
                  <a:avLst/>
                  <a:gdLst>
                    <a:gd name="T0" fmla="*/ 0 w 13"/>
                    <a:gd name="T1" fmla="*/ 0 h 15"/>
                    <a:gd name="T2" fmla="*/ 0 w 13"/>
                    <a:gd name="T3" fmla="*/ 0 h 15"/>
                    <a:gd name="T4" fmla="*/ 0 w 13"/>
                    <a:gd name="T5" fmla="*/ 0 h 15"/>
                    <a:gd name="T6" fmla="*/ 0 w 13"/>
                    <a:gd name="T7" fmla="*/ 0 h 15"/>
                    <a:gd name="T8" fmla="*/ 0 w 13"/>
                    <a:gd name="T9" fmla="*/ 1 h 15"/>
                    <a:gd name="T10" fmla="*/ 0 w 13"/>
                    <a:gd name="T11" fmla="*/ 1 h 15"/>
                    <a:gd name="T12" fmla="*/ 1 w 13"/>
                    <a:gd name="T13" fmla="*/ 0 h 15"/>
                    <a:gd name="T14" fmla="*/ 1 w 13"/>
                    <a:gd name="T15" fmla="*/ 0 h 15"/>
                    <a:gd name="T16" fmla="*/ 1 w 13"/>
                    <a:gd name="T17" fmla="*/ 0 h 15"/>
                    <a:gd name="T18" fmla="*/ 0 w 13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5"/>
                    <a:gd name="T32" fmla="*/ 13 w 13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5">
                      <a:moveTo>
                        <a:pt x="7" y="0"/>
                      </a:moveTo>
                      <a:lnTo>
                        <a:pt x="1" y="1"/>
                      </a:lnTo>
                      <a:lnTo>
                        <a:pt x="0" y="7"/>
                      </a:lnTo>
                      <a:lnTo>
                        <a:pt x="1" y="12"/>
                      </a:lnTo>
                      <a:lnTo>
                        <a:pt x="7" y="15"/>
                      </a:lnTo>
                      <a:lnTo>
                        <a:pt x="12" y="12"/>
                      </a:lnTo>
                      <a:lnTo>
                        <a:pt x="13" y="7"/>
                      </a:lnTo>
                      <a:lnTo>
                        <a:pt x="12" y="1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37" name="Freeform 180">
                  <a:extLst>
                    <a:ext uri="{FF2B5EF4-FFF2-40B4-BE49-F238E27FC236}">
                      <a16:creationId xmlns:a16="http://schemas.microsoft.com/office/drawing/2014/main" id="{7E25EA00-8C45-4839-8A20-53A76710F3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85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38" name="Freeform 181">
                  <a:extLst>
                    <a:ext uri="{FF2B5EF4-FFF2-40B4-BE49-F238E27FC236}">
                      <a16:creationId xmlns:a16="http://schemas.microsoft.com/office/drawing/2014/main" id="{190CADE5-72A1-425E-B02E-6212E99A493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95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39" name="Freeform 182">
                  <a:extLst>
                    <a:ext uri="{FF2B5EF4-FFF2-40B4-BE49-F238E27FC236}">
                      <a16:creationId xmlns:a16="http://schemas.microsoft.com/office/drawing/2014/main" id="{756B3E96-B519-4641-AA52-B7C7BE725A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05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40" name="Freeform 183">
                  <a:extLst>
                    <a:ext uri="{FF2B5EF4-FFF2-40B4-BE49-F238E27FC236}">
                      <a16:creationId xmlns:a16="http://schemas.microsoft.com/office/drawing/2014/main" id="{6AB4F7CF-CB29-4ED1-A3B5-D99D1AA433F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14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9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9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41" name="Freeform 184">
                  <a:extLst>
                    <a:ext uri="{FF2B5EF4-FFF2-40B4-BE49-F238E27FC236}">
                      <a16:creationId xmlns:a16="http://schemas.microsoft.com/office/drawing/2014/main" id="{4FAB121A-90EA-4BF5-BCF2-0D6AA2AB54E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24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42" name="Freeform 185">
                  <a:extLst>
                    <a:ext uri="{FF2B5EF4-FFF2-40B4-BE49-F238E27FC236}">
                      <a16:creationId xmlns:a16="http://schemas.microsoft.com/office/drawing/2014/main" id="{BA2F7B34-64D9-4DE6-907E-D69EC0D303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34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43" name="Freeform 186">
                  <a:extLst>
                    <a:ext uri="{FF2B5EF4-FFF2-40B4-BE49-F238E27FC236}">
                      <a16:creationId xmlns:a16="http://schemas.microsoft.com/office/drawing/2014/main" id="{ADD3F9E8-5B1F-4C88-B28B-E35B993FEC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44" y="2694"/>
                  <a:ext cx="5" cy="5"/>
                </a:xfrm>
                <a:custGeom>
                  <a:avLst/>
                  <a:gdLst>
                    <a:gd name="T0" fmla="*/ 0 w 14"/>
                    <a:gd name="T1" fmla="*/ 0 h 15"/>
                    <a:gd name="T2" fmla="*/ 0 w 14"/>
                    <a:gd name="T3" fmla="*/ 0 h 15"/>
                    <a:gd name="T4" fmla="*/ 0 w 14"/>
                    <a:gd name="T5" fmla="*/ 0 h 15"/>
                    <a:gd name="T6" fmla="*/ 0 w 14"/>
                    <a:gd name="T7" fmla="*/ 0 h 15"/>
                    <a:gd name="T8" fmla="*/ 0 w 14"/>
                    <a:gd name="T9" fmla="*/ 1 h 15"/>
                    <a:gd name="T10" fmla="*/ 0 w 14"/>
                    <a:gd name="T11" fmla="*/ 1 h 15"/>
                    <a:gd name="T12" fmla="*/ 1 w 14"/>
                    <a:gd name="T13" fmla="*/ 0 h 15"/>
                    <a:gd name="T14" fmla="*/ 1 w 14"/>
                    <a:gd name="T15" fmla="*/ 0 h 15"/>
                    <a:gd name="T16" fmla="*/ 1 w 14"/>
                    <a:gd name="T17" fmla="*/ 0 h 15"/>
                    <a:gd name="T18" fmla="*/ 0 w 14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44" name="Freeform 187">
                  <a:extLst>
                    <a:ext uri="{FF2B5EF4-FFF2-40B4-BE49-F238E27FC236}">
                      <a16:creationId xmlns:a16="http://schemas.microsoft.com/office/drawing/2014/main" id="{751E40DC-E48C-4EE6-B450-6D568F0B2BF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54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45" name="Freeform 188">
                  <a:extLst>
                    <a:ext uri="{FF2B5EF4-FFF2-40B4-BE49-F238E27FC236}">
                      <a16:creationId xmlns:a16="http://schemas.microsoft.com/office/drawing/2014/main" id="{0550B82C-1670-49EA-A465-43843E7925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64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46" name="Freeform 189">
                  <a:extLst>
                    <a:ext uri="{FF2B5EF4-FFF2-40B4-BE49-F238E27FC236}">
                      <a16:creationId xmlns:a16="http://schemas.microsoft.com/office/drawing/2014/main" id="{CD9ED757-8493-483D-9156-2FCCF20AC29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4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47" name="Freeform 190">
                  <a:extLst>
                    <a:ext uri="{FF2B5EF4-FFF2-40B4-BE49-F238E27FC236}">
                      <a16:creationId xmlns:a16="http://schemas.microsoft.com/office/drawing/2014/main" id="{58590604-FD17-4B8C-AB1C-4DA3D68AF32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84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9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9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48" name="Freeform 191">
                  <a:extLst>
                    <a:ext uri="{FF2B5EF4-FFF2-40B4-BE49-F238E27FC236}">
                      <a16:creationId xmlns:a16="http://schemas.microsoft.com/office/drawing/2014/main" id="{67DD092C-F90C-49C2-9E60-6719CB13FB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94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49" name="Freeform 192">
                  <a:extLst>
                    <a:ext uri="{FF2B5EF4-FFF2-40B4-BE49-F238E27FC236}">
                      <a16:creationId xmlns:a16="http://schemas.microsoft.com/office/drawing/2014/main" id="{2827D302-F0CD-4817-9C2D-B8661BD1FA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04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50" name="Freeform 193">
                  <a:extLst>
                    <a:ext uri="{FF2B5EF4-FFF2-40B4-BE49-F238E27FC236}">
                      <a16:creationId xmlns:a16="http://schemas.microsoft.com/office/drawing/2014/main" id="{A6C6D59B-A985-4DEC-91FC-01F14FE915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14" y="2694"/>
                  <a:ext cx="4" cy="5"/>
                </a:xfrm>
                <a:custGeom>
                  <a:avLst/>
                  <a:gdLst>
                    <a:gd name="T0" fmla="*/ 0 w 14"/>
                    <a:gd name="T1" fmla="*/ 0 h 15"/>
                    <a:gd name="T2" fmla="*/ 0 w 14"/>
                    <a:gd name="T3" fmla="*/ 0 h 15"/>
                    <a:gd name="T4" fmla="*/ 0 w 14"/>
                    <a:gd name="T5" fmla="*/ 0 h 15"/>
                    <a:gd name="T6" fmla="*/ 0 w 14"/>
                    <a:gd name="T7" fmla="*/ 0 h 15"/>
                    <a:gd name="T8" fmla="*/ 0 w 14"/>
                    <a:gd name="T9" fmla="*/ 1 h 15"/>
                    <a:gd name="T10" fmla="*/ 0 w 14"/>
                    <a:gd name="T11" fmla="*/ 1 h 15"/>
                    <a:gd name="T12" fmla="*/ 0 w 14"/>
                    <a:gd name="T13" fmla="*/ 0 h 15"/>
                    <a:gd name="T14" fmla="*/ 0 w 14"/>
                    <a:gd name="T15" fmla="*/ 0 h 15"/>
                    <a:gd name="T16" fmla="*/ 0 w 14"/>
                    <a:gd name="T17" fmla="*/ 0 h 15"/>
                    <a:gd name="T18" fmla="*/ 0 w 14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51" name="Freeform 194">
                  <a:extLst>
                    <a:ext uri="{FF2B5EF4-FFF2-40B4-BE49-F238E27FC236}">
                      <a16:creationId xmlns:a16="http://schemas.microsoft.com/office/drawing/2014/main" id="{E1478DBA-5924-424B-AC8C-BDC465DCB59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23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52" name="Freeform 195">
                  <a:extLst>
                    <a:ext uri="{FF2B5EF4-FFF2-40B4-BE49-F238E27FC236}">
                      <a16:creationId xmlns:a16="http://schemas.microsoft.com/office/drawing/2014/main" id="{FF3339D1-5A6F-4C8D-9F67-CEB8F6215A5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33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53" name="Freeform 196">
                  <a:extLst>
                    <a:ext uri="{FF2B5EF4-FFF2-40B4-BE49-F238E27FC236}">
                      <a16:creationId xmlns:a16="http://schemas.microsoft.com/office/drawing/2014/main" id="{4ADBDD54-9B88-46B6-9C3D-CA66B26AF0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43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54" name="Freeform 197">
                  <a:extLst>
                    <a:ext uri="{FF2B5EF4-FFF2-40B4-BE49-F238E27FC236}">
                      <a16:creationId xmlns:a16="http://schemas.microsoft.com/office/drawing/2014/main" id="{F7AE612B-FBC7-4811-8496-7A8F97C713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53" y="2694"/>
                  <a:ext cx="5" cy="5"/>
                </a:xfrm>
                <a:custGeom>
                  <a:avLst/>
                  <a:gdLst>
                    <a:gd name="T0" fmla="*/ 0 w 14"/>
                    <a:gd name="T1" fmla="*/ 0 h 15"/>
                    <a:gd name="T2" fmla="*/ 0 w 14"/>
                    <a:gd name="T3" fmla="*/ 0 h 15"/>
                    <a:gd name="T4" fmla="*/ 0 w 14"/>
                    <a:gd name="T5" fmla="*/ 0 h 15"/>
                    <a:gd name="T6" fmla="*/ 0 w 14"/>
                    <a:gd name="T7" fmla="*/ 0 h 15"/>
                    <a:gd name="T8" fmla="*/ 0 w 14"/>
                    <a:gd name="T9" fmla="*/ 1 h 15"/>
                    <a:gd name="T10" fmla="*/ 0 w 14"/>
                    <a:gd name="T11" fmla="*/ 1 h 15"/>
                    <a:gd name="T12" fmla="*/ 1 w 14"/>
                    <a:gd name="T13" fmla="*/ 0 h 15"/>
                    <a:gd name="T14" fmla="*/ 1 w 14"/>
                    <a:gd name="T15" fmla="*/ 0 h 15"/>
                    <a:gd name="T16" fmla="*/ 1 w 14"/>
                    <a:gd name="T17" fmla="*/ 0 h 15"/>
                    <a:gd name="T18" fmla="*/ 0 w 14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55" name="Freeform 198">
                  <a:extLst>
                    <a:ext uri="{FF2B5EF4-FFF2-40B4-BE49-F238E27FC236}">
                      <a16:creationId xmlns:a16="http://schemas.microsoft.com/office/drawing/2014/main" id="{54AFE29B-A145-42FB-8DE1-83686566074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63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56" name="Freeform 199">
                  <a:extLst>
                    <a:ext uri="{FF2B5EF4-FFF2-40B4-BE49-F238E27FC236}">
                      <a16:creationId xmlns:a16="http://schemas.microsoft.com/office/drawing/2014/main" id="{1B7E8F96-1494-42F9-A4EA-883999B45C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73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57" name="Freeform 200">
                  <a:extLst>
                    <a:ext uri="{FF2B5EF4-FFF2-40B4-BE49-F238E27FC236}">
                      <a16:creationId xmlns:a16="http://schemas.microsoft.com/office/drawing/2014/main" id="{0735477A-0FD9-418B-9C95-3CD4AECE8B7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83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58" name="Freeform 201">
                  <a:extLst>
                    <a:ext uri="{FF2B5EF4-FFF2-40B4-BE49-F238E27FC236}">
                      <a16:creationId xmlns:a16="http://schemas.microsoft.com/office/drawing/2014/main" id="{B414C738-AF9A-4F91-8CBB-1A32870E96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93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9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9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59" name="Freeform 202">
                  <a:extLst>
                    <a:ext uri="{FF2B5EF4-FFF2-40B4-BE49-F238E27FC236}">
                      <a16:creationId xmlns:a16="http://schemas.microsoft.com/office/drawing/2014/main" id="{4CE51D56-478A-4003-8F1F-4AEF939B15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03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60" name="Freeform 203">
                  <a:extLst>
                    <a:ext uri="{FF2B5EF4-FFF2-40B4-BE49-F238E27FC236}">
                      <a16:creationId xmlns:a16="http://schemas.microsoft.com/office/drawing/2014/main" id="{5C900224-A1F8-4843-8DEC-F6897EB34F9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13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61" name="Freeform 204">
                  <a:extLst>
                    <a:ext uri="{FF2B5EF4-FFF2-40B4-BE49-F238E27FC236}">
                      <a16:creationId xmlns:a16="http://schemas.microsoft.com/office/drawing/2014/main" id="{56F7F03B-D8D2-4220-928D-F7A1E027BF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23" y="2694"/>
                  <a:ext cx="4" cy="5"/>
                </a:xfrm>
                <a:custGeom>
                  <a:avLst/>
                  <a:gdLst>
                    <a:gd name="T0" fmla="*/ 0 w 14"/>
                    <a:gd name="T1" fmla="*/ 0 h 15"/>
                    <a:gd name="T2" fmla="*/ 0 w 14"/>
                    <a:gd name="T3" fmla="*/ 0 h 15"/>
                    <a:gd name="T4" fmla="*/ 0 w 14"/>
                    <a:gd name="T5" fmla="*/ 0 h 15"/>
                    <a:gd name="T6" fmla="*/ 0 w 14"/>
                    <a:gd name="T7" fmla="*/ 0 h 15"/>
                    <a:gd name="T8" fmla="*/ 0 w 14"/>
                    <a:gd name="T9" fmla="*/ 1 h 15"/>
                    <a:gd name="T10" fmla="*/ 0 w 14"/>
                    <a:gd name="T11" fmla="*/ 1 h 15"/>
                    <a:gd name="T12" fmla="*/ 0 w 14"/>
                    <a:gd name="T13" fmla="*/ 0 h 15"/>
                    <a:gd name="T14" fmla="*/ 0 w 14"/>
                    <a:gd name="T15" fmla="*/ 0 h 15"/>
                    <a:gd name="T16" fmla="*/ 0 w 14"/>
                    <a:gd name="T17" fmla="*/ 0 h 15"/>
                    <a:gd name="T18" fmla="*/ 0 w 14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62" name="Freeform 205">
                  <a:extLst>
                    <a:ext uri="{FF2B5EF4-FFF2-40B4-BE49-F238E27FC236}">
                      <a16:creationId xmlns:a16="http://schemas.microsoft.com/office/drawing/2014/main" id="{72A162CD-E99D-4229-AD9E-7595E191A75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32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63" name="Freeform 206">
                  <a:extLst>
                    <a:ext uri="{FF2B5EF4-FFF2-40B4-BE49-F238E27FC236}">
                      <a16:creationId xmlns:a16="http://schemas.microsoft.com/office/drawing/2014/main" id="{63C23E44-87A0-4260-A517-AE74D74DA29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42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64" name="Freeform 207">
                  <a:extLst>
                    <a:ext uri="{FF2B5EF4-FFF2-40B4-BE49-F238E27FC236}">
                      <a16:creationId xmlns:a16="http://schemas.microsoft.com/office/drawing/2014/main" id="{947201B3-2E5B-4E58-9A2E-AF8DF1D36B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52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65" name="Freeform 208">
                  <a:extLst>
                    <a:ext uri="{FF2B5EF4-FFF2-40B4-BE49-F238E27FC236}">
                      <a16:creationId xmlns:a16="http://schemas.microsoft.com/office/drawing/2014/main" id="{5FD51011-2978-4E2A-B82D-73612CFAA29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62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9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9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66" name="Freeform 209">
                  <a:extLst>
                    <a:ext uri="{FF2B5EF4-FFF2-40B4-BE49-F238E27FC236}">
                      <a16:creationId xmlns:a16="http://schemas.microsoft.com/office/drawing/2014/main" id="{F46C2CAD-6441-41BF-ABDB-FE42468D0E2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72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67" name="Freeform 210">
                  <a:extLst>
                    <a:ext uri="{FF2B5EF4-FFF2-40B4-BE49-F238E27FC236}">
                      <a16:creationId xmlns:a16="http://schemas.microsoft.com/office/drawing/2014/main" id="{DFEAE8E1-764A-411C-823F-367011F9AA9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82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68" name="Freeform 211">
                  <a:extLst>
                    <a:ext uri="{FF2B5EF4-FFF2-40B4-BE49-F238E27FC236}">
                      <a16:creationId xmlns:a16="http://schemas.microsoft.com/office/drawing/2014/main" id="{5743C5FD-B173-4414-881F-0D36A4D1805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92" y="2694"/>
                  <a:ext cx="5" cy="5"/>
                </a:xfrm>
                <a:custGeom>
                  <a:avLst/>
                  <a:gdLst>
                    <a:gd name="T0" fmla="*/ 0 w 14"/>
                    <a:gd name="T1" fmla="*/ 0 h 15"/>
                    <a:gd name="T2" fmla="*/ 0 w 14"/>
                    <a:gd name="T3" fmla="*/ 0 h 15"/>
                    <a:gd name="T4" fmla="*/ 0 w 14"/>
                    <a:gd name="T5" fmla="*/ 0 h 15"/>
                    <a:gd name="T6" fmla="*/ 0 w 14"/>
                    <a:gd name="T7" fmla="*/ 0 h 15"/>
                    <a:gd name="T8" fmla="*/ 0 w 14"/>
                    <a:gd name="T9" fmla="*/ 1 h 15"/>
                    <a:gd name="T10" fmla="*/ 0 w 14"/>
                    <a:gd name="T11" fmla="*/ 1 h 15"/>
                    <a:gd name="T12" fmla="*/ 1 w 14"/>
                    <a:gd name="T13" fmla="*/ 0 h 15"/>
                    <a:gd name="T14" fmla="*/ 1 w 14"/>
                    <a:gd name="T15" fmla="*/ 0 h 15"/>
                    <a:gd name="T16" fmla="*/ 1 w 14"/>
                    <a:gd name="T17" fmla="*/ 0 h 15"/>
                    <a:gd name="T18" fmla="*/ 0 w 14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69" name="Freeform 212">
                  <a:extLst>
                    <a:ext uri="{FF2B5EF4-FFF2-40B4-BE49-F238E27FC236}">
                      <a16:creationId xmlns:a16="http://schemas.microsoft.com/office/drawing/2014/main" id="{AE39B272-C452-4BF1-9FEC-A34FD56AFB5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02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70" name="Freeform 213">
                  <a:extLst>
                    <a:ext uri="{FF2B5EF4-FFF2-40B4-BE49-F238E27FC236}">
                      <a16:creationId xmlns:a16="http://schemas.microsoft.com/office/drawing/2014/main" id="{FDCC6596-9917-4009-853E-7DE3F6081C2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12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71" name="Freeform 214">
                  <a:extLst>
                    <a:ext uri="{FF2B5EF4-FFF2-40B4-BE49-F238E27FC236}">
                      <a16:creationId xmlns:a16="http://schemas.microsoft.com/office/drawing/2014/main" id="{AFCE6A7D-E9F6-45F9-9BF9-326AB6D3D18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2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72" name="Freeform 215">
                  <a:extLst>
                    <a:ext uri="{FF2B5EF4-FFF2-40B4-BE49-F238E27FC236}">
                      <a16:creationId xmlns:a16="http://schemas.microsoft.com/office/drawing/2014/main" id="{93FAE36C-276C-43E2-B26F-9D23624364F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31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9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9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73" name="Freeform 216">
                  <a:extLst>
                    <a:ext uri="{FF2B5EF4-FFF2-40B4-BE49-F238E27FC236}">
                      <a16:creationId xmlns:a16="http://schemas.microsoft.com/office/drawing/2014/main" id="{596ED35B-CBE8-4A1B-9352-4E6146E9023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41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74" name="Freeform 217">
                  <a:extLst>
                    <a:ext uri="{FF2B5EF4-FFF2-40B4-BE49-F238E27FC236}">
                      <a16:creationId xmlns:a16="http://schemas.microsoft.com/office/drawing/2014/main" id="{B178C1AE-69DB-4EB1-94D6-F759CE7D062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51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75" name="Freeform 218">
                  <a:extLst>
                    <a:ext uri="{FF2B5EF4-FFF2-40B4-BE49-F238E27FC236}">
                      <a16:creationId xmlns:a16="http://schemas.microsoft.com/office/drawing/2014/main" id="{B23A5675-1E49-47A7-A25F-B92EC943BC6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61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76" name="Freeform 219">
                  <a:extLst>
                    <a:ext uri="{FF2B5EF4-FFF2-40B4-BE49-F238E27FC236}">
                      <a16:creationId xmlns:a16="http://schemas.microsoft.com/office/drawing/2014/main" id="{50BCC9CF-10BB-4017-8537-07186CB55F4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71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77" name="Freeform 220">
                  <a:extLst>
                    <a:ext uri="{FF2B5EF4-FFF2-40B4-BE49-F238E27FC236}">
                      <a16:creationId xmlns:a16="http://schemas.microsoft.com/office/drawing/2014/main" id="{4D348B63-0994-4AF2-8AE0-FDD08D61DC1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81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78" name="Freeform 221">
                  <a:extLst>
                    <a:ext uri="{FF2B5EF4-FFF2-40B4-BE49-F238E27FC236}">
                      <a16:creationId xmlns:a16="http://schemas.microsoft.com/office/drawing/2014/main" id="{9FCE6A4B-F2BB-4228-A11B-F3BC944A499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91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79" name="Freeform 222">
                  <a:extLst>
                    <a:ext uri="{FF2B5EF4-FFF2-40B4-BE49-F238E27FC236}">
                      <a16:creationId xmlns:a16="http://schemas.microsoft.com/office/drawing/2014/main" id="{756D06E4-E89F-495D-ACAD-5B5390B2016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01" y="2694"/>
                  <a:ext cx="5" cy="5"/>
                </a:xfrm>
                <a:custGeom>
                  <a:avLst/>
                  <a:gdLst>
                    <a:gd name="T0" fmla="*/ 0 w 14"/>
                    <a:gd name="T1" fmla="*/ 0 h 15"/>
                    <a:gd name="T2" fmla="*/ 0 w 14"/>
                    <a:gd name="T3" fmla="*/ 0 h 15"/>
                    <a:gd name="T4" fmla="*/ 0 w 14"/>
                    <a:gd name="T5" fmla="*/ 0 h 15"/>
                    <a:gd name="T6" fmla="*/ 0 w 14"/>
                    <a:gd name="T7" fmla="*/ 0 h 15"/>
                    <a:gd name="T8" fmla="*/ 0 w 14"/>
                    <a:gd name="T9" fmla="*/ 1 h 15"/>
                    <a:gd name="T10" fmla="*/ 0 w 14"/>
                    <a:gd name="T11" fmla="*/ 1 h 15"/>
                    <a:gd name="T12" fmla="*/ 1 w 14"/>
                    <a:gd name="T13" fmla="*/ 0 h 15"/>
                    <a:gd name="T14" fmla="*/ 1 w 14"/>
                    <a:gd name="T15" fmla="*/ 0 h 15"/>
                    <a:gd name="T16" fmla="*/ 1 w 14"/>
                    <a:gd name="T17" fmla="*/ 0 h 15"/>
                    <a:gd name="T18" fmla="*/ 0 w 14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80" name="Freeform 223">
                  <a:extLst>
                    <a:ext uri="{FF2B5EF4-FFF2-40B4-BE49-F238E27FC236}">
                      <a16:creationId xmlns:a16="http://schemas.microsoft.com/office/drawing/2014/main" id="{042829CC-35D5-4A97-8E1A-115C0AB8656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11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81" name="Freeform 224">
                  <a:extLst>
                    <a:ext uri="{FF2B5EF4-FFF2-40B4-BE49-F238E27FC236}">
                      <a16:creationId xmlns:a16="http://schemas.microsoft.com/office/drawing/2014/main" id="{61CD3BE0-7983-47A2-81AA-05EC7912698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21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82" name="Freeform 225">
                  <a:extLst>
                    <a:ext uri="{FF2B5EF4-FFF2-40B4-BE49-F238E27FC236}">
                      <a16:creationId xmlns:a16="http://schemas.microsoft.com/office/drawing/2014/main" id="{4EA31BF7-4512-4825-B1E3-9D6840D24F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31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83" name="Freeform 226">
                  <a:extLst>
                    <a:ext uri="{FF2B5EF4-FFF2-40B4-BE49-F238E27FC236}">
                      <a16:creationId xmlns:a16="http://schemas.microsoft.com/office/drawing/2014/main" id="{5509691F-E5FC-4970-B92B-BAEAEDF289A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40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9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9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84" name="Freeform 227">
                  <a:extLst>
                    <a:ext uri="{FF2B5EF4-FFF2-40B4-BE49-F238E27FC236}">
                      <a16:creationId xmlns:a16="http://schemas.microsoft.com/office/drawing/2014/main" id="{6C581AC2-8388-4097-A6C1-EFA2E14788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0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85" name="Freeform 228">
                  <a:extLst>
                    <a:ext uri="{FF2B5EF4-FFF2-40B4-BE49-F238E27FC236}">
                      <a16:creationId xmlns:a16="http://schemas.microsoft.com/office/drawing/2014/main" id="{DEA1BD7D-9BC7-49CF-A6FD-41BF7AC9C4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60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86" name="Freeform 229">
                  <a:extLst>
                    <a:ext uri="{FF2B5EF4-FFF2-40B4-BE49-F238E27FC236}">
                      <a16:creationId xmlns:a16="http://schemas.microsoft.com/office/drawing/2014/main" id="{34A120AD-01B4-4445-B561-95C75BFB93A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70" y="2694"/>
                  <a:ext cx="5" cy="5"/>
                </a:xfrm>
                <a:custGeom>
                  <a:avLst/>
                  <a:gdLst>
                    <a:gd name="T0" fmla="*/ 0 w 14"/>
                    <a:gd name="T1" fmla="*/ 0 h 15"/>
                    <a:gd name="T2" fmla="*/ 0 w 14"/>
                    <a:gd name="T3" fmla="*/ 0 h 15"/>
                    <a:gd name="T4" fmla="*/ 0 w 14"/>
                    <a:gd name="T5" fmla="*/ 0 h 15"/>
                    <a:gd name="T6" fmla="*/ 0 w 14"/>
                    <a:gd name="T7" fmla="*/ 0 h 15"/>
                    <a:gd name="T8" fmla="*/ 0 w 14"/>
                    <a:gd name="T9" fmla="*/ 1 h 15"/>
                    <a:gd name="T10" fmla="*/ 0 w 14"/>
                    <a:gd name="T11" fmla="*/ 1 h 15"/>
                    <a:gd name="T12" fmla="*/ 1 w 14"/>
                    <a:gd name="T13" fmla="*/ 0 h 15"/>
                    <a:gd name="T14" fmla="*/ 1 w 14"/>
                    <a:gd name="T15" fmla="*/ 0 h 15"/>
                    <a:gd name="T16" fmla="*/ 1 w 14"/>
                    <a:gd name="T17" fmla="*/ 0 h 15"/>
                    <a:gd name="T18" fmla="*/ 0 w 14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87" name="Freeform 230">
                  <a:extLst>
                    <a:ext uri="{FF2B5EF4-FFF2-40B4-BE49-F238E27FC236}">
                      <a16:creationId xmlns:a16="http://schemas.microsoft.com/office/drawing/2014/main" id="{479114DF-0398-425E-BD2D-6777F99BE04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80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88" name="Freeform 231">
                  <a:extLst>
                    <a:ext uri="{FF2B5EF4-FFF2-40B4-BE49-F238E27FC236}">
                      <a16:creationId xmlns:a16="http://schemas.microsoft.com/office/drawing/2014/main" id="{22793384-F16F-4288-9CD2-EF4F1D088BB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0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89" name="Freeform 232">
                  <a:extLst>
                    <a:ext uri="{FF2B5EF4-FFF2-40B4-BE49-F238E27FC236}">
                      <a16:creationId xmlns:a16="http://schemas.microsoft.com/office/drawing/2014/main" id="{D6CABCC8-FEB2-4714-A276-D058C342D7D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0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90" name="Freeform 233">
                  <a:extLst>
                    <a:ext uri="{FF2B5EF4-FFF2-40B4-BE49-F238E27FC236}">
                      <a16:creationId xmlns:a16="http://schemas.microsoft.com/office/drawing/2014/main" id="{A668BF0A-DCA7-4543-B18C-82429F0E1BD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10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9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9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91" name="Freeform 234">
                  <a:extLst>
                    <a:ext uri="{FF2B5EF4-FFF2-40B4-BE49-F238E27FC236}">
                      <a16:creationId xmlns:a16="http://schemas.microsoft.com/office/drawing/2014/main" id="{C0C225C2-5EDA-4E53-AB37-E5E7C4D408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20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92" name="Freeform 235">
                  <a:extLst>
                    <a:ext uri="{FF2B5EF4-FFF2-40B4-BE49-F238E27FC236}">
                      <a16:creationId xmlns:a16="http://schemas.microsoft.com/office/drawing/2014/main" id="{5BABF03E-18BF-41D5-B6E9-D8F47E1C1A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30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93" name="Freeform 236">
                  <a:extLst>
                    <a:ext uri="{FF2B5EF4-FFF2-40B4-BE49-F238E27FC236}">
                      <a16:creationId xmlns:a16="http://schemas.microsoft.com/office/drawing/2014/main" id="{5F716139-EF7E-4404-B2ED-9404B19491D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40" y="2694"/>
                  <a:ext cx="4" cy="5"/>
                </a:xfrm>
                <a:custGeom>
                  <a:avLst/>
                  <a:gdLst>
                    <a:gd name="T0" fmla="*/ 0 w 14"/>
                    <a:gd name="T1" fmla="*/ 0 h 15"/>
                    <a:gd name="T2" fmla="*/ 0 w 14"/>
                    <a:gd name="T3" fmla="*/ 0 h 15"/>
                    <a:gd name="T4" fmla="*/ 0 w 14"/>
                    <a:gd name="T5" fmla="*/ 0 h 15"/>
                    <a:gd name="T6" fmla="*/ 0 w 14"/>
                    <a:gd name="T7" fmla="*/ 0 h 15"/>
                    <a:gd name="T8" fmla="*/ 0 w 14"/>
                    <a:gd name="T9" fmla="*/ 1 h 15"/>
                    <a:gd name="T10" fmla="*/ 0 w 14"/>
                    <a:gd name="T11" fmla="*/ 1 h 15"/>
                    <a:gd name="T12" fmla="*/ 0 w 14"/>
                    <a:gd name="T13" fmla="*/ 0 h 15"/>
                    <a:gd name="T14" fmla="*/ 0 w 14"/>
                    <a:gd name="T15" fmla="*/ 0 h 15"/>
                    <a:gd name="T16" fmla="*/ 0 w 14"/>
                    <a:gd name="T17" fmla="*/ 0 h 15"/>
                    <a:gd name="T18" fmla="*/ 0 w 14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94" name="Freeform 237">
                  <a:extLst>
                    <a:ext uri="{FF2B5EF4-FFF2-40B4-BE49-F238E27FC236}">
                      <a16:creationId xmlns:a16="http://schemas.microsoft.com/office/drawing/2014/main" id="{F109F1F0-38C2-4F8D-BC3C-B9D1576164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49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95" name="Freeform 238">
                  <a:extLst>
                    <a:ext uri="{FF2B5EF4-FFF2-40B4-BE49-F238E27FC236}">
                      <a16:creationId xmlns:a16="http://schemas.microsoft.com/office/drawing/2014/main" id="{43D2AB19-67E5-4383-AAD7-E9F08B545D0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59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96" name="Freeform 239">
                  <a:extLst>
                    <a:ext uri="{FF2B5EF4-FFF2-40B4-BE49-F238E27FC236}">
                      <a16:creationId xmlns:a16="http://schemas.microsoft.com/office/drawing/2014/main" id="{CFA9404D-99C0-46B1-AEA8-05FED6A3515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9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97" name="Freeform 240">
                  <a:extLst>
                    <a:ext uri="{FF2B5EF4-FFF2-40B4-BE49-F238E27FC236}">
                      <a16:creationId xmlns:a16="http://schemas.microsoft.com/office/drawing/2014/main" id="{C8EF3AA1-E84F-41D7-BAB7-FA6A510042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79" y="2694"/>
                  <a:ext cx="5" cy="5"/>
                </a:xfrm>
                <a:custGeom>
                  <a:avLst/>
                  <a:gdLst>
                    <a:gd name="T0" fmla="*/ 0 w 14"/>
                    <a:gd name="T1" fmla="*/ 0 h 15"/>
                    <a:gd name="T2" fmla="*/ 0 w 14"/>
                    <a:gd name="T3" fmla="*/ 0 h 15"/>
                    <a:gd name="T4" fmla="*/ 0 w 14"/>
                    <a:gd name="T5" fmla="*/ 0 h 15"/>
                    <a:gd name="T6" fmla="*/ 0 w 14"/>
                    <a:gd name="T7" fmla="*/ 0 h 15"/>
                    <a:gd name="T8" fmla="*/ 0 w 14"/>
                    <a:gd name="T9" fmla="*/ 1 h 15"/>
                    <a:gd name="T10" fmla="*/ 0 w 14"/>
                    <a:gd name="T11" fmla="*/ 1 h 15"/>
                    <a:gd name="T12" fmla="*/ 1 w 14"/>
                    <a:gd name="T13" fmla="*/ 0 h 15"/>
                    <a:gd name="T14" fmla="*/ 1 w 14"/>
                    <a:gd name="T15" fmla="*/ 0 h 15"/>
                    <a:gd name="T16" fmla="*/ 1 w 14"/>
                    <a:gd name="T17" fmla="*/ 0 h 15"/>
                    <a:gd name="T18" fmla="*/ 0 w 14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98" name="Freeform 241">
                  <a:extLst>
                    <a:ext uri="{FF2B5EF4-FFF2-40B4-BE49-F238E27FC236}">
                      <a16:creationId xmlns:a16="http://schemas.microsoft.com/office/drawing/2014/main" id="{B49FEA71-C898-4D28-BB5E-2834EADDFA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9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99" name="Freeform 242">
                  <a:extLst>
                    <a:ext uri="{FF2B5EF4-FFF2-40B4-BE49-F238E27FC236}">
                      <a16:creationId xmlns:a16="http://schemas.microsoft.com/office/drawing/2014/main" id="{33AEA2D8-C450-4DA2-AF93-85C56D71F2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99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00" name="Freeform 243">
                  <a:extLst>
                    <a:ext uri="{FF2B5EF4-FFF2-40B4-BE49-F238E27FC236}">
                      <a16:creationId xmlns:a16="http://schemas.microsoft.com/office/drawing/2014/main" id="{4F273EC7-ECD9-42BC-9CEF-FE21962658C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09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01" name="Freeform 244">
                  <a:extLst>
                    <a:ext uri="{FF2B5EF4-FFF2-40B4-BE49-F238E27FC236}">
                      <a16:creationId xmlns:a16="http://schemas.microsoft.com/office/drawing/2014/main" id="{D6205578-5A33-4F7A-8104-3599C003C2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19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9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9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02" name="Freeform 245">
                  <a:extLst>
                    <a:ext uri="{FF2B5EF4-FFF2-40B4-BE49-F238E27FC236}">
                      <a16:creationId xmlns:a16="http://schemas.microsoft.com/office/drawing/2014/main" id="{5AFCF11B-E981-401B-8BAA-44BDBDE396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9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03" name="Freeform 246">
                  <a:extLst>
                    <a:ext uri="{FF2B5EF4-FFF2-40B4-BE49-F238E27FC236}">
                      <a16:creationId xmlns:a16="http://schemas.microsoft.com/office/drawing/2014/main" id="{89FC9CFB-F4AA-40C3-901A-2901B21BCF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39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04" name="Freeform 247">
                  <a:extLst>
                    <a:ext uri="{FF2B5EF4-FFF2-40B4-BE49-F238E27FC236}">
                      <a16:creationId xmlns:a16="http://schemas.microsoft.com/office/drawing/2014/main" id="{5D8A2755-B421-4075-AC41-7BEEEB47DE0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49" y="2694"/>
                  <a:ext cx="4" cy="5"/>
                </a:xfrm>
                <a:custGeom>
                  <a:avLst/>
                  <a:gdLst>
                    <a:gd name="T0" fmla="*/ 0 w 14"/>
                    <a:gd name="T1" fmla="*/ 0 h 15"/>
                    <a:gd name="T2" fmla="*/ 0 w 14"/>
                    <a:gd name="T3" fmla="*/ 0 h 15"/>
                    <a:gd name="T4" fmla="*/ 0 w 14"/>
                    <a:gd name="T5" fmla="*/ 0 h 15"/>
                    <a:gd name="T6" fmla="*/ 0 w 14"/>
                    <a:gd name="T7" fmla="*/ 0 h 15"/>
                    <a:gd name="T8" fmla="*/ 0 w 14"/>
                    <a:gd name="T9" fmla="*/ 1 h 15"/>
                    <a:gd name="T10" fmla="*/ 0 w 14"/>
                    <a:gd name="T11" fmla="*/ 1 h 15"/>
                    <a:gd name="T12" fmla="*/ 0 w 14"/>
                    <a:gd name="T13" fmla="*/ 0 h 15"/>
                    <a:gd name="T14" fmla="*/ 0 w 14"/>
                    <a:gd name="T15" fmla="*/ 0 h 15"/>
                    <a:gd name="T16" fmla="*/ 0 w 14"/>
                    <a:gd name="T17" fmla="*/ 0 h 15"/>
                    <a:gd name="T18" fmla="*/ 0 w 14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05" name="Freeform 248">
                  <a:extLst>
                    <a:ext uri="{FF2B5EF4-FFF2-40B4-BE49-F238E27FC236}">
                      <a16:creationId xmlns:a16="http://schemas.microsoft.com/office/drawing/2014/main" id="{A60DED09-C22F-4704-BD99-93F078992F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58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06" name="Freeform 249">
                  <a:extLst>
                    <a:ext uri="{FF2B5EF4-FFF2-40B4-BE49-F238E27FC236}">
                      <a16:creationId xmlns:a16="http://schemas.microsoft.com/office/drawing/2014/main" id="{97D8004D-28B2-4D9F-ADC4-011DD074A6F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8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07" name="Freeform 250">
                  <a:extLst>
                    <a:ext uri="{FF2B5EF4-FFF2-40B4-BE49-F238E27FC236}">
                      <a16:creationId xmlns:a16="http://schemas.microsoft.com/office/drawing/2014/main" id="{AD9FA507-19AF-4471-8857-612ED35AADF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78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08" name="Freeform 251">
                  <a:extLst>
                    <a:ext uri="{FF2B5EF4-FFF2-40B4-BE49-F238E27FC236}">
                      <a16:creationId xmlns:a16="http://schemas.microsoft.com/office/drawing/2014/main" id="{B436A346-CD5A-4DAA-8599-ECA46F69DFC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8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9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9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09" name="Freeform 252">
                  <a:extLst>
                    <a:ext uri="{FF2B5EF4-FFF2-40B4-BE49-F238E27FC236}">
                      <a16:creationId xmlns:a16="http://schemas.microsoft.com/office/drawing/2014/main" id="{818E07A9-6D6A-44C5-95FA-3883FACD86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8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10" name="Freeform 253">
                  <a:extLst>
                    <a:ext uri="{FF2B5EF4-FFF2-40B4-BE49-F238E27FC236}">
                      <a16:creationId xmlns:a16="http://schemas.microsoft.com/office/drawing/2014/main" id="{78DA2381-FFBB-441B-8D1C-310A5F7B230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08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11" name="Freeform 254">
                  <a:extLst>
                    <a:ext uri="{FF2B5EF4-FFF2-40B4-BE49-F238E27FC236}">
                      <a16:creationId xmlns:a16="http://schemas.microsoft.com/office/drawing/2014/main" id="{71095C6C-E2C9-4ACD-9B8E-28623FE9E21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8" y="2694"/>
                  <a:ext cx="5" cy="5"/>
                </a:xfrm>
                <a:custGeom>
                  <a:avLst/>
                  <a:gdLst>
                    <a:gd name="T0" fmla="*/ 0 w 14"/>
                    <a:gd name="T1" fmla="*/ 0 h 15"/>
                    <a:gd name="T2" fmla="*/ 0 w 14"/>
                    <a:gd name="T3" fmla="*/ 0 h 15"/>
                    <a:gd name="T4" fmla="*/ 0 w 14"/>
                    <a:gd name="T5" fmla="*/ 0 h 15"/>
                    <a:gd name="T6" fmla="*/ 0 w 14"/>
                    <a:gd name="T7" fmla="*/ 0 h 15"/>
                    <a:gd name="T8" fmla="*/ 0 w 14"/>
                    <a:gd name="T9" fmla="*/ 1 h 15"/>
                    <a:gd name="T10" fmla="*/ 0 w 14"/>
                    <a:gd name="T11" fmla="*/ 1 h 15"/>
                    <a:gd name="T12" fmla="*/ 1 w 14"/>
                    <a:gd name="T13" fmla="*/ 0 h 15"/>
                    <a:gd name="T14" fmla="*/ 1 w 14"/>
                    <a:gd name="T15" fmla="*/ 0 h 15"/>
                    <a:gd name="T16" fmla="*/ 1 w 14"/>
                    <a:gd name="T17" fmla="*/ 0 h 15"/>
                    <a:gd name="T18" fmla="*/ 0 w 14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12" name="Freeform 255">
                  <a:extLst>
                    <a:ext uri="{FF2B5EF4-FFF2-40B4-BE49-F238E27FC236}">
                      <a16:creationId xmlns:a16="http://schemas.microsoft.com/office/drawing/2014/main" id="{E22D8496-94D8-48D7-810A-36D02634889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8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13" name="Freeform 256">
                  <a:extLst>
                    <a:ext uri="{FF2B5EF4-FFF2-40B4-BE49-F238E27FC236}">
                      <a16:creationId xmlns:a16="http://schemas.microsoft.com/office/drawing/2014/main" id="{D119C1C3-9B2A-4A82-A3FF-17EAB9F9B2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8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14" name="Freeform 257">
                  <a:extLst>
                    <a:ext uri="{FF2B5EF4-FFF2-40B4-BE49-F238E27FC236}">
                      <a16:creationId xmlns:a16="http://schemas.microsoft.com/office/drawing/2014/main" id="{D219BD24-4F47-40DE-A7A8-256A6EB8EA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48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15" name="Freeform 258">
                  <a:extLst>
                    <a:ext uri="{FF2B5EF4-FFF2-40B4-BE49-F238E27FC236}">
                      <a16:creationId xmlns:a16="http://schemas.microsoft.com/office/drawing/2014/main" id="{0541F8A5-40A5-46B5-A069-9BD5564481B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7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9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9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16" name="Freeform 259">
                  <a:extLst>
                    <a:ext uri="{FF2B5EF4-FFF2-40B4-BE49-F238E27FC236}">
                      <a16:creationId xmlns:a16="http://schemas.microsoft.com/office/drawing/2014/main" id="{04C067BD-ABBE-48A5-AABE-0A2B20A3821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7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17" name="Freeform 260">
                  <a:extLst>
                    <a:ext uri="{FF2B5EF4-FFF2-40B4-BE49-F238E27FC236}">
                      <a16:creationId xmlns:a16="http://schemas.microsoft.com/office/drawing/2014/main" id="{275EBA05-11D2-4EE5-980D-42B0711B8D9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77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18" name="Freeform 261">
                  <a:extLst>
                    <a:ext uri="{FF2B5EF4-FFF2-40B4-BE49-F238E27FC236}">
                      <a16:creationId xmlns:a16="http://schemas.microsoft.com/office/drawing/2014/main" id="{CD61D9E8-2B15-4072-BC46-AE020B4A703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87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19" name="Freeform 262">
                  <a:extLst>
                    <a:ext uri="{FF2B5EF4-FFF2-40B4-BE49-F238E27FC236}">
                      <a16:creationId xmlns:a16="http://schemas.microsoft.com/office/drawing/2014/main" id="{41217FB3-38DA-4149-B7E7-14ABF5DB3A8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97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20" name="Freeform 263">
                  <a:extLst>
                    <a:ext uri="{FF2B5EF4-FFF2-40B4-BE49-F238E27FC236}">
                      <a16:creationId xmlns:a16="http://schemas.microsoft.com/office/drawing/2014/main" id="{EC5D0135-1A23-46AA-9236-B9BAC76EB2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07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21" name="Freeform 264">
                  <a:extLst>
                    <a:ext uri="{FF2B5EF4-FFF2-40B4-BE49-F238E27FC236}">
                      <a16:creationId xmlns:a16="http://schemas.microsoft.com/office/drawing/2014/main" id="{F795E7F7-6AD1-4C9C-948D-BB1D1694F0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17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22" name="Freeform 265">
                  <a:extLst>
                    <a:ext uri="{FF2B5EF4-FFF2-40B4-BE49-F238E27FC236}">
                      <a16:creationId xmlns:a16="http://schemas.microsoft.com/office/drawing/2014/main" id="{7B9008A8-BDDA-44FD-91E2-B7B5F41426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27" y="2694"/>
                  <a:ext cx="5" cy="5"/>
                </a:xfrm>
                <a:custGeom>
                  <a:avLst/>
                  <a:gdLst>
                    <a:gd name="T0" fmla="*/ 0 w 14"/>
                    <a:gd name="T1" fmla="*/ 0 h 15"/>
                    <a:gd name="T2" fmla="*/ 0 w 14"/>
                    <a:gd name="T3" fmla="*/ 0 h 15"/>
                    <a:gd name="T4" fmla="*/ 0 w 14"/>
                    <a:gd name="T5" fmla="*/ 0 h 15"/>
                    <a:gd name="T6" fmla="*/ 0 w 14"/>
                    <a:gd name="T7" fmla="*/ 0 h 15"/>
                    <a:gd name="T8" fmla="*/ 0 w 14"/>
                    <a:gd name="T9" fmla="*/ 1 h 15"/>
                    <a:gd name="T10" fmla="*/ 0 w 14"/>
                    <a:gd name="T11" fmla="*/ 1 h 15"/>
                    <a:gd name="T12" fmla="*/ 1 w 14"/>
                    <a:gd name="T13" fmla="*/ 0 h 15"/>
                    <a:gd name="T14" fmla="*/ 1 w 14"/>
                    <a:gd name="T15" fmla="*/ 0 h 15"/>
                    <a:gd name="T16" fmla="*/ 1 w 14"/>
                    <a:gd name="T17" fmla="*/ 0 h 15"/>
                    <a:gd name="T18" fmla="*/ 0 w 14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23" name="Freeform 266">
                  <a:extLst>
                    <a:ext uri="{FF2B5EF4-FFF2-40B4-BE49-F238E27FC236}">
                      <a16:creationId xmlns:a16="http://schemas.microsoft.com/office/drawing/2014/main" id="{28FFBAF8-D8C0-4ECF-9A15-AD975FA904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37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24" name="Freeform 267">
                  <a:extLst>
                    <a:ext uri="{FF2B5EF4-FFF2-40B4-BE49-F238E27FC236}">
                      <a16:creationId xmlns:a16="http://schemas.microsoft.com/office/drawing/2014/main" id="{90C44BC0-16DD-4496-A777-2E661EF8675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47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25" name="Freeform 268">
                  <a:extLst>
                    <a:ext uri="{FF2B5EF4-FFF2-40B4-BE49-F238E27FC236}">
                      <a16:creationId xmlns:a16="http://schemas.microsoft.com/office/drawing/2014/main" id="{7F659545-C7CD-4AC6-8F3E-D55A10B6A9E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57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26" name="Freeform 269">
                  <a:extLst>
                    <a:ext uri="{FF2B5EF4-FFF2-40B4-BE49-F238E27FC236}">
                      <a16:creationId xmlns:a16="http://schemas.microsoft.com/office/drawing/2014/main" id="{EB1157C8-E385-4E89-BEE0-5F61C846DF9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66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9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9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27" name="Freeform 270">
                  <a:extLst>
                    <a:ext uri="{FF2B5EF4-FFF2-40B4-BE49-F238E27FC236}">
                      <a16:creationId xmlns:a16="http://schemas.microsoft.com/office/drawing/2014/main" id="{943440F0-C1D1-4517-9A7A-B9EF11E337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76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28" name="Freeform 271">
                  <a:extLst>
                    <a:ext uri="{FF2B5EF4-FFF2-40B4-BE49-F238E27FC236}">
                      <a16:creationId xmlns:a16="http://schemas.microsoft.com/office/drawing/2014/main" id="{B61A4374-0C99-4073-A1BF-A2E35D6081F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86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29" name="Freeform 272">
                  <a:extLst>
                    <a:ext uri="{FF2B5EF4-FFF2-40B4-BE49-F238E27FC236}">
                      <a16:creationId xmlns:a16="http://schemas.microsoft.com/office/drawing/2014/main" id="{49FA50E7-E972-4A39-9B19-D9102F072AC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96" y="2694"/>
                  <a:ext cx="5" cy="5"/>
                </a:xfrm>
                <a:custGeom>
                  <a:avLst/>
                  <a:gdLst>
                    <a:gd name="T0" fmla="*/ 0 w 14"/>
                    <a:gd name="T1" fmla="*/ 0 h 15"/>
                    <a:gd name="T2" fmla="*/ 0 w 14"/>
                    <a:gd name="T3" fmla="*/ 0 h 15"/>
                    <a:gd name="T4" fmla="*/ 0 w 14"/>
                    <a:gd name="T5" fmla="*/ 0 h 15"/>
                    <a:gd name="T6" fmla="*/ 0 w 14"/>
                    <a:gd name="T7" fmla="*/ 0 h 15"/>
                    <a:gd name="T8" fmla="*/ 0 w 14"/>
                    <a:gd name="T9" fmla="*/ 1 h 15"/>
                    <a:gd name="T10" fmla="*/ 0 w 14"/>
                    <a:gd name="T11" fmla="*/ 1 h 15"/>
                    <a:gd name="T12" fmla="*/ 1 w 14"/>
                    <a:gd name="T13" fmla="*/ 0 h 15"/>
                    <a:gd name="T14" fmla="*/ 1 w 14"/>
                    <a:gd name="T15" fmla="*/ 0 h 15"/>
                    <a:gd name="T16" fmla="*/ 1 w 14"/>
                    <a:gd name="T17" fmla="*/ 0 h 15"/>
                    <a:gd name="T18" fmla="*/ 0 w 14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30" name="Freeform 273">
                  <a:extLst>
                    <a:ext uri="{FF2B5EF4-FFF2-40B4-BE49-F238E27FC236}">
                      <a16:creationId xmlns:a16="http://schemas.microsoft.com/office/drawing/2014/main" id="{6FE18894-256F-49D5-BD0A-BB601D8B2D2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06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31" name="Freeform 274">
                  <a:extLst>
                    <a:ext uri="{FF2B5EF4-FFF2-40B4-BE49-F238E27FC236}">
                      <a16:creationId xmlns:a16="http://schemas.microsoft.com/office/drawing/2014/main" id="{B06F98EF-15DA-4E31-8F99-58E9312782C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16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32" name="Freeform 275">
                  <a:extLst>
                    <a:ext uri="{FF2B5EF4-FFF2-40B4-BE49-F238E27FC236}">
                      <a16:creationId xmlns:a16="http://schemas.microsoft.com/office/drawing/2014/main" id="{8A790973-D0C3-43E2-B395-6E02CD4C717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26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33" name="Freeform 276">
                  <a:extLst>
                    <a:ext uri="{FF2B5EF4-FFF2-40B4-BE49-F238E27FC236}">
                      <a16:creationId xmlns:a16="http://schemas.microsoft.com/office/drawing/2014/main" id="{FB89E128-79D8-43DA-A01B-32820816CF9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36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9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9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34" name="Freeform 277">
                  <a:extLst>
                    <a:ext uri="{FF2B5EF4-FFF2-40B4-BE49-F238E27FC236}">
                      <a16:creationId xmlns:a16="http://schemas.microsoft.com/office/drawing/2014/main" id="{6A99D0DA-124D-4747-8F92-E2E63AA5992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46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35" name="Freeform 278">
                  <a:extLst>
                    <a:ext uri="{FF2B5EF4-FFF2-40B4-BE49-F238E27FC236}">
                      <a16:creationId xmlns:a16="http://schemas.microsoft.com/office/drawing/2014/main" id="{9C4F8560-4DD9-4C90-9C00-70340AA702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56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36" name="Freeform 279">
                  <a:extLst>
                    <a:ext uri="{FF2B5EF4-FFF2-40B4-BE49-F238E27FC236}">
                      <a16:creationId xmlns:a16="http://schemas.microsoft.com/office/drawing/2014/main" id="{A0A93C03-2F58-483E-87A1-0CBC3F36472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66" y="2694"/>
                  <a:ext cx="4" cy="5"/>
                </a:xfrm>
                <a:custGeom>
                  <a:avLst/>
                  <a:gdLst>
                    <a:gd name="T0" fmla="*/ 0 w 14"/>
                    <a:gd name="T1" fmla="*/ 0 h 15"/>
                    <a:gd name="T2" fmla="*/ 0 w 14"/>
                    <a:gd name="T3" fmla="*/ 0 h 15"/>
                    <a:gd name="T4" fmla="*/ 0 w 14"/>
                    <a:gd name="T5" fmla="*/ 0 h 15"/>
                    <a:gd name="T6" fmla="*/ 0 w 14"/>
                    <a:gd name="T7" fmla="*/ 0 h 15"/>
                    <a:gd name="T8" fmla="*/ 0 w 14"/>
                    <a:gd name="T9" fmla="*/ 1 h 15"/>
                    <a:gd name="T10" fmla="*/ 0 w 14"/>
                    <a:gd name="T11" fmla="*/ 1 h 15"/>
                    <a:gd name="T12" fmla="*/ 0 w 14"/>
                    <a:gd name="T13" fmla="*/ 0 h 15"/>
                    <a:gd name="T14" fmla="*/ 0 w 14"/>
                    <a:gd name="T15" fmla="*/ 0 h 15"/>
                    <a:gd name="T16" fmla="*/ 0 w 14"/>
                    <a:gd name="T17" fmla="*/ 0 h 15"/>
                    <a:gd name="T18" fmla="*/ 0 w 14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37" name="Freeform 280">
                  <a:extLst>
                    <a:ext uri="{FF2B5EF4-FFF2-40B4-BE49-F238E27FC236}">
                      <a16:creationId xmlns:a16="http://schemas.microsoft.com/office/drawing/2014/main" id="{BE7ADEDA-A948-4440-BAC4-183B8758A7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75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38" name="Freeform 281">
                  <a:extLst>
                    <a:ext uri="{FF2B5EF4-FFF2-40B4-BE49-F238E27FC236}">
                      <a16:creationId xmlns:a16="http://schemas.microsoft.com/office/drawing/2014/main" id="{91A14AAF-1162-4ACF-95B0-3A0329EEEB1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85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39" name="Freeform 282">
                  <a:extLst>
                    <a:ext uri="{FF2B5EF4-FFF2-40B4-BE49-F238E27FC236}">
                      <a16:creationId xmlns:a16="http://schemas.microsoft.com/office/drawing/2014/main" id="{8CD2746B-45C2-4B1F-9321-01D8CB309DA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95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40" name="Freeform 283">
                  <a:extLst>
                    <a:ext uri="{FF2B5EF4-FFF2-40B4-BE49-F238E27FC236}">
                      <a16:creationId xmlns:a16="http://schemas.microsoft.com/office/drawing/2014/main" id="{3C74C1D5-ED4E-41BE-9577-410F4EB8638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05" y="2694"/>
                  <a:ext cx="5" cy="5"/>
                </a:xfrm>
                <a:custGeom>
                  <a:avLst/>
                  <a:gdLst>
                    <a:gd name="T0" fmla="*/ 0 w 14"/>
                    <a:gd name="T1" fmla="*/ 0 h 15"/>
                    <a:gd name="T2" fmla="*/ 0 w 14"/>
                    <a:gd name="T3" fmla="*/ 0 h 15"/>
                    <a:gd name="T4" fmla="*/ 0 w 14"/>
                    <a:gd name="T5" fmla="*/ 0 h 15"/>
                    <a:gd name="T6" fmla="*/ 0 w 14"/>
                    <a:gd name="T7" fmla="*/ 0 h 15"/>
                    <a:gd name="T8" fmla="*/ 0 w 14"/>
                    <a:gd name="T9" fmla="*/ 1 h 15"/>
                    <a:gd name="T10" fmla="*/ 0 w 14"/>
                    <a:gd name="T11" fmla="*/ 1 h 15"/>
                    <a:gd name="T12" fmla="*/ 1 w 14"/>
                    <a:gd name="T13" fmla="*/ 0 h 15"/>
                    <a:gd name="T14" fmla="*/ 1 w 14"/>
                    <a:gd name="T15" fmla="*/ 0 h 15"/>
                    <a:gd name="T16" fmla="*/ 1 w 14"/>
                    <a:gd name="T17" fmla="*/ 0 h 15"/>
                    <a:gd name="T18" fmla="*/ 0 w 14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41" name="Freeform 284">
                  <a:extLst>
                    <a:ext uri="{FF2B5EF4-FFF2-40B4-BE49-F238E27FC236}">
                      <a16:creationId xmlns:a16="http://schemas.microsoft.com/office/drawing/2014/main" id="{E3BF4669-8C94-47FA-BFD9-BA4E6BE7BA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15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42" name="Freeform 285">
                  <a:extLst>
                    <a:ext uri="{FF2B5EF4-FFF2-40B4-BE49-F238E27FC236}">
                      <a16:creationId xmlns:a16="http://schemas.microsoft.com/office/drawing/2014/main" id="{AD20E66C-0F89-493B-9A81-9F7C3BED6E0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25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43" name="Freeform 286">
                  <a:extLst>
                    <a:ext uri="{FF2B5EF4-FFF2-40B4-BE49-F238E27FC236}">
                      <a16:creationId xmlns:a16="http://schemas.microsoft.com/office/drawing/2014/main" id="{69CD447E-4970-4A62-B538-86C3B55834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35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44" name="Freeform 287">
                  <a:extLst>
                    <a:ext uri="{FF2B5EF4-FFF2-40B4-BE49-F238E27FC236}">
                      <a16:creationId xmlns:a16="http://schemas.microsoft.com/office/drawing/2014/main" id="{81A73252-F537-47D3-B6BE-B18ED2BF84C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45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9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9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45" name="Freeform 288">
                  <a:extLst>
                    <a:ext uri="{FF2B5EF4-FFF2-40B4-BE49-F238E27FC236}">
                      <a16:creationId xmlns:a16="http://schemas.microsoft.com/office/drawing/2014/main" id="{29B7B98D-0F88-4948-B27F-7E66A4DAA6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55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46" name="Freeform 289">
                  <a:extLst>
                    <a:ext uri="{FF2B5EF4-FFF2-40B4-BE49-F238E27FC236}">
                      <a16:creationId xmlns:a16="http://schemas.microsoft.com/office/drawing/2014/main" id="{06D1BD6C-98A2-4809-8274-CCC86FB5A0B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65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47" name="Freeform 290">
                  <a:extLst>
                    <a:ext uri="{FF2B5EF4-FFF2-40B4-BE49-F238E27FC236}">
                      <a16:creationId xmlns:a16="http://schemas.microsoft.com/office/drawing/2014/main" id="{D2A2E728-1483-492F-866F-5F59E54258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75" y="2694"/>
                  <a:ext cx="4" cy="5"/>
                </a:xfrm>
                <a:custGeom>
                  <a:avLst/>
                  <a:gdLst>
                    <a:gd name="T0" fmla="*/ 0 w 14"/>
                    <a:gd name="T1" fmla="*/ 0 h 15"/>
                    <a:gd name="T2" fmla="*/ 0 w 14"/>
                    <a:gd name="T3" fmla="*/ 0 h 15"/>
                    <a:gd name="T4" fmla="*/ 0 w 14"/>
                    <a:gd name="T5" fmla="*/ 0 h 15"/>
                    <a:gd name="T6" fmla="*/ 0 w 14"/>
                    <a:gd name="T7" fmla="*/ 0 h 15"/>
                    <a:gd name="T8" fmla="*/ 0 w 14"/>
                    <a:gd name="T9" fmla="*/ 1 h 15"/>
                    <a:gd name="T10" fmla="*/ 0 w 14"/>
                    <a:gd name="T11" fmla="*/ 1 h 15"/>
                    <a:gd name="T12" fmla="*/ 0 w 14"/>
                    <a:gd name="T13" fmla="*/ 0 h 15"/>
                    <a:gd name="T14" fmla="*/ 0 w 14"/>
                    <a:gd name="T15" fmla="*/ 0 h 15"/>
                    <a:gd name="T16" fmla="*/ 0 w 14"/>
                    <a:gd name="T17" fmla="*/ 0 h 15"/>
                    <a:gd name="T18" fmla="*/ 0 w 14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48" name="Freeform 291">
                  <a:extLst>
                    <a:ext uri="{FF2B5EF4-FFF2-40B4-BE49-F238E27FC236}">
                      <a16:creationId xmlns:a16="http://schemas.microsoft.com/office/drawing/2014/main" id="{D4DF9A0F-2B4B-402E-876C-27F44838938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84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49" name="Freeform 292">
                  <a:extLst>
                    <a:ext uri="{FF2B5EF4-FFF2-40B4-BE49-F238E27FC236}">
                      <a16:creationId xmlns:a16="http://schemas.microsoft.com/office/drawing/2014/main" id="{151EEA28-161C-4364-8AB7-B6FB5904B4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94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50" name="Freeform 293">
                  <a:extLst>
                    <a:ext uri="{FF2B5EF4-FFF2-40B4-BE49-F238E27FC236}">
                      <a16:creationId xmlns:a16="http://schemas.microsoft.com/office/drawing/2014/main" id="{6AA78AD4-F59A-48CF-AAC6-EFFCCFBF64D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04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51" name="Freeform 294">
                  <a:extLst>
                    <a:ext uri="{FF2B5EF4-FFF2-40B4-BE49-F238E27FC236}">
                      <a16:creationId xmlns:a16="http://schemas.microsoft.com/office/drawing/2014/main" id="{448D51F4-FBD2-4C75-B279-4DD4F93609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14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9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9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52" name="Freeform 295">
                  <a:extLst>
                    <a:ext uri="{FF2B5EF4-FFF2-40B4-BE49-F238E27FC236}">
                      <a16:creationId xmlns:a16="http://schemas.microsoft.com/office/drawing/2014/main" id="{3DAEDF89-2CF1-4C17-8C39-4A2FC4B551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24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53" name="Freeform 296">
                  <a:extLst>
                    <a:ext uri="{FF2B5EF4-FFF2-40B4-BE49-F238E27FC236}">
                      <a16:creationId xmlns:a16="http://schemas.microsoft.com/office/drawing/2014/main" id="{AD1D145F-56E9-448E-B2B8-186DE5D7E09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34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54" name="Freeform 297">
                  <a:extLst>
                    <a:ext uri="{FF2B5EF4-FFF2-40B4-BE49-F238E27FC236}">
                      <a16:creationId xmlns:a16="http://schemas.microsoft.com/office/drawing/2014/main" id="{ECD7505C-B88D-430E-B659-DDB175A2386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44" y="2694"/>
                  <a:ext cx="5" cy="5"/>
                </a:xfrm>
                <a:custGeom>
                  <a:avLst/>
                  <a:gdLst>
                    <a:gd name="T0" fmla="*/ 0 w 14"/>
                    <a:gd name="T1" fmla="*/ 0 h 15"/>
                    <a:gd name="T2" fmla="*/ 0 w 14"/>
                    <a:gd name="T3" fmla="*/ 0 h 15"/>
                    <a:gd name="T4" fmla="*/ 0 w 14"/>
                    <a:gd name="T5" fmla="*/ 0 h 15"/>
                    <a:gd name="T6" fmla="*/ 0 w 14"/>
                    <a:gd name="T7" fmla="*/ 0 h 15"/>
                    <a:gd name="T8" fmla="*/ 0 w 14"/>
                    <a:gd name="T9" fmla="*/ 1 h 15"/>
                    <a:gd name="T10" fmla="*/ 0 w 14"/>
                    <a:gd name="T11" fmla="*/ 1 h 15"/>
                    <a:gd name="T12" fmla="*/ 1 w 14"/>
                    <a:gd name="T13" fmla="*/ 0 h 15"/>
                    <a:gd name="T14" fmla="*/ 1 w 14"/>
                    <a:gd name="T15" fmla="*/ 0 h 15"/>
                    <a:gd name="T16" fmla="*/ 1 w 14"/>
                    <a:gd name="T17" fmla="*/ 0 h 15"/>
                    <a:gd name="T18" fmla="*/ 0 w 14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55" name="Freeform 298">
                  <a:extLst>
                    <a:ext uri="{FF2B5EF4-FFF2-40B4-BE49-F238E27FC236}">
                      <a16:creationId xmlns:a16="http://schemas.microsoft.com/office/drawing/2014/main" id="{E6B182B4-F4A4-40B0-8FB1-9EC1B09287F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54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56" name="Freeform 299">
                  <a:extLst>
                    <a:ext uri="{FF2B5EF4-FFF2-40B4-BE49-F238E27FC236}">
                      <a16:creationId xmlns:a16="http://schemas.microsoft.com/office/drawing/2014/main" id="{19E958AB-29DC-4835-ADD8-CCD3C6F2B32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4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57" name="Freeform 300">
                  <a:extLst>
                    <a:ext uri="{FF2B5EF4-FFF2-40B4-BE49-F238E27FC236}">
                      <a16:creationId xmlns:a16="http://schemas.microsoft.com/office/drawing/2014/main" id="{460A319C-9E39-42F5-81A3-AF3BE11E4F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74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58" name="Freeform 301">
                  <a:extLst>
                    <a:ext uri="{FF2B5EF4-FFF2-40B4-BE49-F238E27FC236}">
                      <a16:creationId xmlns:a16="http://schemas.microsoft.com/office/drawing/2014/main" id="{DFEE6598-2383-4E38-97C3-8FA4CB9A267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3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9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9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59" name="Freeform 302">
                  <a:extLst>
                    <a:ext uri="{FF2B5EF4-FFF2-40B4-BE49-F238E27FC236}">
                      <a16:creationId xmlns:a16="http://schemas.microsoft.com/office/drawing/2014/main" id="{A6DCEE8C-70B3-493F-8069-A34A5A2C08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93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60" name="Freeform 303">
                  <a:extLst>
                    <a:ext uri="{FF2B5EF4-FFF2-40B4-BE49-F238E27FC236}">
                      <a16:creationId xmlns:a16="http://schemas.microsoft.com/office/drawing/2014/main" id="{A45FE826-06D1-4A46-97E3-CE50E100243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03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61" name="Freeform 304">
                  <a:extLst>
                    <a:ext uri="{FF2B5EF4-FFF2-40B4-BE49-F238E27FC236}">
                      <a16:creationId xmlns:a16="http://schemas.microsoft.com/office/drawing/2014/main" id="{4077A929-C913-4EC5-A90B-3D425674477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13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62" name="Freeform 305">
                  <a:extLst>
                    <a:ext uri="{FF2B5EF4-FFF2-40B4-BE49-F238E27FC236}">
                      <a16:creationId xmlns:a16="http://schemas.microsoft.com/office/drawing/2014/main" id="{2C78666A-34A4-47D4-823F-371950AE48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23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63" name="Freeform 306">
                  <a:extLst>
                    <a:ext uri="{FF2B5EF4-FFF2-40B4-BE49-F238E27FC236}">
                      <a16:creationId xmlns:a16="http://schemas.microsoft.com/office/drawing/2014/main" id="{9E021790-4113-4F3C-A64D-435ADFD547E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33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64" name="Freeform 307">
                  <a:extLst>
                    <a:ext uri="{FF2B5EF4-FFF2-40B4-BE49-F238E27FC236}">
                      <a16:creationId xmlns:a16="http://schemas.microsoft.com/office/drawing/2014/main" id="{CF935978-6A16-4B72-948C-8EA26455EE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43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65" name="Freeform 308">
                  <a:extLst>
                    <a:ext uri="{FF2B5EF4-FFF2-40B4-BE49-F238E27FC236}">
                      <a16:creationId xmlns:a16="http://schemas.microsoft.com/office/drawing/2014/main" id="{5797AF0D-3E6D-49BE-B94C-E42FDC6DFE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53" y="2694"/>
                  <a:ext cx="5" cy="5"/>
                </a:xfrm>
                <a:custGeom>
                  <a:avLst/>
                  <a:gdLst>
                    <a:gd name="T0" fmla="*/ 0 w 14"/>
                    <a:gd name="T1" fmla="*/ 0 h 15"/>
                    <a:gd name="T2" fmla="*/ 0 w 14"/>
                    <a:gd name="T3" fmla="*/ 0 h 15"/>
                    <a:gd name="T4" fmla="*/ 0 w 14"/>
                    <a:gd name="T5" fmla="*/ 0 h 15"/>
                    <a:gd name="T6" fmla="*/ 0 w 14"/>
                    <a:gd name="T7" fmla="*/ 0 h 15"/>
                    <a:gd name="T8" fmla="*/ 0 w 14"/>
                    <a:gd name="T9" fmla="*/ 1 h 15"/>
                    <a:gd name="T10" fmla="*/ 0 w 14"/>
                    <a:gd name="T11" fmla="*/ 1 h 15"/>
                    <a:gd name="T12" fmla="*/ 1 w 14"/>
                    <a:gd name="T13" fmla="*/ 0 h 15"/>
                    <a:gd name="T14" fmla="*/ 1 w 14"/>
                    <a:gd name="T15" fmla="*/ 0 h 15"/>
                    <a:gd name="T16" fmla="*/ 1 w 14"/>
                    <a:gd name="T17" fmla="*/ 0 h 15"/>
                    <a:gd name="T18" fmla="*/ 0 w 14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66" name="Freeform 309">
                  <a:extLst>
                    <a:ext uri="{FF2B5EF4-FFF2-40B4-BE49-F238E27FC236}">
                      <a16:creationId xmlns:a16="http://schemas.microsoft.com/office/drawing/2014/main" id="{A3F341A7-7EDD-4ECC-AB1A-D690F98829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63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67" name="Freeform 310">
                  <a:extLst>
                    <a:ext uri="{FF2B5EF4-FFF2-40B4-BE49-F238E27FC236}">
                      <a16:creationId xmlns:a16="http://schemas.microsoft.com/office/drawing/2014/main" id="{CB79B8E5-138A-4CB3-A832-BEB24E5263D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73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68" name="Freeform 311">
                  <a:extLst>
                    <a:ext uri="{FF2B5EF4-FFF2-40B4-BE49-F238E27FC236}">
                      <a16:creationId xmlns:a16="http://schemas.microsoft.com/office/drawing/2014/main" id="{9CB672FD-977F-4DE9-ADED-24CF0D269F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83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69" name="Freeform 312">
                  <a:extLst>
                    <a:ext uri="{FF2B5EF4-FFF2-40B4-BE49-F238E27FC236}">
                      <a16:creationId xmlns:a16="http://schemas.microsoft.com/office/drawing/2014/main" id="{16C471FE-1229-421E-AB6B-0F9961FB418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92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9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9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70" name="Freeform 313">
                  <a:extLst>
                    <a:ext uri="{FF2B5EF4-FFF2-40B4-BE49-F238E27FC236}">
                      <a16:creationId xmlns:a16="http://schemas.microsoft.com/office/drawing/2014/main" id="{46590D7E-D0A7-43F4-830E-CDF1F04E395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02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71" name="Freeform 314">
                  <a:extLst>
                    <a:ext uri="{FF2B5EF4-FFF2-40B4-BE49-F238E27FC236}">
                      <a16:creationId xmlns:a16="http://schemas.microsoft.com/office/drawing/2014/main" id="{7B824819-D81F-452C-A7CD-40F69103ADF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12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72" name="Freeform 315">
                  <a:extLst>
                    <a:ext uri="{FF2B5EF4-FFF2-40B4-BE49-F238E27FC236}">
                      <a16:creationId xmlns:a16="http://schemas.microsoft.com/office/drawing/2014/main" id="{CBB5B634-FE4D-46F3-9B69-0FAE22E6A09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22" y="2694"/>
                  <a:ext cx="5" cy="5"/>
                </a:xfrm>
                <a:custGeom>
                  <a:avLst/>
                  <a:gdLst>
                    <a:gd name="T0" fmla="*/ 0 w 14"/>
                    <a:gd name="T1" fmla="*/ 0 h 15"/>
                    <a:gd name="T2" fmla="*/ 0 w 14"/>
                    <a:gd name="T3" fmla="*/ 0 h 15"/>
                    <a:gd name="T4" fmla="*/ 0 w 14"/>
                    <a:gd name="T5" fmla="*/ 0 h 15"/>
                    <a:gd name="T6" fmla="*/ 0 w 14"/>
                    <a:gd name="T7" fmla="*/ 0 h 15"/>
                    <a:gd name="T8" fmla="*/ 0 w 14"/>
                    <a:gd name="T9" fmla="*/ 1 h 15"/>
                    <a:gd name="T10" fmla="*/ 0 w 14"/>
                    <a:gd name="T11" fmla="*/ 1 h 15"/>
                    <a:gd name="T12" fmla="*/ 1 w 14"/>
                    <a:gd name="T13" fmla="*/ 0 h 15"/>
                    <a:gd name="T14" fmla="*/ 1 w 14"/>
                    <a:gd name="T15" fmla="*/ 0 h 15"/>
                    <a:gd name="T16" fmla="*/ 1 w 14"/>
                    <a:gd name="T17" fmla="*/ 0 h 15"/>
                    <a:gd name="T18" fmla="*/ 0 w 14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73" name="Freeform 316">
                  <a:extLst>
                    <a:ext uri="{FF2B5EF4-FFF2-40B4-BE49-F238E27FC236}">
                      <a16:creationId xmlns:a16="http://schemas.microsoft.com/office/drawing/2014/main" id="{F23D83AC-3D86-43E6-917B-347BEE4A70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32" y="269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74" name="Freeform 317">
                  <a:extLst>
                    <a:ext uri="{FF2B5EF4-FFF2-40B4-BE49-F238E27FC236}">
                      <a16:creationId xmlns:a16="http://schemas.microsoft.com/office/drawing/2014/main" id="{04801922-15B3-41DD-B088-42C92D0FC47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75" y="2684"/>
                  <a:ext cx="5" cy="5"/>
                </a:xfrm>
                <a:custGeom>
                  <a:avLst/>
                  <a:gdLst>
                    <a:gd name="T0" fmla="*/ 0 w 13"/>
                    <a:gd name="T1" fmla="*/ 0 h 15"/>
                    <a:gd name="T2" fmla="*/ 0 w 13"/>
                    <a:gd name="T3" fmla="*/ 0 h 15"/>
                    <a:gd name="T4" fmla="*/ 0 w 13"/>
                    <a:gd name="T5" fmla="*/ 0 h 15"/>
                    <a:gd name="T6" fmla="*/ 0 w 13"/>
                    <a:gd name="T7" fmla="*/ 0 h 15"/>
                    <a:gd name="T8" fmla="*/ 0 w 13"/>
                    <a:gd name="T9" fmla="*/ 1 h 15"/>
                    <a:gd name="T10" fmla="*/ 0 w 13"/>
                    <a:gd name="T11" fmla="*/ 1 h 15"/>
                    <a:gd name="T12" fmla="*/ 1 w 13"/>
                    <a:gd name="T13" fmla="*/ 0 h 15"/>
                    <a:gd name="T14" fmla="*/ 1 w 13"/>
                    <a:gd name="T15" fmla="*/ 0 h 15"/>
                    <a:gd name="T16" fmla="*/ 1 w 13"/>
                    <a:gd name="T17" fmla="*/ 0 h 15"/>
                    <a:gd name="T18" fmla="*/ 0 w 13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15"/>
                    <a:gd name="T32" fmla="*/ 13 w 13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15">
                      <a:moveTo>
                        <a:pt x="7" y="0"/>
                      </a:moveTo>
                      <a:lnTo>
                        <a:pt x="1" y="1"/>
                      </a:lnTo>
                      <a:lnTo>
                        <a:pt x="0" y="7"/>
                      </a:lnTo>
                      <a:lnTo>
                        <a:pt x="1" y="12"/>
                      </a:lnTo>
                      <a:lnTo>
                        <a:pt x="7" y="15"/>
                      </a:lnTo>
                      <a:lnTo>
                        <a:pt x="12" y="12"/>
                      </a:lnTo>
                      <a:lnTo>
                        <a:pt x="13" y="7"/>
                      </a:lnTo>
                      <a:lnTo>
                        <a:pt x="12" y="1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75" name="Freeform 318">
                  <a:extLst>
                    <a:ext uri="{FF2B5EF4-FFF2-40B4-BE49-F238E27FC236}">
                      <a16:creationId xmlns:a16="http://schemas.microsoft.com/office/drawing/2014/main" id="{08CE30EF-3BED-4DDF-9575-9AC78D9DD3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85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76" name="Freeform 319">
                  <a:extLst>
                    <a:ext uri="{FF2B5EF4-FFF2-40B4-BE49-F238E27FC236}">
                      <a16:creationId xmlns:a16="http://schemas.microsoft.com/office/drawing/2014/main" id="{9CD9836B-5BC2-45AF-ABF7-4847E84895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95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77" name="Freeform 320">
                  <a:extLst>
                    <a:ext uri="{FF2B5EF4-FFF2-40B4-BE49-F238E27FC236}">
                      <a16:creationId xmlns:a16="http://schemas.microsoft.com/office/drawing/2014/main" id="{FEB8D12A-6E6D-443F-BC02-5E31D9E5898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05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78" name="Freeform 321">
                  <a:extLst>
                    <a:ext uri="{FF2B5EF4-FFF2-40B4-BE49-F238E27FC236}">
                      <a16:creationId xmlns:a16="http://schemas.microsoft.com/office/drawing/2014/main" id="{1476DFE7-A923-460D-9E69-82CC81FA98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14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9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9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79" name="Freeform 322">
                  <a:extLst>
                    <a:ext uri="{FF2B5EF4-FFF2-40B4-BE49-F238E27FC236}">
                      <a16:creationId xmlns:a16="http://schemas.microsoft.com/office/drawing/2014/main" id="{3EDBF401-5B55-40D5-826C-073CAE34BFD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24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80" name="Freeform 323">
                  <a:extLst>
                    <a:ext uri="{FF2B5EF4-FFF2-40B4-BE49-F238E27FC236}">
                      <a16:creationId xmlns:a16="http://schemas.microsoft.com/office/drawing/2014/main" id="{13099063-E864-4A1F-9440-F690E90348E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34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81" name="Freeform 324">
                  <a:extLst>
                    <a:ext uri="{FF2B5EF4-FFF2-40B4-BE49-F238E27FC236}">
                      <a16:creationId xmlns:a16="http://schemas.microsoft.com/office/drawing/2014/main" id="{3C4C68F0-3421-426D-97C8-3972759EE8D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44" y="2684"/>
                  <a:ext cx="5" cy="5"/>
                </a:xfrm>
                <a:custGeom>
                  <a:avLst/>
                  <a:gdLst>
                    <a:gd name="T0" fmla="*/ 0 w 14"/>
                    <a:gd name="T1" fmla="*/ 0 h 15"/>
                    <a:gd name="T2" fmla="*/ 0 w 14"/>
                    <a:gd name="T3" fmla="*/ 0 h 15"/>
                    <a:gd name="T4" fmla="*/ 0 w 14"/>
                    <a:gd name="T5" fmla="*/ 0 h 15"/>
                    <a:gd name="T6" fmla="*/ 0 w 14"/>
                    <a:gd name="T7" fmla="*/ 0 h 15"/>
                    <a:gd name="T8" fmla="*/ 0 w 14"/>
                    <a:gd name="T9" fmla="*/ 1 h 15"/>
                    <a:gd name="T10" fmla="*/ 0 w 14"/>
                    <a:gd name="T11" fmla="*/ 1 h 15"/>
                    <a:gd name="T12" fmla="*/ 1 w 14"/>
                    <a:gd name="T13" fmla="*/ 0 h 15"/>
                    <a:gd name="T14" fmla="*/ 1 w 14"/>
                    <a:gd name="T15" fmla="*/ 0 h 15"/>
                    <a:gd name="T16" fmla="*/ 1 w 14"/>
                    <a:gd name="T17" fmla="*/ 0 h 15"/>
                    <a:gd name="T18" fmla="*/ 0 w 14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82" name="Freeform 325">
                  <a:extLst>
                    <a:ext uri="{FF2B5EF4-FFF2-40B4-BE49-F238E27FC236}">
                      <a16:creationId xmlns:a16="http://schemas.microsoft.com/office/drawing/2014/main" id="{13FE7BE6-968E-4DA1-A461-42CF1E06BC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54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83" name="Freeform 326">
                  <a:extLst>
                    <a:ext uri="{FF2B5EF4-FFF2-40B4-BE49-F238E27FC236}">
                      <a16:creationId xmlns:a16="http://schemas.microsoft.com/office/drawing/2014/main" id="{D8118150-E86B-46AF-A53A-D50ADAF69C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64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84" name="Freeform 327">
                  <a:extLst>
                    <a:ext uri="{FF2B5EF4-FFF2-40B4-BE49-F238E27FC236}">
                      <a16:creationId xmlns:a16="http://schemas.microsoft.com/office/drawing/2014/main" id="{8CD172C0-1D19-4C19-A82D-F4C357A0E40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4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85" name="Freeform 328">
                  <a:extLst>
                    <a:ext uri="{FF2B5EF4-FFF2-40B4-BE49-F238E27FC236}">
                      <a16:creationId xmlns:a16="http://schemas.microsoft.com/office/drawing/2014/main" id="{01FA7CBB-414E-4719-98F4-C77C40A1DF7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84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9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9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86" name="Freeform 329">
                  <a:extLst>
                    <a:ext uri="{FF2B5EF4-FFF2-40B4-BE49-F238E27FC236}">
                      <a16:creationId xmlns:a16="http://schemas.microsoft.com/office/drawing/2014/main" id="{298A1C7D-247C-4AED-8A88-D4A4F17E76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94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87" name="Freeform 330">
                  <a:extLst>
                    <a:ext uri="{FF2B5EF4-FFF2-40B4-BE49-F238E27FC236}">
                      <a16:creationId xmlns:a16="http://schemas.microsoft.com/office/drawing/2014/main" id="{91D0ED6E-DC95-4308-9B55-9106F9A1E90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04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88" name="Freeform 331">
                  <a:extLst>
                    <a:ext uri="{FF2B5EF4-FFF2-40B4-BE49-F238E27FC236}">
                      <a16:creationId xmlns:a16="http://schemas.microsoft.com/office/drawing/2014/main" id="{6A02F143-1FA6-41C8-B39A-EEF9996DBD9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14" y="2684"/>
                  <a:ext cx="4" cy="5"/>
                </a:xfrm>
                <a:custGeom>
                  <a:avLst/>
                  <a:gdLst>
                    <a:gd name="T0" fmla="*/ 0 w 14"/>
                    <a:gd name="T1" fmla="*/ 0 h 15"/>
                    <a:gd name="T2" fmla="*/ 0 w 14"/>
                    <a:gd name="T3" fmla="*/ 0 h 15"/>
                    <a:gd name="T4" fmla="*/ 0 w 14"/>
                    <a:gd name="T5" fmla="*/ 0 h 15"/>
                    <a:gd name="T6" fmla="*/ 0 w 14"/>
                    <a:gd name="T7" fmla="*/ 0 h 15"/>
                    <a:gd name="T8" fmla="*/ 0 w 14"/>
                    <a:gd name="T9" fmla="*/ 1 h 15"/>
                    <a:gd name="T10" fmla="*/ 0 w 14"/>
                    <a:gd name="T11" fmla="*/ 1 h 15"/>
                    <a:gd name="T12" fmla="*/ 0 w 14"/>
                    <a:gd name="T13" fmla="*/ 0 h 15"/>
                    <a:gd name="T14" fmla="*/ 0 w 14"/>
                    <a:gd name="T15" fmla="*/ 0 h 15"/>
                    <a:gd name="T16" fmla="*/ 0 w 14"/>
                    <a:gd name="T17" fmla="*/ 0 h 15"/>
                    <a:gd name="T18" fmla="*/ 0 w 14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89" name="Freeform 332">
                  <a:extLst>
                    <a:ext uri="{FF2B5EF4-FFF2-40B4-BE49-F238E27FC236}">
                      <a16:creationId xmlns:a16="http://schemas.microsoft.com/office/drawing/2014/main" id="{36A67BF4-5064-4AC4-B4E9-FBEDCF3BE8A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23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90" name="Freeform 333">
                  <a:extLst>
                    <a:ext uri="{FF2B5EF4-FFF2-40B4-BE49-F238E27FC236}">
                      <a16:creationId xmlns:a16="http://schemas.microsoft.com/office/drawing/2014/main" id="{4906BC69-8581-4E8A-865A-C25ED026155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33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91" name="Freeform 334">
                  <a:extLst>
                    <a:ext uri="{FF2B5EF4-FFF2-40B4-BE49-F238E27FC236}">
                      <a16:creationId xmlns:a16="http://schemas.microsoft.com/office/drawing/2014/main" id="{71E573C2-24FD-4FDA-B883-959AF05CD4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43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92" name="Freeform 335">
                  <a:extLst>
                    <a:ext uri="{FF2B5EF4-FFF2-40B4-BE49-F238E27FC236}">
                      <a16:creationId xmlns:a16="http://schemas.microsoft.com/office/drawing/2014/main" id="{F311BFC5-E21D-4C5B-8BEA-805B627138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53" y="2684"/>
                  <a:ext cx="5" cy="5"/>
                </a:xfrm>
                <a:custGeom>
                  <a:avLst/>
                  <a:gdLst>
                    <a:gd name="T0" fmla="*/ 0 w 14"/>
                    <a:gd name="T1" fmla="*/ 0 h 15"/>
                    <a:gd name="T2" fmla="*/ 0 w 14"/>
                    <a:gd name="T3" fmla="*/ 0 h 15"/>
                    <a:gd name="T4" fmla="*/ 0 w 14"/>
                    <a:gd name="T5" fmla="*/ 0 h 15"/>
                    <a:gd name="T6" fmla="*/ 0 w 14"/>
                    <a:gd name="T7" fmla="*/ 0 h 15"/>
                    <a:gd name="T8" fmla="*/ 0 w 14"/>
                    <a:gd name="T9" fmla="*/ 1 h 15"/>
                    <a:gd name="T10" fmla="*/ 0 w 14"/>
                    <a:gd name="T11" fmla="*/ 1 h 15"/>
                    <a:gd name="T12" fmla="*/ 1 w 14"/>
                    <a:gd name="T13" fmla="*/ 0 h 15"/>
                    <a:gd name="T14" fmla="*/ 1 w 14"/>
                    <a:gd name="T15" fmla="*/ 0 h 15"/>
                    <a:gd name="T16" fmla="*/ 1 w 14"/>
                    <a:gd name="T17" fmla="*/ 0 h 15"/>
                    <a:gd name="T18" fmla="*/ 0 w 14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93" name="Freeform 336">
                  <a:extLst>
                    <a:ext uri="{FF2B5EF4-FFF2-40B4-BE49-F238E27FC236}">
                      <a16:creationId xmlns:a16="http://schemas.microsoft.com/office/drawing/2014/main" id="{439D0C95-C9AB-46DD-BF03-F51B36937ED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63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94" name="Freeform 337">
                  <a:extLst>
                    <a:ext uri="{FF2B5EF4-FFF2-40B4-BE49-F238E27FC236}">
                      <a16:creationId xmlns:a16="http://schemas.microsoft.com/office/drawing/2014/main" id="{9D6C00CB-F332-454F-B511-E8D84870EC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73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95" name="Freeform 338">
                  <a:extLst>
                    <a:ext uri="{FF2B5EF4-FFF2-40B4-BE49-F238E27FC236}">
                      <a16:creationId xmlns:a16="http://schemas.microsoft.com/office/drawing/2014/main" id="{BBDFCAF1-A474-4F45-A921-3FFD3D17BD2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83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96" name="Freeform 339">
                  <a:extLst>
                    <a:ext uri="{FF2B5EF4-FFF2-40B4-BE49-F238E27FC236}">
                      <a16:creationId xmlns:a16="http://schemas.microsoft.com/office/drawing/2014/main" id="{CBF8C379-BEC5-4207-80F8-A4550597DB5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93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9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9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97" name="Freeform 340">
                  <a:extLst>
                    <a:ext uri="{FF2B5EF4-FFF2-40B4-BE49-F238E27FC236}">
                      <a16:creationId xmlns:a16="http://schemas.microsoft.com/office/drawing/2014/main" id="{F8D56E4C-AEAC-4EEB-A68E-5B41A8A2434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03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98" name="Freeform 341">
                  <a:extLst>
                    <a:ext uri="{FF2B5EF4-FFF2-40B4-BE49-F238E27FC236}">
                      <a16:creationId xmlns:a16="http://schemas.microsoft.com/office/drawing/2014/main" id="{C61955AA-7824-442A-8908-CA52B12060E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13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99" name="Freeform 342">
                  <a:extLst>
                    <a:ext uri="{FF2B5EF4-FFF2-40B4-BE49-F238E27FC236}">
                      <a16:creationId xmlns:a16="http://schemas.microsoft.com/office/drawing/2014/main" id="{C1A8B8F4-479A-432F-95C4-1CBF822872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23" y="2684"/>
                  <a:ext cx="4" cy="5"/>
                </a:xfrm>
                <a:custGeom>
                  <a:avLst/>
                  <a:gdLst>
                    <a:gd name="T0" fmla="*/ 0 w 14"/>
                    <a:gd name="T1" fmla="*/ 0 h 15"/>
                    <a:gd name="T2" fmla="*/ 0 w 14"/>
                    <a:gd name="T3" fmla="*/ 0 h 15"/>
                    <a:gd name="T4" fmla="*/ 0 w 14"/>
                    <a:gd name="T5" fmla="*/ 0 h 15"/>
                    <a:gd name="T6" fmla="*/ 0 w 14"/>
                    <a:gd name="T7" fmla="*/ 0 h 15"/>
                    <a:gd name="T8" fmla="*/ 0 w 14"/>
                    <a:gd name="T9" fmla="*/ 1 h 15"/>
                    <a:gd name="T10" fmla="*/ 0 w 14"/>
                    <a:gd name="T11" fmla="*/ 1 h 15"/>
                    <a:gd name="T12" fmla="*/ 0 w 14"/>
                    <a:gd name="T13" fmla="*/ 0 h 15"/>
                    <a:gd name="T14" fmla="*/ 0 w 14"/>
                    <a:gd name="T15" fmla="*/ 0 h 15"/>
                    <a:gd name="T16" fmla="*/ 0 w 14"/>
                    <a:gd name="T17" fmla="*/ 0 h 15"/>
                    <a:gd name="T18" fmla="*/ 0 w 14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400" name="Freeform 343">
                  <a:extLst>
                    <a:ext uri="{FF2B5EF4-FFF2-40B4-BE49-F238E27FC236}">
                      <a16:creationId xmlns:a16="http://schemas.microsoft.com/office/drawing/2014/main" id="{468C16E1-C01B-40D1-8848-70DEB396829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32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401" name="Freeform 344">
                  <a:extLst>
                    <a:ext uri="{FF2B5EF4-FFF2-40B4-BE49-F238E27FC236}">
                      <a16:creationId xmlns:a16="http://schemas.microsoft.com/office/drawing/2014/main" id="{C7736916-351C-4C9C-A3DE-5FF6130C4D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42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402" name="Freeform 345">
                  <a:extLst>
                    <a:ext uri="{FF2B5EF4-FFF2-40B4-BE49-F238E27FC236}">
                      <a16:creationId xmlns:a16="http://schemas.microsoft.com/office/drawing/2014/main" id="{8C346278-08D7-4131-95E3-4D84FC47D83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52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403" name="Freeform 346">
                  <a:extLst>
                    <a:ext uri="{FF2B5EF4-FFF2-40B4-BE49-F238E27FC236}">
                      <a16:creationId xmlns:a16="http://schemas.microsoft.com/office/drawing/2014/main" id="{A3B1FF2A-958B-4535-9955-8FD77B3D3AF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62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9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9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404" name="Freeform 347">
                  <a:extLst>
                    <a:ext uri="{FF2B5EF4-FFF2-40B4-BE49-F238E27FC236}">
                      <a16:creationId xmlns:a16="http://schemas.microsoft.com/office/drawing/2014/main" id="{9EFDB441-8BFC-4A49-AFF8-4D4E0832CA9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72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405" name="Freeform 348">
                  <a:extLst>
                    <a:ext uri="{FF2B5EF4-FFF2-40B4-BE49-F238E27FC236}">
                      <a16:creationId xmlns:a16="http://schemas.microsoft.com/office/drawing/2014/main" id="{B55A3808-C358-48DF-AE93-99EE00169A0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82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406" name="Freeform 349">
                  <a:extLst>
                    <a:ext uri="{FF2B5EF4-FFF2-40B4-BE49-F238E27FC236}">
                      <a16:creationId xmlns:a16="http://schemas.microsoft.com/office/drawing/2014/main" id="{83C553B9-309C-4301-A60E-70670CCFB3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92" y="2684"/>
                  <a:ext cx="5" cy="5"/>
                </a:xfrm>
                <a:custGeom>
                  <a:avLst/>
                  <a:gdLst>
                    <a:gd name="T0" fmla="*/ 0 w 14"/>
                    <a:gd name="T1" fmla="*/ 0 h 15"/>
                    <a:gd name="T2" fmla="*/ 0 w 14"/>
                    <a:gd name="T3" fmla="*/ 0 h 15"/>
                    <a:gd name="T4" fmla="*/ 0 w 14"/>
                    <a:gd name="T5" fmla="*/ 0 h 15"/>
                    <a:gd name="T6" fmla="*/ 0 w 14"/>
                    <a:gd name="T7" fmla="*/ 0 h 15"/>
                    <a:gd name="T8" fmla="*/ 0 w 14"/>
                    <a:gd name="T9" fmla="*/ 1 h 15"/>
                    <a:gd name="T10" fmla="*/ 0 w 14"/>
                    <a:gd name="T11" fmla="*/ 1 h 15"/>
                    <a:gd name="T12" fmla="*/ 1 w 14"/>
                    <a:gd name="T13" fmla="*/ 0 h 15"/>
                    <a:gd name="T14" fmla="*/ 1 w 14"/>
                    <a:gd name="T15" fmla="*/ 0 h 15"/>
                    <a:gd name="T16" fmla="*/ 1 w 14"/>
                    <a:gd name="T17" fmla="*/ 0 h 15"/>
                    <a:gd name="T18" fmla="*/ 0 w 14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407" name="Freeform 350">
                  <a:extLst>
                    <a:ext uri="{FF2B5EF4-FFF2-40B4-BE49-F238E27FC236}">
                      <a16:creationId xmlns:a16="http://schemas.microsoft.com/office/drawing/2014/main" id="{282418FF-93DE-4463-90B7-40D84A8C36D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02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408" name="Freeform 351">
                  <a:extLst>
                    <a:ext uri="{FF2B5EF4-FFF2-40B4-BE49-F238E27FC236}">
                      <a16:creationId xmlns:a16="http://schemas.microsoft.com/office/drawing/2014/main" id="{78EF4360-D4A1-4C95-98BD-3E7BB279616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12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409" name="Freeform 352">
                  <a:extLst>
                    <a:ext uri="{FF2B5EF4-FFF2-40B4-BE49-F238E27FC236}">
                      <a16:creationId xmlns:a16="http://schemas.microsoft.com/office/drawing/2014/main" id="{8A56BC58-3627-408A-A2E9-45211ADF23F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2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410" name="Freeform 353">
                  <a:extLst>
                    <a:ext uri="{FF2B5EF4-FFF2-40B4-BE49-F238E27FC236}">
                      <a16:creationId xmlns:a16="http://schemas.microsoft.com/office/drawing/2014/main" id="{BE882919-E2AB-42AC-B225-03579DC9B8B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31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9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9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411" name="Freeform 354">
                  <a:extLst>
                    <a:ext uri="{FF2B5EF4-FFF2-40B4-BE49-F238E27FC236}">
                      <a16:creationId xmlns:a16="http://schemas.microsoft.com/office/drawing/2014/main" id="{58260937-9BA4-4305-9FFB-C6894B91C6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41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412" name="Freeform 355">
                  <a:extLst>
                    <a:ext uri="{FF2B5EF4-FFF2-40B4-BE49-F238E27FC236}">
                      <a16:creationId xmlns:a16="http://schemas.microsoft.com/office/drawing/2014/main" id="{B9A195C3-2E96-4042-AB52-BAF11AFD1F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51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413" name="Freeform 356">
                  <a:extLst>
                    <a:ext uri="{FF2B5EF4-FFF2-40B4-BE49-F238E27FC236}">
                      <a16:creationId xmlns:a16="http://schemas.microsoft.com/office/drawing/2014/main" id="{2E6058E9-B6B5-4BEE-B479-4B40466FD82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61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414" name="Freeform 357">
                  <a:extLst>
                    <a:ext uri="{FF2B5EF4-FFF2-40B4-BE49-F238E27FC236}">
                      <a16:creationId xmlns:a16="http://schemas.microsoft.com/office/drawing/2014/main" id="{3D2B1E6C-B627-4E79-9892-F3A7E89AF14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71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415" name="Freeform 358">
                  <a:extLst>
                    <a:ext uri="{FF2B5EF4-FFF2-40B4-BE49-F238E27FC236}">
                      <a16:creationId xmlns:a16="http://schemas.microsoft.com/office/drawing/2014/main" id="{5B2B04D0-56FD-416B-BBA9-E74844DBC80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81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416" name="Freeform 359">
                  <a:extLst>
                    <a:ext uri="{FF2B5EF4-FFF2-40B4-BE49-F238E27FC236}">
                      <a16:creationId xmlns:a16="http://schemas.microsoft.com/office/drawing/2014/main" id="{CE0B5766-67C4-4B21-A9A0-D21253A0266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91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417" name="Freeform 360">
                  <a:extLst>
                    <a:ext uri="{FF2B5EF4-FFF2-40B4-BE49-F238E27FC236}">
                      <a16:creationId xmlns:a16="http://schemas.microsoft.com/office/drawing/2014/main" id="{03637718-5F1D-4180-8621-38BF727FBFD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01" y="2684"/>
                  <a:ext cx="5" cy="5"/>
                </a:xfrm>
                <a:custGeom>
                  <a:avLst/>
                  <a:gdLst>
                    <a:gd name="T0" fmla="*/ 0 w 14"/>
                    <a:gd name="T1" fmla="*/ 0 h 15"/>
                    <a:gd name="T2" fmla="*/ 0 w 14"/>
                    <a:gd name="T3" fmla="*/ 0 h 15"/>
                    <a:gd name="T4" fmla="*/ 0 w 14"/>
                    <a:gd name="T5" fmla="*/ 0 h 15"/>
                    <a:gd name="T6" fmla="*/ 0 w 14"/>
                    <a:gd name="T7" fmla="*/ 0 h 15"/>
                    <a:gd name="T8" fmla="*/ 0 w 14"/>
                    <a:gd name="T9" fmla="*/ 1 h 15"/>
                    <a:gd name="T10" fmla="*/ 0 w 14"/>
                    <a:gd name="T11" fmla="*/ 1 h 15"/>
                    <a:gd name="T12" fmla="*/ 1 w 14"/>
                    <a:gd name="T13" fmla="*/ 0 h 15"/>
                    <a:gd name="T14" fmla="*/ 1 w 14"/>
                    <a:gd name="T15" fmla="*/ 0 h 15"/>
                    <a:gd name="T16" fmla="*/ 1 w 14"/>
                    <a:gd name="T17" fmla="*/ 0 h 15"/>
                    <a:gd name="T18" fmla="*/ 0 w 14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418" name="Freeform 361">
                  <a:extLst>
                    <a:ext uri="{FF2B5EF4-FFF2-40B4-BE49-F238E27FC236}">
                      <a16:creationId xmlns:a16="http://schemas.microsoft.com/office/drawing/2014/main" id="{F3102D86-05AE-4D02-B354-B174AA60D01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11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419" name="Freeform 362">
                  <a:extLst>
                    <a:ext uri="{FF2B5EF4-FFF2-40B4-BE49-F238E27FC236}">
                      <a16:creationId xmlns:a16="http://schemas.microsoft.com/office/drawing/2014/main" id="{6069B489-435C-43B8-838D-C33025476E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21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420" name="Freeform 363">
                  <a:extLst>
                    <a:ext uri="{FF2B5EF4-FFF2-40B4-BE49-F238E27FC236}">
                      <a16:creationId xmlns:a16="http://schemas.microsoft.com/office/drawing/2014/main" id="{102BBC8E-B090-41DB-87CE-6A375287EC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31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421" name="Freeform 364">
                  <a:extLst>
                    <a:ext uri="{FF2B5EF4-FFF2-40B4-BE49-F238E27FC236}">
                      <a16:creationId xmlns:a16="http://schemas.microsoft.com/office/drawing/2014/main" id="{6B5DD252-1E01-45E4-932D-1DD9F34758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40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9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9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422" name="Freeform 365">
                  <a:extLst>
                    <a:ext uri="{FF2B5EF4-FFF2-40B4-BE49-F238E27FC236}">
                      <a16:creationId xmlns:a16="http://schemas.microsoft.com/office/drawing/2014/main" id="{A3B9BD02-3243-49FF-97E9-83D45805D31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0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423" name="Freeform 366">
                  <a:extLst>
                    <a:ext uri="{FF2B5EF4-FFF2-40B4-BE49-F238E27FC236}">
                      <a16:creationId xmlns:a16="http://schemas.microsoft.com/office/drawing/2014/main" id="{D7F8643A-00A3-4029-A689-0D52BB114A3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60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424" name="Freeform 367">
                  <a:extLst>
                    <a:ext uri="{FF2B5EF4-FFF2-40B4-BE49-F238E27FC236}">
                      <a16:creationId xmlns:a16="http://schemas.microsoft.com/office/drawing/2014/main" id="{FC4BD7B0-2F5C-40AC-8A70-A2678896ED9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70" y="2684"/>
                  <a:ext cx="5" cy="5"/>
                </a:xfrm>
                <a:custGeom>
                  <a:avLst/>
                  <a:gdLst>
                    <a:gd name="T0" fmla="*/ 0 w 14"/>
                    <a:gd name="T1" fmla="*/ 0 h 15"/>
                    <a:gd name="T2" fmla="*/ 0 w 14"/>
                    <a:gd name="T3" fmla="*/ 0 h 15"/>
                    <a:gd name="T4" fmla="*/ 0 w 14"/>
                    <a:gd name="T5" fmla="*/ 0 h 15"/>
                    <a:gd name="T6" fmla="*/ 0 w 14"/>
                    <a:gd name="T7" fmla="*/ 0 h 15"/>
                    <a:gd name="T8" fmla="*/ 0 w 14"/>
                    <a:gd name="T9" fmla="*/ 1 h 15"/>
                    <a:gd name="T10" fmla="*/ 0 w 14"/>
                    <a:gd name="T11" fmla="*/ 1 h 15"/>
                    <a:gd name="T12" fmla="*/ 1 w 14"/>
                    <a:gd name="T13" fmla="*/ 0 h 15"/>
                    <a:gd name="T14" fmla="*/ 1 w 14"/>
                    <a:gd name="T15" fmla="*/ 0 h 15"/>
                    <a:gd name="T16" fmla="*/ 1 w 14"/>
                    <a:gd name="T17" fmla="*/ 0 h 15"/>
                    <a:gd name="T18" fmla="*/ 0 w 14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425" name="Freeform 368">
                  <a:extLst>
                    <a:ext uri="{FF2B5EF4-FFF2-40B4-BE49-F238E27FC236}">
                      <a16:creationId xmlns:a16="http://schemas.microsoft.com/office/drawing/2014/main" id="{67FBD4B4-4845-4878-A3BD-4A3E66F53F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80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426" name="Freeform 369">
                  <a:extLst>
                    <a:ext uri="{FF2B5EF4-FFF2-40B4-BE49-F238E27FC236}">
                      <a16:creationId xmlns:a16="http://schemas.microsoft.com/office/drawing/2014/main" id="{E11C98F6-D6AD-41AF-9EAC-1A7E61436F5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0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427" name="Freeform 370">
                  <a:extLst>
                    <a:ext uri="{FF2B5EF4-FFF2-40B4-BE49-F238E27FC236}">
                      <a16:creationId xmlns:a16="http://schemas.microsoft.com/office/drawing/2014/main" id="{8CE412FA-931E-4F36-A24C-8DEA147F374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0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428" name="Freeform 371">
                  <a:extLst>
                    <a:ext uri="{FF2B5EF4-FFF2-40B4-BE49-F238E27FC236}">
                      <a16:creationId xmlns:a16="http://schemas.microsoft.com/office/drawing/2014/main" id="{03A4B663-4E49-4B06-BC32-2ADA1F8C157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10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9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9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429" name="Freeform 372">
                  <a:extLst>
                    <a:ext uri="{FF2B5EF4-FFF2-40B4-BE49-F238E27FC236}">
                      <a16:creationId xmlns:a16="http://schemas.microsoft.com/office/drawing/2014/main" id="{E8AFD618-EEBA-4810-A8C7-E661C254B72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20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430" name="Freeform 373">
                  <a:extLst>
                    <a:ext uri="{FF2B5EF4-FFF2-40B4-BE49-F238E27FC236}">
                      <a16:creationId xmlns:a16="http://schemas.microsoft.com/office/drawing/2014/main" id="{A085AB35-D118-49AC-A259-204AF4ED44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30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431" name="Freeform 374">
                  <a:extLst>
                    <a:ext uri="{FF2B5EF4-FFF2-40B4-BE49-F238E27FC236}">
                      <a16:creationId xmlns:a16="http://schemas.microsoft.com/office/drawing/2014/main" id="{648E3861-E0D0-471B-A19A-66DDA07E06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40" y="2684"/>
                  <a:ext cx="4" cy="5"/>
                </a:xfrm>
                <a:custGeom>
                  <a:avLst/>
                  <a:gdLst>
                    <a:gd name="T0" fmla="*/ 0 w 14"/>
                    <a:gd name="T1" fmla="*/ 0 h 15"/>
                    <a:gd name="T2" fmla="*/ 0 w 14"/>
                    <a:gd name="T3" fmla="*/ 0 h 15"/>
                    <a:gd name="T4" fmla="*/ 0 w 14"/>
                    <a:gd name="T5" fmla="*/ 0 h 15"/>
                    <a:gd name="T6" fmla="*/ 0 w 14"/>
                    <a:gd name="T7" fmla="*/ 0 h 15"/>
                    <a:gd name="T8" fmla="*/ 0 w 14"/>
                    <a:gd name="T9" fmla="*/ 1 h 15"/>
                    <a:gd name="T10" fmla="*/ 0 w 14"/>
                    <a:gd name="T11" fmla="*/ 1 h 15"/>
                    <a:gd name="T12" fmla="*/ 0 w 14"/>
                    <a:gd name="T13" fmla="*/ 0 h 15"/>
                    <a:gd name="T14" fmla="*/ 0 w 14"/>
                    <a:gd name="T15" fmla="*/ 0 h 15"/>
                    <a:gd name="T16" fmla="*/ 0 w 14"/>
                    <a:gd name="T17" fmla="*/ 0 h 15"/>
                    <a:gd name="T18" fmla="*/ 0 w 14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432" name="Freeform 375">
                  <a:extLst>
                    <a:ext uri="{FF2B5EF4-FFF2-40B4-BE49-F238E27FC236}">
                      <a16:creationId xmlns:a16="http://schemas.microsoft.com/office/drawing/2014/main" id="{17BFFDA6-76ED-4312-BDEB-D14FBC22C0A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49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433" name="Freeform 376">
                  <a:extLst>
                    <a:ext uri="{FF2B5EF4-FFF2-40B4-BE49-F238E27FC236}">
                      <a16:creationId xmlns:a16="http://schemas.microsoft.com/office/drawing/2014/main" id="{51CCAA46-5106-4B63-8C7A-43413E60992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59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1 w 15"/>
                    <a:gd name="T13" fmla="*/ 0 h 15"/>
                    <a:gd name="T14" fmla="*/ 1 w 15"/>
                    <a:gd name="T15" fmla="*/ 0 h 15"/>
                    <a:gd name="T16" fmla="*/ 1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3" y="1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5"/>
                      </a:lnTo>
                      <a:lnTo>
                        <a:pt x="14" y="12"/>
                      </a:lnTo>
                      <a:lnTo>
                        <a:pt x="15" y="7"/>
                      </a:lnTo>
                      <a:lnTo>
                        <a:pt x="14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434" name="Freeform 377">
                  <a:extLst>
                    <a:ext uri="{FF2B5EF4-FFF2-40B4-BE49-F238E27FC236}">
                      <a16:creationId xmlns:a16="http://schemas.microsoft.com/office/drawing/2014/main" id="{F07161B9-4BCF-40FE-9135-E291EBF1488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9" y="2684"/>
                  <a:ext cx="5" cy="5"/>
                </a:xfrm>
                <a:custGeom>
                  <a:avLst/>
                  <a:gdLst>
                    <a:gd name="T0" fmla="*/ 0 w 15"/>
                    <a:gd name="T1" fmla="*/ 0 h 15"/>
                    <a:gd name="T2" fmla="*/ 0 w 15"/>
                    <a:gd name="T3" fmla="*/ 0 h 15"/>
                    <a:gd name="T4" fmla="*/ 0 w 15"/>
                    <a:gd name="T5" fmla="*/ 0 h 15"/>
                    <a:gd name="T6" fmla="*/ 0 w 15"/>
                    <a:gd name="T7" fmla="*/ 0 h 15"/>
                    <a:gd name="T8" fmla="*/ 0 w 15"/>
                    <a:gd name="T9" fmla="*/ 1 h 15"/>
                    <a:gd name="T10" fmla="*/ 0 w 15"/>
                    <a:gd name="T11" fmla="*/ 1 h 15"/>
                    <a:gd name="T12" fmla="*/ 0 w 15"/>
                    <a:gd name="T13" fmla="*/ 0 h 15"/>
                    <a:gd name="T14" fmla="*/ 1 w 15"/>
                    <a:gd name="T15" fmla="*/ 0 h 15"/>
                    <a:gd name="T16" fmla="*/ 0 w 15"/>
                    <a:gd name="T17" fmla="*/ 0 h 15"/>
                    <a:gd name="T18" fmla="*/ 0 w 15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"/>
                    <a:gd name="T31" fmla="*/ 0 h 15"/>
                    <a:gd name="T32" fmla="*/ 15 w 15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5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435" name="Freeform 378">
                  <a:extLst>
                    <a:ext uri="{FF2B5EF4-FFF2-40B4-BE49-F238E27FC236}">
                      <a16:creationId xmlns:a16="http://schemas.microsoft.com/office/drawing/2014/main" id="{3689C93D-55CE-4D88-901E-09D5BD078DA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79" y="2684"/>
                  <a:ext cx="5" cy="5"/>
                </a:xfrm>
                <a:custGeom>
                  <a:avLst/>
                  <a:gdLst>
                    <a:gd name="T0" fmla="*/ 0 w 14"/>
                    <a:gd name="T1" fmla="*/ 0 h 15"/>
                    <a:gd name="T2" fmla="*/ 0 w 14"/>
                    <a:gd name="T3" fmla="*/ 0 h 15"/>
                    <a:gd name="T4" fmla="*/ 0 w 14"/>
                    <a:gd name="T5" fmla="*/ 0 h 15"/>
                    <a:gd name="T6" fmla="*/ 0 w 14"/>
                    <a:gd name="T7" fmla="*/ 0 h 15"/>
                    <a:gd name="T8" fmla="*/ 0 w 14"/>
                    <a:gd name="T9" fmla="*/ 1 h 15"/>
                    <a:gd name="T10" fmla="*/ 0 w 14"/>
                    <a:gd name="T11" fmla="*/ 1 h 15"/>
                    <a:gd name="T12" fmla="*/ 1 w 14"/>
                    <a:gd name="T13" fmla="*/ 0 h 15"/>
                    <a:gd name="T14" fmla="*/ 1 w 14"/>
                    <a:gd name="T15" fmla="*/ 0 h 15"/>
                    <a:gd name="T16" fmla="*/ 1 w 14"/>
                    <a:gd name="T17" fmla="*/ 0 h 15"/>
                    <a:gd name="T18" fmla="*/ 0 w 14"/>
                    <a:gd name="T19" fmla="*/ 0 h 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"/>
                    <a:gd name="T31" fmla="*/ 0 h 15"/>
                    <a:gd name="T32" fmla="*/ 14 w 14"/>
                    <a:gd name="T33" fmla="*/ 15 h 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" h="15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8" y="15"/>
                      </a:lnTo>
                      <a:lnTo>
                        <a:pt x="13" y="12"/>
                      </a:lnTo>
                      <a:lnTo>
                        <a:pt x="14" y="7"/>
                      </a:lnTo>
                      <a:lnTo>
                        <a:pt x="13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3160" name="Freeform 380">
                <a:extLst>
                  <a:ext uri="{FF2B5EF4-FFF2-40B4-BE49-F238E27FC236}">
                    <a16:creationId xmlns:a16="http://schemas.microsoft.com/office/drawing/2014/main" id="{CF3CD82F-247C-4569-B8EB-DE8A4EE71B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9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1 w 15"/>
                  <a:gd name="T13" fmla="*/ 0 h 15"/>
                  <a:gd name="T14" fmla="*/ 1 w 15"/>
                  <a:gd name="T15" fmla="*/ 0 h 15"/>
                  <a:gd name="T16" fmla="*/ 1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4" y="12"/>
                    </a:lnTo>
                    <a:lnTo>
                      <a:pt x="15" y="7"/>
                    </a:lnTo>
                    <a:lnTo>
                      <a:pt x="14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61" name="Freeform 381">
                <a:extLst>
                  <a:ext uri="{FF2B5EF4-FFF2-40B4-BE49-F238E27FC236}">
                    <a16:creationId xmlns:a16="http://schemas.microsoft.com/office/drawing/2014/main" id="{047D281E-A69C-44F4-AD19-440C1F9F61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9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0 w 15"/>
                  <a:gd name="T13" fmla="*/ 0 h 15"/>
                  <a:gd name="T14" fmla="*/ 1 w 15"/>
                  <a:gd name="T15" fmla="*/ 0 h 15"/>
                  <a:gd name="T16" fmla="*/ 0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3" y="12"/>
                    </a:lnTo>
                    <a:lnTo>
                      <a:pt x="15" y="7"/>
                    </a:lnTo>
                    <a:lnTo>
                      <a:pt x="13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62" name="Freeform 382">
                <a:extLst>
                  <a:ext uri="{FF2B5EF4-FFF2-40B4-BE49-F238E27FC236}">
                    <a16:creationId xmlns:a16="http://schemas.microsoft.com/office/drawing/2014/main" id="{DCB12F06-774D-4997-AFC5-86AADE2D94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9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0 w 15"/>
                  <a:gd name="T13" fmla="*/ 0 h 15"/>
                  <a:gd name="T14" fmla="*/ 1 w 15"/>
                  <a:gd name="T15" fmla="*/ 0 h 15"/>
                  <a:gd name="T16" fmla="*/ 0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2" y="1"/>
                    </a:lnTo>
                    <a:lnTo>
                      <a:pt x="0" y="7"/>
                    </a:lnTo>
                    <a:lnTo>
                      <a:pt x="2" y="12"/>
                    </a:lnTo>
                    <a:lnTo>
                      <a:pt x="8" y="15"/>
                    </a:lnTo>
                    <a:lnTo>
                      <a:pt x="13" y="12"/>
                    </a:lnTo>
                    <a:lnTo>
                      <a:pt x="15" y="7"/>
                    </a:lnTo>
                    <a:lnTo>
                      <a:pt x="13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63" name="Freeform 383">
                <a:extLst>
                  <a:ext uri="{FF2B5EF4-FFF2-40B4-BE49-F238E27FC236}">
                    <a16:creationId xmlns:a16="http://schemas.microsoft.com/office/drawing/2014/main" id="{15E8BF61-B844-46DC-9B84-7609F03A69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9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1 w 15"/>
                  <a:gd name="T13" fmla="*/ 0 h 15"/>
                  <a:gd name="T14" fmla="*/ 1 w 15"/>
                  <a:gd name="T15" fmla="*/ 0 h 15"/>
                  <a:gd name="T16" fmla="*/ 1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9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9" y="15"/>
                    </a:lnTo>
                    <a:lnTo>
                      <a:pt x="14" y="12"/>
                    </a:lnTo>
                    <a:lnTo>
                      <a:pt x="15" y="7"/>
                    </a:lnTo>
                    <a:lnTo>
                      <a:pt x="14" y="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64" name="Freeform 384">
                <a:extLst>
                  <a:ext uri="{FF2B5EF4-FFF2-40B4-BE49-F238E27FC236}">
                    <a16:creationId xmlns:a16="http://schemas.microsoft.com/office/drawing/2014/main" id="{38E88387-1312-4B2F-9044-0E1B65C5B8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9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1 w 15"/>
                  <a:gd name="T13" fmla="*/ 0 h 15"/>
                  <a:gd name="T14" fmla="*/ 1 w 15"/>
                  <a:gd name="T15" fmla="*/ 0 h 15"/>
                  <a:gd name="T16" fmla="*/ 1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4" y="12"/>
                    </a:lnTo>
                    <a:lnTo>
                      <a:pt x="15" y="7"/>
                    </a:lnTo>
                    <a:lnTo>
                      <a:pt x="14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65" name="Freeform 385">
                <a:extLst>
                  <a:ext uri="{FF2B5EF4-FFF2-40B4-BE49-F238E27FC236}">
                    <a16:creationId xmlns:a16="http://schemas.microsoft.com/office/drawing/2014/main" id="{8AACBE6E-144F-45F0-96F1-7860F9F39D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9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0 w 15"/>
                  <a:gd name="T13" fmla="*/ 0 h 15"/>
                  <a:gd name="T14" fmla="*/ 1 w 15"/>
                  <a:gd name="T15" fmla="*/ 0 h 15"/>
                  <a:gd name="T16" fmla="*/ 0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3" y="12"/>
                    </a:lnTo>
                    <a:lnTo>
                      <a:pt x="15" y="7"/>
                    </a:lnTo>
                    <a:lnTo>
                      <a:pt x="13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66" name="Freeform 386">
                <a:extLst>
                  <a:ext uri="{FF2B5EF4-FFF2-40B4-BE49-F238E27FC236}">
                    <a16:creationId xmlns:a16="http://schemas.microsoft.com/office/drawing/2014/main" id="{EDE90185-2354-4C9D-B78A-4A829AE1C6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9" y="2684"/>
                <a:ext cx="4" cy="5"/>
              </a:xfrm>
              <a:custGeom>
                <a:avLst/>
                <a:gdLst>
                  <a:gd name="T0" fmla="*/ 0 w 14"/>
                  <a:gd name="T1" fmla="*/ 0 h 15"/>
                  <a:gd name="T2" fmla="*/ 0 w 14"/>
                  <a:gd name="T3" fmla="*/ 0 h 15"/>
                  <a:gd name="T4" fmla="*/ 0 w 14"/>
                  <a:gd name="T5" fmla="*/ 0 h 15"/>
                  <a:gd name="T6" fmla="*/ 0 w 14"/>
                  <a:gd name="T7" fmla="*/ 0 h 15"/>
                  <a:gd name="T8" fmla="*/ 0 w 14"/>
                  <a:gd name="T9" fmla="*/ 1 h 15"/>
                  <a:gd name="T10" fmla="*/ 0 w 14"/>
                  <a:gd name="T11" fmla="*/ 1 h 15"/>
                  <a:gd name="T12" fmla="*/ 0 w 14"/>
                  <a:gd name="T13" fmla="*/ 0 h 15"/>
                  <a:gd name="T14" fmla="*/ 0 w 14"/>
                  <a:gd name="T15" fmla="*/ 0 h 15"/>
                  <a:gd name="T16" fmla="*/ 0 w 14"/>
                  <a:gd name="T17" fmla="*/ 0 h 15"/>
                  <a:gd name="T18" fmla="*/ 0 w 14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"/>
                  <a:gd name="T31" fmla="*/ 0 h 15"/>
                  <a:gd name="T32" fmla="*/ 14 w 14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" h="15">
                    <a:moveTo>
                      <a:pt x="8" y="0"/>
                    </a:moveTo>
                    <a:lnTo>
                      <a:pt x="2" y="1"/>
                    </a:lnTo>
                    <a:lnTo>
                      <a:pt x="0" y="7"/>
                    </a:lnTo>
                    <a:lnTo>
                      <a:pt x="2" y="12"/>
                    </a:lnTo>
                    <a:lnTo>
                      <a:pt x="8" y="15"/>
                    </a:lnTo>
                    <a:lnTo>
                      <a:pt x="13" y="12"/>
                    </a:lnTo>
                    <a:lnTo>
                      <a:pt x="14" y="7"/>
                    </a:lnTo>
                    <a:lnTo>
                      <a:pt x="13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67" name="Freeform 387">
                <a:extLst>
                  <a:ext uri="{FF2B5EF4-FFF2-40B4-BE49-F238E27FC236}">
                    <a16:creationId xmlns:a16="http://schemas.microsoft.com/office/drawing/2014/main" id="{7CCFC622-6902-4D9F-A29C-63F9A75DC2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8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1 w 15"/>
                  <a:gd name="T13" fmla="*/ 0 h 15"/>
                  <a:gd name="T14" fmla="*/ 1 w 15"/>
                  <a:gd name="T15" fmla="*/ 0 h 15"/>
                  <a:gd name="T16" fmla="*/ 1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4" y="12"/>
                    </a:lnTo>
                    <a:lnTo>
                      <a:pt x="15" y="7"/>
                    </a:lnTo>
                    <a:lnTo>
                      <a:pt x="14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68" name="Freeform 388">
                <a:extLst>
                  <a:ext uri="{FF2B5EF4-FFF2-40B4-BE49-F238E27FC236}">
                    <a16:creationId xmlns:a16="http://schemas.microsoft.com/office/drawing/2014/main" id="{09635733-B168-4631-A4C7-3139263BAF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8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1 w 15"/>
                  <a:gd name="T13" fmla="*/ 0 h 15"/>
                  <a:gd name="T14" fmla="*/ 1 w 15"/>
                  <a:gd name="T15" fmla="*/ 0 h 15"/>
                  <a:gd name="T16" fmla="*/ 1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4" y="12"/>
                    </a:lnTo>
                    <a:lnTo>
                      <a:pt x="15" y="7"/>
                    </a:lnTo>
                    <a:lnTo>
                      <a:pt x="14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69" name="Freeform 389">
                <a:extLst>
                  <a:ext uri="{FF2B5EF4-FFF2-40B4-BE49-F238E27FC236}">
                    <a16:creationId xmlns:a16="http://schemas.microsoft.com/office/drawing/2014/main" id="{35FAD771-0C87-45BC-9489-BD397DC133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8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0 w 15"/>
                  <a:gd name="T13" fmla="*/ 0 h 15"/>
                  <a:gd name="T14" fmla="*/ 1 w 15"/>
                  <a:gd name="T15" fmla="*/ 0 h 15"/>
                  <a:gd name="T16" fmla="*/ 0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2" y="1"/>
                    </a:lnTo>
                    <a:lnTo>
                      <a:pt x="0" y="7"/>
                    </a:lnTo>
                    <a:lnTo>
                      <a:pt x="2" y="12"/>
                    </a:lnTo>
                    <a:lnTo>
                      <a:pt x="8" y="15"/>
                    </a:lnTo>
                    <a:lnTo>
                      <a:pt x="13" y="12"/>
                    </a:lnTo>
                    <a:lnTo>
                      <a:pt x="15" y="7"/>
                    </a:lnTo>
                    <a:lnTo>
                      <a:pt x="13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70" name="Freeform 390">
                <a:extLst>
                  <a:ext uri="{FF2B5EF4-FFF2-40B4-BE49-F238E27FC236}">
                    <a16:creationId xmlns:a16="http://schemas.microsoft.com/office/drawing/2014/main" id="{DF6A10B9-7AE7-4990-8FBC-69F67A089C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8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1 w 15"/>
                  <a:gd name="T13" fmla="*/ 0 h 15"/>
                  <a:gd name="T14" fmla="*/ 1 w 15"/>
                  <a:gd name="T15" fmla="*/ 0 h 15"/>
                  <a:gd name="T16" fmla="*/ 1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9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9" y="15"/>
                    </a:lnTo>
                    <a:lnTo>
                      <a:pt x="14" y="12"/>
                    </a:lnTo>
                    <a:lnTo>
                      <a:pt x="15" y="7"/>
                    </a:lnTo>
                    <a:lnTo>
                      <a:pt x="14" y="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71" name="Freeform 391">
                <a:extLst>
                  <a:ext uri="{FF2B5EF4-FFF2-40B4-BE49-F238E27FC236}">
                    <a16:creationId xmlns:a16="http://schemas.microsoft.com/office/drawing/2014/main" id="{7E9BA7E0-ADB8-4AC2-898A-F866ACB6C9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8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1 w 15"/>
                  <a:gd name="T13" fmla="*/ 0 h 15"/>
                  <a:gd name="T14" fmla="*/ 1 w 15"/>
                  <a:gd name="T15" fmla="*/ 0 h 15"/>
                  <a:gd name="T16" fmla="*/ 1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4" y="12"/>
                    </a:lnTo>
                    <a:lnTo>
                      <a:pt x="15" y="7"/>
                    </a:lnTo>
                    <a:lnTo>
                      <a:pt x="14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72" name="Freeform 392">
                <a:extLst>
                  <a:ext uri="{FF2B5EF4-FFF2-40B4-BE49-F238E27FC236}">
                    <a16:creationId xmlns:a16="http://schemas.microsoft.com/office/drawing/2014/main" id="{80788035-8860-4880-A3FB-8AA17AC50A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8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0 w 15"/>
                  <a:gd name="T13" fmla="*/ 0 h 15"/>
                  <a:gd name="T14" fmla="*/ 1 w 15"/>
                  <a:gd name="T15" fmla="*/ 0 h 15"/>
                  <a:gd name="T16" fmla="*/ 0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3" y="12"/>
                    </a:lnTo>
                    <a:lnTo>
                      <a:pt x="15" y="7"/>
                    </a:lnTo>
                    <a:lnTo>
                      <a:pt x="13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73" name="Freeform 393">
                <a:extLst>
                  <a:ext uri="{FF2B5EF4-FFF2-40B4-BE49-F238E27FC236}">
                    <a16:creationId xmlns:a16="http://schemas.microsoft.com/office/drawing/2014/main" id="{97211C48-9359-4CD9-8C1D-A844DF2FE8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8" y="2684"/>
                <a:ext cx="5" cy="5"/>
              </a:xfrm>
              <a:custGeom>
                <a:avLst/>
                <a:gdLst>
                  <a:gd name="T0" fmla="*/ 0 w 14"/>
                  <a:gd name="T1" fmla="*/ 0 h 15"/>
                  <a:gd name="T2" fmla="*/ 0 w 14"/>
                  <a:gd name="T3" fmla="*/ 0 h 15"/>
                  <a:gd name="T4" fmla="*/ 0 w 14"/>
                  <a:gd name="T5" fmla="*/ 0 h 15"/>
                  <a:gd name="T6" fmla="*/ 0 w 14"/>
                  <a:gd name="T7" fmla="*/ 0 h 15"/>
                  <a:gd name="T8" fmla="*/ 0 w 14"/>
                  <a:gd name="T9" fmla="*/ 1 h 15"/>
                  <a:gd name="T10" fmla="*/ 0 w 14"/>
                  <a:gd name="T11" fmla="*/ 1 h 15"/>
                  <a:gd name="T12" fmla="*/ 1 w 14"/>
                  <a:gd name="T13" fmla="*/ 0 h 15"/>
                  <a:gd name="T14" fmla="*/ 1 w 14"/>
                  <a:gd name="T15" fmla="*/ 0 h 15"/>
                  <a:gd name="T16" fmla="*/ 1 w 14"/>
                  <a:gd name="T17" fmla="*/ 0 h 15"/>
                  <a:gd name="T18" fmla="*/ 0 w 14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"/>
                  <a:gd name="T31" fmla="*/ 0 h 15"/>
                  <a:gd name="T32" fmla="*/ 14 w 14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" h="15">
                    <a:moveTo>
                      <a:pt x="8" y="0"/>
                    </a:moveTo>
                    <a:lnTo>
                      <a:pt x="2" y="1"/>
                    </a:lnTo>
                    <a:lnTo>
                      <a:pt x="0" y="7"/>
                    </a:lnTo>
                    <a:lnTo>
                      <a:pt x="2" y="12"/>
                    </a:lnTo>
                    <a:lnTo>
                      <a:pt x="8" y="15"/>
                    </a:lnTo>
                    <a:lnTo>
                      <a:pt x="13" y="12"/>
                    </a:lnTo>
                    <a:lnTo>
                      <a:pt x="14" y="7"/>
                    </a:lnTo>
                    <a:lnTo>
                      <a:pt x="13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74" name="Freeform 394">
                <a:extLst>
                  <a:ext uri="{FF2B5EF4-FFF2-40B4-BE49-F238E27FC236}">
                    <a16:creationId xmlns:a16="http://schemas.microsoft.com/office/drawing/2014/main" id="{1DAC01B2-BF32-4BD0-8D57-76C2E2B304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8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1 w 15"/>
                  <a:gd name="T13" fmla="*/ 0 h 15"/>
                  <a:gd name="T14" fmla="*/ 1 w 15"/>
                  <a:gd name="T15" fmla="*/ 0 h 15"/>
                  <a:gd name="T16" fmla="*/ 1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4" y="12"/>
                    </a:lnTo>
                    <a:lnTo>
                      <a:pt x="15" y="7"/>
                    </a:lnTo>
                    <a:lnTo>
                      <a:pt x="14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75" name="Freeform 395">
                <a:extLst>
                  <a:ext uri="{FF2B5EF4-FFF2-40B4-BE49-F238E27FC236}">
                    <a16:creationId xmlns:a16="http://schemas.microsoft.com/office/drawing/2014/main" id="{1018491D-E7C9-4566-AA58-93BD9348F0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8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1 w 15"/>
                  <a:gd name="T13" fmla="*/ 0 h 15"/>
                  <a:gd name="T14" fmla="*/ 1 w 15"/>
                  <a:gd name="T15" fmla="*/ 0 h 15"/>
                  <a:gd name="T16" fmla="*/ 1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4" y="12"/>
                    </a:lnTo>
                    <a:lnTo>
                      <a:pt x="15" y="7"/>
                    </a:lnTo>
                    <a:lnTo>
                      <a:pt x="14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76" name="Freeform 396">
                <a:extLst>
                  <a:ext uri="{FF2B5EF4-FFF2-40B4-BE49-F238E27FC236}">
                    <a16:creationId xmlns:a16="http://schemas.microsoft.com/office/drawing/2014/main" id="{5A52E13D-EACB-4AB0-A050-C173F2120F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8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0 w 15"/>
                  <a:gd name="T13" fmla="*/ 0 h 15"/>
                  <a:gd name="T14" fmla="*/ 1 w 15"/>
                  <a:gd name="T15" fmla="*/ 0 h 15"/>
                  <a:gd name="T16" fmla="*/ 0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2" y="1"/>
                    </a:lnTo>
                    <a:lnTo>
                      <a:pt x="0" y="7"/>
                    </a:lnTo>
                    <a:lnTo>
                      <a:pt x="2" y="12"/>
                    </a:lnTo>
                    <a:lnTo>
                      <a:pt x="8" y="15"/>
                    </a:lnTo>
                    <a:lnTo>
                      <a:pt x="13" y="12"/>
                    </a:lnTo>
                    <a:lnTo>
                      <a:pt x="15" y="7"/>
                    </a:lnTo>
                    <a:lnTo>
                      <a:pt x="13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77" name="Freeform 397">
                <a:extLst>
                  <a:ext uri="{FF2B5EF4-FFF2-40B4-BE49-F238E27FC236}">
                    <a16:creationId xmlns:a16="http://schemas.microsoft.com/office/drawing/2014/main" id="{087936B9-106E-4A90-BC0B-89E38BBA01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7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1 w 15"/>
                  <a:gd name="T13" fmla="*/ 0 h 15"/>
                  <a:gd name="T14" fmla="*/ 1 w 15"/>
                  <a:gd name="T15" fmla="*/ 0 h 15"/>
                  <a:gd name="T16" fmla="*/ 1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9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9" y="15"/>
                    </a:lnTo>
                    <a:lnTo>
                      <a:pt x="14" y="12"/>
                    </a:lnTo>
                    <a:lnTo>
                      <a:pt x="15" y="7"/>
                    </a:lnTo>
                    <a:lnTo>
                      <a:pt x="14" y="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78" name="Freeform 398">
                <a:extLst>
                  <a:ext uri="{FF2B5EF4-FFF2-40B4-BE49-F238E27FC236}">
                    <a16:creationId xmlns:a16="http://schemas.microsoft.com/office/drawing/2014/main" id="{B6805D1C-53D1-45E1-B2DD-6B11BCC2FD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7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1 w 15"/>
                  <a:gd name="T13" fmla="*/ 0 h 15"/>
                  <a:gd name="T14" fmla="*/ 1 w 15"/>
                  <a:gd name="T15" fmla="*/ 0 h 15"/>
                  <a:gd name="T16" fmla="*/ 1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4" y="12"/>
                    </a:lnTo>
                    <a:lnTo>
                      <a:pt x="15" y="7"/>
                    </a:lnTo>
                    <a:lnTo>
                      <a:pt x="14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79" name="Freeform 399">
                <a:extLst>
                  <a:ext uri="{FF2B5EF4-FFF2-40B4-BE49-F238E27FC236}">
                    <a16:creationId xmlns:a16="http://schemas.microsoft.com/office/drawing/2014/main" id="{598C2707-F467-483E-934D-5CD6C15A5F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7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0 w 15"/>
                  <a:gd name="T13" fmla="*/ 0 h 15"/>
                  <a:gd name="T14" fmla="*/ 1 w 15"/>
                  <a:gd name="T15" fmla="*/ 0 h 15"/>
                  <a:gd name="T16" fmla="*/ 0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3" y="12"/>
                    </a:lnTo>
                    <a:lnTo>
                      <a:pt x="15" y="7"/>
                    </a:lnTo>
                    <a:lnTo>
                      <a:pt x="13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80" name="Freeform 400">
                <a:extLst>
                  <a:ext uri="{FF2B5EF4-FFF2-40B4-BE49-F238E27FC236}">
                    <a16:creationId xmlns:a16="http://schemas.microsoft.com/office/drawing/2014/main" id="{A1047382-C656-4DC2-B762-102755667C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7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0 w 15"/>
                  <a:gd name="T13" fmla="*/ 0 h 15"/>
                  <a:gd name="T14" fmla="*/ 1 w 15"/>
                  <a:gd name="T15" fmla="*/ 0 h 15"/>
                  <a:gd name="T16" fmla="*/ 0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2" y="1"/>
                    </a:lnTo>
                    <a:lnTo>
                      <a:pt x="0" y="7"/>
                    </a:lnTo>
                    <a:lnTo>
                      <a:pt x="2" y="12"/>
                    </a:lnTo>
                    <a:lnTo>
                      <a:pt x="8" y="15"/>
                    </a:lnTo>
                    <a:lnTo>
                      <a:pt x="13" y="12"/>
                    </a:lnTo>
                    <a:lnTo>
                      <a:pt x="15" y="7"/>
                    </a:lnTo>
                    <a:lnTo>
                      <a:pt x="13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81" name="Freeform 401">
                <a:extLst>
                  <a:ext uri="{FF2B5EF4-FFF2-40B4-BE49-F238E27FC236}">
                    <a16:creationId xmlns:a16="http://schemas.microsoft.com/office/drawing/2014/main" id="{4B36A98A-97B9-4B64-9D61-93AFD3DB34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7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1 w 15"/>
                  <a:gd name="T13" fmla="*/ 0 h 15"/>
                  <a:gd name="T14" fmla="*/ 1 w 15"/>
                  <a:gd name="T15" fmla="*/ 0 h 15"/>
                  <a:gd name="T16" fmla="*/ 1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4" y="12"/>
                    </a:lnTo>
                    <a:lnTo>
                      <a:pt x="15" y="7"/>
                    </a:lnTo>
                    <a:lnTo>
                      <a:pt x="14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82" name="Freeform 402">
                <a:extLst>
                  <a:ext uri="{FF2B5EF4-FFF2-40B4-BE49-F238E27FC236}">
                    <a16:creationId xmlns:a16="http://schemas.microsoft.com/office/drawing/2014/main" id="{50741D87-0FBA-47B5-9A2D-53BD831E99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7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1 w 15"/>
                  <a:gd name="T13" fmla="*/ 0 h 15"/>
                  <a:gd name="T14" fmla="*/ 1 w 15"/>
                  <a:gd name="T15" fmla="*/ 0 h 15"/>
                  <a:gd name="T16" fmla="*/ 1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4" y="12"/>
                    </a:lnTo>
                    <a:lnTo>
                      <a:pt x="15" y="7"/>
                    </a:lnTo>
                    <a:lnTo>
                      <a:pt x="14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83" name="Freeform 403">
                <a:extLst>
                  <a:ext uri="{FF2B5EF4-FFF2-40B4-BE49-F238E27FC236}">
                    <a16:creationId xmlns:a16="http://schemas.microsoft.com/office/drawing/2014/main" id="{B5E1564B-925A-4513-90F0-A68822DFBC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7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0 w 15"/>
                  <a:gd name="T13" fmla="*/ 0 h 15"/>
                  <a:gd name="T14" fmla="*/ 1 w 15"/>
                  <a:gd name="T15" fmla="*/ 0 h 15"/>
                  <a:gd name="T16" fmla="*/ 0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3" y="12"/>
                    </a:lnTo>
                    <a:lnTo>
                      <a:pt x="15" y="7"/>
                    </a:lnTo>
                    <a:lnTo>
                      <a:pt x="13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84" name="Freeform 404">
                <a:extLst>
                  <a:ext uri="{FF2B5EF4-FFF2-40B4-BE49-F238E27FC236}">
                    <a16:creationId xmlns:a16="http://schemas.microsoft.com/office/drawing/2014/main" id="{F07FCEAA-0CF5-4191-A249-85B27D3F0D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7" y="2684"/>
                <a:ext cx="5" cy="5"/>
              </a:xfrm>
              <a:custGeom>
                <a:avLst/>
                <a:gdLst>
                  <a:gd name="T0" fmla="*/ 0 w 14"/>
                  <a:gd name="T1" fmla="*/ 0 h 15"/>
                  <a:gd name="T2" fmla="*/ 0 w 14"/>
                  <a:gd name="T3" fmla="*/ 0 h 15"/>
                  <a:gd name="T4" fmla="*/ 0 w 14"/>
                  <a:gd name="T5" fmla="*/ 0 h 15"/>
                  <a:gd name="T6" fmla="*/ 0 w 14"/>
                  <a:gd name="T7" fmla="*/ 0 h 15"/>
                  <a:gd name="T8" fmla="*/ 0 w 14"/>
                  <a:gd name="T9" fmla="*/ 1 h 15"/>
                  <a:gd name="T10" fmla="*/ 0 w 14"/>
                  <a:gd name="T11" fmla="*/ 1 h 15"/>
                  <a:gd name="T12" fmla="*/ 1 w 14"/>
                  <a:gd name="T13" fmla="*/ 0 h 15"/>
                  <a:gd name="T14" fmla="*/ 1 w 14"/>
                  <a:gd name="T15" fmla="*/ 0 h 15"/>
                  <a:gd name="T16" fmla="*/ 1 w 14"/>
                  <a:gd name="T17" fmla="*/ 0 h 15"/>
                  <a:gd name="T18" fmla="*/ 0 w 14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"/>
                  <a:gd name="T31" fmla="*/ 0 h 15"/>
                  <a:gd name="T32" fmla="*/ 14 w 14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" h="15">
                    <a:moveTo>
                      <a:pt x="8" y="0"/>
                    </a:moveTo>
                    <a:lnTo>
                      <a:pt x="2" y="1"/>
                    </a:lnTo>
                    <a:lnTo>
                      <a:pt x="0" y="7"/>
                    </a:lnTo>
                    <a:lnTo>
                      <a:pt x="2" y="12"/>
                    </a:lnTo>
                    <a:lnTo>
                      <a:pt x="8" y="15"/>
                    </a:lnTo>
                    <a:lnTo>
                      <a:pt x="13" y="12"/>
                    </a:lnTo>
                    <a:lnTo>
                      <a:pt x="14" y="7"/>
                    </a:lnTo>
                    <a:lnTo>
                      <a:pt x="13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85" name="Freeform 405">
                <a:extLst>
                  <a:ext uri="{FF2B5EF4-FFF2-40B4-BE49-F238E27FC236}">
                    <a16:creationId xmlns:a16="http://schemas.microsoft.com/office/drawing/2014/main" id="{79D7C0C7-B89F-41EC-AE71-C4E0E4CAF2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7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1 w 15"/>
                  <a:gd name="T13" fmla="*/ 0 h 15"/>
                  <a:gd name="T14" fmla="*/ 1 w 15"/>
                  <a:gd name="T15" fmla="*/ 0 h 15"/>
                  <a:gd name="T16" fmla="*/ 1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4" y="12"/>
                    </a:lnTo>
                    <a:lnTo>
                      <a:pt x="15" y="7"/>
                    </a:lnTo>
                    <a:lnTo>
                      <a:pt x="14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86" name="Freeform 406">
                <a:extLst>
                  <a:ext uri="{FF2B5EF4-FFF2-40B4-BE49-F238E27FC236}">
                    <a16:creationId xmlns:a16="http://schemas.microsoft.com/office/drawing/2014/main" id="{EAB0771A-1B4D-43C4-A6CF-79886617CA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7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0 w 15"/>
                  <a:gd name="T13" fmla="*/ 0 h 15"/>
                  <a:gd name="T14" fmla="*/ 1 w 15"/>
                  <a:gd name="T15" fmla="*/ 0 h 15"/>
                  <a:gd name="T16" fmla="*/ 0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3" y="12"/>
                    </a:lnTo>
                    <a:lnTo>
                      <a:pt x="15" y="7"/>
                    </a:lnTo>
                    <a:lnTo>
                      <a:pt x="13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87" name="Freeform 407">
                <a:extLst>
                  <a:ext uri="{FF2B5EF4-FFF2-40B4-BE49-F238E27FC236}">
                    <a16:creationId xmlns:a16="http://schemas.microsoft.com/office/drawing/2014/main" id="{AFFF1E73-201A-4EA7-BD3D-5785335ACA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7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0 w 15"/>
                  <a:gd name="T13" fmla="*/ 0 h 15"/>
                  <a:gd name="T14" fmla="*/ 1 w 15"/>
                  <a:gd name="T15" fmla="*/ 0 h 15"/>
                  <a:gd name="T16" fmla="*/ 0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2" y="1"/>
                    </a:lnTo>
                    <a:lnTo>
                      <a:pt x="0" y="7"/>
                    </a:lnTo>
                    <a:lnTo>
                      <a:pt x="2" y="12"/>
                    </a:lnTo>
                    <a:lnTo>
                      <a:pt x="8" y="15"/>
                    </a:lnTo>
                    <a:lnTo>
                      <a:pt x="13" y="12"/>
                    </a:lnTo>
                    <a:lnTo>
                      <a:pt x="15" y="7"/>
                    </a:lnTo>
                    <a:lnTo>
                      <a:pt x="13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88" name="Freeform 408">
                <a:extLst>
                  <a:ext uri="{FF2B5EF4-FFF2-40B4-BE49-F238E27FC236}">
                    <a16:creationId xmlns:a16="http://schemas.microsoft.com/office/drawing/2014/main" id="{3CD4B8F6-AF2E-4AA7-AC96-557D6C0F2D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6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1 w 15"/>
                  <a:gd name="T13" fmla="*/ 0 h 15"/>
                  <a:gd name="T14" fmla="*/ 1 w 15"/>
                  <a:gd name="T15" fmla="*/ 0 h 15"/>
                  <a:gd name="T16" fmla="*/ 1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9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9" y="15"/>
                    </a:lnTo>
                    <a:lnTo>
                      <a:pt x="14" y="12"/>
                    </a:lnTo>
                    <a:lnTo>
                      <a:pt x="15" y="7"/>
                    </a:lnTo>
                    <a:lnTo>
                      <a:pt x="14" y="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89" name="Freeform 409">
                <a:extLst>
                  <a:ext uri="{FF2B5EF4-FFF2-40B4-BE49-F238E27FC236}">
                    <a16:creationId xmlns:a16="http://schemas.microsoft.com/office/drawing/2014/main" id="{C4B794D4-68C8-4D62-BAF1-854F235C87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6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1 w 15"/>
                  <a:gd name="T13" fmla="*/ 0 h 15"/>
                  <a:gd name="T14" fmla="*/ 1 w 15"/>
                  <a:gd name="T15" fmla="*/ 0 h 15"/>
                  <a:gd name="T16" fmla="*/ 1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4" y="12"/>
                    </a:lnTo>
                    <a:lnTo>
                      <a:pt x="15" y="7"/>
                    </a:lnTo>
                    <a:lnTo>
                      <a:pt x="14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90" name="Freeform 410">
                <a:extLst>
                  <a:ext uri="{FF2B5EF4-FFF2-40B4-BE49-F238E27FC236}">
                    <a16:creationId xmlns:a16="http://schemas.microsoft.com/office/drawing/2014/main" id="{FC897786-44E9-42A2-AD86-A774DAAA3F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6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0 w 15"/>
                  <a:gd name="T13" fmla="*/ 0 h 15"/>
                  <a:gd name="T14" fmla="*/ 1 w 15"/>
                  <a:gd name="T15" fmla="*/ 0 h 15"/>
                  <a:gd name="T16" fmla="*/ 0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3" y="12"/>
                    </a:lnTo>
                    <a:lnTo>
                      <a:pt x="15" y="7"/>
                    </a:lnTo>
                    <a:lnTo>
                      <a:pt x="13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91" name="Freeform 411">
                <a:extLst>
                  <a:ext uri="{FF2B5EF4-FFF2-40B4-BE49-F238E27FC236}">
                    <a16:creationId xmlns:a16="http://schemas.microsoft.com/office/drawing/2014/main" id="{E2EB809B-6673-47BB-B36E-79C231E651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96" y="2684"/>
                <a:ext cx="5" cy="5"/>
              </a:xfrm>
              <a:custGeom>
                <a:avLst/>
                <a:gdLst>
                  <a:gd name="T0" fmla="*/ 0 w 14"/>
                  <a:gd name="T1" fmla="*/ 0 h 15"/>
                  <a:gd name="T2" fmla="*/ 0 w 14"/>
                  <a:gd name="T3" fmla="*/ 0 h 15"/>
                  <a:gd name="T4" fmla="*/ 0 w 14"/>
                  <a:gd name="T5" fmla="*/ 0 h 15"/>
                  <a:gd name="T6" fmla="*/ 0 w 14"/>
                  <a:gd name="T7" fmla="*/ 0 h 15"/>
                  <a:gd name="T8" fmla="*/ 0 w 14"/>
                  <a:gd name="T9" fmla="*/ 1 h 15"/>
                  <a:gd name="T10" fmla="*/ 0 w 14"/>
                  <a:gd name="T11" fmla="*/ 1 h 15"/>
                  <a:gd name="T12" fmla="*/ 1 w 14"/>
                  <a:gd name="T13" fmla="*/ 0 h 15"/>
                  <a:gd name="T14" fmla="*/ 1 w 14"/>
                  <a:gd name="T15" fmla="*/ 0 h 15"/>
                  <a:gd name="T16" fmla="*/ 1 w 14"/>
                  <a:gd name="T17" fmla="*/ 0 h 15"/>
                  <a:gd name="T18" fmla="*/ 0 w 14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"/>
                  <a:gd name="T31" fmla="*/ 0 h 15"/>
                  <a:gd name="T32" fmla="*/ 14 w 14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" h="15">
                    <a:moveTo>
                      <a:pt x="8" y="0"/>
                    </a:moveTo>
                    <a:lnTo>
                      <a:pt x="2" y="1"/>
                    </a:lnTo>
                    <a:lnTo>
                      <a:pt x="0" y="7"/>
                    </a:lnTo>
                    <a:lnTo>
                      <a:pt x="2" y="12"/>
                    </a:lnTo>
                    <a:lnTo>
                      <a:pt x="8" y="15"/>
                    </a:lnTo>
                    <a:lnTo>
                      <a:pt x="13" y="12"/>
                    </a:lnTo>
                    <a:lnTo>
                      <a:pt x="14" y="7"/>
                    </a:lnTo>
                    <a:lnTo>
                      <a:pt x="13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92" name="Freeform 412">
                <a:extLst>
                  <a:ext uri="{FF2B5EF4-FFF2-40B4-BE49-F238E27FC236}">
                    <a16:creationId xmlns:a16="http://schemas.microsoft.com/office/drawing/2014/main" id="{41BC8FDC-4CAF-4B9B-BB80-15744C70AC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6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1 w 15"/>
                  <a:gd name="T13" fmla="*/ 0 h 15"/>
                  <a:gd name="T14" fmla="*/ 1 w 15"/>
                  <a:gd name="T15" fmla="*/ 0 h 15"/>
                  <a:gd name="T16" fmla="*/ 1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4" y="12"/>
                    </a:lnTo>
                    <a:lnTo>
                      <a:pt x="15" y="7"/>
                    </a:lnTo>
                    <a:lnTo>
                      <a:pt x="14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93" name="Freeform 413">
                <a:extLst>
                  <a:ext uri="{FF2B5EF4-FFF2-40B4-BE49-F238E27FC236}">
                    <a16:creationId xmlns:a16="http://schemas.microsoft.com/office/drawing/2014/main" id="{801F7F4E-86DA-42ED-9771-9405E953D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16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1 w 15"/>
                  <a:gd name="T13" fmla="*/ 0 h 15"/>
                  <a:gd name="T14" fmla="*/ 1 w 15"/>
                  <a:gd name="T15" fmla="*/ 0 h 15"/>
                  <a:gd name="T16" fmla="*/ 1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4" y="12"/>
                    </a:lnTo>
                    <a:lnTo>
                      <a:pt x="15" y="7"/>
                    </a:lnTo>
                    <a:lnTo>
                      <a:pt x="14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94" name="Freeform 414">
                <a:extLst>
                  <a:ext uri="{FF2B5EF4-FFF2-40B4-BE49-F238E27FC236}">
                    <a16:creationId xmlns:a16="http://schemas.microsoft.com/office/drawing/2014/main" id="{B7CBE30D-67EF-4060-822D-DBC04F6542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6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0 w 15"/>
                  <a:gd name="T13" fmla="*/ 0 h 15"/>
                  <a:gd name="T14" fmla="*/ 1 w 15"/>
                  <a:gd name="T15" fmla="*/ 0 h 15"/>
                  <a:gd name="T16" fmla="*/ 0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2" y="1"/>
                    </a:lnTo>
                    <a:lnTo>
                      <a:pt x="0" y="7"/>
                    </a:lnTo>
                    <a:lnTo>
                      <a:pt x="2" y="12"/>
                    </a:lnTo>
                    <a:lnTo>
                      <a:pt x="8" y="15"/>
                    </a:lnTo>
                    <a:lnTo>
                      <a:pt x="13" y="12"/>
                    </a:lnTo>
                    <a:lnTo>
                      <a:pt x="15" y="7"/>
                    </a:lnTo>
                    <a:lnTo>
                      <a:pt x="13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95" name="Freeform 415">
                <a:extLst>
                  <a:ext uri="{FF2B5EF4-FFF2-40B4-BE49-F238E27FC236}">
                    <a16:creationId xmlns:a16="http://schemas.microsoft.com/office/drawing/2014/main" id="{7ED4937F-01D9-4AB8-8E72-B1ACFC3E72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6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1 w 15"/>
                  <a:gd name="T13" fmla="*/ 0 h 15"/>
                  <a:gd name="T14" fmla="*/ 1 w 15"/>
                  <a:gd name="T15" fmla="*/ 0 h 15"/>
                  <a:gd name="T16" fmla="*/ 1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9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9" y="15"/>
                    </a:lnTo>
                    <a:lnTo>
                      <a:pt x="14" y="12"/>
                    </a:lnTo>
                    <a:lnTo>
                      <a:pt x="15" y="7"/>
                    </a:lnTo>
                    <a:lnTo>
                      <a:pt x="14" y="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96" name="Freeform 416">
                <a:extLst>
                  <a:ext uri="{FF2B5EF4-FFF2-40B4-BE49-F238E27FC236}">
                    <a16:creationId xmlns:a16="http://schemas.microsoft.com/office/drawing/2014/main" id="{1E5AB65B-2797-4AF4-90AB-167F747252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6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1 w 15"/>
                  <a:gd name="T13" fmla="*/ 0 h 15"/>
                  <a:gd name="T14" fmla="*/ 1 w 15"/>
                  <a:gd name="T15" fmla="*/ 0 h 15"/>
                  <a:gd name="T16" fmla="*/ 1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4" y="12"/>
                    </a:lnTo>
                    <a:lnTo>
                      <a:pt x="15" y="7"/>
                    </a:lnTo>
                    <a:lnTo>
                      <a:pt x="14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97" name="Freeform 417">
                <a:extLst>
                  <a:ext uri="{FF2B5EF4-FFF2-40B4-BE49-F238E27FC236}">
                    <a16:creationId xmlns:a16="http://schemas.microsoft.com/office/drawing/2014/main" id="{6FD7F76B-3460-4D56-B3A2-6BD683ADD3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6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0 w 15"/>
                  <a:gd name="T13" fmla="*/ 0 h 15"/>
                  <a:gd name="T14" fmla="*/ 1 w 15"/>
                  <a:gd name="T15" fmla="*/ 0 h 15"/>
                  <a:gd name="T16" fmla="*/ 0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3" y="12"/>
                    </a:lnTo>
                    <a:lnTo>
                      <a:pt x="15" y="7"/>
                    </a:lnTo>
                    <a:lnTo>
                      <a:pt x="13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98" name="Freeform 418">
                <a:extLst>
                  <a:ext uri="{FF2B5EF4-FFF2-40B4-BE49-F238E27FC236}">
                    <a16:creationId xmlns:a16="http://schemas.microsoft.com/office/drawing/2014/main" id="{EABEACDC-9085-455F-A8BF-F05A7FD725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6" y="2684"/>
                <a:ext cx="4" cy="5"/>
              </a:xfrm>
              <a:custGeom>
                <a:avLst/>
                <a:gdLst>
                  <a:gd name="T0" fmla="*/ 0 w 14"/>
                  <a:gd name="T1" fmla="*/ 0 h 15"/>
                  <a:gd name="T2" fmla="*/ 0 w 14"/>
                  <a:gd name="T3" fmla="*/ 0 h 15"/>
                  <a:gd name="T4" fmla="*/ 0 w 14"/>
                  <a:gd name="T5" fmla="*/ 0 h 15"/>
                  <a:gd name="T6" fmla="*/ 0 w 14"/>
                  <a:gd name="T7" fmla="*/ 0 h 15"/>
                  <a:gd name="T8" fmla="*/ 0 w 14"/>
                  <a:gd name="T9" fmla="*/ 1 h 15"/>
                  <a:gd name="T10" fmla="*/ 0 w 14"/>
                  <a:gd name="T11" fmla="*/ 1 h 15"/>
                  <a:gd name="T12" fmla="*/ 0 w 14"/>
                  <a:gd name="T13" fmla="*/ 0 h 15"/>
                  <a:gd name="T14" fmla="*/ 0 w 14"/>
                  <a:gd name="T15" fmla="*/ 0 h 15"/>
                  <a:gd name="T16" fmla="*/ 0 w 14"/>
                  <a:gd name="T17" fmla="*/ 0 h 15"/>
                  <a:gd name="T18" fmla="*/ 0 w 14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"/>
                  <a:gd name="T31" fmla="*/ 0 h 15"/>
                  <a:gd name="T32" fmla="*/ 14 w 14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" h="15">
                    <a:moveTo>
                      <a:pt x="8" y="0"/>
                    </a:moveTo>
                    <a:lnTo>
                      <a:pt x="2" y="1"/>
                    </a:lnTo>
                    <a:lnTo>
                      <a:pt x="0" y="7"/>
                    </a:lnTo>
                    <a:lnTo>
                      <a:pt x="2" y="12"/>
                    </a:lnTo>
                    <a:lnTo>
                      <a:pt x="8" y="15"/>
                    </a:lnTo>
                    <a:lnTo>
                      <a:pt x="13" y="12"/>
                    </a:lnTo>
                    <a:lnTo>
                      <a:pt x="14" y="7"/>
                    </a:lnTo>
                    <a:lnTo>
                      <a:pt x="13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99" name="Freeform 419">
                <a:extLst>
                  <a:ext uri="{FF2B5EF4-FFF2-40B4-BE49-F238E27FC236}">
                    <a16:creationId xmlns:a16="http://schemas.microsoft.com/office/drawing/2014/main" id="{6E9E3B63-0436-4A96-91BC-F9B0ED1FFD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75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1 w 15"/>
                  <a:gd name="T13" fmla="*/ 0 h 15"/>
                  <a:gd name="T14" fmla="*/ 1 w 15"/>
                  <a:gd name="T15" fmla="*/ 0 h 15"/>
                  <a:gd name="T16" fmla="*/ 1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4" y="12"/>
                    </a:lnTo>
                    <a:lnTo>
                      <a:pt x="15" y="7"/>
                    </a:lnTo>
                    <a:lnTo>
                      <a:pt x="14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00" name="Freeform 420">
                <a:extLst>
                  <a:ext uri="{FF2B5EF4-FFF2-40B4-BE49-F238E27FC236}">
                    <a16:creationId xmlns:a16="http://schemas.microsoft.com/office/drawing/2014/main" id="{4D0F88E9-6230-4E63-A16D-DF7533C178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5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1 w 15"/>
                  <a:gd name="T13" fmla="*/ 0 h 15"/>
                  <a:gd name="T14" fmla="*/ 1 w 15"/>
                  <a:gd name="T15" fmla="*/ 0 h 15"/>
                  <a:gd name="T16" fmla="*/ 1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4" y="12"/>
                    </a:lnTo>
                    <a:lnTo>
                      <a:pt x="15" y="7"/>
                    </a:lnTo>
                    <a:lnTo>
                      <a:pt x="14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01" name="Freeform 421">
                <a:extLst>
                  <a:ext uri="{FF2B5EF4-FFF2-40B4-BE49-F238E27FC236}">
                    <a16:creationId xmlns:a16="http://schemas.microsoft.com/office/drawing/2014/main" id="{C3D2F7B7-3147-46E7-BDF1-2A7BFA7A77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5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0 w 15"/>
                  <a:gd name="T13" fmla="*/ 0 h 15"/>
                  <a:gd name="T14" fmla="*/ 1 w 15"/>
                  <a:gd name="T15" fmla="*/ 0 h 15"/>
                  <a:gd name="T16" fmla="*/ 0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2" y="1"/>
                    </a:lnTo>
                    <a:lnTo>
                      <a:pt x="0" y="7"/>
                    </a:lnTo>
                    <a:lnTo>
                      <a:pt x="2" y="12"/>
                    </a:lnTo>
                    <a:lnTo>
                      <a:pt x="8" y="15"/>
                    </a:lnTo>
                    <a:lnTo>
                      <a:pt x="13" y="12"/>
                    </a:lnTo>
                    <a:lnTo>
                      <a:pt x="15" y="7"/>
                    </a:lnTo>
                    <a:lnTo>
                      <a:pt x="13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02" name="Freeform 422">
                <a:extLst>
                  <a:ext uri="{FF2B5EF4-FFF2-40B4-BE49-F238E27FC236}">
                    <a16:creationId xmlns:a16="http://schemas.microsoft.com/office/drawing/2014/main" id="{A9FDB5D0-F5DC-4DDC-9BC1-35977A6649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5" y="2684"/>
                <a:ext cx="5" cy="5"/>
              </a:xfrm>
              <a:custGeom>
                <a:avLst/>
                <a:gdLst>
                  <a:gd name="T0" fmla="*/ 0 w 14"/>
                  <a:gd name="T1" fmla="*/ 0 h 15"/>
                  <a:gd name="T2" fmla="*/ 0 w 14"/>
                  <a:gd name="T3" fmla="*/ 0 h 15"/>
                  <a:gd name="T4" fmla="*/ 0 w 14"/>
                  <a:gd name="T5" fmla="*/ 0 h 15"/>
                  <a:gd name="T6" fmla="*/ 0 w 14"/>
                  <a:gd name="T7" fmla="*/ 0 h 15"/>
                  <a:gd name="T8" fmla="*/ 0 w 14"/>
                  <a:gd name="T9" fmla="*/ 1 h 15"/>
                  <a:gd name="T10" fmla="*/ 0 w 14"/>
                  <a:gd name="T11" fmla="*/ 1 h 15"/>
                  <a:gd name="T12" fmla="*/ 1 w 14"/>
                  <a:gd name="T13" fmla="*/ 0 h 15"/>
                  <a:gd name="T14" fmla="*/ 1 w 14"/>
                  <a:gd name="T15" fmla="*/ 0 h 15"/>
                  <a:gd name="T16" fmla="*/ 1 w 14"/>
                  <a:gd name="T17" fmla="*/ 0 h 15"/>
                  <a:gd name="T18" fmla="*/ 0 w 14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"/>
                  <a:gd name="T31" fmla="*/ 0 h 15"/>
                  <a:gd name="T32" fmla="*/ 14 w 14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" h="15">
                    <a:moveTo>
                      <a:pt x="8" y="0"/>
                    </a:moveTo>
                    <a:lnTo>
                      <a:pt x="2" y="1"/>
                    </a:lnTo>
                    <a:lnTo>
                      <a:pt x="0" y="7"/>
                    </a:lnTo>
                    <a:lnTo>
                      <a:pt x="2" y="12"/>
                    </a:lnTo>
                    <a:lnTo>
                      <a:pt x="8" y="15"/>
                    </a:lnTo>
                    <a:lnTo>
                      <a:pt x="13" y="12"/>
                    </a:lnTo>
                    <a:lnTo>
                      <a:pt x="14" y="7"/>
                    </a:lnTo>
                    <a:lnTo>
                      <a:pt x="13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03" name="Freeform 423">
                <a:extLst>
                  <a:ext uri="{FF2B5EF4-FFF2-40B4-BE49-F238E27FC236}">
                    <a16:creationId xmlns:a16="http://schemas.microsoft.com/office/drawing/2014/main" id="{6A75D874-75F0-4A94-A3E0-1D8E8535D7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5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1 w 15"/>
                  <a:gd name="T13" fmla="*/ 0 h 15"/>
                  <a:gd name="T14" fmla="*/ 1 w 15"/>
                  <a:gd name="T15" fmla="*/ 0 h 15"/>
                  <a:gd name="T16" fmla="*/ 1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4" y="12"/>
                    </a:lnTo>
                    <a:lnTo>
                      <a:pt x="15" y="7"/>
                    </a:lnTo>
                    <a:lnTo>
                      <a:pt x="14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04" name="Freeform 424">
                <a:extLst>
                  <a:ext uri="{FF2B5EF4-FFF2-40B4-BE49-F238E27FC236}">
                    <a16:creationId xmlns:a16="http://schemas.microsoft.com/office/drawing/2014/main" id="{F1BEC8C1-2AFF-4B16-9148-8D95D9FDD5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5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0 w 15"/>
                  <a:gd name="T13" fmla="*/ 0 h 15"/>
                  <a:gd name="T14" fmla="*/ 1 w 15"/>
                  <a:gd name="T15" fmla="*/ 0 h 15"/>
                  <a:gd name="T16" fmla="*/ 0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3" y="12"/>
                    </a:lnTo>
                    <a:lnTo>
                      <a:pt x="15" y="7"/>
                    </a:lnTo>
                    <a:lnTo>
                      <a:pt x="13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05" name="Freeform 425">
                <a:extLst>
                  <a:ext uri="{FF2B5EF4-FFF2-40B4-BE49-F238E27FC236}">
                    <a16:creationId xmlns:a16="http://schemas.microsoft.com/office/drawing/2014/main" id="{9FC8A2D9-8EA3-467F-ACE6-2E0C269D58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5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0 w 15"/>
                  <a:gd name="T13" fmla="*/ 0 h 15"/>
                  <a:gd name="T14" fmla="*/ 1 w 15"/>
                  <a:gd name="T15" fmla="*/ 0 h 15"/>
                  <a:gd name="T16" fmla="*/ 0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2" y="1"/>
                    </a:lnTo>
                    <a:lnTo>
                      <a:pt x="0" y="7"/>
                    </a:lnTo>
                    <a:lnTo>
                      <a:pt x="2" y="12"/>
                    </a:lnTo>
                    <a:lnTo>
                      <a:pt x="8" y="15"/>
                    </a:lnTo>
                    <a:lnTo>
                      <a:pt x="13" y="12"/>
                    </a:lnTo>
                    <a:lnTo>
                      <a:pt x="15" y="7"/>
                    </a:lnTo>
                    <a:lnTo>
                      <a:pt x="13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06" name="Freeform 426">
                <a:extLst>
                  <a:ext uri="{FF2B5EF4-FFF2-40B4-BE49-F238E27FC236}">
                    <a16:creationId xmlns:a16="http://schemas.microsoft.com/office/drawing/2014/main" id="{3BBB2474-1C80-408D-AE3D-FDE1F7FC8B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5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1 w 15"/>
                  <a:gd name="T13" fmla="*/ 0 h 15"/>
                  <a:gd name="T14" fmla="*/ 1 w 15"/>
                  <a:gd name="T15" fmla="*/ 0 h 15"/>
                  <a:gd name="T16" fmla="*/ 1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9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9" y="15"/>
                    </a:lnTo>
                    <a:lnTo>
                      <a:pt x="14" y="12"/>
                    </a:lnTo>
                    <a:lnTo>
                      <a:pt x="15" y="7"/>
                    </a:lnTo>
                    <a:lnTo>
                      <a:pt x="14" y="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07" name="Freeform 427">
                <a:extLst>
                  <a:ext uri="{FF2B5EF4-FFF2-40B4-BE49-F238E27FC236}">
                    <a16:creationId xmlns:a16="http://schemas.microsoft.com/office/drawing/2014/main" id="{28767CFA-C47D-4648-BDB5-0B5A3E82EB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5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1 w 15"/>
                  <a:gd name="T13" fmla="*/ 0 h 15"/>
                  <a:gd name="T14" fmla="*/ 1 w 15"/>
                  <a:gd name="T15" fmla="*/ 0 h 15"/>
                  <a:gd name="T16" fmla="*/ 1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4" y="12"/>
                    </a:lnTo>
                    <a:lnTo>
                      <a:pt x="15" y="7"/>
                    </a:lnTo>
                    <a:lnTo>
                      <a:pt x="14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08" name="Freeform 428">
                <a:extLst>
                  <a:ext uri="{FF2B5EF4-FFF2-40B4-BE49-F238E27FC236}">
                    <a16:creationId xmlns:a16="http://schemas.microsoft.com/office/drawing/2014/main" id="{272FA286-3CAA-4815-A1B8-0B95FB150E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5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0 w 15"/>
                  <a:gd name="T13" fmla="*/ 0 h 15"/>
                  <a:gd name="T14" fmla="*/ 1 w 15"/>
                  <a:gd name="T15" fmla="*/ 0 h 15"/>
                  <a:gd name="T16" fmla="*/ 0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3" y="12"/>
                    </a:lnTo>
                    <a:lnTo>
                      <a:pt x="15" y="7"/>
                    </a:lnTo>
                    <a:lnTo>
                      <a:pt x="13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09" name="Freeform 429">
                <a:extLst>
                  <a:ext uri="{FF2B5EF4-FFF2-40B4-BE49-F238E27FC236}">
                    <a16:creationId xmlns:a16="http://schemas.microsoft.com/office/drawing/2014/main" id="{6B1A2E5D-01E4-4075-943D-8C90CD113A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5" y="2684"/>
                <a:ext cx="4" cy="5"/>
              </a:xfrm>
              <a:custGeom>
                <a:avLst/>
                <a:gdLst>
                  <a:gd name="T0" fmla="*/ 0 w 14"/>
                  <a:gd name="T1" fmla="*/ 0 h 15"/>
                  <a:gd name="T2" fmla="*/ 0 w 14"/>
                  <a:gd name="T3" fmla="*/ 0 h 15"/>
                  <a:gd name="T4" fmla="*/ 0 w 14"/>
                  <a:gd name="T5" fmla="*/ 0 h 15"/>
                  <a:gd name="T6" fmla="*/ 0 w 14"/>
                  <a:gd name="T7" fmla="*/ 0 h 15"/>
                  <a:gd name="T8" fmla="*/ 0 w 14"/>
                  <a:gd name="T9" fmla="*/ 1 h 15"/>
                  <a:gd name="T10" fmla="*/ 0 w 14"/>
                  <a:gd name="T11" fmla="*/ 1 h 15"/>
                  <a:gd name="T12" fmla="*/ 0 w 14"/>
                  <a:gd name="T13" fmla="*/ 0 h 15"/>
                  <a:gd name="T14" fmla="*/ 0 w 14"/>
                  <a:gd name="T15" fmla="*/ 0 h 15"/>
                  <a:gd name="T16" fmla="*/ 0 w 14"/>
                  <a:gd name="T17" fmla="*/ 0 h 15"/>
                  <a:gd name="T18" fmla="*/ 0 w 14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"/>
                  <a:gd name="T31" fmla="*/ 0 h 15"/>
                  <a:gd name="T32" fmla="*/ 14 w 14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" h="15">
                    <a:moveTo>
                      <a:pt x="8" y="0"/>
                    </a:moveTo>
                    <a:lnTo>
                      <a:pt x="2" y="1"/>
                    </a:lnTo>
                    <a:lnTo>
                      <a:pt x="0" y="7"/>
                    </a:lnTo>
                    <a:lnTo>
                      <a:pt x="2" y="12"/>
                    </a:lnTo>
                    <a:lnTo>
                      <a:pt x="8" y="15"/>
                    </a:lnTo>
                    <a:lnTo>
                      <a:pt x="13" y="12"/>
                    </a:lnTo>
                    <a:lnTo>
                      <a:pt x="14" y="7"/>
                    </a:lnTo>
                    <a:lnTo>
                      <a:pt x="13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10" name="Freeform 430">
                <a:extLst>
                  <a:ext uri="{FF2B5EF4-FFF2-40B4-BE49-F238E27FC236}">
                    <a16:creationId xmlns:a16="http://schemas.microsoft.com/office/drawing/2014/main" id="{376B2985-CA5A-4103-B9C5-D1E9124510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4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1 w 15"/>
                  <a:gd name="T13" fmla="*/ 0 h 15"/>
                  <a:gd name="T14" fmla="*/ 1 w 15"/>
                  <a:gd name="T15" fmla="*/ 0 h 15"/>
                  <a:gd name="T16" fmla="*/ 1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4" y="12"/>
                    </a:lnTo>
                    <a:lnTo>
                      <a:pt x="15" y="7"/>
                    </a:lnTo>
                    <a:lnTo>
                      <a:pt x="14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11" name="Freeform 431">
                <a:extLst>
                  <a:ext uri="{FF2B5EF4-FFF2-40B4-BE49-F238E27FC236}">
                    <a16:creationId xmlns:a16="http://schemas.microsoft.com/office/drawing/2014/main" id="{EDF3EF4E-310B-467D-ADFA-DDE6A36BE4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4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1 w 15"/>
                  <a:gd name="T13" fmla="*/ 0 h 15"/>
                  <a:gd name="T14" fmla="*/ 1 w 15"/>
                  <a:gd name="T15" fmla="*/ 0 h 15"/>
                  <a:gd name="T16" fmla="*/ 1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4" y="12"/>
                    </a:lnTo>
                    <a:lnTo>
                      <a:pt x="15" y="7"/>
                    </a:lnTo>
                    <a:lnTo>
                      <a:pt x="14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12" name="Freeform 432">
                <a:extLst>
                  <a:ext uri="{FF2B5EF4-FFF2-40B4-BE49-F238E27FC236}">
                    <a16:creationId xmlns:a16="http://schemas.microsoft.com/office/drawing/2014/main" id="{BA6C0EBC-4BA1-45A3-B90A-089C0B9BDF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4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0 w 15"/>
                  <a:gd name="T13" fmla="*/ 0 h 15"/>
                  <a:gd name="T14" fmla="*/ 1 w 15"/>
                  <a:gd name="T15" fmla="*/ 0 h 15"/>
                  <a:gd name="T16" fmla="*/ 0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2" y="1"/>
                    </a:lnTo>
                    <a:lnTo>
                      <a:pt x="0" y="7"/>
                    </a:lnTo>
                    <a:lnTo>
                      <a:pt x="2" y="12"/>
                    </a:lnTo>
                    <a:lnTo>
                      <a:pt x="8" y="15"/>
                    </a:lnTo>
                    <a:lnTo>
                      <a:pt x="13" y="12"/>
                    </a:lnTo>
                    <a:lnTo>
                      <a:pt x="15" y="7"/>
                    </a:lnTo>
                    <a:lnTo>
                      <a:pt x="13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13" name="Freeform 433">
                <a:extLst>
                  <a:ext uri="{FF2B5EF4-FFF2-40B4-BE49-F238E27FC236}">
                    <a16:creationId xmlns:a16="http://schemas.microsoft.com/office/drawing/2014/main" id="{89DCE995-AB4B-4864-996C-225455FEB2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4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1 w 15"/>
                  <a:gd name="T13" fmla="*/ 0 h 15"/>
                  <a:gd name="T14" fmla="*/ 1 w 15"/>
                  <a:gd name="T15" fmla="*/ 0 h 15"/>
                  <a:gd name="T16" fmla="*/ 1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9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9" y="15"/>
                    </a:lnTo>
                    <a:lnTo>
                      <a:pt x="14" y="12"/>
                    </a:lnTo>
                    <a:lnTo>
                      <a:pt x="15" y="7"/>
                    </a:lnTo>
                    <a:lnTo>
                      <a:pt x="14" y="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14" name="Freeform 434">
                <a:extLst>
                  <a:ext uri="{FF2B5EF4-FFF2-40B4-BE49-F238E27FC236}">
                    <a16:creationId xmlns:a16="http://schemas.microsoft.com/office/drawing/2014/main" id="{C0690B86-E65A-46F1-BBF0-F2772885BD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4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1 w 15"/>
                  <a:gd name="T13" fmla="*/ 0 h 15"/>
                  <a:gd name="T14" fmla="*/ 1 w 15"/>
                  <a:gd name="T15" fmla="*/ 0 h 15"/>
                  <a:gd name="T16" fmla="*/ 1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4" y="12"/>
                    </a:lnTo>
                    <a:lnTo>
                      <a:pt x="15" y="7"/>
                    </a:lnTo>
                    <a:lnTo>
                      <a:pt x="14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15" name="Freeform 435">
                <a:extLst>
                  <a:ext uri="{FF2B5EF4-FFF2-40B4-BE49-F238E27FC236}">
                    <a16:creationId xmlns:a16="http://schemas.microsoft.com/office/drawing/2014/main" id="{337D7498-D169-4E18-9A3D-046371E94F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4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0 w 15"/>
                  <a:gd name="T13" fmla="*/ 0 h 15"/>
                  <a:gd name="T14" fmla="*/ 1 w 15"/>
                  <a:gd name="T15" fmla="*/ 0 h 15"/>
                  <a:gd name="T16" fmla="*/ 0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3" y="12"/>
                    </a:lnTo>
                    <a:lnTo>
                      <a:pt x="15" y="7"/>
                    </a:lnTo>
                    <a:lnTo>
                      <a:pt x="13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16" name="Freeform 436">
                <a:extLst>
                  <a:ext uri="{FF2B5EF4-FFF2-40B4-BE49-F238E27FC236}">
                    <a16:creationId xmlns:a16="http://schemas.microsoft.com/office/drawing/2014/main" id="{C029E321-3304-4E83-BE41-7CB41D350F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4" y="2684"/>
                <a:ext cx="5" cy="5"/>
              </a:xfrm>
              <a:custGeom>
                <a:avLst/>
                <a:gdLst>
                  <a:gd name="T0" fmla="*/ 0 w 14"/>
                  <a:gd name="T1" fmla="*/ 0 h 15"/>
                  <a:gd name="T2" fmla="*/ 0 w 14"/>
                  <a:gd name="T3" fmla="*/ 0 h 15"/>
                  <a:gd name="T4" fmla="*/ 0 w 14"/>
                  <a:gd name="T5" fmla="*/ 0 h 15"/>
                  <a:gd name="T6" fmla="*/ 0 w 14"/>
                  <a:gd name="T7" fmla="*/ 0 h 15"/>
                  <a:gd name="T8" fmla="*/ 0 w 14"/>
                  <a:gd name="T9" fmla="*/ 1 h 15"/>
                  <a:gd name="T10" fmla="*/ 0 w 14"/>
                  <a:gd name="T11" fmla="*/ 1 h 15"/>
                  <a:gd name="T12" fmla="*/ 1 w 14"/>
                  <a:gd name="T13" fmla="*/ 0 h 15"/>
                  <a:gd name="T14" fmla="*/ 1 w 14"/>
                  <a:gd name="T15" fmla="*/ 0 h 15"/>
                  <a:gd name="T16" fmla="*/ 1 w 14"/>
                  <a:gd name="T17" fmla="*/ 0 h 15"/>
                  <a:gd name="T18" fmla="*/ 0 w 14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"/>
                  <a:gd name="T31" fmla="*/ 0 h 15"/>
                  <a:gd name="T32" fmla="*/ 14 w 14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" h="15">
                    <a:moveTo>
                      <a:pt x="8" y="0"/>
                    </a:moveTo>
                    <a:lnTo>
                      <a:pt x="2" y="1"/>
                    </a:lnTo>
                    <a:lnTo>
                      <a:pt x="0" y="7"/>
                    </a:lnTo>
                    <a:lnTo>
                      <a:pt x="2" y="12"/>
                    </a:lnTo>
                    <a:lnTo>
                      <a:pt x="8" y="15"/>
                    </a:lnTo>
                    <a:lnTo>
                      <a:pt x="13" y="12"/>
                    </a:lnTo>
                    <a:lnTo>
                      <a:pt x="14" y="7"/>
                    </a:lnTo>
                    <a:lnTo>
                      <a:pt x="13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17" name="Freeform 437">
                <a:extLst>
                  <a:ext uri="{FF2B5EF4-FFF2-40B4-BE49-F238E27FC236}">
                    <a16:creationId xmlns:a16="http://schemas.microsoft.com/office/drawing/2014/main" id="{68BC06A4-7068-441A-BE22-51C467C166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4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1 w 15"/>
                  <a:gd name="T13" fmla="*/ 0 h 15"/>
                  <a:gd name="T14" fmla="*/ 1 w 15"/>
                  <a:gd name="T15" fmla="*/ 0 h 15"/>
                  <a:gd name="T16" fmla="*/ 1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4" y="12"/>
                    </a:lnTo>
                    <a:lnTo>
                      <a:pt x="15" y="7"/>
                    </a:lnTo>
                    <a:lnTo>
                      <a:pt x="14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18" name="Freeform 438">
                <a:extLst>
                  <a:ext uri="{FF2B5EF4-FFF2-40B4-BE49-F238E27FC236}">
                    <a16:creationId xmlns:a16="http://schemas.microsoft.com/office/drawing/2014/main" id="{D92A3EB7-EFD9-4B4B-9835-D46BF62BAA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4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1 w 15"/>
                  <a:gd name="T13" fmla="*/ 0 h 15"/>
                  <a:gd name="T14" fmla="*/ 1 w 15"/>
                  <a:gd name="T15" fmla="*/ 0 h 15"/>
                  <a:gd name="T16" fmla="*/ 1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4" y="12"/>
                    </a:lnTo>
                    <a:lnTo>
                      <a:pt x="15" y="7"/>
                    </a:lnTo>
                    <a:lnTo>
                      <a:pt x="14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19" name="Freeform 439">
                <a:extLst>
                  <a:ext uri="{FF2B5EF4-FFF2-40B4-BE49-F238E27FC236}">
                    <a16:creationId xmlns:a16="http://schemas.microsoft.com/office/drawing/2014/main" id="{BFE06822-D7C5-4C69-B432-0E839F2DAF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0 w 15"/>
                  <a:gd name="T13" fmla="*/ 0 h 15"/>
                  <a:gd name="T14" fmla="*/ 1 w 15"/>
                  <a:gd name="T15" fmla="*/ 0 h 15"/>
                  <a:gd name="T16" fmla="*/ 0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2" y="1"/>
                    </a:lnTo>
                    <a:lnTo>
                      <a:pt x="0" y="7"/>
                    </a:lnTo>
                    <a:lnTo>
                      <a:pt x="2" y="12"/>
                    </a:lnTo>
                    <a:lnTo>
                      <a:pt x="8" y="15"/>
                    </a:lnTo>
                    <a:lnTo>
                      <a:pt x="13" y="12"/>
                    </a:lnTo>
                    <a:lnTo>
                      <a:pt x="15" y="7"/>
                    </a:lnTo>
                    <a:lnTo>
                      <a:pt x="13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20" name="Freeform 440">
                <a:extLst>
                  <a:ext uri="{FF2B5EF4-FFF2-40B4-BE49-F238E27FC236}">
                    <a16:creationId xmlns:a16="http://schemas.microsoft.com/office/drawing/2014/main" id="{DA393BDB-0BD1-4040-8F0F-4BE2C41F99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3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1 w 15"/>
                  <a:gd name="T13" fmla="*/ 0 h 15"/>
                  <a:gd name="T14" fmla="*/ 1 w 15"/>
                  <a:gd name="T15" fmla="*/ 0 h 15"/>
                  <a:gd name="T16" fmla="*/ 1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9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9" y="15"/>
                    </a:lnTo>
                    <a:lnTo>
                      <a:pt x="14" y="12"/>
                    </a:lnTo>
                    <a:lnTo>
                      <a:pt x="15" y="7"/>
                    </a:lnTo>
                    <a:lnTo>
                      <a:pt x="14" y="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21" name="Freeform 441">
                <a:extLst>
                  <a:ext uri="{FF2B5EF4-FFF2-40B4-BE49-F238E27FC236}">
                    <a16:creationId xmlns:a16="http://schemas.microsoft.com/office/drawing/2014/main" id="{47DADD42-B000-4653-85B1-A5C1AE0CF6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3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1 w 15"/>
                  <a:gd name="T13" fmla="*/ 0 h 15"/>
                  <a:gd name="T14" fmla="*/ 1 w 15"/>
                  <a:gd name="T15" fmla="*/ 0 h 15"/>
                  <a:gd name="T16" fmla="*/ 1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4" y="12"/>
                    </a:lnTo>
                    <a:lnTo>
                      <a:pt x="15" y="7"/>
                    </a:lnTo>
                    <a:lnTo>
                      <a:pt x="14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22" name="Freeform 442">
                <a:extLst>
                  <a:ext uri="{FF2B5EF4-FFF2-40B4-BE49-F238E27FC236}">
                    <a16:creationId xmlns:a16="http://schemas.microsoft.com/office/drawing/2014/main" id="{94A16B54-BB67-4F0F-A1D3-F2BCCBF283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3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0 w 15"/>
                  <a:gd name="T13" fmla="*/ 0 h 15"/>
                  <a:gd name="T14" fmla="*/ 1 w 15"/>
                  <a:gd name="T15" fmla="*/ 0 h 15"/>
                  <a:gd name="T16" fmla="*/ 0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3" y="12"/>
                    </a:lnTo>
                    <a:lnTo>
                      <a:pt x="15" y="7"/>
                    </a:lnTo>
                    <a:lnTo>
                      <a:pt x="13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23" name="Freeform 443">
                <a:extLst>
                  <a:ext uri="{FF2B5EF4-FFF2-40B4-BE49-F238E27FC236}">
                    <a16:creationId xmlns:a16="http://schemas.microsoft.com/office/drawing/2014/main" id="{8591106F-8909-478F-8D5A-401B47A6F7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3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0 w 15"/>
                  <a:gd name="T13" fmla="*/ 0 h 15"/>
                  <a:gd name="T14" fmla="*/ 1 w 15"/>
                  <a:gd name="T15" fmla="*/ 0 h 15"/>
                  <a:gd name="T16" fmla="*/ 0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2" y="1"/>
                    </a:lnTo>
                    <a:lnTo>
                      <a:pt x="0" y="7"/>
                    </a:lnTo>
                    <a:lnTo>
                      <a:pt x="2" y="12"/>
                    </a:lnTo>
                    <a:lnTo>
                      <a:pt x="8" y="15"/>
                    </a:lnTo>
                    <a:lnTo>
                      <a:pt x="13" y="12"/>
                    </a:lnTo>
                    <a:lnTo>
                      <a:pt x="15" y="7"/>
                    </a:lnTo>
                    <a:lnTo>
                      <a:pt x="13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24" name="Freeform 444">
                <a:extLst>
                  <a:ext uri="{FF2B5EF4-FFF2-40B4-BE49-F238E27FC236}">
                    <a16:creationId xmlns:a16="http://schemas.microsoft.com/office/drawing/2014/main" id="{DC110814-2433-4503-8561-1237B7CD8A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3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1 w 15"/>
                  <a:gd name="T13" fmla="*/ 0 h 15"/>
                  <a:gd name="T14" fmla="*/ 1 w 15"/>
                  <a:gd name="T15" fmla="*/ 0 h 15"/>
                  <a:gd name="T16" fmla="*/ 1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4" y="12"/>
                    </a:lnTo>
                    <a:lnTo>
                      <a:pt x="15" y="7"/>
                    </a:lnTo>
                    <a:lnTo>
                      <a:pt x="14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25" name="Freeform 445">
                <a:extLst>
                  <a:ext uri="{FF2B5EF4-FFF2-40B4-BE49-F238E27FC236}">
                    <a16:creationId xmlns:a16="http://schemas.microsoft.com/office/drawing/2014/main" id="{B89986FA-DB3C-4DA9-803E-C72E57CE2D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3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1 w 15"/>
                  <a:gd name="T13" fmla="*/ 0 h 15"/>
                  <a:gd name="T14" fmla="*/ 1 w 15"/>
                  <a:gd name="T15" fmla="*/ 0 h 15"/>
                  <a:gd name="T16" fmla="*/ 1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4" y="12"/>
                    </a:lnTo>
                    <a:lnTo>
                      <a:pt x="15" y="7"/>
                    </a:lnTo>
                    <a:lnTo>
                      <a:pt x="14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26" name="Freeform 446">
                <a:extLst>
                  <a:ext uri="{FF2B5EF4-FFF2-40B4-BE49-F238E27FC236}">
                    <a16:creationId xmlns:a16="http://schemas.microsoft.com/office/drawing/2014/main" id="{B932C212-8A2F-4D2B-8CD7-F564A6E1B4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3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0 w 15"/>
                  <a:gd name="T13" fmla="*/ 0 h 15"/>
                  <a:gd name="T14" fmla="*/ 1 w 15"/>
                  <a:gd name="T15" fmla="*/ 0 h 15"/>
                  <a:gd name="T16" fmla="*/ 0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3" y="12"/>
                    </a:lnTo>
                    <a:lnTo>
                      <a:pt x="15" y="7"/>
                    </a:lnTo>
                    <a:lnTo>
                      <a:pt x="13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27" name="Freeform 447">
                <a:extLst>
                  <a:ext uri="{FF2B5EF4-FFF2-40B4-BE49-F238E27FC236}">
                    <a16:creationId xmlns:a16="http://schemas.microsoft.com/office/drawing/2014/main" id="{19F7EFA4-B554-47D9-91AB-C890F9FDF7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3" y="2684"/>
                <a:ext cx="5" cy="5"/>
              </a:xfrm>
              <a:custGeom>
                <a:avLst/>
                <a:gdLst>
                  <a:gd name="T0" fmla="*/ 0 w 14"/>
                  <a:gd name="T1" fmla="*/ 0 h 15"/>
                  <a:gd name="T2" fmla="*/ 0 w 14"/>
                  <a:gd name="T3" fmla="*/ 0 h 15"/>
                  <a:gd name="T4" fmla="*/ 0 w 14"/>
                  <a:gd name="T5" fmla="*/ 0 h 15"/>
                  <a:gd name="T6" fmla="*/ 0 w 14"/>
                  <a:gd name="T7" fmla="*/ 0 h 15"/>
                  <a:gd name="T8" fmla="*/ 0 w 14"/>
                  <a:gd name="T9" fmla="*/ 1 h 15"/>
                  <a:gd name="T10" fmla="*/ 0 w 14"/>
                  <a:gd name="T11" fmla="*/ 1 h 15"/>
                  <a:gd name="T12" fmla="*/ 1 w 14"/>
                  <a:gd name="T13" fmla="*/ 0 h 15"/>
                  <a:gd name="T14" fmla="*/ 1 w 14"/>
                  <a:gd name="T15" fmla="*/ 0 h 15"/>
                  <a:gd name="T16" fmla="*/ 1 w 14"/>
                  <a:gd name="T17" fmla="*/ 0 h 15"/>
                  <a:gd name="T18" fmla="*/ 0 w 14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"/>
                  <a:gd name="T31" fmla="*/ 0 h 15"/>
                  <a:gd name="T32" fmla="*/ 14 w 14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" h="15">
                    <a:moveTo>
                      <a:pt x="8" y="0"/>
                    </a:moveTo>
                    <a:lnTo>
                      <a:pt x="2" y="1"/>
                    </a:lnTo>
                    <a:lnTo>
                      <a:pt x="0" y="7"/>
                    </a:lnTo>
                    <a:lnTo>
                      <a:pt x="2" y="12"/>
                    </a:lnTo>
                    <a:lnTo>
                      <a:pt x="8" y="15"/>
                    </a:lnTo>
                    <a:lnTo>
                      <a:pt x="13" y="12"/>
                    </a:lnTo>
                    <a:lnTo>
                      <a:pt x="14" y="7"/>
                    </a:lnTo>
                    <a:lnTo>
                      <a:pt x="13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28" name="Freeform 448">
                <a:extLst>
                  <a:ext uri="{FF2B5EF4-FFF2-40B4-BE49-F238E27FC236}">
                    <a16:creationId xmlns:a16="http://schemas.microsoft.com/office/drawing/2014/main" id="{D818A07B-BDEE-4AC4-964E-0176E53C72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3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1 w 15"/>
                  <a:gd name="T13" fmla="*/ 0 h 15"/>
                  <a:gd name="T14" fmla="*/ 1 w 15"/>
                  <a:gd name="T15" fmla="*/ 0 h 15"/>
                  <a:gd name="T16" fmla="*/ 1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4" y="12"/>
                    </a:lnTo>
                    <a:lnTo>
                      <a:pt x="15" y="7"/>
                    </a:lnTo>
                    <a:lnTo>
                      <a:pt x="14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29" name="Freeform 449">
                <a:extLst>
                  <a:ext uri="{FF2B5EF4-FFF2-40B4-BE49-F238E27FC236}">
                    <a16:creationId xmlns:a16="http://schemas.microsoft.com/office/drawing/2014/main" id="{47AA1D31-F434-4522-ACC5-D420EE8754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3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0 w 15"/>
                  <a:gd name="T13" fmla="*/ 0 h 15"/>
                  <a:gd name="T14" fmla="*/ 1 w 15"/>
                  <a:gd name="T15" fmla="*/ 0 h 15"/>
                  <a:gd name="T16" fmla="*/ 0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3" y="12"/>
                    </a:lnTo>
                    <a:lnTo>
                      <a:pt x="15" y="7"/>
                    </a:lnTo>
                    <a:lnTo>
                      <a:pt x="13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30" name="Freeform 450">
                <a:extLst>
                  <a:ext uri="{FF2B5EF4-FFF2-40B4-BE49-F238E27FC236}">
                    <a16:creationId xmlns:a16="http://schemas.microsoft.com/office/drawing/2014/main" id="{6B86BC06-C916-491B-8E60-69CFDF0493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3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0 w 15"/>
                  <a:gd name="T13" fmla="*/ 0 h 15"/>
                  <a:gd name="T14" fmla="*/ 1 w 15"/>
                  <a:gd name="T15" fmla="*/ 0 h 15"/>
                  <a:gd name="T16" fmla="*/ 0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2" y="1"/>
                    </a:lnTo>
                    <a:lnTo>
                      <a:pt x="0" y="7"/>
                    </a:lnTo>
                    <a:lnTo>
                      <a:pt x="2" y="12"/>
                    </a:lnTo>
                    <a:lnTo>
                      <a:pt x="8" y="15"/>
                    </a:lnTo>
                    <a:lnTo>
                      <a:pt x="13" y="12"/>
                    </a:lnTo>
                    <a:lnTo>
                      <a:pt x="15" y="7"/>
                    </a:lnTo>
                    <a:lnTo>
                      <a:pt x="13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31" name="Freeform 451">
                <a:extLst>
                  <a:ext uri="{FF2B5EF4-FFF2-40B4-BE49-F238E27FC236}">
                    <a16:creationId xmlns:a16="http://schemas.microsoft.com/office/drawing/2014/main" id="{B18514D1-CC82-4EE1-82FC-C3453F8BDE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2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1 w 15"/>
                  <a:gd name="T13" fmla="*/ 0 h 15"/>
                  <a:gd name="T14" fmla="*/ 1 w 15"/>
                  <a:gd name="T15" fmla="*/ 0 h 15"/>
                  <a:gd name="T16" fmla="*/ 1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9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9" y="15"/>
                    </a:lnTo>
                    <a:lnTo>
                      <a:pt x="14" y="12"/>
                    </a:lnTo>
                    <a:lnTo>
                      <a:pt x="15" y="7"/>
                    </a:lnTo>
                    <a:lnTo>
                      <a:pt x="14" y="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32" name="Freeform 452">
                <a:extLst>
                  <a:ext uri="{FF2B5EF4-FFF2-40B4-BE49-F238E27FC236}">
                    <a16:creationId xmlns:a16="http://schemas.microsoft.com/office/drawing/2014/main" id="{5A5480CC-AE8E-4537-8B38-D333C7AFA0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2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1 w 15"/>
                  <a:gd name="T13" fmla="*/ 0 h 15"/>
                  <a:gd name="T14" fmla="*/ 1 w 15"/>
                  <a:gd name="T15" fmla="*/ 0 h 15"/>
                  <a:gd name="T16" fmla="*/ 1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4" y="12"/>
                    </a:lnTo>
                    <a:lnTo>
                      <a:pt x="15" y="7"/>
                    </a:lnTo>
                    <a:lnTo>
                      <a:pt x="14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33" name="Freeform 453">
                <a:extLst>
                  <a:ext uri="{FF2B5EF4-FFF2-40B4-BE49-F238E27FC236}">
                    <a16:creationId xmlns:a16="http://schemas.microsoft.com/office/drawing/2014/main" id="{61F84280-A962-45E1-A6EE-1AE2E76101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2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0 w 15"/>
                  <a:gd name="T13" fmla="*/ 0 h 15"/>
                  <a:gd name="T14" fmla="*/ 1 w 15"/>
                  <a:gd name="T15" fmla="*/ 0 h 15"/>
                  <a:gd name="T16" fmla="*/ 0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3" y="12"/>
                    </a:lnTo>
                    <a:lnTo>
                      <a:pt x="15" y="7"/>
                    </a:lnTo>
                    <a:lnTo>
                      <a:pt x="13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34" name="Freeform 454">
                <a:extLst>
                  <a:ext uri="{FF2B5EF4-FFF2-40B4-BE49-F238E27FC236}">
                    <a16:creationId xmlns:a16="http://schemas.microsoft.com/office/drawing/2014/main" id="{85B8A867-BBA7-4E4F-8FDA-D32D23F8C8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2" y="2684"/>
                <a:ext cx="5" cy="5"/>
              </a:xfrm>
              <a:custGeom>
                <a:avLst/>
                <a:gdLst>
                  <a:gd name="T0" fmla="*/ 0 w 14"/>
                  <a:gd name="T1" fmla="*/ 0 h 15"/>
                  <a:gd name="T2" fmla="*/ 0 w 14"/>
                  <a:gd name="T3" fmla="*/ 0 h 15"/>
                  <a:gd name="T4" fmla="*/ 0 w 14"/>
                  <a:gd name="T5" fmla="*/ 0 h 15"/>
                  <a:gd name="T6" fmla="*/ 0 w 14"/>
                  <a:gd name="T7" fmla="*/ 0 h 15"/>
                  <a:gd name="T8" fmla="*/ 0 w 14"/>
                  <a:gd name="T9" fmla="*/ 1 h 15"/>
                  <a:gd name="T10" fmla="*/ 0 w 14"/>
                  <a:gd name="T11" fmla="*/ 1 h 15"/>
                  <a:gd name="T12" fmla="*/ 1 w 14"/>
                  <a:gd name="T13" fmla="*/ 0 h 15"/>
                  <a:gd name="T14" fmla="*/ 1 w 14"/>
                  <a:gd name="T15" fmla="*/ 0 h 15"/>
                  <a:gd name="T16" fmla="*/ 1 w 14"/>
                  <a:gd name="T17" fmla="*/ 0 h 15"/>
                  <a:gd name="T18" fmla="*/ 0 w 14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"/>
                  <a:gd name="T31" fmla="*/ 0 h 15"/>
                  <a:gd name="T32" fmla="*/ 14 w 14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" h="15">
                    <a:moveTo>
                      <a:pt x="8" y="0"/>
                    </a:moveTo>
                    <a:lnTo>
                      <a:pt x="2" y="1"/>
                    </a:lnTo>
                    <a:lnTo>
                      <a:pt x="0" y="7"/>
                    </a:lnTo>
                    <a:lnTo>
                      <a:pt x="2" y="12"/>
                    </a:lnTo>
                    <a:lnTo>
                      <a:pt x="8" y="15"/>
                    </a:lnTo>
                    <a:lnTo>
                      <a:pt x="13" y="12"/>
                    </a:lnTo>
                    <a:lnTo>
                      <a:pt x="14" y="7"/>
                    </a:lnTo>
                    <a:lnTo>
                      <a:pt x="13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35" name="Freeform 455">
                <a:extLst>
                  <a:ext uri="{FF2B5EF4-FFF2-40B4-BE49-F238E27FC236}">
                    <a16:creationId xmlns:a16="http://schemas.microsoft.com/office/drawing/2014/main" id="{79B15865-9589-4053-846F-5D47AAADAE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2" y="2684"/>
                <a:ext cx="5" cy="5"/>
              </a:xfrm>
              <a:custGeom>
                <a:avLst/>
                <a:gdLst>
                  <a:gd name="T0" fmla="*/ 0 w 15"/>
                  <a:gd name="T1" fmla="*/ 0 h 15"/>
                  <a:gd name="T2" fmla="*/ 0 w 15"/>
                  <a:gd name="T3" fmla="*/ 0 h 15"/>
                  <a:gd name="T4" fmla="*/ 0 w 15"/>
                  <a:gd name="T5" fmla="*/ 0 h 15"/>
                  <a:gd name="T6" fmla="*/ 0 w 15"/>
                  <a:gd name="T7" fmla="*/ 0 h 15"/>
                  <a:gd name="T8" fmla="*/ 0 w 15"/>
                  <a:gd name="T9" fmla="*/ 1 h 15"/>
                  <a:gd name="T10" fmla="*/ 0 w 15"/>
                  <a:gd name="T11" fmla="*/ 1 h 15"/>
                  <a:gd name="T12" fmla="*/ 1 w 15"/>
                  <a:gd name="T13" fmla="*/ 0 h 15"/>
                  <a:gd name="T14" fmla="*/ 1 w 15"/>
                  <a:gd name="T15" fmla="*/ 0 h 15"/>
                  <a:gd name="T16" fmla="*/ 1 w 15"/>
                  <a:gd name="T17" fmla="*/ 0 h 15"/>
                  <a:gd name="T18" fmla="*/ 0 w 15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5"/>
                  <a:gd name="T32" fmla="*/ 15 w 15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5">
                    <a:moveTo>
                      <a:pt x="8" y="0"/>
                    </a:moveTo>
                    <a:lnTo>
                      <a:pt x="3" y="1"/>
                    </a:lnTo>
                    <a:lnTo>
                      <a:pt x="0" y="7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4" y="12"/>
                    </a:lnTo>
                    <a:lnTo>
                      <a:pt x="15" y="7"/>
                    </a:lnTo>
                    <a:lnTo>
                      <a:pt x="14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141" name="Rectangle 459">
              <a:extLst>
                <a:ext uri="{FF2B5EF4-FFF2-40B4-BE49-F238E27FC236}">
                  <a16:creationId xmlns:a16="http://schemas.microsoft.com/office/drawing/2014/main" id="{2E1E513D-520D-4015-BDAA-A534F5160A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7" y="3804"/>
              <a:ext cx="941" cy="471"/>
            </a:xfrm>
            <a:prstGeom prst="rect">
              <a:avLst/>
            </a:prstGeom>
            <a:solidFill>
              <a:srgbClr val="FF9900"/>
            </a:solidFill>
            <a:ln w="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3142" name="Rectangle 460">
              <a:extLst>
                <a:ext uri="{FF2B5EF4-FFF2-40B4-BE49-F238E27FC236}">
                  <a16:creationId xmlns:a16="http://schemas.microsoft.com/office/drawing/2014/main" id="{1B389E43-33EB-498C-A22C-8F06D01E40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6" y="3838"/>
              <a:ext cx="67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500">
                  <a:solidFill>
                    <a:srgbClr val="000000"/>
                  </a:solidFill>
                </a:rPr>
                <a:t>QUANTILE</a:t>
              </a:r>
              <a:r>
                <a:rPr lang="en-US" altLang="cs-CZ" sz="1500">
                  <a:solidFill>
                    <a:srgbClr val="000000"/>
                  </a:solidFill>
                </a:rPr>
                <a:t> </a:t>
              </a:r>
              <a:endParaRPr lang="en-US" altLang="cs-CZ" sz="2400" b="0"/>
            </a:p>
          </p:txBody>
        </p:sp>
        <p:sp>
          <p:nvSpPr>
            <p:cNvPr id="3143" name="Rectangle 461">
              <a:extLst>
                <a:ext uri="{FF2B5EF4-FFF2-40B4-BE49-F238E27FC236}">
                  <a16:creationId xmlns:a16="http://schemas.microsoft.com/office/drawing/2014/main" id="{4B601654-EF46-4815-9AAA-0BCB6526FB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3" y="3976"/>
              <a:ext cx="61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500">
                  <a:solidFill>
                    <a:srgbClr val="000000"/>
                  </a:solidFill>
                </a:rPr>
                <a:t>(ROBUST) </a:t>
              </a:r>
              <a:endParaRPr lang="en-US" altLang="cs-CZ" sz="2400" b="0"/>
            </a:p>
          </p:txBody>
        </p:sp>
        <p:sp>
          <p:nvSpPr>
            <p:cNvPr id="3144" name="Rectangle 462">
              <a:extLst>
                <a:ext uri="{FF2B5EF4-FFF2-40B4-BE49-F238E27FC236}">
                  <a16:creationId xmlns:a16="http://schemas.microsoft.com/office/drawing/2014/main" id="{E54BE0BA-8EF1-4BC0-B73C-59ADB80D8A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5" y="4110"/>
              <a:ext cx="699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500">
                  <a:solidFill>
                    <a:srgbClr val="000000"/>
                  </a:solidFill>
                </a:rPr>
                <a:t>ESTIMATES</a:t>
              </a:r>
              <a:endParaRPr lang="en-US" altLang="cs-CZ" sz="2400" b="0"/>
            </a:p>
          </p:txBody>
        </p:sp>
        <p:sp>
          <p:nvSpPr>
            <p:cNvPr id="3145" name="Rectangle 463">
              <a:extLst>
                <a:ext uri="{FF2B5EF4-FFF2-40B4-BE49-F238E27FC236}">
                  <a16:creationId xmlns:a16="http://schemas.microsoft.com/office/drawing/2014/main" id="{9301078D-08E4-4627-B2F3-D23A854486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5" y="4114"/>
              <a:ext cx="82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500">
                  <a:solidFill>
                    <a:srgbClr val="000000"/>
                  </a:solidFill>
                </a:rPr>
                <a:t> </a:t>
              </a:r>
              <a:endParaRPr lang="en-US" altLang="cs-CZ" sz="2400" b="0"/>
            </a:p>
          </p:txBody>
        </p:sp>
        <p:sp>
          <p:nvSpPr>
            <p:cNvPr id="3146" name="Rectangle 464">
              <a:extLst>
                <a:ext uri="{FF2B5EF4-FFF2-40B4-BE49-F238E27FC236}">
                  <a16:creationId xmlns:a16="http://schemas.microsoft.com/office/drawing/2014/main" id="{D3793211-B40B-45C3-9217-3FC19CDFF9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2" y="3804"/>
              <a:ext cx="1155" cy="513"/>
            </a:xfrm>
            <a:prstGeom prst="rect">
              <a:avLst/>
            </a:prstGeom>
            <a:solidFill>
              <a:srgbClr val="FF9900"/>
            </a:solidFill>
            <a:ln w="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3147" name="Rectangle 468">
              <a:extLst>
                <a:ext uri="{FF2B5EF4-FFF2-40B4-BE49-F238E27FC236}">
                  <a16:creationId xmlns:a16="http://schemas.microsoft.com/office/drawing/2014/main" id="{64932F91-71BB-43B5-8BC0-2160ADAA2A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4" y="4114"/>
              <a:ext cx="82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500">
                  <a:solidFill>
                    <a:srgbClr val="000000"/>
                  </a:solidFill>
                </a:rPr>
                <a:t> </a:t>
              </a:r>
              <a:endParaRPr lang="en-US" altLang="cs-CZ" sz="2400" b="0"/>
            </a:p>
          </p:txBody>
        </p:sp>
        <p:sp>
          <p:nvSpPr>
            <p:cNvPr id="3148" name="Rectangle 469">
              <a:extLst>
                <a:ext uri="{FF2B5EF4-FFF2-40B4-BE49-F238E27FC236}">
                  <a16:creationId xmlns:a16="http://schemas.microsoft.com/office/drawing/2014/main" id="{5D31C217-6543-417A-B5B7-2F0499728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7" y="935"/>
              <a:ext cx="898" cy="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3149" name="Rectangle 473">
              <a:extLst>
                <a:ext uri="{FF2B5EF4-FFF2-40B4-BE49-F238E27FC236}">
                  <a16:creationId xmlns:a16="http://schemas.microsoft.com/office/drawing/2014/main" id="{77E903F3-32C8-4730-858B-0D7D1C1A1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6" y="1242"/>
              <a:ext cx="82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500">
                  <a:solidFill>
                    <a:srgbClr val="000000"/>
                  </a:solidFill>
                </a:rPr>
                <a:t> </a:t>
              </a:r>
              <a:endParaRPr lang="en-US" altLang="cs-CZ" sz="2400" b="0"/>
            </a:p>
          </p:txBody>
        </p:sp>
        <p:sp>
          <p:nvSpPr>
            <p:cNvPr id="3150" name="Rectangle 474">
              <a:extLst>
                <a:ext uri="{FF2B5EF4-FFF2-40B4-BE49-F238E27FC236}">
                  <a16:creationId xmlns:a16="http://schemas.microsoft.com/office/drawing/2014/main" id="{7B17D6C7-0AEE-497B-8F39-B9E49A358A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8" y="960"/>
              <a:ext cx="920" cy="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3151" name="Rectangle 477">
              <a:extLst>
                <a:ext uri="{FF2B5EF4-FFF2-40B4-BE49-F238E27FC236}">
                  <a16:creationId xmlns:a16="http://schemas.microsoft.com/office/drawing/2014/main" id="{8357165E-195E-42A5-A8CC-9DD27DA1D6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5" y="1129"/>
              <a:ext cx="82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500">
                  <a:solidFill>
                    <a:srgbClr val="000000"/>
                  </a:solidFill>
                </a:rPr>
                <a:t> </a:t>
              </a:r>
              <a:endParaRPr lang="en-US" altLang="cs-CZ" sz="2400" b="0"/>
            </a:p>
          </p:txBody>
        </p:sp>
        <p:sp>
          <p:nvSpPr>
            <p:cNvPr id="3152" name="Rectangle 478">
              <a:extLst>
                <a:ext uri="{FF2B5EF4-FFF2-40B4-BE49-F238E27FC236}">
                  <a16:creationId xmlns:a16="http://schemas.microsoft.com/office/drawing/2014/main" id="{D7E9A6B0-7394-4B9C-A6C5-385A30F4CA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5" y="1963"/>
              <a:ext cx="621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3153" name="Rectangle 479">
              <a:extLst>
                <a:ext uri="{FF2B5EF4-FFF2-40B4-BE49-F238E27FC236}">
                  <a16:creationId xmlns:a16="http://schemas.microsoft.com/office/drawing/2014/main" id="{D2F76D34-4A1E-47F9-971F-91FA5BC2DC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9" y="1994"/>
              <a:ext cx="389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500">
                  <a:solidFill>
                    <a:srgbClr val="000000"/>
                  </a:solidFill>
                </a:rPr>
                <a:t>WHY</a:t>
              </a:r>
              <a:r>
                <a:rPr lang="en-US" altLang="cs-CZ" sz="1500">
                  <a:solidFill>
                    <a:srgbClr val="000000"/>
                  </a:solidFill>
                </a:rPr>
                <a:t> ?</a:t>
              </a:r>
              <a:endParaRPr lang="en-US" altLang="cs-CZ" sz="2400" b="0"/>
            </a:p>
          </p:txBody>
        </p:sp>
        <p:sp>
          <p:nvSpPr>
            <p:cNvPr id="3154" name="Rectangle 480">
              <a:extLst>
                <a:ext uri="{FF2B5EF4-FFF2-40B4-BE49-F238E27FC236}">
                  <a16:creationId xmlns:a16="http://schemas.microsoft.com/office/drawing/2014/main" id="{EC17E04F-FE4C-412D-983A-E655716FB3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1" y="1994"/>
              <a:ext cx="82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500">
                  <a:solidFill>
                    <a:srgbClr val="000000"/>
                  </a:solidFill>
                </a:rPr>
                <a:t> </a:t>
              </a:r>
              <a:endParaRPr lang="en-US" altLang="cs-CZ" sz="2400" b="0"/>
            </a:p>
          </p:txBody>
        </p:sp>
        <p:sp>
          <p:nvSpPr>
            <p:cNvPr id="3155" name="Rectangle 481">
              <a:extLst>
                <a:ext uri="{FF2B5EF4-FFF2-40B4-BE49-F238E27FC236}">
                  <a16:creationId xmlns:a16="http://schemas.microsoft.com/office/drawing/2014/main" id="{CEBC172F-51D2-4419-AE54-FF6ECAAD28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7" y="2540"/>
              <a:ext cx="985" cy="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3156" name="Rectangle 482">
              <a:extLst>
                <a:ext uri="{FF2B5EF4-FFF2-40B4-BE49-F238E27FC236}">
                  <a16:creationId xmlns:a16="http://schemas.microsoft.com/office/drawing/2014/main" id="{14F75852-5266-467E-AF12-CCE94A3B45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1" y="2571"/>
              <a:ext cx="49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500">
                  <a:solidFill>
                    <a:srgbClr val="000000"/>
                  </a:solidFill>
                </a:rPr>
                <a:t>CAN WE</a:t>
              </a:r>
              <a:endParaRPr lang="en-US" altLang="cs-CZ" sz="2400" b="0"/>
            </a:p>
          </p:txBody>
        </p:sp>
        <p:sp>
          <p:nvSpPr>
            <p:cNvPr id="3157" name="Rectangle 483">
              <a:extLst>
                <a:ext uri="{FF2B5EF4-FFF2-40B4-BE49-F238E27FC236}">
                  <a16:creationId xmlns:a16="http://schemas.microsoft.com/office/drawing/2014/main" id="{CDB0C0F9-F49F-45D8-A057-E767EB9CB8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704"/>
              <a:ext cx="112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500">
                  <a:solidFill>
                    <a:srgbClr val="000000"/>
                  </a:solidFill>
                </a:rPr>
                <a:t>REMOVED THEM</a:t>
              </a:r>
              <a:r>
                <a:rPr lang="en-US" altLang="cs-CZ" sz="1500">
                  <a:solidFill>
                    <a:srgbClr val="000000"/>
                  </a:solidFill>
                </a:rPr>
                <a:t> ?</a:t>
              </a:r>
              <a:endParaRPr lang="en-US" altLang="cs-CZ" sz="2400" b="0"/>
            </a:p>
          </p:txBody>
        </p:sp>
        <p:sp>
          <p:nvSpPr>
            <p:cNvPr id="3158" name="Rectangle 484">
              <a:extLst>
                <a:ext uri="{FF2B5EF4-FFF2-40B4-BE49-F238E27FC236}">
                  <a16:creationId xmlns:a16="http://schemas.microsoft.com/office/drawing/2014/main" id="{BBF2372A-1656-4A68-B8FC-2047F47E37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7" y="2710"/>
              <a:ext cx="82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500">
                  <a:solidFill>
                    <a:srgbClr val="000000"/>
                  </a:solidFill>
                </a:rPr>
                <a:t> </a:t>
              </a:r>
              <a:endParaRPr lang="en-US" altLang="cs-CZ" sz="2400" b="0"/>
            </a:p>
          </p:txBody>
        </p:sp>
      </p:grpSp>
      <p:sp>
        <p:nvSpPr>
          <p:cNvPr id="416" name="TextovéPole 415">
            <a:extLst>
              <a:ext uri="{FF2B5EF4-FFF2-40B4-BE49-F238E27FC236}">
                <a16:creationId xmlns:a16="http://schemas.microsoft.com/office/drawing/2014/main" id="{3A8F5B65-E266-4651-A017-D1F51F5EF622}"/>
              </a:ext>
            </a:extLst>
          </p:cNvPr>
          <p:cNvSpPr txBox="1"/>
          <p:nvPr/>
        </p:nvSpPr>
        <p:spPr>
          <a:xfrm>
            <a:off x="1692275" y="1484313"/>
            <a:ext cx="3527425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000" b="1" dirty="0">
                <a:solidFill>
                  <a:schemeClr val="accent4"/>
                </a:solidFill>
              </a:rPr>
              <a:t>ARE SAMPLE DATA FROM „NORMAL“ POPULATION?</a:t>
            </a:r>
            <a:endParaRPr lang="en-US" sz="2000" b="1" dirty="0">
              <a:solidFill>
                <a:schemeClr val="accent4"/>
              </a:solidFill>
            </a:endParaRPr>
          </a:p>
        </p:txBody>
      </p:sp>
      <p:cxnSp>
        <p:nvCxnSpPr>
          <p:cNvPr id="418" name="Tvar 417">
            <a:extLst>
              <a:ext uri="{FF2B5EF4-FFF2-40B4-BE49-F238E27FC236}">
                <a16:creationId xmlns:a16="http://schemas.microsoft.com/office/drawing/2014/main" id="{8C4B3586-F891-4B99-8FEB-9EB9D0F93579}"/>
              </a:ext>
            </a:extLst>
          </p:cNvPr>
          <p:cNvCxnSpPr/>
          <p:nvPr/>
        </p:nvCxnSpPr>
        <p:spPr bwMode="auto">
          <a:xfrm flipH="1" flipV="1">
            <a:off x="1403350" y="1916113"/>
            <a:ext cx="6318250" cy="2562225"/>
          </a:xfrm>
          <a:prstGeom prst="bentConnector5">
            <a:avLst>
              <a:gd name="adj1" fmla="val -3619"/>
              <a:gd name="adj2" fmla="val 60959"/>
              <a:gd name="adj3" fmla="val 102351"/>
            </a:avLst>
          </a:prstGeom>
          <a:solidFill>
            <a:schemeClr val="accent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083" name="Rectangle 151">
            <a:extLst>
              <a:ext uri="{FF2B5EF4-FFF2-40B4-BE49-F238E27FC236}">
                <a16:creationId xmlns:a16="http://schemas.microsoft.com/office/drawing/2014/main" id="{C59D005E-7B95-4A49-B08D-84CD107CB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0438" y="6381750"/>
            <a:ext cx="1833562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3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400">
                <a:solidFill>
                  <a:srgbClr val="000000"/>
                </a:solidFill>
              </a:rPr>
              <a:t>TRANSFORMA</a:t>
            </a:r>
            <a:r>
              <a:rPr lang="cs-CZ" altLang="cs-CZ" sz="1400">
                <a:solidFill>
                  <a:srgbClr val="000000"/>
                </a:solidFill>
              </a:rPr>
              <a:t>TIONS</a:t>
            </a:r>
            <a:endParaRPr lang="en-US" altLang="cs-CZ" sz="1400" b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1">
            <a:extLst>
              <a:ext uri="{FF2B5EF4-FFF2-40B4-BE49-F238E27FC236}">
                <a16:creationId xmlns:a16="http://schemas.microsoft.com/office/drawing/2014/main" id="{C08D7E5B-2ECB-41AD-A039-814360220E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3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6A025CA-794B-489A-BAEB-00B7AF05500B}" type="slidenum">
              <a:rPr lang="cs-CZ" altLang="cs-CZ" sz="26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cs-CZ" altLang="cs-CZ" sz="2600">
              <a:latin typeface="Arial" panose="020B0604020202020204" pitchFamily="34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BCD0C177-DDA2-4C65-8FD4-91D78452B1D3}"/>
              </a:ext>
            </a:extLst>
          </p:cNvPr>
          <p:cNvGraphicFramePr>
            <a:graphicFrameLocks noGrp="1"/>
          </p:cNvGraphicFramePr>
          <p:nvPr/>
        </p:nvGraphicFramePr>
        <p:xfrm>
          <a:off x="1517650" y="2663825"/>
          <a:ext cx="6108700" cy="1530350"/>
        </p:xfrm>
        <a:graphic>
          <a:graphicData uri="http://schemas.openxmlformats.org/drawingml/2006/table">
            <a:tbl>
              <a:tblPr/>
              <a:tblGrid>
                <a:gridCol w="610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303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41650" marR="30416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293" name="Picture 1">
            <a:extLst>
              <a:ext uri="{FF2B5EF4-FFF2-40B4-BE49-F238E27FC236}">
                <a16:creationId xmlns:a16="http://schemas.microsoft.com/office/drawing/2014/main" id="{3F88F7DA-B7AD-43A3-B290-12B8B666A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209800"/>
            <a:ext cx="54737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Rectangle 2">
            <a:extLst>
              <a:ext uri="{FF2B5EF4-FFF2-40B4-BE49-F238E27FC236}">
                <a16:creationId xmlns:a16="http://schemas.microsoft.com/office/drawing/2014/main" id="{DFEE7C85-2D04-4A15-88DA-A0861DCE4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3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en-US" altLang="cs-CZ" sz="2400" b="0">
                <a:latin typeface="Arial" panose="020B0604020202020204" pitchFamily="34" charset="0"/>
              </a:rPr>
            </a:br>
            <a:endParaRPr lang="en-US" altLang="cs-CZ" sz="2400" b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cs-CZ" sz="2400" b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číslo snímku 1">
            <a:extLst>
              <a:ext uri="{FF2B5EF4-FFF2-40B4-BE49-F238E27FC236}">
                <a16:creationId xmlns:a16="http://schemas.microsoft.com/office/drawing/2014/main" id="{DC4C5576-4FDF-4E23-8F39-35A6C4A6DE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3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52D2D15-152A-44C0-9D03-E3E81630CABD}" type="slidenum">
              <a:rPr lang="cs-CZ" altLang="cs-CZ" sz="26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cs-CZ" altLang="cs-CZ" sz="2600">
              <a:latin typeface="Arial" panose="020B0604020202020204" pitchFamily="34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D9F769E9-EFC5-4C17-ACF4-F4E168AE90E0}"/>
              </a:ext>
            </a:extLst>
          </p:cNvPr>
          <p:cNvGraphicFramePr>
            <a:graphicFrameLocks noGrp="1"/>
          </p:cNvGraphicFramePr>
          <p:nvPr/>
        </p:nvGraphicFramePr>
        <p:xfrm>
          <a:off x="1517650" y="2892425"/>
          <a:ext cx="6108700" cy="1073150"/>
        </p:xfrm>
        <a:graphic>
          <a:graphicData uri="http://schemas.openxmlformats.org/drawingml/2006/table">
            <a:tbl>
              <a:tblPr/>
              <a:tblGrid>
                <a:gridCol w="610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731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41650" marR="30416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3317" name="Picture 1">
            <a:extLst>
              <a:ext uri="{FF2B5EF4-FFF2-40B4-BE49-F238E27FC236}">
                <a16:creationId xmlns:a16="http://schemas.microsoft.com/office/drawing/2014/main" id="{41395F73-D39C-4EAF-9531-6CA2CA28E1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349500"/>
            <a:ext cx="7908925" cy="388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Rectangle 2">
            <a:extLst>
              <a:ext uri="{FF2B5EF4-FFF2-40B4-BE49-F238E27FC236}">
                <a16:creationId xmlns:a16="http://schemas.microsoft.com/office/drawing/2014/main" id="{9027327C-23E2-440A-9D8A-62247D666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3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en-US" altLang="cs-CZ" sz="2400" b="0">
                <a:latin typeface="Arial" panose="020B0604020202020204" pitchFamily="34" charset="0"/>
              </a:rPr>
            </a:br>
            <a:endParaRPr lang="en-US" altLang="cs-CZ" sz="2400" b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cs-CZ" sz="2400" b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číslo snímku 2">
            <a:extLst>
              <a:ext uri="{FF2B5EF4-FFF2-40B4-BE49-F238E27FC236}">
                <a16:creationId xmlns:a16="http://schemas.microsoft.com/office/drawing/2014/main" id="{2BBD53F9-52EF-48FB-AEEC-41E90A35D5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3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EAD04E9-564C-4CF1-B378-269BCEA53931}" type="slidenum">
              <a:rPr lang="cs-CZ" altLang="cs-CZ" sz="26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cs-CZ" altLang="cs-CZ" sz="2600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316614FC-68C4-47E7-B7BA-0DE93C9372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HISTOGRAM</a:t>
            </a:r>
            <a:endParaRPr lang="en-GB" altLang="cs-CZ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44DC5964-F919-4539-B00E-BBCCB2CC41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6963" y="2043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3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0"/>
          </a:p>
        </p:txBody>
      </p:sp>
      <p:pic>
        <p:nvPicPr>
          <p:cNvPr id="14341" name="Picture 3">
            <a:extLst>
              <a:ext uri="{FF2B5EF4-FFF2-40B4-BE49-F238E27FC236}">
                <a16:creationId xmlns:a16="http://schemas.microsoft.com/office/drawing/2014/main" id="{21596B95-43E1-4DC3-A200-1F8DF44883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81200"/>
            <a:ext cx="7391400" cy="464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Rectangle 7">
            <a:extLst>
              <a:ext uri="{FF2B5EF4-FFF2-40B4-BE49-F238E27FC236}">
                <a16:creationId xmlns:a16="http://schemas.microsoft.com/office/drawing/2014/main" id="{934D51A4-2860-4F2B-8D0E-E8A25D544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2350" y="32099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3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číslo snímku 2">
            <a:extLst>
              <a:ext uri="{FF2B5EF4-FFF2-40B4-BE49-F238E27FC236}">
                <a16:creationId xmlns:a16="http://schemas.microsoft.com/office/drawing/2014/main" id="{173A6296-397B-43CA-831E-37396050F7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3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4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B051F85-456C-4BB5-BB93-E9788B36577A}" type="slidenum">
              <a:rPr lang="cs-CZ" altLang="cs-CZ" sz="26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cs-CZ" altLang="cs-CZ" sz="2600">
              <a:latin typeface="Arial" panose="020B060402020202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F1547863-5771-418B-B822-1914621EEE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HISTOGRAM</a:t>
            </a:r>
            <a:endParaRPr lang="en-GB" altLang="cs-CZ"/>
          </a:p>
        </p:txBody>
      </p:sp>
      <p:pic>
        <p:nvPicPr>
          <p:cNvPr id="15364" name="Picture 4" descr="3-30">
            <a:extLst>
              <a:ext uri="{FF2B5EF4-FFF2-40B4-BE49-F238E27FC236}">
                <a16:creationId xmlns:a16="http://schemas.microsoft.com/office/drawing/2014/main" id="{3BCC1F4C-66B4-4E1B-941F-44E60496CD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14600"/>
            <a:ext cx="8382000" cy="281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 Box 5">
            <a:extLst>
              <a:ext uri="{FF2B5EF4-FFF2-40B4-BE49-F238E27FC236}">
                <a16:creationId xmlns:a16="http://schemas.microsoft.com/office/drawing/2014/main" id="{5284388B-E73B-4AE9-BFAF-0D9FDC5D2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9812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3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4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0"/>
              <a:t>correct width of interval:</a:t>
            </a:r>
            <a:endParaRPr lang="en-GB" altLang="cs-CZ" sz="2400" b="0"/>
          </a:p>
        </p:txBody>
      </p:sp>
      <p:graphicFrame>
        <p:nvGraphicFramePr>
          <p:cNvPr id="15366" name="Object 6">
            <a:extLst>
              <a:ext uri="{FF2B5EF4-FFF2-40B4-BE49-F238E27FC236}">
                <a16:creationId xmlns:a16="http://schemas.microsoft.com/office/drawing/2014/main" id="{5059064F-6377-43CF-A85A-BEC9CE728E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5867400"/>
          <a:ext cx="33528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Equation" r:id="rId6" imgW="1714500" imgH="342900" progId="Equation.DSMT4">
                  <p:embed/>
                </p:oleObj>
              </mc:Choice>
              <mc:Fallback>
                <p:oleObj name="Equation" r:id="rId6" imgW="1714500" imgH="3429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867400"/>
                        <a:ext cx="33528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7">
            <a:extLst>
              <a:ext uri="{FF2B5EF4-FFF2-40B4-BE49-F238E27FC236}">
                <a16:creationId xmlns:a16="http://schemas.microsoft.com/office/drawing/2014/main" id="{512A141E-A0AF-4CC5-B66E-0C3DE40378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10200" y="5943600"/>
          <a:ext cx="20193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r:id="rId8" imgW="1739900" imgH="381000" progId="Equation.DSMT4">
                  <p:embed/>
                </p:oleObj>
              </mc:Choice>
              <mc:Fallback>
                <p:oleObj r:id="rId8" imgW="1739900" imgH="381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943600"/>
                        <a:ext cx="2019300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číslo snímku 2">
            <a:extLst>
              <a:ext uri="{FF2B5EF4-FFF2-40B4-BE49-F238E27FC236}">
                <a16:creationId xmlns:a16="http://schemas.microsoft.com/office/drawing/2014/main" id="{C199B2B2-FA38-4655-9BD5-8D853C0E6F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3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A843EE6-656B-4413-A90C-84610798F4F6}" type="slidenum">
              <a:rPr lang="cs-CZ" altLang="cs-CZ" sz="26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cs-CZ" altLang="cs-CZ" sz="2600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BE7F34BE-4789-4102-9D2D-5C2C6FD980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HISTOGRAM – kernel density function</a:t>
            </a:r>
            <a:endParaRPr lang="en-GB" altLang="cs-CZ"/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8F1EE8B0-FF23-49E2-8D41-28F593CA65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6963" y="2043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3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0"/>
          </a:p>
        </p:txBody>
      </p:sp>
      <p:pic>
        <p:nvPicPr>
          <p:cNvPr id="16389" name="Picture 5">
            <a:extLst>
              <a:ext uri="{FF2B5EF4-FFF2-40B4-BE49-F238E27FC236}">
                <a16:creationId xmlns:a16="http://schemas.microsoft.com/office/drawing/2014/main" id="{52A1C812-8E60-49E6-B46A-6EAF01EE1D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09800"/>
            <a:ext cx="8305800" cy="426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číslo snímku 2">
            <a:extLst>
              <a:ext uri="{FF2B5EF4-FFF2-40B4-BE49-F238E27FC236}">
                <a16:creationId xmlns:a16="http://schemas.microsoft.com/office/drawing/2014/main" id="{291BA072-D680-4963-8609-1E23DBFB5B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3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01EBA79-A22E-4F80-9E91-1AD62A37602E}" type="slidenum">
              <a:rPr lang="cs-CZ" altLang="cs-CZ" sz="26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cs-CZ" altLang="cs-CZ" sz="2600">
              <a:latin typeface="Arial" panose="020B060402020202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44C57012-041B-4D2F-95C0-A66198F622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TRANSFORMATION</a:t>
            </a:r>
            <a:endParaRPr lang="en-GB" altLang="cs-CZ"/>
          </a:p>
        </p:txBody>
      </p:sp>
      <p:sp>
        <p:nvSpPr>
          <p:cNvPr id="17412" name="Text Box 3">
            <a:extLst>
              <a:ext uri="{FF2B5EF4-FFF2-40B4-BE49-F238E27FC236}">
                <a16:creationId xmlns:a16="http://schemas.microsoft.com/office/drawing/2014/main" id="{9FD7C349-9C21-4E18-AFE3-D78A0AAED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209800"/>
            <a:ext cx="7772400" cy="1200150"/>
          </a:xfrm>
          <a:prstGeom prst="rect">
            <a:avLst/>
          </a:prstGeom>
          <a:noFill/>
          <a:ln w="63500">
            <a:solidFill>
              <a:srgbClr val="8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74650" indent="-37465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3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0"/>
              <a:t>Aim of transformation: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Blip>
                <a:blip r:embed="rId2"/>
              </a:buBlip>
            </a:pPr>
            <a:r>
              <a:rPr lang="cs-CZ" altLang="cs-CZ" sz="2400"/>
              <a:t>reduction of variance</a:t>
            </a:r>
            <a:r>
              <a:rPr lang="cs-CZ" altLang="cs-CZ" sz="2400" b="0"/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Blip>
                <a:blip r:embed="rId2"/>
              </a:buBlip>
            </a:pPr>
            <a:r>
              <a:rPr lang="cs-CZ" altLang="cs-CZ" sz="2400" b="0"/>
              <a:t>better level of symmetry(</a:t>
            </a:r>
            <a:r>
              <a:rPr lang="cs-CZ" altLang="cs-CZ" sz="2400"/>
              <a:t>normality</a:t>
            </a:r>
            <a:r>
              <a:rPr lang="cs-CZ" altLang="cs-CZ" sz="2400" b="0"/>
              <a:t>) of data </a:t>
            </a:r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400C3584-223D-4257-9DA2-02C6C5849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419600"/>
            <a:ext cx="7772400" cy="1200150"/>
          </a:xfrm>
          <a:prstGeom prst="rect">
            <a:avLst/>
          </a:prstGeom>
          <a:noFill/>
          <a:ln w="635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74650" indent="-37465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3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0"/>
              <a:t>Transformation function: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Blip>
                <a:blip r:embed="rId2"/>
              </a:buBlip>
            </a:pPr>
            <a:r>
              <a:rPr lang="cs-CZ" altLang="cs-CZ" sz="2400"/>
              <a:t>non-linear function </a:t>
            </a:r>
            <a:r>
              <a:rPr lang="cs-CZ" altLang="cs-CZ" sz="2400" b="0"/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Blip>
                <a:blip r:embed="rId2"/>
              </a:buBlip>
            </a:pPr>
            <a:r>
              <a:rPr lang="cs-CZ" altLang="cs-CZ" sz="2400"/>
              <a:t>monotonic </a:t>
            </a:r>
            <a:r>
              <a:rPr lang="cs-CZ" altLang="cs-CZ" sz="2400" b="0"/>
              <a:t>function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číslo snímku 2">
            <a:extLst>
              <a:ext uri="{FF2B5EF4-FFF2-40B4-BE49-F238E27FC236}">
                <a16:creationId xmlns:a16="http://schemas.microsoft.com/office/drawing/2014/main" id="{EB3AF25B-BB7A-4625-BEA2-88036AC63C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3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9CD604B-9EF5-4369-85C7-F0C113B470AA}" type="slidenum">
              <a:rPr lang="cs-CZ" altLang="cs-CZ" sz="26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cs-CZ" altLang="cs-CZ" sz="2600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E0177692-8C82-440B-8172-0B2F3716BE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TRANSFORMATION – basic concept</a:t>
            </a:r>
            <a:endParaRPr lang="en-GB" altLang="cs-CZ"/>
          </a:p>
        </p:txBody>
      </p:sp>
      <p:grpSp>
        <p:nvGrpSpPr>
          <p:cNvPr id="18436" name="Group 6">
            <a:extLst>
              <a:ext uri="{FF2B5EF4-FFF2-40B4-BE49-F238E27FC236}">
                <a16:creationId xmlns:a16="http://schemas.microsoft.com/office/drawing/2014/main" id="{CF3C3C21-8F66-4423-9A73-0398F4437F3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85800" y="1960563"/>
            <a:ext cx="8872538" cy="4897437"/>
            <a:chOff x="432" y="1235"/>
            <a:chExt cx="5589" cy="3085"/>
          </a:xfrm>
        </p:grpSpPr>
        <p:sp>
          <p:nvSpPr>
            <p:cNvPr id="18437" name="AutoShape 5">
              <a:extLst>
                <a:ext uri="{FF2B5EF4-FFF2-40B4-BE49-F238E27FC236}">
                  <a16:creationId xmlns:a16="http://schemas.microsoft.com/office/drawing/2014/main" id="{6C8F9450-1FB6-4F2E-B396-2A213C3E66F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32" y="1235"/>
              <a:ext cx="5589" cy="30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38" name="Rectangle 7">
              <a:extLst>
                <a:ext uri="{FF2B5EF4-FFF2-40B4-BE49-F238E27FC236}">
                  <a16:creationId xmlns:a16="http://schemas.microsoft.com/office/drawing/2014/main" id="{0727000E-6F7D-4912-B7A6-838F75FF19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9" y="1238"/>
              <a:ext cx="6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200" b="0">
                  <a:solidFill>
                    <a:srgbClr val="000000"/>
                  </a:solidFill>
                </a:rPr>
                <a:t> </a:t>
              </a:r>
              <a:endParaRPr lang="en-US" altLang="cs-CZ" sz="2400" b="0"/>
            </a:p>
          </p:txBody>
        </p:sp>
        <p:sp>
          <p:nvSpPr>
            <p:cNvPr id="18439" name="Rectangle 8">
              <a:extLst>
                <a:ext uri="{FF2B5EF4-FFF2-40B4-BE49-F238E27FC236}">
                  <a16:creationId xmlns:a16="http://schemas.microsoft.com/office/drawing/2014/main" id="{F7E793C9-C1FC-4D09-A469-B6114ECD4E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3734"/>
              <a:ext cx="275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18440" name="Rectangle 9">
              <a:extLst>
                <a:ext uri="{FF2B5EF4-FFF2-40B4-BE49-F238E27FC236}">
                  <a16:creationId xmlns:a16="http://schemas.microsoft.com/office/drawing/2014/main" id="{32C87814-C876-46E3-B68E-68E343E261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3739"/>
              <a:ext cx="97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600">
                  <a:solidFill>
                    <a:srgbClr val="000000"/>
                  </a:solidFill>
                </a:rPr>
                <a:t>-</a:t>
              </a:r>
              <a:endParaRPr lang="en-US" altLang="cs-CZ" sz="2400" b="0"/>
            </a:p>
          </p:txBody>
        </p:sp>
        <p:sp>
          <p:nvSpPr>
            <p:cNvPr id="18441" name="Rectangle 10">
              <a:extLst>
                <a:ext uri="{FF2B5EF4-FFF2-40B4-BE49-F238E27FC236}">
                  <a16:creationId xmlns:a16="http://schemas.microsoft.com/office/drawing/2014/main" id="{3ACBA849-4BCE-4A27-ADD1-D8F8C01B38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" y="3739"/>
              <a:ext cx="216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600">
                  <a:solidFill>
                    <a:srgbClr val="000000"/>
                  </a:solidFill>
                </a:rPr>
                <a:t>0.4</a:t>
              </a:r>
              <a:endParaRPr lang="en-US" altLang="cs-CZ" sz="2400" b="0"/>
            </a:p>
          </p:txBody>
        </p:sp>
        <p:sp>
          <p:nvSpPr>
            <p:cNvPr id="18442" name="Rectangle 11">
              <a:extLst>
                <a:ext uri="{FF2B5EF4-FFF2-40B4-BE49-F238E27FC236}">
                  <a16:creationId xmlns:a16="http://schemas.microsoft.com/office/drawing/2014/main" id="{FB72E2BB-3F08-44AF-9E20-A68756226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" y="3767"/>
              <a:ext cx="6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200" b="0">
                  <a:solidFill>
                    <a:srgbClr val="000000"/>
                  </a:solidFill>
                </a:rPr>
                <a:t> </a:t>
              </a:r>
              <a:endParaRPr lang="en-US" altLang="cs-CZ" sz="2400" b="0"/>
            </a:p>
          </p:txBody>
        </p:sp>
        <p:sp>
          <p:nvSpPr>
            <p:cNvPr id="18443" name="Freeform 12">
              <a:extLst>
                <a:ext uri="{FF2B5EF4-FFF2-40B4-BE49-F238E27FC236}">
                  <a16:creationId xmlns:a16="http://schemas.microsoft.com/office/drawing/2014/main" id="{BB262339-265D-45DA-8F73-BDF4F634E45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6" y="1972"/>
              <a:ext cx="211" cy="440"/>
            </a:xfrm>
            <a:custGeom>
              <a:avLst/>
              <a:gdLst>
                <a:gd name="T0" fmla="*/ 23 w 635"/>
                <a:gd name="T1" fmla="*/ 0 h 1318"/>
                <a:gd name="T2" fmla="*/ 22 w 635"/>
                <a:gd name="T3" fmla="*/ 0 h 1318"/>
                <a:gd name="T4" fmla="*/ 0 w 635"/>
                <a:gd name="T5" fmla="*/ 49 h 1318"/>
                <a:gd name="T6" fmla="*/ 1 w 635"/>
                <a:gd name="T7" fmla="*/ 49 h 1318"/>
                <a:gd name="T8" fmla="*/ 23 w 635"/>
                <a:gd name="T9" fmla="*/ 0 h 13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5"/>
                <a:gd name="T16" fmla="*/ 0 h 1318"/>
                <a:gd name="T17" fmla="*/ 635 w 635"/>
                <a:gd name="T18" fmla="*/ 1318 h 13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5" h="1318">
                  <a:moveTo>
                    <a:pt x="635" y="12"/>
                  </a:moveTo>
                  <a:lnTo>
                    <a:pt x="608" y="0"/>
                  </a:lnTo>
                  <a:lnTo>
                    <a:pt x="0" y="1305"/>
                  </a:lnTo>
                  <a:lnTo>
                    <a:pt x="28" y="1318"/>
                  </a:lnTo>
                  <a:lnTo>
                    <a:pt x="635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44" name="Freeform 13">
              <a:extLst>
                <a:ext uri="{FF2B5EF4-FFF2-40B4-BE49-F238E27FC236}">
                  <a16:creationId xmlns:a16="http://schemas.microsoft.com/office/drawing/2014/main" id="{1436AD49-6CD6-4D98-8A77-337EEF58F7C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" y="2336"/>
              <a:ext cx="91" cy="122"/>
            </a:xfrm>
            <a:custGeom>
              <a:avLst/>
              <a:gdLst>
                <a:gd name="T0" fmla="*/ 0 w 273"/>
                <a:gd name="T1" fmla="*/ 0 h 366"/>
                <a:gd name="T2" fmla="*/ 0 w 273"/>
                <a:gd name="T3" fmla="*/ 14 h 366"/>
                <a:gd name="T4" fmla="*/ 10 w 273"/>
                <a:gd name="T5" fmla="*/ 5 h 366"/>
                <a:gd name="T6" fmla="*/ 3 w 273"/>
                <a:gd name="T7" fmla="*/ 6 h 366"/>
                <a:gd name="T8" fmla="*/ 0 w 273"/>
                <a:gd name="T9" fmla="*/ 0 h 3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366"/>
                <a:gd name="T17" fmla="*/ 273 w 273"/>
                <a:gd name="T18" fmla="*/ 366 h 3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366">
                  <a:moveTo>
                    <a:pt x="0" y="0"/>
                  </a:moveTo>
                  <a:lnTo>
                    <a:pt x="0" y="366"/>
                  </a:lnTo>
                  <a:lnTo>
                    <a:pt x="273" y="123"/>
                  </a:lnTo>
                  <a:lnTo>
                    <a:pt x="91" y="1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45" name="Freeform 14">
              <a:extLst>
                <a:ext uri="{FF2B5EF4-FFF2-40B4-BE49-F238E27FC236}">
                  <a16:creationId xmlns:a16="http://schemas.microsoft.com/office/drawing/2014/main" id="{F456F64A-C0B1-4169-9E98-71F7632769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0" y="3046"/>
              <a:ext cx="112" cy="101"/>
            </a:xfrm>
            <a:custGeom>
              <a:avLst/>
              <a:gdLst>
                <a:gd name="T0" fmla="*/ 9 w 334"/>
                <a:gd name="T1" fmla="*/ 0 h 304"/>
                <a:gd name="T2" fmla="*/ 0 w 334"/>
                <a:gd name="T3" fmla="*/ 9 h 304"/>
                <a:gd name="T4" fmla="*/ 13 w 334"/>
                <a:gd name="T5" fmla="*/ 11 h 304"/>
                <a:gd name="T6" fmla="*/ 7 w 334"/>
                <a:gd name="T7" fmla="*/ 7 h 304"/>
                <a:gd name="T8" fmla="*/ 9 w 334"/>
                <a:gd name="T9" fmla="*/ 0 h 3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4"/>
                <a:gd name="T16" fmla="*/ 0 h 304"/>
                <a:gd name="T17" fmla="*/ 334 w 334"/>
                <a:gd name="T18" fmla="*/ 304 h 3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4" h="304">
                  <a:moveTo>
                    <a:pt x="241" y="0"/>
                  </a:moveTo>
                  <a:lnTo>
                    <a:pt x="0" y="242"/>
                  </a:lnTo>
                  <a:lnTo>
                    <a:pt x="334" y="304"/>
                  </a:lnTo>
                  <a:lnTo>
                    <a:pt x="182" y="183"/>
                  </a:lnTo>
                  <a:lnTo>
                    <a:pt x="2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46" name="Line 15">
              <a:extLst>
                <a:ext uri="{FF2B5EF4-FFF2-40B4-BE49-F238E27FC236}">
                  <a16:creationId xmlns:a16="http://schemas.microsoft.com/office/drawing/2014/main" id="{8BF03143-5F64-42E2-A3BC-8FB47899EF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9" y="1288"/>
              <a:ext cx="1" cy="250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47" name="Line 16">
              <a:extLst>
                <a:ext uri="{FF2B5EF4-FFF2-40B4-BE49-F238E27FC236}">
                  <a16:creationId xmlns:a16="http://schemas.microsoft.com/office/drawing/2014/main" id="{A0CE9C1A-C4B0-4714-BF81-D551DA27FA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6" y="3392"/>
              <a:ext cx="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48" name="Line 17">
              <a:extLst>
                <a:ext uri="{FF2B5EF4-FFF2-40B4-BE49-F238E27FC236}">
                  <a16:creationId xmlns:a16="http://schemas.microsoft.com/office/drawing/2014/main" id="{4DD25642-4BE1-46F8-B1D8-64A2C0A3C9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6" y="2977"/>
              <a:ext cx="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49" name="Line 18">
              <a:extLst>
                <a:ext uri="{FF2B5EF4-FFF2-40B4-BE49-F238E27FC236}">
                  <a16:creationId xmlns:a16="http://schemas.microsoft.com/office/drawing/2014/main" id="{A1CA527A-F8AC-40DD-9959-CB5D6D0129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6" y="2562"/>
              <a:ext cx="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50" name="Line 19">
              <a:extLst>
                <a:ext uri="{FF2B5EF4-FFF2-40B4-BE49-F238E27FC236}">
                  <a16:creationId xmlns:a16="http://schemas.microsoft.com/office/drawing/2014/main" id="{1030B384-7FC6-4562-8672-BF3B5763E9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6" y="2136"/>
              <a:ext cx="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51" name="Line 20">
              <a:extLst>
                <a:ext uri="{FF2B5EF4-FFF2-40B4-BE49-F238E27FC236}">
                  <a16:creationId xmlns:a16="http://schemas.microsoft.com/office/drawing/2014/main" id="{122FD5E8-D7A6-4C62-97F7-DFC97A73DA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6" y="1721"/>
              <a:ext cx="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52" name="Line 21">
              <a:extLst>
                <a:ext uri="{FF2B5EF4-FFF2-40B4-BE49-F238E27FC236}">
                  <a16:creationId xmlns:a16="http://schemas.microsoft.com/office/drawing/2014/main" id="{6B64BEC9-032A-4241-A77D-D7C96FA8C1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6" y="1306"/>
              <a:ext cx="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53" name="Line 22">
              <a:extLst>
                <a:ext uri="{FF2B5EF4-FFF2-40B4-BE49-F238E27FC236}">
                  <a16:creationId xmlns:a16="http://schemas.microsoft.com/office/drawing/2014/main" id="{0B4583E3-A1D4-44AF-B2A8-FD8A3B596A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6" y="3807"/>
              <a:ext cx="49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54" name="Line 23">
              <a:extLst>
                <a:ext uri="{FF2B5EF4-FFF2-40B4-BE49-F238E27FC236}">
                  <a16:creationId xmlns:a16="http://schemas.microsoft.com/office/drawing/2014/main" id="{BC7BC042-FB91-48A1-8642-9616E45BD0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04" y="3807"/>
              <a:ext cx="1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55" name="Line 24">
              <a:extLst>
                <a:ext uri="{FF2B5EF4-FFF2-40B4-BE49-F238E27FC236}">
                  <a16:creationId xmlns:a16="http://schemas.microsoft.com/office/drawing/2014/main" id="{C1833FF6-022D-4906-AD77-56D638760C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22" y="3807"/>
              <a:ext cx="1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56" name="Line 25">
              <a:extLst>
                <a:ext uri="{FF2B5EF4-FFF2-40B4-BE49-F238E27FC236}">
                  <a16:creationId xmlns:a16="http://schemas.microsoft.com/office/drawing/2014/main" id="{CEF90CAF-AE34-4912-BC8F-C01ED0D4FA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40" y="3807"/>
              <a:ext cx="1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57" name="Line 26">
              <a:extLst>
                <a:ext uri="{FF2B5EF4-FFF2-40B4-BE49-F238E27FC236}">
                  <a16:creationId xmlns:a16="http://schemas.microsoft.com/office/drawing/2014/main" id="{3F7B9935-A13A-4DE2-BFFF-323F7B9116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58" y="3807"/>
              <a:ext cx="1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58" name="Line 27">
              <a:extLst>
                <a:ext uri="{FF2B5EF4-FFF2-40B4-BE49-F238E27FC236}">
                  <a16:creationId xmlns:a16="http://schemas.microsoft.com/office/drawing/2014/main" id="{F30DA3AE-1A83-4781-9AFE-40E8EEA78E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66" y="3807"/>
              <a:ext cx="1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59" name="Line 28">
              <a:extLst>
                <a:ext uri="{FF2B5EF4-FFF2-40B4-BE49-F238E27FC236}">
                  <a16:creationId xmlns:a16="http://schemas.microsoft.com/office/drawing/2014/main" id="{3C8531F9-6B14-4252-AE87-8D29A93451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83" y="3807"/>
              <a:ext cx="1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60" name="Line 29">
              <a:extLst>
                <a:ext uri="{FF2B5EF4-FFF2-40B4-BE49-F238E27FC236}">
                  <a16:creationId xmlns:a16="http://schemas.microsoft.com/office/drawing/2014/main" id="{81A5FC3D-3B11-4E1E-B5A9-7847B305B1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01" y="3807"/>
              <a:ext cx="1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61" name="Line 30">
              <a:extLst>
                <a:ext uri="{FF2B5EF4-FFF2-40B4-BE49-F238E27FC236}">
                  <a16:creationId xmlns:a16="http://schemas.microsoft.com/office/drawing/2014/main" id="{929563AB-A94B-4AE7-845B-AFE831C417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19" y="3807"/>
              <a:ext cx="1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62" name="Rectangle 31">
              <a:extLst>
                <a:ext uri="{FF2B5EF4-FFF2-40B4-BE49-F238E27FC236}">
                  <a16:creationId xmlns:a16="http://schemas.microsoft.com/office/drawing/2014/main" id="{00A6DD7E-562C-439C-8655-621AD6A062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3321"/>
              <a:ext cx="275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18463" name="Rectangle 32">
              <a:extLst>
                <a:ext uri="{FF2B5EF4-FFF2-40B4-BE49-F238E27FC236}">
                  <a16:creationId xmlns:a16="http://schemas.microsoft.com/office/drawing/2014/main" id="{FA1A8859-181B-49FE-84CE-94D06EA254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3326"/>
              <a:ext cx="97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600">
                  <a:solidFill>
                    <a:srgbClr val="000000"/>
                  </a:solidFill>
                </a:rPr>
                <a:t>-</a:t>
              </a:r>
              <a:endParaRPr lang="en-US" altLang="cs-CZ" sz="2400" b="0"/>
            </a:p>
          </p:txBody>
        </p:sp>
        <p:sp>
          <p:nvSpPr>
            <p:cNvPr id="18464" name="Rectangle 33">
              <a:extLst>
                <a:ext uri="{FF2B5EF4-FFF2-40B4-BE49-F238E27FC236}">
                  <a16:creationId xmlns:a16="http://schemas.microsoft.com/office/drawing/2014/main" id="{F105D5AC-C7D1-46EE-987C-74913443F5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" y="3326"/>
              <a:ext cx="216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600">
                  <a:solidFill>
                    <a:srgbClr val="000000"/>
                  </a:solidFill>
                </a:rPr>
                <a:t>0.2</a:t>
              </a:r>
              <a:endParaRPr lang="en-US" altLang="cs-CZ" sz="2400" b="0"/>
            </a:p>
          </p:txBody>
        </p:sp>
        <p:sp>
          <p:nvSpPr>
            <p:cNvPr id="18465" name="Rectangle 34">
              <a:extLst>
                <a:ext uri="{FF2B5EF4-FFF2-40B4-BE49-F238E27FC236}">
                  <a16:creationId xmlns:a16="http://schemas.microsoft.com/office/drawing/2014/main" id="{1ACDD5F4-64EE-463C-B03F-71E4802267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" y="3353"/>
              <a:ext cx="6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200" b="0">
                  <a:solidFill>
                    <a:srgbClr val="000000"/>
                  </a:solidFill>
                </a:rPr>
                <a:t> </a:t>
              </a:r>
              <a:endParaRPr lang="en-US" altLang="cs-CZ" sz="2400" b="0"/>
            </a:p>
          </p:txBody>
        </p:sp>
        <p:sp>
          <p:nvSpPr>
            <p:cNvPr id="18466" name="Rectangle 35">
              <a:extLst>
                <a:ext uri="{FF2B5EF4-FFF2-40B4-BE49-F238E27FC236}">
                  <a16:creationId xmlns:a16="http://schemas.microsoft.com/office/drawing/2014/main" id="{6BF03E5C-60A9-4A43-AA17-404BB0B829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4" y="2906"/>
              <a:ext cx="13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18467" name="Rectangle 36">
              <a:extLst>
                <a:ext uri="{FF2B5EF4-FFF2-40B4-BE49-F238E27FC236}">
                  <a16:creationId xmlns:a16="http://schemas.microsoft.com/office/drawing/2014/main" id="{05B39D1E-5422-4CE7-A76D-B42EB8B3F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4" y="2910"/>
              <a:ext cx="119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600">
                  <a:solidFill>
                    <a:srgbClr val="000000"/>
                  </a:solidFill>
                </a:rPr>
                <a:t>0</a:t>
              </a:r>
              <a:endParaRPr lang="en-US" altLang="cs-CZ" sz="2400" b="0"/>
            </a:p>
          </p:txBody>
        </p:sp>
        <p:sp>
          <p:nvSpPr>
            <p:cNvPr id="18468" name="Rectangle 37">
              <a:extLst>
                <a:ext uri="{FF2B5EF4-FFF2-40B4-BE49-F238E27FC236}">
                  <a16:creationId xmlns:a16="http://schemas.microsoft.com/office/drawing/2014/main" id="{A99EF6B9-4281-4634-AA8C-507A96F816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8" y="2938"/>
              <a:ext cx="6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200" b="0">
                  <a:solidFill>
                    <a:srgbClr val="000000"/>
                  </a:solidFill>
                </a:rPr>
                <a:t> </a:t>
              </a:r>
              <a:endParaRPr lang="en-US" altLang="cs-CZ" sz="2400" b="0"/>
            </a:p>
          </p:txBody>
        </p:sp>
        <p:sp>
          <p:nvSpPr>
            <p:cNvPr id="18469" name="Rectangle 38">
              <a:extLst>
                <a:ext uri="{FF2B5EF4-FFF2-40B4-BE49-F238E27FC236}">
                  <a16:creationId xmlns:a16="http://schemas.microsoft.com/office/drawing/2014/main" id="{8A2C2052-4B3F-4FE6-9397-411579E573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" y="2491"/>
              <a:ext cx="23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18470" name="Rectangle 39">
              <a:extLst>
                <a:ext uri="{FF2B5EF4-FFF2-40B4-BE49-F238E27FC236}">
                  <a16:creationId xmlns:a16="http://schemas.microsoft.com/office/drawing/2014/main" id="{B7BF38FA-7CBD-4D63-A937-5260B44D37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" y="2495"/>
              <a:ext cx="216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600">
                  <a:solidFill>
                    <a:srgbClr val="000000"/>
                  </a:solidFill>
                </a:rPr>
                <a:t>0.2</a:t>
              </a:r>
              <a:endParaRPr lang="en-US" altLang="cs-CZ" sz="2400" b="0"/>
            </a:p>
          </p:txBody>
        </p:sp>
        <p:sp>
          <p:nvSpPr>
            <p:cNvPr id="18471" name="Rectangle 40">
              <a:extLst>
                <a:ext uri="{FF2B5EF4-FFF2-40B4-BE49-F238E27FC236}">
                  <a16:creationId xmlns:a16="http://schemas.microsoft.com/office/drawing/2014/main" id="{64485673-2559-4FFF-A4C0-37899691A3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4" y="2523"/>
              <a:ext cx="6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200" b="0">
                  <a:solidFill>
                    <a:srgbClr val="000000"/>
                  </a:solidFill>
                </a:rPr>
                <a:t> </a:t>
              </a:r>
              <a:endParaRPr lang="en-US" altLang="cs-CZ" sz="2400" b="0"/>
            </a:p>
          </p:txBody>
        </p:sp>
        <p:sp>
          <p:nvSpPr>
            <p:cNvPr id="18472" name="Rectangle 41">
              <a:extLst>
                <a:ext uri="{FF2B5EF4-FFF2-40B4-BE49-F238E27FC236}">
                  <a16:creationId xmlns:a16="http://schemas.microsoft.com/office/drawing/2014/main" id="{FAB1E106-ECAD-4B4E-9482-365C5071CC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" y="2065"/>
              <a:ext cx="23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18473" name="Rectangle 42">
              <a:extLst>
                <a:ext uri="{FF2B5EF4-FFF2-40B4-BE49-F238E27FC236}">
                  <a16:creationId xmlns:a16="http://schemas.microsoft.com/office/drawing/2014/main" id="{5DF6D4B6-C3F5-4C80-9293-EF8A7EC957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" y="2070"/>
              <a:ext cx="216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600">
                  <a:solidFill>
                    <a:srgbClr val="000000"/>
                  </a:solidFill>
                </a:rPr>
                <a:t>0.4</a:t>
              </a:r>
              <a:endParaRPr lang="en-US" altLang="cs-CZ" sz="2400" b="0"/>
            </a:p>
          </p:txBody>
        </p:sp>
        <p:sp>
          <p:nvSpPr>
            <p:cNvPr id="18474" name="Rectangle 43">
              <a:extLst>
                <a:ext uri="{FF2B5EF4-FFF2-40B4-BE49-F238E27FC236}">
                  <a16:creationId xmlns:a16="http://schemas.microsoft.com/office/drawing/2014/main" id="{28E8D3FC-88D2-46B6-8820-99FDA6DABE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4" y="2097"/>
              <a:ext cx="6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200" b="0">
                  <a:solidFill>
                    <a:srgbClr val="000000"/>
                  </a:solidFill>
                </a:rPr>
                <a:t> </a:t>
              </a:r>
              <a:endParaRPr lang="en-US" altLang="cs-CZ" sz="2400" b="0"/>
            </a:p>
          </p:txBody>
        </p:sp>
        <p:sp>
          <p:nvSpPr>
            <p:cNvPr id="18475" name="Rectangle 44">
              <a:extLst>
                <a:ext uri="{FF2B5EF4-FFF2-40B4-BE49-F238E27FC236}">
                  <a16:creationId xmlns:a16="http://schemas.microsoft.com/office/drawing/2014/main" id="{8FCB31F5-AB56-4EB0-8D13-C8AA34DFC7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" y="1650"/>
              <a:ext cx="23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18476" name="Rectangle 45">
              <a:extLst>
                <a:ext uri="{FF2B5EF4-FFF2-40B4-BE49-F238E27FC236}">
                  <a16:creationId xmlns:a16="http://schemas.microsoft.com/office/drawing/2014/main" id="{4A6E48A1-2FC5-401D-8577-74F4656708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" y="1654"/>
              <a:ext cx="216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600">
                  <a:solidFill>
                    <a:srgbClr val="000000"/>
                  </a:solidFill>
                </a:rPr>
                <a:t>0.6</a:t>
              </a:r>
              <a:endParaRPr lang="en-US" altLang="cs-CZ" sz="2400" b="0"/>
            </a:p>
          </p:txBody>
        </p:sp>
        <p:sp>
          <p:nvSpPr>
            <p:cNvPr id="18477" name="Rectangle 46">
              <a:extLst>
                <a:ext uri="{FF2B5EF4-FFF2-40B4-BE49-F238E27FC236}">
                  <a16:creationId xmlns:a16="http://schemas.microsoft.com/office/drawing/2014/main" id="{C0F169F0-0335-43A6-B510-55A81B147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4" y="1682"/>
              <a:ext cx="6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200" b="0">
                  <a:solidFill>
                    <a:srgbClr val="000000"/>
                  </a:solidFill>
                </a:rPr>
                <a:t> </a:t>
              </a:r>
              <a:endParaRPr lang="en-US" altLang="cs-CZ" sz="2400" b="0"/>
            </a:p>
          </p:txBody>
        </p:sp>
        <p:sp>
          <p:nvSpPr>
            <p:cNvPr id="18478" name="Rectangle 47">
              <a:extLst>
                <a:ext uri="{FF2B5EF4-FFF2-40B4-BE49-F238E27FC236}">
                  <a16:creationId xmlns:a16="http://schemas.microsoft.com/office/drawing/2014/main" id="{1967CE13-3E06-4E5E-986D-23C6BEF81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" y="1235"/>
              <a:ext cx="23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18479" name="Rectangle 48">
              <a:extLst>
                <a:ext uri="{FF2B5EF4-FFF2-40B4-BE49-F238E27FC236}">
                  <a16:creationId xmlns:a16="http://schemas.microsoft.com/office/drawing/2014/main" id="{32CD962A-F138-425C-BBC5-9100F0E499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" y="1239"/>
              <a:ext cx="216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600">
                  <a:solidFill>
                    <a:srgbClr val="000000"/>
                  </a:solidFill>
                </a:rPr>
                <a:t>0.8</a:t>
              </a:r>
              <a:endParaRPr lang="en-US" altLang="cs-CZ" sz="2400" b="0"/>
            </a:p>
          </p:txBody>
        </p:sp>
        <p:sp>
          <p:nvSpPr>
            <p:cNvPr id="18480" name="Rectangle 49">
              <a:extLst>
                <a:ext uri="{FF2B5EF4-FFF2-40B4-BE49-F238E27FC236}">
                  <a16:creationId xmlns:a16="http://schemas.microsoft.com/office/drawing/2014/main" id="{BB0BD0FA-DF55-4641-8B4C-1C975625F4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4" y="1267"/>
              <a:ext cx="6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200" b="0">
                  <a:solidFill>
                    <a:srgbClr val="000000"/>
                  </a:solidFill>
                </a:rPr>
                <a:t> </a:t>
              </a:r>
              <a:endParaRPr lang="en-US" altLang="cs-CZ" sz="2400" b="0"/>
            </a:p>
          </p:txBody>
        </p:sp>
        <p:sp>
          <p:nvSpPr>
            <p:cNvPr id="18481" name="Rectangle 50">
              <a:extLst>
                <a:ext uri="{FF2B5EF4-FFF2-40B4-BE49-F238E27FC236}">
                  <a16:creationId xmlns:a16="http://schemas.microsoft.com/office/drawing/2014/main" id="{7D91A88D-B21B-4E43-9B23-F8B105114A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6" y="3929"/>
              <a:ext cx="1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18482" name="Rectangle 51">
              <a:extLst>
                <a:ext uri="{FF2B5EF4-FFF2-40B4-BE49-F238E27FC236}">
                  <a16:creationId xmlns:a16="http://schemas.microsoft.com/office/drawing/2014/main" id="{C8594A3C-6FFF-43A1-B387-11588267A6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6" y="3934"/>
              <a:ext cx="119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600">
                  <a:solidFill>
                    <a:srgbClr val="000000"/>
                  </a:solidFill>
                </a:rPr>
                <a:t>0</a:t>
              </a:r>
              <a:endParaRPr lang="en-US" altLang="cs-CZ" sz="2400" b="0"/>
            </a:p>
          </p:txBody>
        </p:sp>
        <p:sp>
          <p:nvSpPr>
            <p:cNvPr id="18483" name="Rectangle 52">
              <a:extLst>
                <a:ext uri="{FF2B5EF4-FFF2-40B4-BE49-F238E27FC236}">
                  <a16:creationId xmlns:a16="http://schemas.microsoft.com/office/drawing/2014/main" id="{16D0AD43-F8B4-4CFE-92A8-B17404FAEB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3961"/>
              <a:ext cx="6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200" b="0">
                  <a:solidFill>
                    <a:srgbClr val="000000"/>
                  </a:solidFill>
                </a:rPr>
                <a:t> </a:t>
              </a:r>
              <a:endParaRPr lang="en-US" altLang="cs-CZ" sz="2400" b="0"/>
            </a:p>
          </p:txBody>
        </p:sp>
        <p:sp>
          <p:nvSpPr>
            <p:cNvPr id="18484" name="Rectangle 53">
              <a:extLst>
                <a:ext uri="{FF2B5EF4-FFF2-40B4-BE49-F238E27FC236}">
                  <a16:creationId xmlns:a16="http://schemas.microsoft.com/office/drawing/2014/main" id="{4DC401A1-33B6-4A17-AFEB-ABAC34BE75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3" y="3929"/>
              <a:ext cx="23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18485" name="Rectangle 54">
              <a:extLst>
                <a:ext uri="{FF2B5EF4-FFF2-40B4-BE49-F238E27FC236}">
                  <a16:creationId xmlns:a16="http://schemas.microsoft.com/office/drawing/2014/main" id="{9B88F019-9403-4A3B-B26C-7501BB4AE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3" y="3934"/>
              <a:ext cx="216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600">
                  <a:solidFill>
                    <a:srgbClr val="000000"/>
                  </a:solidFill>
                </a:rPr>
                <a:t>0.5</a:t>
              </a:r>
              <a:endParaRPr lang="en-US" altLang="cs-CZ" sz="2400" b="0"/>
            </a:p>
          </p:txBody>
        </p:sp>
        <p:sp>
          <p:nvSpPr>
            <p:cNvPr id="18486" name="Rectangle 55">
              <a:extLst>
                <a:ext uri="{FF2B5EF4-FFF2-40B4-BE49-F238E27FC236}">
                  <a16:creationId xmlns:a16="http://schemas.microsoft.com/office/drawing/2014/main" id="{90375910-5046-4221-93E0-22B4A86026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4" y="3961"/>
              <a:ext cx="6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200" b="0">
                  <a:solidFill>
                    <a:srgbClr val="000000"/>
                  </a:solidFill>
                </a:rPr>
                <a:t> </a:t>
              </a:r>
              <a:endParaRPr lang="en-US" altLang="cs-CZ" sz="2400" b="0"/>
            </a:p>
          </p:txBody>
        </p:sp>
        <p:sp>
          <p:nvSpPr>
            <p:cNvPr id="18487" name="Rectangle 56">
              <a:extLst>
                <a:ext uri="{FF2B5EF4-FFF2-40B4-BE49-F238E27FC236}">
                  <a16:creationId xmlns:a16="http://schemas.microsoft.com/office/drawing/2014/main" id="{D3FE964F-0CE9-453E-BF59-A967517DFE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2" y="3929"/>
              <a:ext cx="1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18488" name="Rectangle 57">
              <a:extLst>
                <a:ext uri="{FF2B5EF4-FFF2-40B4-BE49-F238E27FC236}">
                  <a16:creationId xmlns:a16="http://schemas.microsoft.com/office/drawing/2014/main" id="{D92F81FA-FD1A-49D3-A4CA-DBF4977ECF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2" y="3934"/>
              <a:ext cx="119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600">
                  <a:solidFill>
                    <a:srgbClr val="000000"/>
                  </a:solidFill>
                </a:rPr>
                <a:t>1</a:t>
              </a:r>
              <a:endParaRPr lang="en-US" altLang="cs-CZ" sz="2400" b="0"/>
            </a:p>
          </p:txBody>
        </p:sp>
        <p:sp>
          <p:nvSpPr>
            <p:cNvPr id="18489" name="Rectangle 58">
              <a:extLst>
                <a:ext uri="{FF2B5EF4-FFF2-40B4-BE49-F238E27FC236}">
                  <a16:creationId xmlns:a16="http://schemas.microsoft.com/office/drawing/2014/main" id="{94403E3C-7798-4EFB-89C5-9A0242CBB7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3961"/>
              <a:ext cx="6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200" b="0">
                  <a:solidFill>
                    <a:srgbClr val="000000"/>
                  </a:solidFill>
                </a:rPr>
                <a:t> </a:t>
              </a:r>
              <a:endParaRPr lang="en-US" altLang="cs-CZ" sz="2400" b="0"/>
            </a:p>
          </p:txBody>
        </p:sp>
        <p:sp>
          <p:nvSpPr>
            <p:cNvPr id="18490" name="Rectangle 59">
              <a:extLst>
                <a:ext uri="{FF2B5EF4-FFF2-40B4-BE49-F238E27FC236}">
                  <a16:creationId xmlns:a16="http://schemas.microsoft.com/office/drawing/2014/main" id="{CB9F71CA-0AC8-4FD6-9FE7-8C680EA38A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9" y="3929"/>
              <a:ext cx="233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18491" name="Rectangle 60">
              <a:extLst>
                <a:ext uri="{FF2B5EF4-FFF2-40B4-BE49-F238E27FC236}">
                  <a16:creationId xmlns:a16="http://schemas.microsoft.com/office/drawing/2014/main" id="{62245D1A-7D04-4075-944B-D1F9AF9E50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9" y="3934"/>
              <a:ext cx="216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600">
                  <a:solidFill>
                    <a:srgbClr val="000000"/>
                  </a:solidFill>
                </a:rPr>
                <a:t>1.5</a:t>
              </a:r>
              <a:endParaRPr lang="en-US" altLang="cs-CZ" sz="2400" b="0"/>
            </a:p>
          </p:txBody>
        </p:sp>
        <p:sp>
          <p:nvSpPr>
            <p:cNvPr id="18492" name="Rectangle 61">
              <a:extLst>
                <a:ext uri="{FF2B5EF4-FFF2-40B4-BE49-F238E27FC236}">
                  <a16:creationId xmlns:a16="http://schemas.microsoft.com/office/drawing/2014/main" id="{1DB4CB78-1055-4EA8-B02F-BC209A544D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0" y="3961"/>
              <a:ext cx="6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200" b="0">
                  <a:solidFill>
                    <a:srgbClr val="000000"/>
                  </a:solidFill>
                </a:rPr>
                <a:t> </a:t>
              </a:r>
              <a:endParaRPr lang="en-US" altLang="cs-CZ" sz="2400" b="0"/>
            </a:p>
          </p:txBody>
        </p:sp>
        <p:sp>
          <p:nvSpPr>
            <p:cNvPr id="18493" name="Rectangle 62">
              <a:extLst>
                <a:ext uri="{FF2B5EF4-FFF2-40B4-BE49-F238E27FC236}">
                  <a16:creationId xmlns:a16="http://schemas.microsoft.com/office/drawing/2014/main" id="{2403DE43-BB98-4B71-9AA6-4A5AF54A5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8" y="3929"/>
              <a:ext cx="1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18494" name="Rectangle 63">
              <a:extLst>
                <a:ext uri="{FF2B5EF4-FFF2-40B4-BE49-F238E27FC236}">
                  <a16:creationId xmlns:a16="http://schemas.microsoft.com/office/drawing/2014/main" id="{C7A9DDBB-F742-455E-9197-B947518AF2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8" y="3934"/>
              <a:ext cx="119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600">
                  <a:solidFill>
                    <a:srgbClr val="000000"/>
                  </a:solidFill>
                </a:rPr>
                <a:t>2</a:t>
              </a:r>
              <a:endParaRPr lang="en-US" altLang="cs-CZ" sz="2400" b="0"/>
            </a:p>
          </p:txBody>
        </p:sp>
        <p:sp>
          <p:nvSpPr>
            <p:cNvPr id="18495" name="Rectangle 64">
              <a:extLst>
                <a:ext uri="{FF2B5EF4-FFF2-40B4-BE49-F238E27FC236}">
                  <a16:creationId xmlns:a16="http://schemas.microsoft.com/office/drawing/2014/main" id="{C3554EAF-4235-4293-9EB3-F609424A66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2" y="3961"/>
              <a:ext cx="6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200" b="0">
                  <a:solidFill>
                    <a:srgbClr val="000000"/>
                  </a:solidFill>
                </a:rPr>
                <a:t> </a:t>
              </a:r>
              <a:endParaRPr lang="en-US" altLang="cs-CZ" sz="2400" b="0"/>
            </a:p>
          </p:txBody>
        </p:sp>
        <p:sp>
          <p:nvSpPr>
            <p:cNvPr id="18496" name="Rectangle 65">
              <a:extLst>
                <a:ext uri="{FF2B5EF4-FFF2-40B4-BE49-F238E27FC236}">
                  <a16:creationId xmlns:a16="http://schemas.microsoft.com/office/drawing/2014/main" id="{996635BB-B68F-466E-B646-BD46F5EEE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929"/>
              <a:ext cx="23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18497" name="Rectangle 66">
              <a:extLst>
                <a:ext uri="{FF2B5EF4-FFF2-40B4-BE49-F238E27FC236}">
                  <a16:creationId xmlns:a16="http://schemas.microsoft.com/office/drawing/2014/main" id="{084FC794-02EA-493B-B8B7-AD7EB0EC9C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934"/>
              <a:ext cx="216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600">
                  <a:solidFill>
                    <a:srgbClr val="000000"/>
                  </a:solidFill>
                </a:rPr>
                <a:t>2.5</a:t>
              </a:r>
              <a:endParaRPr lang="en-US" altLang="cs-CZ" sz="2400" b="0"/>
            </a:p>
          </p:txBody>
        </p:sp>
        <p:sp>
          <p:nvSpPr>
            <p:cNvPr id="18498" name="Rectangle 67">
              <a:extLst>
                <a:ext uri="{FF2B5EF4-FFF2-40B4-BE49-F238E27FC236}">
                  <a16:creationId xmlns:a16="http://schemas.microsoft.com/office/drawing/2014/main" id="{2B359F18-A1D3-434A-BD32-37F4E18A83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5" y="3961"/>
              <a:ext cx="6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200" b="0">
                  <a:solidFill>
                    <a:srgbClr val="000000"/>
                  </a:solidFill>
                </a:rPr>
                <a:t> </a:t>
              </a:r>
              <a:endParaRPr lang="en-US" altLang="cs-CZ" sz="2400" b="0"/>
            </a:p>
          </p:txBody>
        </p:sp>
        <p:sp>
          <p:nvSpPr>
            <p:cNvPr id="18499" name="Rectangle 68">
              <a:extLst>
                <a:ext uri="{FF2B5EF4-FFF2-40B4-BE49-F238E27FC236}">
                  <a16:creationId xmlns:a16="http://schemas.microsoft.com/office/drawing/2014/main" id="{230A8517-0931-4073-83A7-62F8BADAE2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3" y="3929"/>
              <a:ext cx="1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18500" name="Rectangle 69">
              <a:extLst>
                <a:ext uri="{FF2B5EF4-FFF2-40B4-BE49-F238E27FC236}">
                  <a16:creationId xmlns:a16="http://schemas.microsoft.com/office/drawing/2014/main" id="{AF31FEAF-9B9F-4352-AA84-D21B5DC491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3" y="3934"/>
              <a:ext cx="119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600">
                  <a:solidFill>
                    <a:srgbClr val="000000"/>
                  </a:solidFill>
                </a:rPr>
                <a:t>3</a:t>
              </a:r>
              <a:endParaRPr lang="en-US" altLang="cs-CZ" sz="2400" b="0"/>
            </a:p>
          </p:txBody>
        </p:sp>
        <p:sp>
          <p:nvSpPr>
            <p:cNvPr id="18501" name="Rectangle 70">
              <a:extLst>
                <a:ext uri="{FF2B5EF4-FFF2-40B4-BE49-F238E27FC236}">
                  <a16:creationId xmlns:a16="http://schemas.microsoft.com/office/drawing/2014/main" id="{BE820747-0C98-4373-AF19-1F2109AF71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7" y="3961"/>
              <a:ext cx="6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200" b="0">
                  <a:solidFill>
                    <a:srgbClr val="000000"/>
                  </a:solidFill>
                </a:rPr>
                <a:t> </a:t>
              </a:r>
              <a:endParaRPr lang="en-US" altLang="cs-CZ" sz="2400" b="0"/>
            </a:p>
          </p:txBody>
        </p:sp>
        <p:sp>
          <p:nvSpPr>
            <p:cNvPr id="18502" name="Rectangle 71">
              <a:extLst>
                <a:ext uri="{FF2B5EF4-FFF2-40B4-BE49-F238E27FC236}">
                  <a16:creationId xmlns:a16="http://schemas.microsoft.com/office/drawing/2014/main" id="{6C9CA184-04D8-453C-9D35-B9F6010935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0" y="3929"/>
              <a:ext cx="23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18503" name="Rectangle 72">
              <a:extLst>
                <a:ext uri="{FF2B5EF4-FFF2-40B4-BE49-F238E27FC236}">
                  <a16:creationId xmlns:a16="http://schemas.microsoft.com/office/drawing/2014/main" id="{9E7BDF94-5C0B-4B3A-BE33-2828F77123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0" y="3934"/>
              <a:ext cx="216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600">
                  <a:solidFill>
                    <a:srgbClr val="000000"/>
                  </a:solidFill>
                </a:rPr>
                <a:t>3.5</a:t>
              </a:r>
              <a:endParaRPr lang="en-US" altLang="cs-CZ" sz="2400" b="0"/>
            </a:p>
          </p:txBody>
        </p:sp>
        <p:sp>
          <p:nvSpPr>
            <p:cNvPr id="18504" name="Rectangle 73">
              <a:extLst>
                <a:ext uri="{FF2B5EF4-FFF2-40B4-BE49-F238E27FC236}">
                  <a16:creationId xmlns:a16="http://schemas.microsoft.com/office/drawing/2014/main" id="{18A126C3-CDFA-46BC-A418-50F3E0982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" y="3961"/>
              <a:ext cx="6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200" b="0">
                  <a:solidFill>
                    <a:srgbClr val="000000"/>
                  </a:solidFill>
                </a:rPr>
                <a:t> </a:t>
              </a:r>
              <a:endParaRPr lang="en-US" altLang="cs-CZ" sz="2400" b="0"/>
            </a:p>
          </p:txBody>
        </p:sp>
        <p:sp>
          <p:nvSpPr>
            <p:cNvPr id="18505" name="Rectangle 74">
              <a:extLst>
                <a:ext uri="{FF2B5EF4-FFF2-40B4-BE49-F238E27FC236}">
                  <a16:creationId xmlns:a16="http://schemas.microsoft.com/office/drawing/2014/main" id="{5F5C1158-D873-40C3-BF68-16AEE95DE4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9" y="3929"/>
              <a:ext cx="1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18506" name="Rectangle 75">
              <a:extLst>
                <a:ext uri="{FF2B5EF4-FFF2-40B4-BE49-F238E27FC236}">
                  <a16:creationId xmlns:a16="http://schemas.microsoft.com/office/drawing/2014/main" id="{79B8086A-2631-46AA-AB7D-3823F3411D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9" y="3934"/>
              <a:ext cx="119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600">
                  <a:solidFill>
                    <a:srgbClr val="000000"/>
                  </a:solidFill>
                </a:rPr>
                <a:t>4</a:t>
              </a:r>
              <a:endParaRPr lang="en-US" altLang="cs-CZ" sz="2400" b="0"/>
            </a:p>
          </p:txBody>
        </p:sp>
        <p:sp>
          <p:nvSpPr>
            <p:cNvPr id="18507" name="Rectangle 76">
              <a:extLst>
                <a:ext uri="{FF2B5EF4-FFF2-40B4-BE49-F238E27FC236}">
                  <a16:creationId xmlns:a16="http://schemas.microsoft.com/office/drawing/2014/main" id="{FD2D0EE7-852F-4BAD-8B4C-A8275FBD1B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53" y="3961"/>
              <a:ext cx="6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200" b="0">
                  <a:solidFill>
                    <a:srgbClr val="000000"/>
                  </a:solidFill>
                </a:rPr>
                <a:t> </a:t>
              </a:r>
              <a:endParaRPr lang="en-US" altLang="cs-CZ" sz="2400" b="0"/>
            </a:p>
          </p:txBody>
        </p:sp>
        <p:sp>
          <p:nvSpPr>
            <p:cNvPr id="18508" name="Rectangle 77">
              <a:extLst>
                <a:ext uri="{FF2B5EF4-FFF2-40B4-BE49-F238E27FC236}">
                  <a16:creationId xmlns:a16="http://schemas.microsoft.com/office/drawing/2014/main" id="{0A4734F7-20BD-40C9-A2B9-F22C88E0B7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8" y="4138"/>
              <a:ext cx="2811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18509" name="Rectangle 78">
              <a:extLst>
                <a:ext uri="{FF2B5EF4-FFF2-40B4-BE49-F238E27FC236}">
                  <a16:creationId xmlns:a16="http://schemas.microsoft.com/office/drawing/2014/main" id="{C1AA97C1-03F8-49D4-8F9B-470F96B61D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8" y="4142"/>
              <a:ext cx="217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>
                  <a:solidFill>
                    <a:srgbClr val="0000FF"/>
                  </a:solidFill>
                </a:rPr>
                <a:t>Original data (tree-rings widths in</a:t>
              </a:r>
              <a:r>
                <a:rPr lang="en-US" altLang="cs-CZ" sz="1600">
                  <a:solidFill>
                    <a:srgbClr val="0000FF"/>
                  </a:solidFill>
                </a:rPr>
                <a:t> mm)</a:t>
              </a:r>
              <a:endParaRPr lang="en-US" altLang="cs-CZ" sz="2400" b="0"/>
            </a:p>
          </p:txBody>
        </p:sp>
        <p:sp>
          <p:nvSpPr>
            <p:cNvPr id="18510" name="Rectangle 79">
              <a:extLst>
                <a:ext uri="{FF2B5EF4-FFF2-40B4-BE49-F238E27FC236}">
                  <a16:creationId xmlns:a16="http://schemas.microsoft.com/office/drawing/2014/main" id="{AB749A83-C2C1-42CB-ABF9-02860CF90E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4" y="4170"/>
              <a:ext cx="6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200" b="0">
                  <a:solidFill>
                    <a:srgbClr val="0000FF"/>
                  </a:solidFill>
                </a:rPr>
                <a:t> </a:t>
              </a:r>
              <a:endParaRPr lang="en-US" altLang="cs-CZ" sz="2400" b="0"/>
            </a:p>
          </p:txBody>
        </p:sp>
        <p:sp>
          <p:nvSpPr>
            <p:cNvPr id="18511" name="Rectangle 80">
              <a:extLst>
                <a:ext uri="{FF2B5EF4-FFF2-40B4-BE49-F238E27FC236}">
                  <a16:creationId xmlns:a16="http://schemas.microsoft.com/office/drawing/2014/main" id="{1D866D9F-CEC6-407F-89D9-C24CA8CEBB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562"/>
              <a:ext cx="297" cy="1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18512" name="Rectangle 81">
              <a:extLst>
                <a:ext uri="{FF2B5EF4-FFF2-40B4-BE49-F238E27FC236}">
                  <a16:creationId xmlns:a16="http://schemas.microsoft.com/office/drawing/2014/main" id="{D66FEABB-CCCE-40FB-916F-99B8E491EFA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78" y="2604"/>
              <a:ext cx="100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600">
                  <a:solidFill>
                    <a:srgbClr val="FF0000"/>
                  </a:solidFill>
                </a:rPr>
                <a:t>Transform</a:t>
              </a:r>
              <a:r>
                <a:rPr lang="cs-CZ" altLang="cs-CZ" sz="1600">
                  <a:solidFill>
                    <a:srgbClr val="FF0000"/>
                  </a:solidFill>
                </a:rPr>
                <a:t>ed data</a:t>
              </a:r>
              <a:endParaRPr lang="en-US" altLang="cs-CZ" sz="2400" b="0"/>
            </a:p>
          </p:txBody>
        </p:sp>
        <p:sp>
          <p:nvSpPr>
            <p:cNvPr id="18513" name="Rectangle 82">
              <a:extLst>
                <a:ext uri="{FF2B5EF4-FFF2-40B4-BE49-F238E27FC236}">
                  <a16:creationId xmlns:a16="http://schemas.microsoft.com/office/drawing/2014/main" id="{B9206F94-0E11-485A-9BDC-04065466229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34" y="1979"/>
              <a:ext cx="87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600">
                  <a:solidFill>
                    <a:srgbClr val="FF0000"/>
                  </a:solidFill>
                </a:rPr>
                <a:t> </a:t>
              </a:r>
              <a:endParaRPr lang="en-US" altLang="cs-CZ" sz="2400" b="0"/>
            </a:p>
          </p:txBody>
        </p:sp>
        <p:grpSp>
          <p:nvGrpSpPr>
            <p:cNvPr id="18514" name="Group 122">
              <a:extLst>
                <a:ext uri="{FF2B5EF4-FFF2-40B4-BE49-F238E27FC236}">
                  <a16:creationId xmlns:a16="http://schemas.microsoft.com/office/drawing/2014/main" id="{08A297D3-8D5E-4B0C-AA65-1DB407AC6E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59" y="3089"/>
              <a:ext cx="3393" cy="577"/>
              <a:chOff x="1959" y="3089"/>
              <a:chExt cx="3393" cy="577"/>
            </a:xfrm>
          </p:grpSpPr>
          <p:sp>
            <p:nvSpPr>
              <p:cNvPr id="18621" name="Freeform 83">
                <a:extLst>
                  <a:ext uri="{FF2B5EF4-FFF2-40B4-BE49-F238E27FC236}">
                    <a16:creationId xmlns:a16="http://schemas.microsoft.com/office/drawing/2014/main" id="{253246A2-B6B8-4D84-B484-75A21E2E13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9" y="3606"/>
                <a:ext cx="61" cy="60"/>
              </a:xfrm>
              <a:custGeom>
                <a:avLst/>
                <a:gdLst>
                  <a:gd name="T0" fmla="*/ 3 w 183"/>
                  <a:gd name="T1" fmla="*/ 0 h 181"/>
                  <a:gd name="T2" fmla="*/ 7 w 183"/>
                  <a:gd name="T3" fmla="*/ 7 h 181"/>
                  <a:gd name="T4" fmla="*/ 0 w 183"/>
                  <a:gd name="T5" fmla="*/ 7 h 181"/>
                  <a:gd name="T6" fmla="*/ 3 w 183"/>
                  <a:gd name="T7" fmla="*/ 0 h 1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3"/>
                  <a:gd name="T13" fmla="*/ 0 h 181"/>
                  <a:gd name="T14" fmla="*/ 183 w 183"/>
                  <a:gd name="T15" fmla="*/ 181 h 1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3" h="181">
                    <a:moveTo>
                      <a:pt x="91" y="0"/>
                    </a:moveTo>
                    <a:lnTo>
                      <a:pt x="183" y="181"/>
                    </a:lnTo>
                    <a:lnTo>
                      <a:pt x="0" y="181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00FFFF"/>
              </a:solidFill>
              <a:ln w="14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22" name="Freeform 84">
                <a:extLst>
                  <a:ext uri="{FF2B5EF4-FFF2-40B4-BE49-F238E27FC236}">
                    <a16:creationId xmlns:a16="http://schemas.microsoft.com/office/drawing/2014/main" id="{EAA53722-77DB-4E0D-8979-4159DE0EED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9" y="3505"/>
                <a:ext cx="61" cy="60"/>
              </a:xfrm>
              <a:custGeom>
                <a:avLst/>
                <a:gdLst>
                  <a:gd name="T0" fmla="*/ 3 w 183"/>
                  <a:gd name="T1" fmla="*/ 0 h 181"/>
                  <a:gd name="T2" fmla="*/ 7 w 183"/>
                  <a:gd name="T3" fmla="*/ 7 h 181"/>
                  <a:gd name="T4" fmla="*/ 0 w 183"/>
                  <a:gd name="T5" fmla="*/ 7 h 181"/>
                  <a:gd name="T6" fmla="*/ 3 w 183"/>
                  <a:gd name="T7" fmla="*/ 0 h 1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3"/>
                  <a:gd name="T13" fmla="*/ 0 h 181"/>
                  <a:gd name="T14" fmla="*/ 183 w 183"/>
                  <a:gd name="T15" fmla="*/ 181 h 1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3" h="181">
                    <a:moveTo>
                      <a:pt x="91" y="0"/>
                    </a:moveTo>
                    <a:lnTo>
                      <a:pt x="183" y="181"/>
                    </a:lnTo>
                    <a:lnTo>
                      <a:pt x="0" y="181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00FFFF"/>
              </a:solidFill>
              <a:ln w="14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23" name="Freeform 85">
                <a:extLst>
                  <a:ext uri="{FF2B5EF4-FFF2-40B4-BE49-F238E27FC236}">
                    <a16:creationId xmlns:a16="http://schemas.microsoft.com/office/drawing/2014/main" id="{0630C209-DFEA-4676-8DBB-CD69EBBD53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1" y="3606"/>
                <a:ext cx="61" cy="60"/>
              </a:xfrm>
              <a:custGeom>
                <a:avLst/>
                <a:gdLst>
                  <a:gd name="T0" fmla="*/ 3 w 182"/>
                  <a:gd name="T1" fmla="*/ 0 h 181"/>
                  <a:gd name="T2" fmla="*/ 7 w 182"/>
                  <a:gd name="T3" fmla="*/ 7 h 181"/>
                  <a:gd name="T4" fmla="*/ 0 w 182"/>
                  <a:gd name="T5" fmla="*/ 7 h 181"/>
                  <a:gd name="T6" fmla="*/ 3 w 182"/>
                  <a:gd name="T7" fmla="*/ 0 h 1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1"/>
                  <a:gd name="T14" fmla="*/ 182 w 182"/>
                  <a:gd name="T15" fmla="*/ 181 h 1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1">
                    <a:moveTo>
                      <a:pt x="92" y="0"/>
                    </a:moveTo>
                    <a:lnTo>
                      <a:pt x="182" y="181"/>
                    </a:lnTo>
                    <a:lnTo>
                      <a:pt x="0" y="181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00FFFF"/>
              </a:solidFill>
              <a:ln w="14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24" name="Freeform 86">
                <a:extLst>
                  <a:ext uri="{FF2B5EF4-FFF2-40B4-BE49-F238E27FC236}">
                    <a16:creationId xmlns:a16="http://schemas.microsoft.com/office/drawing/2014/main" id="{10D8A924-E0C6-416A-958A-57B1E12C31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1" y="3505"/>
                <a:ext cx="61" cy="60"/>
              </a:xfrm>
              <a:custGeom>
                <a:avLst/>
                <a:gdLst>
                  <a:gd name="T0" fmla="*/ 3 w 182"/>
                  <a:gd name="T1" fmla="*/ 0 h 181"/>
                  <a:gd name="T2" fmla="*/ 7 w 182"/>
                  <a:gd name="T3" fmla="*/ 7 h 181"/>
                  <a:gd name="T4" fmla="*/ 0 w 182"/>
                  <a:gd name="T5" fmla="*/ 7 h 181"/>
                  <a:gd name="T6" fmla="*/ 3 w 182"/>
                  <a:gd name="T7" fmla="*/ 0 h 1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1"/>
                  <a:gd name="T14" fmla="*/ 182 w 182"/>
                  <a:gd name="T15" fmla="*/ 181 h 1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1">
                    <a:moveTo>
                      <a:pt x="92" y="0"/>
                    </a:moveTo>
                    <a:lnTo>
                      <a:pt x="182" y="181"/>
                    </a:lnTo>
                    <a:lnTo>
                      <a:pt x="0" y="181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00FFFF"/>
              </a:solidFill>
              <a:ln w="14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25" name="Freeform 87">
                <a:extLst>
                  <a:ext uri="{FF2B5EF4-FFF2-40B4-BE49-F238E27FC236}">
                    <a16:creationId xmlns:a16="http://schemas.microsoft.com/office/drawing/2014/main" id="{F267875B-208C-4DC8-B0AE-067173D910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1" y="3393"/>
                <a:ext cx="61" cy="61"/>
              </a:xfrm>
              <a:custGeom>
                <a:avLst/>
                <a:gdLst>
                  <a:gd name="T0" fmla="*/ 3 w 182"/>
                  <a:gd name="T1" fmla="*/ 0 h 183"/>
                  <a:gd name="T2" fmla="*/ 7 w 182"/>
                  <a:gd name="T3" fmla="*/ 7 h 183"/>
                  <a:gd name="T4" fmla="*/ 0 w 182"/>
                  <a:gd name="T5" fmla="*/ 7 h 183"/>
                  <a:gd name="T6" fmla="*/ 3 w 182"/>
                  <a:gd name="T7" fmla="*/ 0 h 18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3"/>
                  <a:gd name="T14" fmla="*/ 182 w 182"/>
                  <a:gd name="T15" fmla="*/ 183 h 18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3">
                    <a:moveTo>
                      <a:pt x="92" y="0"/>
                    </a:moveTo>
                    <a:lnTo>
                      <a:pt x="182" y="183"/>
                    </a:lnTo>
                    <a:lnTo>
                      <a:pt x="0" y="183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00FFFF"/>
              </a:solidFill>
              <a:ln w="14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26" name="Freeform 88">
                <a:extLst>
                  <a:ext uri="{FF2B5EF4-FFF2-40B4-BE49-F238E27FC236}">
                    <a16:creationId xmlns:a16="http://schemas.microsoft.com/office/drawing/2014/main" id="{329926D6-0763-4358-BD90-C7EB370A24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13" y="3606"/>
                <a:ext cx="60" cy="60"/>
              </a:xfrm>
              <a:custGeom>
                <a:avLst/>
                <a:gdLst>
                  <a:gd name="T0" fmla="*/ 3 w 182"/>
                  <a:gd name="T1" fmla="*/ 0 h 181"/>
                  <a:gd name="T2" fmla="*/ 7 w 182"/>
                  <a:gd name="T3" fmla="*/ 7 h 181"/>
                  <a:gd name="T4" fmla="*/ 0 w 182"/>
                  <a:gd name="T5" fmla="*/ 7 h 181"/>
                  <a:gd name="T6" fmla="*/ 3 w 182"/>
                  <a:gd name="T7" fmla="*/ 0 h 1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1"/>
                  <a:gd name="T14" fmla="*/ 182 w 182"/>
                  <a:gd name="T15" fmla="*/ 181 h 1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1">
                    <a:moveTo>
                      <a:pt x="91" y="0"/>
                    </a:moveTo>
                    <a:lnTo>
                      <a:pt x="182" y="181"/>
                    </a:lnTo>
                    <a:lnTo>
                      <a:pt x="0" y="181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00FFFF"/>
              </a:solidFill>
              <a:ln w="14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27" name="Freeform 89">
                <a:extLst>
                  <a:ext uri="{FF2B5EF4-FFF2-40B4-BE49-F238E27FC236}">
                    <a16:creationId xmlns:a16="http://schemas.microsoft.com/office/drawing/2014/main" id="{995E54C2-E1B6-4F90-B1F9-5E987F1824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13" y="3505"/>
                <a:ext cx="60" cy="60"/>
              </a:xfrm>
              <a:custGeom>
                <a:avLst/>
                <a:gdLst>
                  <a:gd name="T0" fmla="*/ 3 w 182"/>
                  <a:gd name="T1" fmla="*/ 0 h 181"/>
                  <a:gd name="T2" fmla="*/ 7 w 182"/>
                  <a:gd name="T3" fmla="*/ 7 h 181"/>
                  <a:gd name="T4" fmla="*/ 0 w 182"/>
                  <a:gd name="T5" fmla="*/ 7 h 181"/>
                  <a:gd name="T6" fmla="*/ 3 w 182"/>
                  <a:gd name="T7" fmla="*/ 0 h 1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1"/>
                  <a:gd name="T14" fmla="*/ 182 w 182"/>
                  <a:gd name="T15" fmla="*/ 181 h 1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1">
                    <a:moveTo>
                      <a:pt x="91" y="0"/>
                    </a:moveTo>
                    <a:lnTo>
                      <a:pt x="182" y="181"/>
                    </a:lnTo>
                    <a:lnTo>
                      <a:pt x="0" y="181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00FFFF"/>
              </a:solidFill>
              <a:ln w="14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28" name="Freeform 90">
                <a:extLst>
                  <a:ext uri="{FF2B5EF4-FFF2-40B4-BE49-F238E27FC236}">
                    <a16:creationId xmlns:a16="http://schemas.microsoft.com/office/drawing/2014/main" id="{77374362-FC74-46B0-AD0F-CE54A32CB1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13" y="3393"/>
                <a:ext cx="60" cy="61"/>
              </a:xfrm>
              <a:custGeom>
                <a:avLst/>
                <a:gdLst>
                  <a:gd name="T0" fmla="*/ 3 w 182"/>
                  <a:gd name="T1" fmla="*/ 0 h 183"/>
                  <a:gd name="T2" fmla="*/ 7 w 182"/>
                  <a:gd name="T3" fmla="*/ 7 h 183"/>
                  <a:gd name="T4" fmla="*/ 0 w 182"/>
                  <a:gd name="T5" fmla="*/ 7 h 183"/>
                  <a:gd name="T6" fmla="*/ 3 w 182"/>
                  <a:gd name="T7" fmla="*/ 0 h 18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3"/>
                  <a:gd name="T14" fmla="*/ 182 w 182"/>
                  <a:gd name="T15" fmla="*/ 183 h 18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3">
                    <a:moveTo>
                      <a:pt x="91" y="0"/>
                    </a:moveTo>
                    <a:lnTo>
                      <a:pt x="182" y="183"/>
                    </a:lnTo>
                    <a:lnTo>
                      <a:pt x="0" y="183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00FFFF"/>
              </a:solidFill>
              <a:ln w="14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29" name="Freeform 91">
                <a:extLst>
                  <a:ext uri="{FF2B5EF4-FFF2-40B4-BE49-F238E27FC236}">
                    <a16:creationId xmlns:a16="http://schemas.microsoft.com/office/drawing/2014/main" id="{7892CD11-E6FA-4A8A-88DA-D3D9AD074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4" y="3606"/>
                <a:ext cx="61" cy="60"/>
              </a:xfrm>
              <a:custGeom>
                <a:avLst/>
                <a:gdLst>
                  <a:gd name="T0" fmla="*/ 3 w 182"/>
                  <a:gd name="T1" fmla="*/ 0 h 181"/>
                  <a:gd name="T2" fmla="*/ 7 w 182"/>
                  <a:gd name="T3" fmla="*/ 7 h 181"/>
                  <a:gd name="T4" fmla="*/ 0 w 182"/>
                  <a:gd name="T5" fmla="*/ 7 h 181"/>
                  <a:gd name="T6" fmla="*/ 3 w 182"/>
                  <a:gd name="T7" fmla="*/ 0 h 1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1"/>
                  <a:gd name="T14" fmla="*/ 182 w 182"/>
                  <a:gd name="T15" fmla="*/ 181 h 1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1">
                    <a:moveTo>
                      <a:pt x="90" y="0"/>
                    </a:moveTo>
                    <a:lnTo>
                      <a:pt x="182" y="181"/>
                    </a:lnTo>
                    <a:lnTo>
                      <a:pt x="0" y="181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00FFFF"/>
              </a:solidFill>
              <a:ln w="14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30" name="Freeform 92">
                <a:extLst>
                  <a:ext uri="{FF2B5EF4-FFF2-40B4-BE49-F238E27FC236}">
                    <a16:creationId xmlns:a16="http://schemas.microsoft.com/office/drawing/2014/main" id="{E65A7479-BE30-4944-8932-40EDDA14EB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4" y="3505"/>
                <a:ext cx="61" cy="60"/>
              </a:xfrm>
              <a:custGeom>
                <a:avLst/>
                <a:gdLst>
                  <a:gd name="T0" fmla="*/ 3 w 182"/>
                  <a:gd name="T1" fmla="*/ 0 h 181"/>
                  <a:gd name="T2" fmla="*/ 7 w 182"/>
                  <a:gd name="T3" fmla="*/ 7 h 181"/>
                  <a:gd name="T4" fmla="*/ 0 w 182"/>
                  <a:gd name="T5" fmla="*/ 7 h 181"/>
                  <a:gd name="T6" fmla="*/ 3 w 182"/>
                  <a:gd name="T7" fmla="*/ 0 h 1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1"/>
                  <a:gd name="T14" fmla="*/ 182 w 182"/>
                  <a:gd name="T15" fmla="*/ 181 h 1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1">
                    <a:moveTo>
                      <a:pt x="90" y="0"/>
                    </a:moveTo>
                    <a:lnTo>
                      <a:pt x="182" y="181"/>
                    </a:lnTo>
                    <a:lnTo>
                      <a:pt x="0" y="181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00FFFF"/>
              </a:solidFill>
              <a:ln w="14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31" name="Freeform 93">
                <a:extLst>
                  <a:ext uri="{FF2B5EF4-FFF2-40B4-BE49-F238E27FC236}">
                    <a16:creationId xmlns:a16="http://schemas.microsoft.com/office/drawing/2014/main" id="{7CCDF13D-2075-4EF1-8DD2-A201290195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4" y="3393"/>
                <a:ext cx="61" cy="61"/>
              </a:xfrm>
              <a:custGeom>
                <a:avLst/>
                <a:gdLst>
                  <a:gd name="T0" fmla="*/ 3 w 182"/>
                  <a:gd name="T1" fmla="*/ 0 h 183"/>
                  <a:gd name="T2" fmla="*/ 7 w 182"/>
                  <a:gd name="T3" fmla="*/ 7 h 183"/>
                  <a:gd name="T4" fmla="*/ 0 w 182"/>
                  <a:gd name="T5" fmla="*/ 7 h 183"/>
                  <a:gd name="T6" fmla="*/ 3 w 182"/>
                  <a:gd name="T7" fmla="*/ 0 h 18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3"/>
                  <a:gd name="T14" fmla="*/ 182 w 182"/>
                  <a:gd name="T15" fmla="*/ 183 h 18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3">
                    <a:moveTo>
                      <a:pt x="90" y="0"/>
                    </a:moveTo>
                    <a:lnTo>
                      <a:pt x="182" y="183"/>
                    </a:lnTo>
                    <a:lnTo>
                      <a:pt x="0" y="183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00FFFF"/>
              </a:solidFill>
              <a:ln w="14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32" name="Freeform 94">
                <a:extLst>
                  <a:ext uri="{FF2B5EF4-FFF2-40B4-BE49-F238E27FC236}">
                    <a16:creationId xmlns:a16="http://schemas.microsoft.com/office/drawing/2014/main" id="{93D3D606-0D5B-450C-8090-013D17A49A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4" y="3292"/>
                <a:ext cx="61" cy="60"/>
              </a:xfrm>
              <a:custGeom>
                <a:avLst/>
                <a:gdLst>
                  <a:gd name="T0" fmla="*/ 3 w 182"/>
                  <a:gd name="T1" fmla="*/ 0 h 182"/>
                  <a:gd name="T2" fmla="*/ 7 w 182"/>
                  <a:gd name="T3" fmla="*/ 7 h 182"/>
                  <a:gd name="T4" fmla="*/ 0 w 182"/>
                  <a:gd name="T5" fmla="*/ 7 h 182"/>
                  <a:gd name="T6" fmla="*/ 3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90" y="0"/>
                    </a:moveTo>
                    <a:lnTo>
                      <a:pt x="182" y="182"/>
                    </a:lnTo>
                    <a:lnTo>
                      <a:pt x="0" y="182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00FFFF"/>
              </a:solidFill>
              <a:ln w="14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33" name="Freeform 95">
                <a:extLst>
                  <a:ext uri="{FF2B5EF4-FFF2-40B4-BE49-F238E27FC236}">
                    <a16:creationId xmlns:a16="http://schemas.microsoft.com/office/drawing/2014/main" id="{8AE611D2-B3BD-4337-A55E-5BF4C3C659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4" y="3191"/>
                <a:ext cx="61" cy="60"/>
              </a:xfrm>
              <a:custGeom>
                <a:avLst/>
                <a:gdLst>
                  <a:gd name="T0" fmla="*/ 3 w 182"/>
                  <a:gd name="T1" fmla="*/ 0 h 182"/>
                  <a:gd name="T2" fmla="*/ 7 w 182"/>
                  <a:gd name="T3" fmla="*/ 7 h 182"/>
                  <a:gd name="T4" fmla="*/ 0 w 182"/>
                  <a:gd name="T5" fmla="*/ 7 h 182"/>
                  <a:gd name="T6" fmla="*/ 3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90" y="0"/>
                    </a:moveTo>
                    <a:lnTo>
                      <a:pt x="182" y="182"/>
                    </a:lnTo>
                    <a:lnTo>
                      <a:pt x="0" y="182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00FFFF"/>
              </a:solidFill>
              <a:ln w="14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34" name="Freeform 96">
                <a:extLst>
                  <a:ext uri="{FF2B5EF4-FFF2-40B4-BE49-F238E27FC236}">
                    <a16:creationId xmlns:a16="http://schemas.microsoft.com/office/drawing/2014/main" id="{AE87DFF5-A283-44D6-A67E-1DEFBC4E73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6" y="3606"/>
                <a:ext cx="61" cy="60"/>
              </a:xfrm>
              <a:custGeom>
                <a:avLst/>
                <a:gdLst>
                  <a:gd name="T0" fmla="*/ 3 w 183"/>
                  <a:gd name="T1" fmla="*/ 0 h 181"/>
                  <a:gd name="T2" fmla="*/ 7 w 183"/>
                  <a:gd name="T3" fmla="*/ 7 h 181"/>
                  <a:gd name="T4" fmla="*/ 0 w 183"/>
                  <a:gd name="T5" fmla="*/ 7 h 181"/>
                  <a:gd name="T6" fmla="*/ 3 w 183"/>
                  <a:gd name="T7" fmla="*/ 0 h 1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3"/>
                  <a:gd name="T13" fmla="*/ 0 h 181"/>
                  <a:gd name="T14" fmla="*/ 183 w 183"/>
                  <a:gd name="T15" fmla="*/ 181 h 1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3" h="181">
                    <a:moveTo>
                      <a:pt x="92" y="0"/>
                    </a:moveTo>
                    <a:lnTo>
                      <a:pt x="183" y="181"/>
                    </a:lnTo>
                    <a:lnTo>
                      <a:pt x="0" y="181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00FFFF"/>
              </a:solidFill>
              <a:ln w="14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35" name="Freeform 97">
                <a:extLst>
                  <a:ext uri="{FF2B5EF4-FFF2-40B4-BE49-F238E27FC236}">
                    <a16:creationId xmlns:a16="http://schemas.microsoft.com/office/drawing/2014/main" id="{4BAD38D9-C7F4-4A97-BAB0-C5F06D6111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6" y="3505"/>
                <a:ext cx="61" cy="60"/>
              </a:xfrm>
              <a:custGeom>
                <a:avLst/>
                <a:gdLst>
                  <a:gd name="T0" fmla="*/ 3 w 183"/>
                  <a:gd name="T1" fmla="*/ 0 h 181"/>
                  <a:gd name="T2" fmla="*/ 7 w 183"/>
                  <a:gd name="T3" fmla="*/ 7 h 181"/>
                  <a:gd name="T4" fmla="*/ 0 w 183"/>
                  <a:gd name="T5" fmla="*/ 7 h 181"/>
                  <a:gd name="T6" fmla="*/ 3 w 183"/>
                  <a:gd name="T7" fmla="*/ 0 h 1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3"/>
                  <a:gd name="T13" fmla="*/ 0 h 181"/>
                  <a:gd name="T14" fmla="*/ 183 w 183"/>
                  <a:gd name="T15" fmla="*/ 181 h 1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3" h="181">
                    <a:moveTo>
                      <a:pt x="92" y="0"/>
                    </a:moveTo>
                    <a:lnTo>
                      <a:pt x="183" y="181"/>
                    </a:lnTo>
                    <a:lnTo>
                      <a:pt x="0" y="181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00FFFF"/>
              </a:solidFill>
              <a:ln w="14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36" name="Freeform 98">
                <a:extLst>
                  <a:ext uri="{FF2B5EF4-FFF2-40B4-BE49-F238E27FC236}">
                    <a16:creationId xmlns:a16="http://schemas.microsoft.com/office/drawing/2014/main" id="{DEC18909-65BD-4C9E-87D4-77361E836F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7" y="3606"/>
                <a:ext cx="61" cy="60"/>
              </a:xfrm>
              <a:custGeom>
                <a:avLst/>
                <a:gdLst>
                  <a:gd name="T0" fmla="*/ 3 w 182"/>
                  <a:gd name="T1" fmla="*/ 0 h 181"/>
                  <a:gd name="T2" fmla="*/ 7 w 182"/>
                  <a:gd name="T3" fmla="*/ 7 h 181"/>
                  <a:gd name="T4" fmla="*/ 0 w 182"/>
                  <a:gd name="T5" fmla="*/ 7 h 181"/>
                  <a:gd name="T6" fmla="*/ 3 w 182"/>
                  <a:gd name="T7" fmla="*/ 0 h 1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1"/>
                  <a:gd name="T14" fmla="*/ 182 w 182"/>
                  <a:gd name="T15" fmla="*/ 181 h 1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1">
                    <a:moveTo>
                      <a:pt x="91" y="0"/>
                    </a:moveTo>
                    <a:lnTo>
                      <a:pt x="182" y="181"/>
                    </a:lnTo>
                    <a:lnTo>
                      <a:pt x="0" y="181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00FFFF"/>
              </a:solidFill>
              <a:ln w="14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37" name="Freeform 99">
                <a:extLst>
                  <a:ext uri="{FF2B5EF4-FFF2-40B4-BE49-F238E27FC236}">
                    <a16:creationId xmlns:a16="http://schemas.microsoft.com/office/drawing/2014/main" id="{D1EB0FA9-2B78-4BDF-9268-543EC6CCE7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7" y="3505"/>
                <a:ext cx="61" cy="60"/>
              </a:xfrm>
              <a:custGeom>
                <a:avLst/>
                <a:gdLst>
                  <a:gd name="T0" fmla="*/ 3 w 182"/>
                  <a:gd name="T1" fmla="*/ 0 h 181"/>
                  <a:gd name="T2" fmla="*/ 7 w 182"/>
                  <a:gd name="T3" fmla="*/ 7 h 181"/>
                  <a:gd name="T4" fmla="*/ 0 w 182"/>
                  <a:gd name="T5" fmla="*/ 7 h 181"/>
                  <a:gd name="T6" fmla="*/ 3 w 182"/>
                  <a:gd name="T7" fmla="*/ 0 h 1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1"/>
                  <a:gd name="T14" fmla="*/ 182 w 182"/>
                  <a:gd name="T15" fmla="*/ 181 h 1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1">
                    <a:moveTo>
                      <a:pt x="91" y="0"/>
                    </a:moveTo>
                    <a:lnTo>
                      <a:pt x="182" y="181"/>
                    </a:lnTo>
                    <a:lnTo>
                      <a:pt x="0" y="181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00FFFF"/>
              </a:solidFill>
              <a:ln w="14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38" name="Freeform 100">
                <a:extLst>
                  <a:ext uri="{FF2B5EF4-FFF2-40B4-BE49-F238E27FC236}">
                    <a16:creationId xmlns:a16="http://schemas.microsoft.com/office/drawing/2014/main" id="{9A297725-5417-47FA-8A01-AAD1A35DD6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7" y="3393"/>
                <a:ext cx="61" cy="61"/>
              </a:xfrm>
              <a:custGeom>
                <a:avLst/>
                <a:gdLst>
                  <a:gd name="T0" fmla="*/ 3 w 182"/>
                  <a:gd name="T1" fmla="*/ 0 h 183"/>
                  <a:gd name="T2" fmla="*/ 7 w 182"/>
                  <a:gd name="T3" fmla="*/ 7 h 183"/>
                  <a:gd name="T4" fmla="*/ 0 w 182"/>
                  <a:gd name="T5" fmla="*/ 7 h 183"/>
                  <a:gd name="T6" fmla="*/ 3 w 182"/>
                  <a:gd name="T7" fmla="*/ 0 h 18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3"/>
                  <a:gd name="T14" fmla="*/ 182 w 182"/>
                  <a:gd name="T15" fmla="*/ 183 h 18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3">
                    <a:moveTo>
                      <a:pt x="91" y="0"/>
                    </a:moveTo>
                    <a:lnTo>
                      <a:pt x="182" y="183"/>
                    </a:lnTo>
                    <a:lnTo>
                      <a:pt x="0" y="183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00FFFF"/>
              </a:solidFill>
              <a:ln w="14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39" name="Freeform 101">
                <a:extLst>
                  <a:ext uri="{FF2B5EF4-FFF2-40B4-BE49-F238E27FC236}">
                    <a16:creationId xmlns:a16="http://schemas.microsoft.com/office/drawing/2014/main" id="{A79D0C77-68BB-4EEB-B703-AC1908F392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7" y="3292"/>
                <a:ext cx="61" cy="60"/>
              </a:xfrm>
              <a:custGeom>
                <a:avLst/>
                <a:gdLst>
                  <a:gd name="T0" fmla="*/ 3 w 182"/>
                  <a:gd name="T1" fmla="*/ 0 h 182"/>
                  <a:gd name="T2" fmla="*/ 7 w 182"/>
                  <a:gd name="T3" fmla="*/ 7 h 182"/>
                  <a:gd name="T4" fmla="*/ 0 w 182"/>
                  <a:gd name="T5" fmla="*/ 7 h 182"/>
                  <a:gd name="T6" fmla="*/ 3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91" y="0"/>
                    </a:moveTo>
                    <a:lnTo>
                      <a:pt x="182" y="182"/>
                    </a:lnTo>
                    <a:lnTo>
                      <a:pt x="0" y="182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00FFFF"/>
              </a:solidFill>
              <a:ln w="14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40" name="Freeform 102">
                <a:extLst>
                  <a:ext uri="{FF2B5EF4-FFF2-40B4-BE49-F238E27FC236}">
                    <a16:creationId xmlns:a16="http://schemas.microsoft.com/office/drawing/2014/main" id="{1664BDFA-A18F-41BF-A650-100A6D8289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7" y="3191"/>
                <a:ext cx="61" cy="60"/>
              </a:xfrm>
              <a:custGeom>
                <a:avLst/>
                <a:gdLst>
                  <a:gd name="T0" fmla="*/ 3 w 182"/>
                  <a:gd name="T1" fmla="*/ 0 h 182"/>
                  <a:gd name="T2" fmla="*/ 7 w 182"/>
                  <a:gd name="T3" fmla="*/ 7 h 182"/>
                  <a:gd name="T4" fmla="*/ 0 w 182"/>
                  <a:gd name="T5" fmla="*/ 7 h 182"/>
                  <a:gd name="T6" fmla="*/ 3 w 182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2"/>
                  <a:gd name="T14" fmla="*/ 182 w 182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2">
                    <a:moveTo>
                      <a:pt x="91" y="0"/>
                    </a:moveTo>
                    <a:lnTo>
                      <a:pt x="182" y="182"/>
                    </a:lnTo>
                    <a:lnTo>
                      <a:pt x="0" y="182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00FFFF"/>
              </a:solidFill>
              <a:ln w="14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41" name="Freeform 103">
                <a:extLst>
                  <a:ext uri="{FF2B5EF4-FFF2-40B4-BE49-F238E27FC236}">
                    <a16:creationId xmlns:a16="http://schemas.microsoft.com/office/drawing/2014/main" id="{D32E79B3-7083-4939-82B2-473EF36904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7" y="3089"/>
                <a:ext cx="61" cy="61"/>
              </a:xfrm>
              <a:custGeom>
                <a:avLst/>
                <a:gdLst>
                  <a:gd name="T0" fmla="*/ 3 w 182"/>
                  <a:gd name="T1" fmla="*/ 0 h 183"/>
                  <a:gd name="T2" fmla="*/ 7 w 182"/>
                  <a:gd name="T3" fmla="*/ 7 h 183"/>
                  <a:gd name="T4" fmla="*/ 0 w 182"/>
                  <a:gd name="T5" fmla="*/ 7 h 183"/>
                  <a:gd name="T6" fmla="*/ 3 w 182"/>
                  <a:gd name="T7" fmla="*/ 0 h 18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3"/>
                  <a:gd name="T14" fmla="*/ 182 w 182"/>
                  <a:gd name="T15" fmla="*/ 183 h 18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3">
                    <a:moveTo>
                      <a:pt x="91" y="0"/>
                    </a:moveTo>
                    <a:lnTo>
                      <a:pt x="182" y="183"/>
                    </a:lnTo>
                    <a:lnTo>
                      <a:pt x="0" y="183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00FFFF"/>
              </a:solidFill>
              <a:ln w="14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42" name="Freeform 104">
                <a:extLst>
                  <a:ext uri="{FF2B5EF4-FFF2-40B4-BE49-F238E27FC236}">
                    <a16:creationId xmlns:a16="http://schemas.microsoft.com/office/drawing/2014/main" id="{FB01A4F7-444E-460A-9412-1C51C8B552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9" y="3606"/>
                <a:ext cx="60" cy="60"/>
              </a:xfrm>
              <a:custGeom>
                <a:avLst/>
                <a:gdLst>
                  <a:gd name="T0" fmla="*/ 3 w 182"/>
                  <a:gd name="T1" fmla="*/ 0 h 181"/>
                  <a:gd name="T2" fmla="*/ 7 w 182"/>
                  <a:gd name="T3" fmla="*/ 7 h 181"/>
                  <a:gd name="T4" fmla="*/ 0 w 182"/>
                  <a:gd name="T5" fmla="*/ 7 h 181"/>
                  <a:gd name="T6" fmla="*/ 3 w 182"/>
                  <a:gd name="T7" fmla="*/ 0 h 1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1"/>
                  <a:gd name="T14" fmla="*/ 182 w 182"/>
                  <a:gd name="T15" fmla="*/ 181 h 1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1">
                    <a:moveTo>
                      <a:pt x="90" y="0"/>
                    </a:moveTo>
                    <a:lnTo>
                      <a:pt x="182" y="181"/>
                    </a:lnTo>
                    <a:lnTo>
                      <a:pt x="0" y="181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00FFFF"/>
              </a:solidFill>
              <a:ln w="14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43" name="Freeform 105">
                <a:extLst>
                  <a:ext uri="{FF2B5EF4-FFF2-40B4-BE49-F238E27FC236}">
                    <a16:creationId xmlns:a16="http://schemas.microsoft.com/office/drawing/2014/main" id="{A6F19B64-94DD-4141-80E5-F067987F86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9" y="3505"/>
                <a:ext cx="60" cy="60"/>
              </a:xfrm>
              <a:custGeom>
                <a:avLst/>
                <a:gdLst>
                  <a:gd name="T0" fmla="*/ 3 w 182"/>
                  <a:gd name="T1" fmla="*/ 0 h 181"/>
                  <a:gd name="T2" fmla="*/ 7 w 182"/>
                  <a:gd name="T3" fmla="*/ 7 h 181"/>
                  <a:gd name="T4" fmla="*/ 0 w 182"/>
                  <a:gd name="T5" fmla="*/ 7 h 181"/>
                  <a:gd name="T6" fmla="*/ 3 w 182"/>
                  <a:gd name="T7" fmla="*/ 0 h 1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1"/>
                  <a:gd name="T14" fmla="*/ 182 w 182"/>
                  <a:gd name="T15" fmla="*/ 181 h 1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1">
                    <a:moveTo>
                      <a:pt x="90" y="0"/>
                    </a:moveTo>
                    <a:lnTo>
                      <a:pt x="182" y="181"/>
                    </a:lnTo>
                    <a:lnTo>
                      <a:pt x="0" y="181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00FFFF"/>
              </a:solidFill>
              <a:ln w="14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44" name="Freeform 106">
                <a:extLst>
                  <a:ext uri="{FF2B5EF4-FFF2-40B4-BE49-F238E27FC236}">
                    <a16:creationId xmlns:a16="http://schemas.microsoft.com/office/drawing/2014/main" id="{664A821B-A3CF-462B-A525-A52809EB87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9" y="3393"/>
                <a:ext cx="60" cy="61"/>
              </a:xfrm>
              <a:custGeom>
                <a:avLst/>
                <a:gdLst>
                  <a:gd name="T0" fmla="*/ 3 w 182"/>
                  <a:gd name="T1" fmla="*/ 0 h 183"/>
                  <a:gd name="T2" fmla="*/ 7 w 182"/>
                  <a:gd name="T3" fmla="*/ 7 h 183"/>
                  <a:gd name="T4" fmla="*/ 0 w 182"/>
                  <a:gd name="T5" fmla="*/ 7 h 183"/>
                  <a:gd name="T6" fmla="*/ 3 w 182"/>
                  <a:gd name="T7" fmla="*/ 0 h 18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2"/>
                  <a:gd name="T13" fmla="*/ 0 h 183"/>
                  <a:gd name="T14" fmla="*/ 182 w 182"/>
                  <a:gd name="T15" fmla="*/ 183 h 18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2" h="183">
                    <a:moveTo>
                      <a:pt x="90" y="0"/>
                    </a:moveTo>
                    <a:lnTo>
                      <a:pt x="182" y="183"/>
                    </a:lnTo>
                    <a:lnTo>
                      <a:pt x="0" y="183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00FFFF"/>
              </a:solidFill>
              <a:ln w="14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45" name="Freeform 107">
                <a:extLst>
                  <a:ext uri="{FF2B5EF4-FFF2-40B4-BE49-F238E27FC236}">
                    <a16:creationId xmlns:a16="http://schemas.microsoft.com/office/drawing/2014/main" id="{F7A93A86-BBF2-43D2-8E23-0D846FFDE8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1" y="3606"/>
                <a:ext cx="60" cy="60"/>
              </a:xfrm>
              <a:custGeom>
                <a:avLst/>
                <a:gdLst>
                  <a:gd name="T0" fmla="*/ 3 w 181"/>
                  <a:gd name="T1" fmla="*/ 0 h 181"/>
                  <a:gd name="T2" fmla="*/ 7 w 181"/>
                  <a:gd name="T3" fmla="*/ 7 h 181"/>
                  <a:gd name="T4" fmla="*/ 0 w 181"/>
                  <a:gd name="T5" fmla="*/ 7 h 181"/>
                  <a:gd name="T6" fmla="*/ 3 w 181"/>
                  <a:gd name="T7" fmla="*/ 0 h 1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1"/>
                  <a:gd name="T13" fmla="*/ 0 h 181"/>
                  <a:gd name="T14" fmla="*/ 181 w 181"/>
                  <a:gd name="T15" fmla="*/ 181 h 1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1" h="181">
                    <a:moveTo>
                      <a:pt x="90" y="0"/>
                    </a:moveTo>
                    <a:lnTo>
                      <a:pt x="181" y="181"/>
                    </a:lnTo>
                    <a:lnTo>
                      <a:pt x="0" y="181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00FFFF"/>
              </a:solidFill>
              <a:ln w="14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46" name="Freeform 108">
                <a:extLst>
                  <a:ext uri="{FF2B5EF4-FFF2-40B4-BE49-F238E27FC236}">
                    <a16:creationId xmlns:a16="http://schemas.microsoft.com/office/drawing/2014/main" id="{43FFBD49-377C-4F7C-BFC6-3F29BC15EE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1" y="3505"/>
                <a:ext cx="60" cy="60"/>
              </a:xfrm>
              <a:custGeom>
                <a:avLst/>
                <a:gdLst>
                  <a:gd name="T0" fmla="*/ 3 w 181"/>
                  <a:gd name="T1" fmla="*/ 0 h 181"/>
                  <a:gd name="T2" fmla="*/ 7 w 181"/>
                  <a:gd name="T3" fmla="*/ 7 h 181"/>
                  <a:gd name="T4" fmla="*/ 0 w 181"/>
                  <a:gd name="T5" fmla="*/ 7 h 181"/>
                  <a:gd name="T6" fmla="*/ 3 w 181"/>
                  <a:gd name="T7" fmla="*/ 0 h 1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1"/>
                  <a:gd name="T13" fmla="*/ 0 h 181"/>
                  <a:gd name="T14" fmla="*/ 181 w 181"/>
                  <a:gd name="T15" fmla="*/ 181 h 1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1" h="181">
                    <a:moveTo>
                      <a:pt x="90" y="0"/>
                    </a:moveTo>
                    <a:lnTo>
                      <a:pt x="181" y="181"/>
                    </a:lnTo>
                    <a:lnTo>
                      <a:pt x="0" y="181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00FFFF"/>
              </a:solidFill>
              <a:ln w="14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47" name="Freeform 109">
                <a:extLst>
                  <a:ext uri="{FF2B5EF4-FFF2-40B4-BE49-F238E27FC236}">
                    <a16:creationId xmlns:a16="http://schemas.microsoft.com/office/drawing/2014/main" id="{0CCA04FC-204B-4652-A99B-2CB77541DA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2" y="3606"/>
                <a:ext cx="60" cy="60"/>
              </a:xfrm>
              <a:custGeom>
                <a:avLst/>
                <a:gdLst>
                  <a:gd name="T0" fmla="*/ 3 w 181"/>
                  <a:gd name="T1" fmla="*/ 0 h 181"/>
                  <a:gd name="T2" fmla="*/ 7 w 181"/>
                  <a:gd name="T3" fmla="*/ 7 h 181"/>
                  <a:gd name="T4" fmla="*/ 0 w 181"/>
                  <a:gd name="T5" fmla="*/ 7 h 181"/>
                  <a:gd name="T6" fmla="*/ 3 w 181"/>
                  <a:gd name="T7" fmla="*/ 0 h 1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1"/>
                  <a:gd name="T13" fmla="*/ 0 h 181"/>
                  <a:gd name="T14" fmla="*/ 181 w 181"/>
                  <a:gd name="T15" fmla="*/ 181 h 1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1" h="181">
                    <a:moveTo>
                      <a:pt x="91" y="0"/>
                    </a:moveTo>
                    <a:lnTo>
                      <a:pt x="181" y="181"/>
                    </a:lnTo>
                    <a:lnTo>
                      <a:pt x="0" y="181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00FFFF"/>
              </a:solidFill>
              <a:ln w="14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48" name="Freeform 110">
                <a:extLst>
                  <a:ext uri="{FF2B5EF4-FFF2-40B4-BE49-F238E27FC236}">
                    <a16:creationId xmlns:a16="http://schemas.microsoft.com/office/drawing/2014/main" id="{85CBFA58-A6D4-4CF7-9187-FB78455517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2" y="3505"/>
                <a:ext cx="60" cy="60"/>
              </a:xfrm>
              <a:custGeom>
                <a:avLst/>
                <a:gdLst>
                  <a:gd name="T0" fmla="*/ 3 w 181"/>
                  <a:gd name="T1" fmla="*/ 0 h 181"/>
                  <a:gd name="T2" fmla="*/ 7 w 181"/>
                  <a:gd name="T3" fmla="*/ 7 h 181"/>
                  <a:gd name="T4" fmla="*/ 0 w 181"/>
                  <a:gd name="T5" fmla="*/ 7 h 181"/>
                  <a:gd name="T6" fmla="*/ 3 w 181"/>
                  <a:gd name="T7" fmla="*/ 0 h 1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1"/>
                  <a:gd name="T13" fmla="*/ 0 h 181"/>
                  <a:gd name="T14" fmla="*/ 181 w 181"/>
                  <a:gd name="T15" fmla="*/ 181 h 1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1" h="181">
                    <a:moveTo>
                      <a:pt x="91" y="0"/>
                    </a:moveTo>
                    <a:lnTo>
                      <a:pt x="181" y="181"/>
                    </a:lnTo>
                    <a:lnTo>
                      <a:pt x="0" y="181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00FFFF"/>
              </a:solidFill>
              <a:ln w="14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49" name="Freeform 111">
                <a:extLst>
                  <a:ext uri="{FF2B5EF4-FFF2-40B4-BE49-F238E27FC236}">
                    <a16:creationId xmlns:a16="http://schemas.microsoft.com/office/drawing/2014/main" id="{4BFC27AE-5EE9-40F5-8E96-D7C2D8EC32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2" y="3393"/>
                <a:ext cx="60" cy="61"/>
              </a:xfrm>
              <a:custGeom>
                <a:avLst/>
                <a:gdLst>
                  <a:gd name="T0" fmla="*/ 3 w 181"/>
                  <a:gd name="T1" fmla="*/ 0 h 183"/>
                  <a:gd name="T2" fmla="*/ 7 w 181"/>
                  <a:gd name="T3" fmla="*/ 7 h 183"/>
                  <a:gd name="T4" fmla="*/ 0 w 181"/>
                  <a:gd name="T5" fmla="*/ 7 h 183"/>
                  <a:gd name="T6" fmla="*/ 3 w 181"/>
                  <a:gd name="T7" fmla="*/ 0 h 18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1"/>
                  <a:gd name="T13" fmla="*/ 0 h 183"/>
                  <a:gd name="T14" fmla="*/ 181 w 181"/>
                  <a:gd name="T15" fmla="*/ 183 h 18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1" h="183">
                    <a:moveTo>
                      <a:pt x="91" y="0"/>
                    </a:moveTo>
                    <a:lnTo>
                      <a:pt x="181" y="183"/>
                    </a:lnTo>
                    <a:lnTo>
                      <a:pt x="0" y="183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00FFFF"/>
              </a:solidFill>
              <a:ln w="14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50" name="Freeform 112">
                <a:extLst>
                  <a:ext uri="{FF2B5EF4-FFF2-40B4-BE49-F238E27FC236}">
                    <a16:creationId xmlns:a16="http://schemas.microsoft.com/office/drawing/2014/main" id="{7728C404-006C-45FE-B480-92D5AFEF38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3" y="3606"/>
                <a:ext cx="61" cy="60"/>
              </a:xfrm>
              <a:custGeom>
                <a:avLst/>
                <a:gdLst>
                  <a:gd name="T0" fmla="*/ 3 w 183"/>
                  <a:gd name="T1" fmla="*/ 0 h 181"/>
                  <a:gd name="T2" fmla="*/ 7 w 183"/>
                  <a:gd name="T3" fmla="*/ 7 h 181"/>
                  <a:gd name="T4" fmla="*/ 0 w 183"/>
                  <a:gd name="T5" fmla="*/ 7 h 181"/>
                  <a:gd name="T6" fmla="*/ 3 w 183"/>
                  <a:gd name="T7" fmla="*/ 0 h 1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3"/>
                  <a:gd name="T13" fmla="*/ 0 h 181"/>
                  <a:gd name="T14" fmla="*/ 183 w 183"/>
                  <a:gd name="T15" fmla="*/ 181 h 1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3" h="181">
                    <a:moveTo>
                      <a:pt x="91" y="0"/>
                    </a:moveTo>
                    <a:lnTo>
                      <a:pt x="183" y="181"/>
                    </a:lnTo>
                    <a:lnTo>
                      <a:pt x="0" y="181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00FFFF"/>
              </a:solidFill>
              <a:ln w="14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51" name="Freeform 113">
                <a:extLst>
                  <a:ext uri="{FF2B5EF4-FFF2-40B4-BE49-F238E27FC236}">
                    <a16:creationId xmlns:a16="http://schemas.microsoft.com/office/drawing/2014/main" id="{F0D5DD37-98B7-4F3B-8082-F2BBABC2BC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3" y="3505"/>
                <a:ext cx="61" cy="60"/>
              </a:xfrm>
              <a:custGeom>
                <a:avLst/>
                <a:gdLst>
                  <a:gd name="T0" fmla="*/ 3 w 183"/>
                  <a:gd name="T1" fmla="*/ 0 h 181"/>
                  <a:gd name="T2" fmla="*/ 7 w 183"/>
                  <a:gd name="T3" fmla="*/ 7 h 181"/>
                  <a:gd name="T4" fmla="*/ 0 w 183"/>
                  <a:gd name="T5" fmla="*/ 7 h 181"/>
                  <a:gd name="T6" fmla="*/ 3 w 183"/>
                  <a:gd name="T7" fmla="*/ 0 h 1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3"/>
                  <a:gd name="T13" fmla="*/ 0 h 181"/>
                  <a:gd name="T14" fmla="*/ 183 w 183"/>
                  <a:gd name="T15" fmla="*/ 181 h 1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3" h="181">
                    <a:moveTo>
                      <a:pt x="91" y="0"/>
                    </a:moveTo>
                    <a:lnTo>
                      <a:pt x="183" y="181"/>
                    </a:lnTo>
                    <a:lnTo>
                      <a:pt x="0" y="181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00FFFF"/>
              </a:solidFill>
              <a:ln w="14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52" name="Freeform 114">
                <a:extLst>
                  <a:ext uri="{FF2B5EF4-FFF2-40B4-BE49-F238E27FC236}">
                    <a16:creationId xmlns:a16="http://schemas.microsoft.com/office/drawing/2014/main" id="{A48F3147-EB4A-4E95-A768-B2BAA83450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5" y="3606"/>
                <a:ext cx="61" cy="60"/>
              </a:xfrm>
              <a:custGeom>
                <a:avLst/>
                <a:gdLst>
                  <a:gd name="T0" fmla="*/ 3 w 183"/>
                  <a:gd name="T1" fmla="*/ 0 h 181"/>
                  <a:gd name="T2" fmla="*/ 7 w 183"/>
                  <a:gd name="T3" fmla="*/ 7 h 181"/>
                  <a:gd name="T4" fmla="*/ 0 w 183"/>
                  <a:gd name="T5" fmla="*/ 7 h 181"/>
                  <a:gd name="T6" fmla="*/ 3 w 183"/>
                  <a:gd name="T7" fmla="*/ 0 h 1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3"/>
                  <a:gd name="T13" fmla="*/ 0 h 181"/>
                  <a:gd name="T14" fmla="*/ 183 w 183"/>
                  <a:gd name="T15" fmla="*/ 181 h 1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3" h="181">
                    <a:moveTo>
                      <a:pt x="93" y="0"/>
                    </a:moveTo>
                    <a:lnTo>
                      <a:pt x="183" y="181"/>
                    </a:lnTo>
                    <a:lnTo>
                      <a:pt x="0" y="181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rgbClr val="00FFFF"/>
              </a:solidFill>
              <a:ln w="14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53" name="Freeform 115">
                <a:extLst>
                  <a:ext uri="{FF2B5EF4-FFF2-40B4-BE49-F238E27FC236}">
                    <a16:creationId xmlns:a16="http://schemas.microsoft.com/office/drawing/2014/main" id="{22A19C57-ABF0-497E-BA64-EAB773F7A8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8" y="3606"/>
                <a:ext cx="61" cy="60"/>
              </a:xfrm>
              <a:custGeom>
                <a:avLst/>
                <a:gdLst>
                  <a:gd name="T0" fmla="*/ 3 w 181"/>
                  <a:gd name="T1" fmla="*/ 0 h 181"/>
                  <a:gd name="T2" fmla="*/ 7 w 181"/>
                  <a:gd name="T3" fmla="*/ 7 h 181"/>
                  <a:gd name="T4" fmla="*/ 0 w 181"/>
                  <a:gd name="T5" fmla="*/ 7 h 181"/>
                  <a:gd name="T6" fmla="*/ 3 w 181"/>
                  <a:gd name="T7" fmla="*/ 0 h 1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1"/>
                  <a:gd name="T13" fmla="*/ 0 h 181"/>
                  <a:gd name="T14" fmla="*/ 181 w 181"/>
                  <a:gd name="T15" fmla="*/ 181 h 1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1" h="181">
                    <a:moveTo>
                      <a:pt x="90" y="0"/>
                    </a:moveTo>
                    <a:lnTo>
                      <a:pt x="181" y="181"/>
                    </a:lnTo>
                    <a:lnTo>
                      <a:pt x="0" y="181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00FFFF"/>
              </a:solidFill>
              <a:ln w="14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54" name="Freeform 116">
                <a:extLst>
                  <a:ext uri="{FF2B5EF4-FFF2-40B4-BE49-F238E27FC236}">
                    <a16:creationId xmlns:a16="http://schemas.microsoft.com/office/drawing/2014/main" id="{1AF8429C-6090-4B90-B82C-23F8F28179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8" y="3505"/>
                <a:ext cx="61" cy="60"/>
              </a:xfrm>
              <a:custGeom>
                <a:avLst/>
                <a:gdLst>
                  <a:gd name="T0" fmla="*/ 3 w 181"/>
                  <a:gd name="T1" fmla="*/ 0 h 181"/>
                  <a:gd name="T2" fmla="*/ 7 w 181"/>
                  <a:gd name="T3" fmla="*/ 7 h 181"/>
                  <a:gd name="T4" fmla="*/ 0 w 181"/>
                  <a:gd name="T5" fmla="*/ 7 h 181"/>
                  <a:gd name="T6" fmla="*/ 3 w 181"/>
                  <a:gd name="T7" fmla="*/ 0 h 1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1"/>
                  <a:gd name="T13" fmla="*/ 0 h 181"/>
                  <a:gd name="T14" fmla="*/ 181 w 181"/>
                  <a:gd name="T15" fmla="*/ 181 h 1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1" h="181">
                    <a:moveTo>
                      <a:pt x="90" y="0"/>
                    </a:moveTo>
                    <a:lnTo>
                      <a:pt x="181" y="181"/>
                    </a:lnTo>
                    <a:lnTo>
                      <a:pt x="0" y="181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00FFFF"/>
              </a:solidFill>
              <a:ln w="14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55" name="Freeform 117">
                <a:extLst>
                  <a:ext uri="{FF2B5EF4-FFF2-40B4-BE49-F238E27FC236}">
                    <a16:creationId xmlns:a16="http://schemas.microsoft.com/office/drawing/2014/main" id="{90248786-2D2A-4B8D-849D-02FBA61B8C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0" y="3606"/>
                <a:ext cx="61" cy="60"/>
              </a:xfrm>
              <a:custGeom>
                <a:avLst/>
                <a:gdLst>
                  <a:gd name="T0" fmla="*/ 3 w 183"/>
                  <a:gd name="T1" fmla="*/ 0 h 181"/>
                  <a:gd name="T2" fmla="*/ 7 w 183"/>
                  <a:gd name="T3" fmla="*/ 7 h 181"/>
                  <a:gd name="T4" fmla="*/ 0 w 183"/>
                  <a:gd name="T5" fmla="*/ 7 h 181"/>
                  <a:gd name="T6" fmla="*/ 3 w 183"/>
                  <a:gd name="T7" fmla="*/ 0 h 1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3"/>
                  <a:gd name="T13" fmla="*/ 0 h 181"/>
                  <a:gd name="T14" fmla="*/ 183 w 183"/>
                  <a:gd name="T15" fmla="*/ 181 h 1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3" h="181">
                    <a:moveTo>
                      <a:pt x="91" y="0"/>
                    </a:moveTo>
                    <a:lnTo>
                      <a:pt x="183" y="181"/>
                    </a:lnTo>
                    <a:lnTo>
                      <a:pt x="0" y="181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00FFFF"/>
              </a:solidFill>
              <a:ln w="14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56" name="Freeform 118">
                <a:extLst>
                  <a:ext uri="{FF2B5EF4-FFF2-40B4-BE49-F238E27FC236}">
                    <a16:creationId xmlns:a16="http://schemas.microsoft.com/office/drawing/2014/main" id="{2A9F4B8C-AAAF-4DBC-A347-B5B8E0956F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1" y="3606"/>
                <a:ext cx="61" cy="60"/>
              </a:xfrm>
              <a:custGeom>
                <a:avLst/>
                <a:gdLst>
                  <a:gd name="T0" fmla="*/ 3 w 183"/>
                  <a:gd name="T1" fmla="*/ 0 h 181"/>
                  <a:gd name="T2" fmla="*/ 7 w 183"/>
                  <a:gd name="T3" fmla="*/ 7 h 181"/>
                  <a:gd name="T4" fmla="*/ 0 w 183"/>
                  <a:gd name="T5" fmla="*/ 7 h 181"/>
                  <a:gd name="T6" fmla="*/ 3 w 183"/>
                  <a:gd name="T7" fmla="*/ 0 h 1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3"/>
                  <a:gd name="T13" fmla="*/ 0 h 181"/>
                  <a:gd name="T14" fmla="*/ 183 w 183"/>
                  <a:gd name="T15" fmla="*/ 181 h 1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3" h="181">
                    <a:moveTo>
                      <a:pt x="93" y="0"/>
                    </a:moveTo>
                    <a:lnTo>
                      <a:pt x="183" y="181"/>
                    </a:lnTo>
                    <a:lnTo>
                      <a:pt x="0" y="181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rgbClr val="00FFFF"/>
              </a:solidFill>
              <a:ln w="14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57" name="Freeform 119">
                <a:extLst>
                  <a:ext uri="{FF2B5EF4-FFF2-40B4-BE49-F238E27FC236}">
                    <a16:creationId xmlns:a16="http://schemas.microsoft.com/office/drawing/2014/main" id="{87F5F9B4-77EA-41DE-B751-095C0EB0B9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5" y="3606"/>
                <a:ext cx="61" cy="60"/>
              </a:xfrm>
              <a:custGeom>
                <a:avLst/>
                <a:gdLst>
                  <a:gd name="T0" fmla="*/ 3 w 183"/>
                  <a:gd name="T1" fmla="*/ 0 h 181"/>
                  <a:gd name="T2" fmla="*/ 7 w 183"/>
                  <a:gd name="T3" fmla="*/ 7 h 181"/>
                  <a:gd name="T4" fmla="*/ 0 w 183"/>
                  <a:gd name="T5" fmla="*/ 7 h 181"/>
                  <a:gd name="T6" fmla="*/ 3 w 183"/>
                  <a:gd name="T7" fmla="*/ 0 h 1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3"/>
                  <a:gd name="T13" fmla="*/ 0 h 181"/>
                  <a:gd name="T14" fmla="*/ 183 w 183"/>
                  <a:gd name="T15" fmla="*/ 181 h 1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3" h="181">
                    <a:moveTo>
                      <a:pt x="92" y="0"/>
                    </a:moveTo>
                    <a:lnTo>
                      <a:pt x="183" y="181"/>
                    </a:lnTo>
                    <a:lnTo>
                      <a:pt x="0" y="181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00FFFF"/>
              </a:solidFill>
              <a:ln w="14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58" name="Freeform 120">
                <a:extLst>
                  <a:ext uri="{FF2B5EF4-FFF2-40B4-BE49-F238E27FC236}">
                    <a16:creationId xmlns:a16="http://schemas.microsoft.com/office/drawing/2014/main" id="{FBB23431-DBC1-4C9C-B527-62D76E4CA4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92" y="3606"/>
                <a:ext cx="60" cy="60"/>
              </a:xfrm>
              <a:custGeom>
                <a:avLst/>
                <a:gdLst>
                  <a:gd name="T0" fmla="*/ 3 w 181"/>
                  <a:gd name="T1" fmla="*/ 0 h 181"/>
                  <a:gd name="T2" fmla="*/ 7 w 181"/>
                  <a:gd name="T3" fmla="*/ 7 h 181"/>
                  <a:gd name="T4" fmla="*/ 0 w 181"/>
                  <a:gd name="T5" fmla="*/ 7 h 181"/>
                  <a:gd name="T6" fmla="*/ 3 w 181"/>
                  <a:gd name="T7" fmla="*/ 0 h 1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1"/>
                  <a:gd name="T13" fmla="*/ 0 h 181"/>
                  <a:gd name="T14" fmla="*/ 181 w 181"/>
                  <a:gd name="T15" fmla="*/ 181 h 1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1" h="181">
                    <a:moveTo>
                      <a:pt x="90" y="0"/>
                    </a:moveTo>
                    <a:lnTo>
                      <a:pt x="181" y="181"/>
                    </a:lnTo>
                    <a:lnTo>
                      <a:pt x="0" y="181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00FFFF"/>
              </a:solidFill>
              <a:ln w="14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59" name="Freeform 121">
                <a:extLst>
                  <a:ext uri="{FF2B5EF4-FFF2-40B4-BE49-F238E27FC236}">
                    <a16:creationId xmlns:a16="http://schemas.microsoft.com/office/drawing/2014/main" id="{8E015CAC-A317-410A-995C-D7BCDA7EA5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92" y="3505"/>
                <a:ext cx="60" cy="60"/>
              </a:xfrm>
              <a:custGeom>
                <a:avLst/>
                <a:gdLst>
                  <a:gd name="T0" fmla="*/ 3 w 181"/>
                  <a:gd name="T1" fmla="*/ 0 h 181"/>
                  <a:gd name="T2" fmla="*/ 7 w 181"/>
                  <a:gd name="T3" fmla="*/ 7 h 181"/>
                  <a:gd name="T4" fmla="*/ 0 w 181"/>
                  <a:gd name="T5" fmla="*/ 7 h 181"/>
                  <a:gd name="T6" fmla="*/ 3 w 181"/>
                  <a:gd name="T7" fmla="*/ 0 h 1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1"/>
                  <a:gd name="T13" fmla="*/ 0 h 181"/>
                  <a:gd name="T14" fmla="*/ 181 w 181"/>
                  <a:gd name="T15" fmla="*/ 181 h 1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1" h="181">
                    <a:moveTo>
                      <a:pt x="90" y="0"/>
                    </a:moveTo>
                    <a:lnTo>
                      <a:pt x="181" y="181"/>
                    </a:lnTo>
                    <a:lnTo>
                      <a:pt x="0" y="181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00FFFF"/>
              </a:solidFill>
              <a:ln w="14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8515" name="Group 162">
              <a:extLst>
                <a:ext uri="{FF2B5EF4-FFF2-40B4-BE49-F238E27FC236}">
                  <a16:creationId xmlns:a16="http://schemas.microsoft.com/office/drawing/2014/main" id="{2D31C760-3999-4838-9706-74F942356B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25" y="1402"/>
              <a:ext cx="365" cy="2127"/>
              <a:chOff x="1025" y="1402"/>
              <a:chExt cx="365" cy="2127"/>
            </a:xfrm>
          </p:grpSpPr>
          <p:sp>
            <p:nvSpPr>
              <p:cNvPr id="18582" name="Freeform 123">
                <a:extLst>
                  <a:ext uri="{FF2B5EF4-FFF2-40B4-BE49-F238E27FC236}">
                    <a16:creationId xmlns:a16="http://schemas.microsoft.com/office/drawing/2014/main" id="{250CF4CE-2624-4AFE-9F5A-4471AB6871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5" y="3468"/>
                <a:ext cx="60" cy="61"/>
              </a:xfrm>
              <a:custGeom>
                <a:avLst/>
                <a:gdLst>
                  <a:gd name="T0" fmla="*/ 3 w 182"/>
                  <a:gd name="T1" fmla="*/ 0 h 183"/>
                  <a:gd name="T2" fmla="*/ 7 w 182"/>
                  <a:gd name="T3" fmla="*/ 3 h 183"/>
                  <a:gd name="T4" fmla="*/ 3 w 182"/>
                  <a:gd name="T5" fmla="*/ 7 h 183"/>
                  <a:gd name="T6" fmla="*/ 0 w 182"/>
                  <a:gd name="T7" fmla="*/ 3 h 183"/>
                  <a:gd name="T8" fmla="*/ 3 w 182"/>
                  <a:gd name="T9" fmla="*/ 0 h 1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2"/>
                  <a:gd name="T16" fmla="*/ 0 h 183"/>
                  <a:gd name="T17" fmla="*/ 182 w 182"/>
                  <a:gd name="T18" fmla="*/ 183 h 18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2" h="183">
                    <a:moveTo>
                      <a:pt x="91" y="0"/>
                    </a:moveTo>
                    <a:lnTo>
                      <a:pt x="182" y="91"/>
                    </a:lnTo>
                    <a:lnTo>
                      <a:pt x="91" y="183"/>
                    </a:lnTo>
                    <a:lnTo>
                      <a:pt x="0" y="91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83" name="Freeform 124">
                <a:extLst>
                  <a:ext uri="{FF2B5EF4-FFF2-40B4-BE49-F238E27FC236}">
                    <a16:creationId xmlns:a16="http://schemas.microsoft.com/office/drawing/2014/main" id="{93D30063-E7F0-4641-813F-A140AECD1E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5" y="3468"/>
                <a:ext cx="61" cy="61"/>
              </a:xfrm>
              <a:custGeom>
                <a:avLst/>
                <a:gdLst>
                  <a:gd name="T0" fmla="*/ 3 w 183"/>
                  <a:gd name="T1" fmla="*/ 0 h 183"/>
                  <a:gd name="T2" fmla="*/ 7 w 183"/>
                  <a:gd name="T3" fmla="*/ 3 h 183"/>
                  <a:gd name="T4" fmla="*/ 3 w 183"/>
                  <a:gd name="T5" fmla="*/ 7 h 183"/>
                  <a:gd name="T6" fmla="*/ 0 w 183"/>
                  <a:gd name="T7" fmla="*/ 3 h 183"/>
                  <a:gd name="T8" fmla="*/ 3 w 183"/>
                  <a:gd name="T9" fmla="*/ 0 h 1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3"/>
                  <a:gd name="T16" fmla="*/ 0 h 183"/>
                  <a:gd name="T17" fmla="*/ 183 w 183"/>
                  <a:gd name="T18" fmla="*/ 183 h 18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3" h="183">
                    <a:moveTo>
                      <a:pt x="92" y="0"/>
                    </a:moveTo>
                    <a:lnTo>
                      <a:pt x="183" y="91"/>
                    </a:lnTo>
                    <a:lnTo>
                      <a:pt x="92" y="183"/>
                    </a:lnTo>
                    <a:lnTo>
                      <a:pt x="0" y="91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84" name="Freeform 125">
                <a:extLst>
                  <a:ext uri="{FF2B5EF4-FFF2-40B4-BE49-F238E27FC236}">
                    <a16:creationId xmlns:a16="http://schemas.microsoft.com/office/drawing/2014/main" id="{AAC81A3F-1C7A-4506-95D0-2A2C6208A3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5" y="3174"/>
                <a:ext cx="60" cy="61"/>
              </a:xfrm>
              <a:custGeom>
                <a:avLst/>
                <a:gdLst>
                  <a:gd name="T0" fmla="*/ 3 w 182"/>
                  <a:gd name="T1" fmla="*/ 0 h 182"/>
                  <a:gd name="T2" fmla="*/ 7 w 182"/>
                  <a:gd name="T3" fmla="*/ 3 h 182"/>
                  <a:gd name="T4" fmla="*/ 3 w 182"/>
                  <a:gd name="T5" fmla="*/ 7 h 182"/>
                  <a:gd name="T6" fmla="*/ 0 w 182"/>
                  <a:gd name="T7" fmla="*/ 3 h 182"/>
                  <a:gd name="T8" fmla="*/ 3 w 182"/>
                  <a:gd name="T9" fmla="*/ 0 h 1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2"/>
                  <a:gd name="T16" fmla="*/ 0 h 182"/>
                  <a:gd name="T17" fmla="*/ 182 w 182"/>
                  <a:gd name="T18" fmla="*/ 182 h 1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2" h="182">
                    <a:moveTo>
                      <a:pt x="91" y="0"/>
                    </a:moveTo>
                    <a:lnTo>
                      <a:pt x="182" y="92"/>
                    </a:lnTo>
                    <a:lnTo>
                      <a:pt x="91" y="182"/>
                    </a:lnTo>
                    <a:lnTo>
                      <a:pt x="0" y="92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85" name="Freeform 126">
                <a:extLst>
                  <a:ext uri="{FF2B5EF4-FFF2-40B4-BE49-F238E27FC236}">
                    <a16:creationId xmlns:a16="http://schemas.microsoft.com/office/drawing/2014/main" id="{562C1090-D7FA-418D-9E81-F73B7395A6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5" y="3174"/>
                <a:ext cx="61" cy="61"/>
              </a:xfrm>
              <a:custGeom>
                <a:avLst/>
                <a:gdLst>
                  <a:gd name="T0" fmla="*/ 3 w 183"/>
                  <a:gd name="T1" fmla="*/ 0 h 182"/>
                  <a:gd name="T2" fmla="*/ 7 w 183"/>
                  <a:gd name="T3" fmla="*/ 3 h 182"/>
                  <a:gd name="T4" fmla="*/ 3 w 183"/>
                  <a:gd name="T5" fmla="*/ 7 h 182"/>
                  <a:gd name="T6" fmla="*/ 0 w 183"/>
                  <a:gd name="T7" fmla="*/ 3 h 182"/>
                  <a:gd name="T8" fmla="*/ 3 w 183"/>
                  <a:gd name="T9" fmla="*/ 0 h 1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3"/>
                  <a:gd name="T16" fmla="*/ 0 h 182"/>
                  <a:gd name="T17" fmla="*/ 183 w 183"/>
                  <a:gd name="T18" fmla="*/ 182 h 1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3" h="182">
                    <a:moveTo>
                      <a:pt x="92" y="0"/>
                    </a:moveTo>
                    <a:lnTo>
                      <a:pt x="183" y="92"/>
                    </a:lnTo>
                    <a:lnTo>
                      <a:pt x="92" y="182"/>
                    </a:lnTo>
                    <a:lnTo>
                      <a:pt x="0" y="92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86" name="Freeform 127">
                <a:extLst>
                  <a:ext uri="{FF2B5EF4-FFF2-40B4-BE49-F238E27FC236}">
                    <a16:creationId xmlns:a16="http://schemas.microsoft.com/office/drawing/2014/main" id="{507FCA49-C299-46F8-AB64-CDD18E93E4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6" y="3174"/>
                <a:ext cx="61" cy="61"/>
              </a:xfrm>
              <a:custGeom>
                <a:avLst/>
                <a:gdLst>
                  <a:gd name="T0" fmla="*/ 3 w 183"/>
                  <a:gd name="T1" fmla="*/ 0 h 182"/>
                  <a:gd name="T2" fmla="*/ 7 w 183"/>
                  <a:gd name="T3" fmla="*/ 3 h 182"/>
                  <a:gd name="T4" fmla="*/ 3 w 183"/>
                  <a:gd name="T5" fmla="*/ 7 h 182"/>
                  <a:gd name="T6" fmla="*/ 0 w 183"/>
                  <a:gd name="T7" fmla="*/ 3 h 182"/>
                  <a:gd name="T8" fmla="*/ 3 w 183"/>
                  <a:gd name="T9" fmla="*/ 0 h 1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3"/>
                  <a:gd name="T16" fmla="*/ 0 h 182"/>
                  <a:gd name="T17" fmla="*/ 183 w 183"/>
                  <a:gd name="T18" fmla="*/ 182 h 1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3" h="182">
                    <a:moveTo>
                      <a:pt x="90" y="0"/>
                    </a:moveTo>
                    <a:lnTo>
                      <a:pt x="183" y="92"/>
                    </a:lnTo>
                    <a:lnTo>
                      <a:pt x="90" y="182"/>
                    </a:lnTo>
                    <a:lnTo>
                      <a:pt x="0" y="92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87" name="Freeform 128">
                <a:extLst>
                  <a:ext uri="{FF2B5EF4-FFF2-40B4-BE49-F238E27FC236}">
                    <a16:creationId xmlns:a16="http://schemas.microsoft.com/office/drawing/2014/main" id="{EB73E1CC-8750-41DB-992A-607A3F18E0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5" y="2951"/>
                <a:ext cx="60" cy="61"/>
              </a:xfrm>
              <a:custGeom>
                <a:avLst/>
                <a:gdLst>
                  <a:gd name="T0" fmla="*/ 3 w 182"/>
                  <a:gd name="T1" fmla="*/ 0 h 183"/>
                  <a:gd name="T2" fmla="*/ 7 w 182"/>
                  <a:gd name="T3" fmla="*/ 3 h 183"/>
                  <a:gd name="T4" fmla="*/ 3 w 182"/>
                  <a:gd name="T5" fmla="*/ 7 h 183"/>
                  <a:gd name="T6" fmla="*/ 0 w 182"/>
                  <a:gd name="T7" fmla="*/ 3 h 183"/>
                  <a:gd name="T8" fmla="*/ 3 w 182"/>
                  <a:gd name="T9" fmla="*/ 0 h 1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2"/>
                  <a:gd name="T16" fmla="*/ 0 h 183"/>
                  <a:gd name="T17" fmla="*/ 182 w 182"/>
                  <a:gd name="T18" fmla="*/ 183 h 18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2" h="183">
                    <a:moveTo>
                      <a:pt x="91" y="0"/>
                    </a:moveTo>
                    <a:lnTo>
                      <a:pt x="182" y="92"/>
                    </a:lnTo>
                    <a:lnTo>
                      <a:pt x="91" y="183"/>
                    </a:lnTo>
                    <a:lnTo>
                      <a:pt x="0" y="92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88" name="Freeform 129">
                <a:extLst>
                  <a:ext uri="{FF2B5EF4-FFF2-40B4-BE49-F238E27FC236}">
                    <a16:creationId xmlns:a16="http://schemas.microsoft.com/office/drawing/2014/main" id="{937C1C73-29C2-448E-BFE6-4CC7FF380C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5" y="2951"/>
                <a:ext cx="61" cy="61"/>
              </a:xfrm>
              <a:custGeom>
                <a:avLst/>
                <a:gdLst>
                  <a:gd name="T0" fmla="*/ 3 w 183"/>
                  <a:gd name="T1" fmla="*/ 0 h 183"/>
                  <a:gd name="T2" fmla="*/ 7 w 183"/>
                  <a:gd name="T3" fmla="*/ 3 h 183"/>
                  <a:gd name="T4" fmla="*/ 3 w 183"/>
                  <a:gd name="T5" fmla="*/ 7 h 183"/>
                  <a:gd name="T6" fmla="*/ 0 w 183"/>
                  <a:gd name="T7" fmla="*/ 3 h 183"/>
                  <a:gd name="T8" fmla="*/ 3 w 183"/>
                  <a:gd name="T9" fmla="*/ 0 h 1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3"/>
                  <a:gd name="T16" fmla="*/ 0 h 183"/>
                  <a:gd name="T17" fmla="*/ 183 w 183"/>
                  <a:gd name="T18" fmla="*/ 183 h 18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3" h="183">
                    <a:moveTo>
                      <a:pt x="92" y="0"/>
                    </a:moveTo>
                    <a:lnTo>
                      <a:pt x="183" y="92"/>
                    </a:lnTo>
                    <a:lnTo>
                      <a:pt x="92" y="183"/>
                    </a:lnTo>
                    <a:lnTo>
                      <a:pt x="0" y="92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89" name="Freeform 130">
                <a:extLst>
                  <a:ext uri="{FF2B5EF4-FFF2-40B4-BE49-F238E27FC236}">
                    <a16:creationId xmlns:a16="http://schemas.microsoft.com/office/drawing/2014/main" id="{BDB09698-4487-447E-93CA-B34AD2F5EF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6" y="2951"/>
                <a:ext cx="61" cy="61"/>
              </a:xfrm>
              <a:custGeom>
                <a:avLst/>
                <a:gdLst>
                  <a:gd name="T0" fmla="*/ 3 w 183"/>
                  <a:gd name="T1" fmla="*/ 0 h 183"/>
                  <a:gd name="T2" fmla="*/ 7 w 183"/>
                  <a:gd name="T3" fmla="*/ 3 h 183"/>
                  <a:gd name="T4" fmla="*/ 3 w 183"/>
                  <a:gd name="T5" fmla="*/ 7 h 183"/>
                  <a:gd name="T6" fmla="*/ 0 w 183"/>
                  <a:gd name="T7" fmla="*/ 3 h 183"/>
                  <a:gd name="T8" fmla="*/ 3 w 183"/>
                  <a:gd name="T9" fmla="*/ 0 h 1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3"/>
                  <a:gd name="T16" fmla="*/ 0 h 183"/>
                  <a:gd name="T17" fmla="*/ 183 w 183"/>
                  <a:gd name="T18" fmla="*/ 183 h 18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3" h="183">
                    <a:moveTo>
                      <a:pt x="90" y="0"/>
                    </a:moveTo>
                    <a:lnTo>
                      <a:pt x="183" y="92"/>
                    </a:lnTo>
                    <a:lnTo>
                      <a:pt x="90" y="183"/>
                    </a:lnTo>
                    <a:lnTo>
                      <a:pt x="0" y="92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90" name="Freeform 131">
                <a:extLst>
                  <a:ext uri="{FF2B5EF4-FFF2-40B4-BE49-F238E27FC236}">
                    <a16:creationId xmlns:a16="http://schemas.microsoft.com/office/drawing/2014/main" id="{6F0B74C0-A9A6-4C1D-854E-80B5E20429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5" y="2759"/>
                <a:ext cx="60" cy="61"/>
              </a:xfrm>
              <a:custGeom>
                <a:avLst/>
                <a:gdLst>
                  <a:gd name="T0" fmla="*/ 3 w 182"/>
                  <a:gd name="T1" fmla="*/ 0 h 183"/>
                  <a:gd name="T2" fmla="*/ 7 w 182"/>
                  <a:gd name="T3" fmla="*/ 3 h 183"/>
                  <a:gd name="T4" fmla="*/ 3 w 182"/>
                  <a:gd name="T5" fmla="*/ 7 h 183"/>
                  <a:gd name="T6" fmla="*/ 0 w 182"/>
                  <a:gd name="T7" fmla="*/ 3 h 183"/>
                  <a:gd name="T8" fmla="*/ 3 w 182"/>
                  <a:gd name="T9" fmla="*/ 0 h 1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2"/>
                  <a:gd name="T16" fmla="*/ 0 h 183"/>
                  <a:gd name="T17" fmla="*/ 182 w 182"/>
                  <a:gd name="T18" fmla="*/ 183 h 18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2" h="183">
                    <a:moveTo>
                      <a:pt x="91" y="0"/>
                    </a:moveTo>
                    <a:lnTo>
                      <a:pt x="182" y="92"/>
                    </a:lnTo>
                    <a:lnTo>
                      <a:pt x="91" y="183"/>
                    </a:lnTo>
                    <a:lnTo>
                      <a:pt x="0" y="92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91" name="Freeform 132">
                <a:extLst>
                  <a:ext uri="{FF2B5EF4-FFF2-40B4-BE49-F238E27FC236}">
                    <a16:creationId xmlns:a16="http://schemas.microsoft.com/office/drawing/2014/main" id="{140F978C-A8A5-4FB4-9AF9-75EC379C3C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5" y="2759"/>
                <a:ext cx="61" cy="61"/>
              </a:xfrm>
              <a:custGeom>
                <a:avLst/>
                <a:gdLst>
                  <a:gd name="T0" fmla="*/ 3 w 183"/>
                  <a:gd name="T1" fmla="*/ 0 h 183"/>
                  <a:gd name="T2" fmla="*/ 7 w 183"/>
                  <a:gd name="T3" fmla="*/ 3 h 183"/>
                  <a:gd name="T4" fmla="*/ 3 w 183"/>
                  <a:gd name="T5" fmla="*/ 7 h 183"/>
                  <a:gd name="T6" fmla="*/ 0 w 183"/>
                  <a:gd name="T7" fmla="*/ 3 h 183"/>
                  <a:gd name="T8" fmla="*/ 3 w 183"/>
                  <a:gd name="T9" fmla="*/ 0 h 1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3"/>
                  <a:gd name="T16" fmla="*/ 0 h 183"/>
                  <a:gd name="T17" fmla="*/ 183 w 183"/>
                  <a:gd name="T18" fmla="*/ 183 h 18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3" h="183">
                    <a:moveTo>
                      <a:pt x="92" y="0"/>
                    </a:moveTo>
                    <a:lnTo>
                      <a:pt x="183" y="92"/>
                    </a:lnTo>
                    <a:lnTo>
                      <a:pt x="92" y="183"/>
                    </a:lnTo>
                    <a:lnTo>
                      <a:pt x="0" y="92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92" name="Freeform 133">
                <a:extLst>
                  <a:ext uri="{FF2B5EF4-FFF2-40B4-BE49-F238E27FC236}">
                    <a16:creationId xmlns:a16="http://schemas.microsoft.com/office/drawing/2014/main" id="{8A8952C4-4D43-4A6A-B504-BD992682FA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6" y="2759"/>
                <a:ext cx="61" cy="61"/>
              </a:xfrm>
              <a:custGeom>
                <a:avLst/>
                <a:gdLst>
                  <a:gd name="T0" fmla="*/ 3 w 183"/>
                  <a:gd name="T1" fmla="*/ 0 h 183"/>
                  <a:gd name="T2" fmla="*/ 7 w 183"/>
                  <a:gd name="T3" fmla="*/ 3 h 183"/>
                  <a:gd name="T4" fmla="*/ 3 w 183"/>
                  <a:gd name="T5" fmla="*/ 7 h 183"/>
                  <a:gd name="T6" fmla="*/ 0 w 183"/>
                  <a:gd name="T7" fmla="*/ 3 h 183"/>
                  <a:gd name="T8" fmla="*/ 3 w 183"/>
                  <a:gd name="T9" fmla="*/ 0 h 1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3"/>
                  <a:gd name="T16" fmla="*/ 0 h 183"/>
                  <a:gd name="T17" fmla="*/ 183 w 183"/>
                  <a:gd name="T18" fmla="*/ 183 h 18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3" h="183">
                    <a:moveTo>
                      <a:pt x="90" y="0"/>
                    </a:moveTo>
                    <a:lnTo>
                      <a:pt x="183" y="92"/>
                    </a:lnTo>
                    <a:lnTo>
                      <a:pt x="90" y="183"/>
                    </a:lnTo>
                    <a:lnTo>
                      <a:pt x="0" y="92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93" name="Freeform 134">
                <a:extLst>
                  <a:ext uri="{FF2B5EF4-FFF2-40B4-BE49-F238E27FC236}">
                    <a16:creationId xmlns:a16="http://schemas.microsoft.com/office/drawing/2014/main" id="{8CA82D6C-7B36-40CB-A895-46B638F7F6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7" y="2759"/>
                <a:ext cx="61" cy="61"/>
              </a:xfrm>
              <a:custGeom>
                <a:avLst/>
                <a:gdLst>
                  <a:gd name="T0" fmla="*/ 3 w 181"/>
                  <a:gd name="T1" fmla="*/ 0 h 183"/>
                  <a:gd name="T2" fmla="*/ 7 w 181"/>
                  <a:gd name="T3" fmla="*/ 3 h 183"/>
                  <a:gd name="T4" fmla="*/ 3 w 181"/>
                  <a:gd name="T5" fmla="*/ 7 h 183"/>
                  <a:gd name="T6" fmla="*/ 0 w 181"/>
                  <a:gd name="T7" fmla="*/ 3 h 183"/>
                  <a:gd name="T8" fmla="*/ 3 w 181"/>
                  <a:gd name="T9" fmla="*/ 0 h 1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1"/>
                  <a:gd name="T16" fmla="*/ 0 h 183"/>
                  <a:gd name="T17" fmla="*/ 181 w 181"/>
                  <a:gd name="T18" fmla="*/ 183 h 18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1" h="183">
                    <a:moveTo>
                      <a:pt x="90" y="0"/>
                    </a:moveTo>
                    <a:lnTo>
                      <a:pt x="181" y="92"/>
                    </a:lnTo>
                    <a:lnTo>
                      <a:pt x="90" y="183"/>
                    </a:lnTo>
                    <a:lnTo>
                      <a:pt x="0" y="92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94" name="Freeform 135">
                <a:extLst>
                  <a:ext uri="{FF2B5EF4-FFF2-40B4-BE49-F238E27FC236}">
                    <a16:creationId xmlns:a16="http://schemas.microsoft.com/office/drawing/2014/main" id="{F71713A2-39A3-4C93-8460-A721AC92CC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8" y="2759"/>
                <a:ext cx="61" cy="61"/>
              </a:xfrm>
              <a:custGeom>
                <a:avLst/>
                <a:gdLst>
                  <a:gd name="T0" fmla="*/ 3 w 183"/>
                  <a:gd name="T1" fmla="*/ 0 h 183"/>
                  <a:gd name="T2" fmla="*/ 7 w 183"/>
                  <a:gd name="T3" fmla="*/ 3 h 183"/>
                  <a:gd name="T4" fmla="*/ 3 w 183"/>
                  <a:gd name="T5" fmla="*/ 7 h 183"/>
                  <a:gd name="T6" fmla="*/ 0 w 183"/>
                  <a:gd name="T7" fmla="*/ 3 h 183"/>
                  <a:gd name="T8" fmla="*/ 3 w 183"/>
                  <a:gd name="T9" fmla="*/ 0 h 1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3"/>
                  <a:gd name="T16" fmla="*/ 0 h 183"/>
                  <a:gd name="T17" fmla="*/ 183 w 183"/>
                  <a:gd name="T18" fmla="*/ 183 h 18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3" h="183">
                    <a:moveTo>
                      <a:pt x="92" y="0"/>
                    </a:moveTo>
                    <a:lnTo>
                      <a:pt x="183" y="92"/>
                    </a:lnTo>
                    <a:lnTo>
                      <a:pt x="92" y="183"/>
                    </a:lnTo>
                    <a:lnTo>
                      <a:pt x="0" y="92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95" name="Freeform 136">
                <a:extLst>
                  <a:ext uri="{FF2B5EF4-FFF2-40B4-BE49-F238E27FC236}">
                    <a16:creationId xmlns:a16="http://schemas.microsoft.com/office/drawing/2014/main" id="{1749BDFC-F641-4380-B82B-19E068208D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5" y="2597"/>
                <a:ext cx="60" cy="61"/>
              </a:xfrm>
              <a:custGeom>
                <a:avLst/>
                <a:gdLst>
                  <a:gd name="T0" fmla="*/ 3 w 182"/>
                  <a:gd name="T1" fmla="*/ 0 h 183"/>
                  <a:gd name="T2" fmla="*/ 7 w 182"/>
                  <a:gd name="T3" fmla="*/ 3 h 183"/>
                  <a:gd name="T4" fmla="*/ 3 w 182"/>
                  <a:gd name="T5" fmla="*/ 7 h 183"/>
                  <a:gd name="T6" fmla="*/ 0 w 182"/>
                  <a:gd name="T7" fmla="*/ 3 h 183"/>
                  <a:gd name="T8" fmla="*/ 3 w 182"/>
                  <a:gd name="T9" fmla="*/ 0 h 1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2"/>
                  <a:gd name="T16" fmla="*/ 0 h 183"/>
                  <a:gd name="T17" fmla="*/ 182 w 182"/>
                  <a:gd name="T18" fmla="*/ 183 h 18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2" h="183">
                    <a:moveTo>
                      <a:pt x="91" y="0"/>
                    </a:moveTo>
                    <a:lnTo>
                      <a:pt x="182" y="91"/>
                    </a:lnTo>
                    <a:lnTo>
                      <a:pt x="91" y="183"/>
                    </a:lnTo>
                    <a:lnTo>
                      <a:pt x="0" y="91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96" name="Freeform 137">
                <a:extLst>
                  <a:ext uri="{FF2B5EF4-FFF2-40B4-BE49-F238E27FC236}">
                    <a16:creationId xmlns:a16="http://schemas.microsoft.com/office/drawing/2014/main" id="{AA908A86-DF7D-4C3E-B1E9-B214CBC779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5" y="2597"/>
                <a:ext cx="61" cy="61"/>
              </a:xfrm>
              <a:custGeom>
                <a:avLst/>
                <a:gdLst>
                  <a:gd name="T0" fmla="*/ 3 w 183"/>
                  <a:gd name="T1" fmla="*/ 0 h 183"/>
                  <a:gd name="T2" fmla="*/ 7 w 183"/>
                  <a:gd name="T3" fmla="*/ 3 h 183"/>
                  <a:gd name="T4" fmla="*/ 3 w 183"/>
                  <a:gd name="T5" fmla="*/ 7 h 183"/>
                  <a:gd name="T6" fmla="*/ 0 w 183"/>
                  <a:gd name="T7" fmla="*/ 3 h 183"/>
                  <a:gd name="T8" fmla="*/ 3 w 183"/>
                  <a:gd name="T9" fmla="*/ 0 h 1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3"/>
                  <a:gd name="T16" fmla="*/ 0 h 183"/>
                  <a:gd name="T17" fmla="*/ 183 w 183"/>
                  <a:gd name="T18" fmla="*/ 183 h 18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3" h="183">
                    <a:moveTo>
                      <a:pt x="92" y="0"/>
                    </a:moveTo>
                    <a:lnTo>
                      <a:pt x="183" y="91"/>
                    </a:lnTo>
                    <a:lnTo>
                      <a:pt x="92" y="183"/>
                    </a:lnTo>
                    <a:lnTo>
                      <a:pt x="0" y="91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97" name="Freeform 138">
                <a:extLst>
                  <a:ext uri="{FF2B5EF4-FFF2-40B4-BE49-F238E27FC236}">
                    <a16:creationId xmlns:a16="http://schemas.microsoft.com/office/drawing/2014/main" id="{23ECBFB2-6678-46FD-A24A-B1839EF892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5" y="2466"/>
                <a:ext cx="60" cy="60"/>
              </a:xfrm>
              <a:custGeom>
                <a:avLst/>
                <a:gdLst>
                  <a:gd name="T0" fmla="*/ 3 w 182"/>
                  <a:gd name="T1" fmla="*/ 0 h 181"/>
                  <a:gd name="T2" fmla="*/ 7 w 182"/>
                  <a:gd name="T3" fmla="*/ 3 h 181"/>
                  <a:gd name="T4" fmla="*/ 3 w 182"/>
                  <a:gd name="T5" fmla="*/ 7 h 181"/>
                  <a:gd name="T6" fmla="*/ 0 w 182"/>
                  <a:gd name="T7" fmla="*/ 3 h 181"/>
                  <a:gd name="T8" fmla="*/ 3 w 182"/>
                  <a:gd name="T9" fmla="*/ 0 h 1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2"/>
                  <a:gd name="T16" fmla="*/ 0 h 181"/>
                  <a:gd name="T17" fmla="*/ 182 w 182"/>
                  <a:gd name="T18" fmla="*/ 181 h 18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2" h="181">
                    <a:moveTo>
                      <a:pt x="91" y="0"/>
                    </a:moveTo>
                    <a:lnTo>
                      <a:pt x="182" y="90"/>
                    </a:lnTo>
                    <a:lnTo>
                      <a:pt x="91" y="181"/>
                    </a:lnTo>
                    <a:lnTo>
                      <a:pt x="0" y="90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98" name="Freeform 139">
                <a:extLst>
                  <a:ext uri="{FF2B5EF4-FFF2-40B4-BE49-F238E27FC236}">
                    <a16:creationId xmlns:a16="http://schemas.microsoft.com/office/drawing/2014/main" id="{AA3160DE-9683-4279-B820-8065F80024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5" y="2466"/>
                <a:ext cx="61" cy="60"/>
              </a:xfrm>
              <a:custGeom>
                <a:avLst/>
                <a:gdLst>
                  <a:gd name="T0" fmla="*/ 3 w 183"/>
                  <a:gd name="T1" fmla="*/ 0 h 181"/>
                  <a:gd name="T2" fmla="*/ 7 w 183"/>
                  <a:gd name="T3" fmla="*/ 3 h 181"/>
                  <a:gd name="T4" fmla="*/ 3 w 183"/>
                  <a:gd name="T5" fmla="*/ 7 h 181"/>
                  <a:gd name="T6" fmla="*/ 0 w 183"/>
                  <a:gd name="T7" fmla="*/ 3 h 181"/>
                  <a:gd name="T8" fmla="*/ 3 w 183"/>
                  <a:gd name="T9" fmla="*/ 0 h 1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3"/>
                  <a:gd name="T16" fmla="*/ 0 h 181"/>
                  <a:gd name="T17" fmla="*/ 183 w 183"/>
                  <a:gd name="T18" fmla="*/ 181 h 18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3" h="181">
                    <a:moveTo>
                      <a:pt x="92" y="0"/>
                    </a:moveTo>
                    <a:lnTo>
                      <a:pt x="183" y="90"/>
                    </a:lnTo>
                    <a:lnTo>
                      <a:pt x="92" y="181"/>
                    </a:lnTo>
                    <a:lnTo>
                      <a:pt x="0" y="90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99" name="Freeform 140">
                <a:extLst>
                  <a:ext uri="{FF2B5EF4-FFF2-40B4-BE49-F238E27FC236}">
                    <a16:creationId xmlns:a16="http://schemas.microsoft.com/office/drawing/2014/main" id="{03736810-15DA-41C8-A44D-D5BE0AC075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6" y="2466"/>
                <a:ext cx="61" cy="60"/>
              </a:xfrm>
              <a:custGeom>
                <a:avLst/>
                <a:gdLst>
                  <a:gd name="T0" fmla="*/ 3 w 183"/>
                  <a:gd name="T1" fmla="*/ 0 h 181"/>
                  <a:gd name="T2" fmla="*/ 7 w 183"/>
                  <a:gd name="T3" fmla="*/ 3 h 181"/>
                  <a:gd name="T4" fmla="*/ 3 w 183"/>
                  <a:gd name="T5" fmla="*/ 7 h 181"/>
                  <a:gd name="T6" fmla="*/ 0 w 183"/>
                  <a:gd name="T7" fmla="*/ 3 h 181"/>
                  <a:gd name="T8" fmla="*/ 3 w 183"/>
                  <a:gd name="T9" fmla="*/ 0 h 1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3"/>
                  <a:gd name="T16" fmla="*/ 0 h 181"/>
                  <a:gd name="T17" fmla="*/ 183 w 183"/>
                  <a:gd name="T18" fmla="*/ 181 h 18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3" h="181">
                    <a:moveTo>
                      <a:pt x="90" y="0"/>
                    </a:moveTo>
                    <a:lnTo>
                      <a:pt x="183" y="90"/>
                    </a:lnTo>
                    <a:lnTo>
                      <a:pt x="90" y="181"/>
                    </a:lnTo>
                    <a:lnTo>
                      <a:pt x="0" y="90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00" name="Freeform 141">
                <a:extLst>
                  <a:ext uri="{FF2B5EF4-FFF2-40B4-BE49-F238E27FC236}">
                    <a16:creationId xmlns:a16="http://schemas.microsoft.com/office/drawing/2014/main" id="{7FA03C49-8A9E-43C0-BC8A-D538DB1537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7" y="2466"/>
                <a:ext cx="61" cy="60"/>
              </a:xfrm>
              <a:custGeom>
                <a:avLst/>
                <a:gdLst>
                  <a:gd name="T0" fmla="*/ 3 w 181"/>
                  <a:gd name="T1" fmla="*/ 0 h 181"/>
                  <a:gd name="T2" fmla="*/ 7 w 181"/>
                  <a:gd name="T3" fmla="*/ 3 h 181"/>
                  <a:gd name="T4" fmla="*/ 3 w 181"/>
                  <a:gd name="T5" fmla="*/ 7 h 181"/>
                  <a:gd name="T6" fmla="*/ 0 w 181"/>
                  <a:gd name="T7" fmla="*/ 3 h 181"/>
                  <a:gd name="T8" fmla="*/ 3 w 181"/>
                  <a:gd name="T9" fmla="*/ 0 h 1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1"/>
                  <a:gd name="T16" fmla="*/ 0 h 181"/>
                  <a:gd name="T17" fmla="*/ 181 w 181"/>
                  <a:gd name="T18" fmla="*/ 181 h 18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1" h="181">
                    <a:moveTo>
                      <a:pt x="90" y="0"/>
                    </a:moveTo>
                    <a:lnTo>
                      <a:pt x="181" y="90"/>
                    </a:lnTo>
                    <a:lnTo>
                      <a:pt x="90" y="181"/>
                    </a:lnTo>
                    <a:lnTo>
                      <a:pt x="0" y="90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01" name="Freeform 142">
                <a:extLst>
                  <a:ext uri="{FF2B5EF4-FFF2-40B4-BE49-F238E27FC236}">
                    <a16:creationId xmlns:a16="http://schemas.microsoft.com/office/drawing/2014/main" id="{857CD2DB-AA64-4A8E-8752-84C5B7DFBC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8" y="2466"/>
                <a:ext cx="61" cy="60"/>
              </a:xfrm>
              <a:custGeom>
                <a:avLst/>
                <a:gdLst>
                  <a:gd name="T0" fmla="*/ 3 w 183"/>
                  <a:gd name="T1" fmla="*/ 0 h 181"/>
                  <a:gd name="T2" fmla="*/ 7 w 183"/>
                  <a:gd name="T3" fmla="*/ 3 h 181"/>
                  <a:gd name="T4" fmla="*/ 3 w 183"/>
                  <a:gd name="T5" fmla="*/ 7 h 181"/>
                  <a:gd name="T6" fmla="*/ 0 w 183"/>
                  <a:gd name="T7" fmla="*/ 3 h 181"/>
                  <a:gd name="T8" fmla="*/ 3 w 183"/>
                  <a:gd name="T9" fmla="*/ 0 h 1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3"/>
                  <a:gd name="T16" fmla="*/ 0 h 181"/>
                  <a:gd name="T17" fmla="*/ 183 w 183"/>
                  <a:gd name="T18" fmla="*/ 181 h 18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3" h="181">
                    <a:moveTo>
                      <a:pt x="92" y="0"/>
                    </a:moveTo>
                    <a:lnTo>
                      <a:pt x="183" y="90"/>
                    </a:lnTo>
                    <a:lnTo>
                      <a:pt x="92" y="181"/>
                    </a:lnTo>
                    <a:lnTo>
                      <a:pt x="0" y="90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02" name="Freeform 143">
                <a:extLst>
                  <a:ext uri="{FF2B5EF4-FFF2-40B4-BE49-F238E27FC236}">
                    <a16:creationId xmlns:a16="http://schemas.microsoft.com/office/drawing/2014/main" id="{16114C28-85F2-418A-BE69-B53CE307DF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9" y="2466"/>
                <a:ext cx="61" cy="60"/>
              </a:xfrm>
              <a:custGeom>
                <a:avLst/>
                <a:gdLst>
                  <a:gd name="T0" fmla="*/ 3 w 183"/>
                  <a:gd name="T1" fmla="*/ 0 h 181"/>
                  <a:gd name="T2" fmla="*/ 7 w 183"/>
                  <a:gd name="T3" fmla="*/ 3 h 181"/>
                  <a:gd name="T4" fmla="*/ 3 w 183"/>
                  <a:gd name="T5" fmla="*/ 7 h 181"/>
                  <a:gd name="T6" fmla="*/ 0 w 183"/>
                  <a:gd name="T7" fmla="*/ 3 h 181"/>
                  <a:gd name="T8" fmla="*/ 3 w 183"/>
                  <a:gd name="T9" fmla="*/ 0 h 1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3"/>
                  <a:gd name="T16" fmla="*/ 0 h 181"/>
                  <a:gd name="T17" fmla="*/ 183 w 183"/>
                  <a:gd name="T18" fmla="*/ 181 h 18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3" h="181">
                    <a:moveTo>
                      <a:pt x="91" y="0"/>
                    </a:moveTo>
                    <a:lnTo>
                      <a:pt x="183" y="90"/>
                    </a:lnTo>
                    <a:lnTo>
                      <a:pt x="91" y="181"/>
                    </a:lnTo>
                    <a:lnTo>
                      <a:pt x="0" y="90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03" name="Freeform 144">
                <a:extLst>
                  <a:ext uri="{FF2B5EF4-FFF2-40B4-BE49-F238E27FC236}">
                    <a16:creationId xmlns:a16="http://schemas.microsoft.com/office/drawing/2014/main" id="{AC2CEF37-9233-42A2-902E-B6349A1DC8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5" y="2344"/>
                <a:ext cx="60" cy="61"/>
              </a:xfrm>
              <a:custGeom>
                <a:avLst/>
                <a:gdLst>
                  <a:gd name="T0" fmla="*/ 3 w 182"/>
                  <a:gd name="T1" fmla="*/ 0 h 183"/>
                  <a:gd name="T2" fmla="*/ 7 w 182"/>
                  <a:gd name="T3" fmla="*/ 3 h 183"/>
                  <a:gd name="T4" fmla="*/ 3 w 182"/>
                  <a:gd name="T5" fmla="*/ 7 h 183"/>
                  <a:gd name="T6" fmla="*/ 0 w 182"/>
                  <a:gd name="T7" fmla="*/ 3 h 183"/>
                  <a:gd name="T8" fmla="*/ 3 w 182"/>
                  <a:gd name="T9" fmla="*/ 0 h 1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2"/>
                  <a:gd name="T16" fmla="*/ 0 h 183"/>
                  <a:gd name="T17" fmla="*/ 182 w 182"/>
                  <a:gd name="T18" fmla="*/ 183 h 18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2" h="183">
                    <a:moveTo>
                      <a:pt x="91" y="0"/>
                    </a:moveTo>
                    <a:lnTo>
                      <a:pt x="182" y="92"/>
                    </a:lnTo>
                    <a:lnTo>
                      <a:pt x="91" y="183"/>
                    </a:lnTo>
                    <a:lnTo>
                      <a:pt x="0" y="92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04" name="Freeform 145">
                <a:extLst>
                  <a:ext uri="{FF2B5EF4-FFF2-40B4-BE49-F238E27FC236}">
                    <a16:creationId xmlns:a16="http://schemas.microsoft.com/office/drawing/2014/main" id="{B2BD1FCA-9ECD-49B8-877A-F860115826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5" y="2344"/>
                <a:ext cx="61" cy="61"/>
              </a:xfrm>
              <a:custGeom>
                <a:avLst/>
                <a:gdLst>
                  <a:gd name="T0" fmla="*/ 3 w 183"/>
                  <a:gd name="T1" fmla="*/ 0 h 183"/>
                  <a:gd name="T2" fmla="*/ 7 w 183"/>
                  <a:gd name="T3" fmla="*/ 3 h 183"/>
                  <a:gd name="T4" fmla="*/ 3 w 183"/>
                  <a:gd name="T5" fmla="*/ 7 h 183"/>
                  <a:gd name="T6" fmla="*/ 0 w 183"/>
                  <a:gd name="T7" fmla="*/ 3 h 183"/>
                  <a:gd name="T8" fmla="*/ 3 w 183"/>
                  <a:gd name="T9" fmla="*/ 0 h 1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3"/>
                  <a:gd name="T16" fmla="*/ 0 h 183"/>
                  <a:gd name="T17" fmla="*/ 183 w 183"/>
                  <a:gd name="T18" fmla="*/ 183 h 18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3" h="183">
                    <a:moveTo>
                      <a:pt x="92" y="0"/>
                    </a:moveTo>
                    <a:lnTo>
                      <a:pt x="183" y="92"/>
                    </a:lnTo>
                    <a:lnTo>
                      <a:pt x="92" y="183"/>
                    </a:lnTo>
                    <a:lnTo>
                      <a:pt x="0" y="92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05" name="Freeform 146">
                <a:extLst>
                  <a:ext uri="{FF2B5EF4-FFF2-40B4-BE49-F238E27FC236}">
                    <a16:creationId xmlns:a16="http://schemas.microsoft.com/office/drawing/2014/main" id="{8B6B92C5-EE76-44BF-8FEF-A4B73C39BC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6" y="2344"/>
                <a:ext cx="61" cy="61"/>
              </a:xfrm>
              <a:custGeom>
                <a:avLst/>
                <a:gdLst>
                  <a:gd name="T0" fmla="*/ 3 w 183"/>
                  <a:gd name="T1" fmla="*/ 0 h 183"/>
                  <a:gd name="T2" fmla="*/ 7 w 183"/>
                  <a:gd name="T3" fmla="*/ 3 h 183"/>
                  <a:gd name="T4" fmla="*/ 3 w 183"/>
                  <a:gd name="T5" fmla="*/ 7 h 183"/>
                  <a:gd name="T6" fmla="*/ 0 w 183"/>
                  <a:gd name="T7" fmla="*/ 3 h 183"/>
                  <a:gd name="T8" fmla="*/ 3 w 183"/>
                  <a:gd name="T9" fmla="*/ 0 h 1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3"/>
                  <a:gd name="T16" fmla="*/ 0 h 183"/>
                  <a:gd name="T17" fmla="*/ 183 w 183"/>
                  <a:gd name="T18" fmla="*/ 183 h 18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3" h="183">
                    <a:moveTo>
                      <a:pt x="90" y="0"/>
                    </a:moveTo>
                    <a:lnTo>
                      <a:pt x="183" y="92"/>
                    </a:lnTo>
                    <a:lnTo>
                      <a:pt x="90" y="183"/>
                    </a:lnTo>
                    <a:lnTo>
                      <a:pt x="0" y="92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06" name="Freeform 147">
                <a:extLst>
                  <a:ext uri="{FF2B5EF4-FFF2-40B4-BE49-F238E27FC236}">
                    <a16:creationId xmlns:a16="http://schemas.microsoft.com/office/drawing/2014/main" id="{75F505BC-6E11-4FCB-B923-F7CCAA94C4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5" y="2243"/>
                <a:ext cx="60" cy="60"/>
              </a:xfrm>
              <a:custGeom>
                <a:avLst/>
                <a:gdLst>
                  <a:gd name="T0" fmla="*/ 3 w 182"/>
                  <a:gd name="T1" fmla="*/ 0 h 181"/>
                  <a:gd name="T2" fmla="*/ 7 w 182"/>
                  <a:gd name="T3" fmla="*/ 3 h 181"/>
                  <a:gd name="T4" fmla="*/ 3 w 182"/>
                  <a:gd name="T5" fmla="*/ 7 h 181"/>
                  <a:gd name="T6" fmla="*/ 0 w 182"/>
                  <a:gd name="T7" fmla="*/ 3 h 181"/>
                  <a:gd name="T8" fmla="*/ 3 w 182"/>
                  <a:gd name="T9" fmla="*/ 0 h 1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2"/>
                  <a:gd name="T16" fmla="*/ 0 h 181"/>
                  <a:gd name="T17" fmla="*/ 182 w 182"/>
                  <a:gd name="T18" fmla="*/ 181 h 18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2" h="181">
                    <a:moveTo>
                      <a:pt x="91" y="0"/>
                    </a:moveTo>
                    <a:lnTo>
                      <a:pt x="182" y="90"/>
                    </a:lnTo>
                    <a:lnTo>
                      <a:pt x="91" y="181"/>
                    </a:lnTo>
                    <a:lnTo>
                      <a:pt x="0" y="90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07" name="Freeform 148">
                <a:extLst>
                  <a:ext uri="{FF2B5EF4-FFF2-40B4-BE49-F238E27FC236}">
                    <a16:creationId xmlns:a16="http://schemas.microsoft.com/office/drawing/2014/main" id="{56829402-6142-4A9F-B413-E6590D792A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5" y="2243"/>
                <a:ext cx="61" cy="60"/>
              </a:xfrm>
              <a:custGeom>
                <a:avLst/>
                <a:gdLst>
                  <a:gd name="T0" fmla="*/ 3 w 183"/>
                  <a:gd name="T1" fmla="*/ 0 h 181"/>
                  <a:gd name="T2" fmla="*/ 7 w 183"/>
                  <a:gd name="T3" fmla="*/ 3 h 181"/>
                  <a:gd name="T4" fmla="*/ 3 w 183"/>
                  <a:gd name="T5" fmla="*/ 7 h 181"/>
                  <a:gd name="T6" fmla="*/ 0 w 183"/>
                  <a:gd name="T7" fmla="*/ 3 h 181"/>
                  <a:gd name="T8" fmla="*/ 3 w 183"/>
                  <a:gd name="T9" fmla="*/ 0 h 1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3"/>
                  <a:gd name="T16" fmla="*/ 0 h 181"/>
                  <a:gd name="T17" fmla="*/ 183 w 183"/>
                  <a:gd name="T18" fmla="*/ 181 h 18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3" h="181">
                    <a:moveTo>
                      <a:pt x="92" y="0"/>
                    </a:moveTo>
                    <a:lnTo>
                      <a:pt x="183" y="90"/>
                    </a:lnTo>
                    <a:lnTo>
                      <a:pt x="92" y="181"/>
                    </a:lnTo>
                    <a:lnTo>
                      <a:pt x="0" y="90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08" name="Freeform 149">
                <a:extLst>
                  <a:ext uri="{FF2B5EF4-FFF2-40B4-BE49-F238E27FC236}">
                    <a16:creationId xmlns:a16="http://schemas.microsoft.com/office/drawing/2014/main" id="{81A16492-06F9-4D6A-BE27-72C1CBE2F3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5" y="2152"/>
                <a:ext cx="60" cy="60"/>
              </a:xfrm>
              <a:custGeom>
                <a:avLst/>
                <a:gdLst>
                  <a:gd name="T0" fmla="*/ 3 w 182"/>
                  <a:gd name="T1" fmla="*/ 0 h 181"/>
                  <a:gd name="T2" fmla="*/ 7 w 182"/>
                  <a:gd name="T3" fmla="*/ 3 h 181"/>
                  <a:gd name="T4" fmla="*/ 3 w 182"/>
                  <a:gd name="T5" fmla="*/ 7 h 181"/>
                  <a:gd name="T6" fmla="*/ 0 w 182"/>
                  <a:gd name="T7" fmla="*/ 3 h 181"/>
                  <a:gd name="T8" fmla="*/ 3 w 182"/>
                  <a:gd name="T9" fmla="*/ 0 h 1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2"/>
                  <a:gd name="T16" fmla="*/ 0 h 181"/>
                  <a:gd name="T17" fmla="*/ 182 w 182"/>
                  <a:gd name="T18" fmla="*/ 181 h 18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2" h="181">
                    <a:moveTo>
                      <a:pt x="91" y="0"/>
                    </a:moveTo>
                    <a:lnTo>
                      <a:pt x="182" y="91"/>
                    </a:lnTo>
                    <a:lnTo>
                      <a:pt x="91" y="181"/>
                    </a:lnTo>
                    <a:lnTo>
                      <a:pt x="0" y="91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09" name="Freeform 150">
                <a:extLst>
                  <a:ext uri="{FF2B5EF4-FFF2-40B4-BE49-F238E27FC236}">
                    <a16:creationId xmlns:a16="http://schemas.microsoft.com/office/drawing/2014/main" id="{5189B476-DF90-4819-83CC-024151AAC1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5" y="2152"/>
                <a:ext cx="61" cy="60"/>
              </a:xfrm>
              <a:custGeom>
                <a:avLst/>
                <a:gdLst>
                  <a:gd name="T0" fmla="*/ 3 w 183"/>
                  <a:gd name="T1" fmla="*/ 0 h 181"/>
                  <a:gd name="T2" fmla="*/ 7 w 183"/>
                  <a:gd name="T3" fmla="*/ 3 h 181"/>
                  <a:gd name="T4" fmla="*/ 3 w 183"/>
                  <a:gd name="T5" fmla="*/ 7 h 181"/>
                  <a:gd name="T6" fmla="*/ 0 w 183"/>
                  <a:gd name="T7" fmla="*/ 3 h 181"/>
                  <a:gd name="T8" fmla="*/ 3 w 183"/>
                  <a:gd name="T9" fmla="*/ 0 h 1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3"/>
                  <a:gd name="T16" fmla="*/ 0 h 181"/>
                  <a:gd name="T17" fmla="*/ 183 w 183"/>
                  <a:gd name="T18" fmla="*/ 181 h 18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3" h="181">
                    <a:moveTo>
                      <a:pt x="92" y="0"/>
                    </a:moveTo>
                    <a:lnTo>
                      <a:pt x="183" y="91"/>
                    </a:lnTo>
                    <a:lnTo>
                      <a:pt x="92" y="181"/>
                    </a:lnTo>
                    <a:lnTo>
                      <a:pt x="0" y="91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10" name="Freeform 151">
                <a:extLst>
                  <a:ext uri="{FF2B5EF4-FFF2-40B4-BE49-F238E27FC236}">
                    <a16:creationId xmlns:a16="http://schemas.microsoft.com/office/drawing/2014/main" id="{3D26F252-B6C1-4C3E-930A-AAB1DB4233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6" y="2152"/>
                <a:ext cx="61" cy="60"/>
              </a:xfrm>
              <a:custGeom>
                <a:avLst/>
                <a:gdLst>
                  <a:gd name="T0" fmla="*/ 3 w 183"/>
                  <a:gd name="T1" fmla="*/ 0 h 181"/>
                  <a:gd name="T2" fmla="*/ 7 w 183"/>
                  <a:gd name="T3" fmla="*/ 3 h 181"/>
                  <a:gd name="T4" fmla="*/ 3 w 183"/>
                  <a:gd name="T5" fmla="*/ 7 h 181"/>
                  <a:gd name="T6" fmla="*/ 0 w 183"/>
                  <a:gd name="T7" fmla="*/ 3 h 181"/>
                  <a:gd name="T8" fmla="*/ 3 w 183"/>
                  <a:gd name="T9" fmla="*/ 0 h 1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3"/>
                  <a:gd name="T16" fmla="*/ 0 h 181"/>
                  <a:gd name="T17" fmla="*/ 183 w 183"/>
                  <a:gd name="T18" fmla="*/ 181 h 18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3" h="181">
                    <a:moveTo>
                      <a:pt x="90" y="0"/>
                    </a:moveTo>
                    <a:lnTo>
                      <a:pt x="183" y="91"/>
                    </a:lnTo>
                    <a:lnTo>
                      <a:pt x="90" y="181"/>
                    </a:lnTo>
                    <a:lnTo>
                      <a:pt x="0" y="91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11" name="Freeform 152">
                <a:extLst>
                  <a:ext uri="{FF2B5EF4-FFF2-40B4-BE49-F238E27FC236}">
                    <a16:creationId xmlns:a16="http://schemas.microsoft.com/office/drawing/2014/main" id="{7028C631-93E5-4401-B16C-5107B8BAC9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5" y="2070"/>
                <a:ext cx="60" cy="61"/>
              </a:xfrm>
              <a:custGeom>
                <a:avLst/>
                <a:gdLst>
                  <a:gd name="T0" fmla="*/ 3 w 182"/>
                  <a:gd name="T1" fmla="*/ 0 h 183"/>
                  <a:gd name="T2" fmla="*/ 7 w 182"/>
                  <a:gd name="T3" fmla="*/ 3 h 183"/>
                  <a:gd name="T4" fmla="*/ 3 w 182"/>
                  <a:gd name="T5" fmla="*/ 7 h 183"/>
                  <a:gd name="T6" fmla="*/ 0 w 182"/>
                  <a:gd name="T7" fmla="*/ 3 h 183"/>
                  <a:gd name="T8" fmla="*/ 3 w 182"/>
                  <a:gd name="T9" fmla="*/ 0 h 1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2"/>
                  <a:gd name="T16" fmla="*/ 0 h 183"/>
                  <a:gd name="T17" fmla="*/ 182 w 182"/>
                  <a:gd name="T18" fmla="*/ 183 h 18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2" h="183">
                    <a:moveTo>
                      <a:pt x="91" y="0"/>
                    </a:moveTo>
                    <a:lnTo>
                      <a:pt x="182" y="92"/>
                    </a:lnTo>
                    <a:lnTo>
                      <a:pt x="91" y="183"/>
                    </a:lnTo>
                    <a:lnTo>
                      <a:pt x="0" y="92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12" name="Freeform 153">
                <a:extLst>
                  <a:ext uri="{FF2B5EF4-FFF2-40B4-BE49-F238E27FC236}">
                    <a16:creationId xmlns:a16="http://schemas.microsoft.com/office/drawing/2014/main" id="{F13F6B57-0524-4E85-9B27-8FD0C76126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5" y="2070"/>
                <a:ext cx="61" cy="61"/>
              </a:xfrm>
              <a:custGeom>
                <a:avLst/>
                <a:gdLst>
                  <a:gd name="T0" fmla="*/ 3 w 183"/>
                  <a:gd name="T1" fmla="*/ 0 h 183"/>
                  <a:gd name="T2" fmla="*/ 7 w 183"/>
                  <a:gd name="T3" fmla="*/ 3 h 183"/>
                  <a:gd name="T4" fmla="*/ 3 w 183"/>
                  <a:gd name="T5" fmla="*/ 7 h 183"/>
                  <a:gd name="T6" fmla="*/ 0 w 183"/>
                  <a:gd name="T7" fmla="*/ 3 h 183"/>
                  <a:gd name="T8" fmla="*/ 3 w 183"/>
                  <a:gd name="T9" fmla="*/ 0 h 1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3"/>
                  <a:gd name="T16" fmla="*/ 0 h 183"/>
                  <a:gd name="T17" fmla="*/ 183 w 183"/>
                  <a:gd name="T18" fmla="*/ 183 h 18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3" h="183">
                    <a:moveTo>
                      <a:pt x="92" y="0"/>
                    </a:moveTo>
                    <a:lnTo>
                      <a:pt x="183" y="92"/>
                    </a:lnTo>
                    <a:lnTo>
                      <a:pt x="92" y="183"/>
                    </a:lnTo>
                    <a:lnTo>
                      <a:pt x="0" y="92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13" name="Freeform 154">
                <a:extLst>
                  <a:ext uri="{FF2B5EF4-FFF2-40B4-BE49-F238E27FC236}">
                    <a16:creationId xmlns:a16="http://schemas.microsoft.com/office/drawing/2014/main" id="{C602164A-0234-4BAE-ADDE-5F5E46C3D1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5" y="2000"/>
                <a:ext cx="60" cy="60"/>
              </a:xfrm>
              <a:custGeom>
                <a:avLst/>
                <a:gdLst>
                  <a:gd name="T0" fmla="*/ 3 w 182"/>
                  <a:gd name="T1" fmla="*/ 0 h 182"/>
                  <a:gd name="T2" fmla="*/ 7 w 182"/>
                  <a:gd name="T3" fmla="*/ 3 h 182"/>
                  <a:gd name="T4" fmla="*/ 3 w 182"/>
                  <a:gd name="T5" fmla="*/ 7 h 182"/>
                  <a:gd name="T6" fmla="*/ 0 w 182"/>
                  <a:gd name="T7" fmla="*/ 3 h 182"/>
                  <a:gd name="T8" fmla="*/ 3 w 182"/>
                  <a:gd name="T9" fmla="*/ 0 h 1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2"/>
                  <a:gd name="T16" fmla="*/ 0 h 182"/>
                  <a:gd name="T17" fmla="*/ 182 w 182"/>
                  <a:gd name="T18" fmla="*/ 182 h 1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2" h="182">
                    <a:moveTo>
                      <a:pt x="91" y="0"/>
                    </a:moveTo>
                    <a:lnTo>
                      <a:pt x="182" y="90"/>
                    </a:lnTo>
                    <a:lnTo>
                      <a:pt x="91" y="182"/>
                    </a:lnTo>
                    <a:lnTo>
                      <a:pt x="0" y="90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14" name="Freeform 155">
                <a:extLst>
                  <a:ext uri="{FF2B5EF4-FFF2-40B4-BE49-F238E27FC236}">
                    <a16:creationId xmlns:a16="http://schemas.microsoft.com/office/drawing/2014/main" id="{B4BA0AFB-D0AD-47C0-94B3-8C3CE998D9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5" y="1888"/>
                <a:ext cx="60" cy="61"/>
              </a:xfrm>
              <a:custGeom>
                <a:avLst/>
                <a:gdLst>
                  <a:gd name="T0" fmla="*/ 3 w 182"/>
                  <a:gd name="T1" fmla="*/ 0 h 182"/>
                  <a:gd name="T2" fmla="*/ 7 w 182"/>
                  <a:gd name="T3" fmla="*/ 3 h 182"/>
                  <a:gd name="T4" fmla="*/ 3 w 182"/>
                  <a:gd name="T5" fmla="*/ 7 h 182"/>
                  <a:gd name="T6" fmla="*/ 0 w 182"/>
                  <a:gd name="T7" fmla="*/ 3 h 182"/>
                  <a:gd name="T8" fmla="*/ 3 w 182"/>
                  <a:gd name="T9" fmla="*/ 0 h 1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2"/>
                  <a:gd name="T16" fmla="*/ 0 h 182"/>
                  <a:gd name="T17" fmla="*/ 182 w 182"/>
                  <a:gd name="T18" fmla="*/ 182 h 1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2" h="182">
                    <a:moveTo>
                      <a:pt x="91" y="0"/>
                    </a:moveTo>
                    <a:lnTo>
                      <a:pt x="182" y="92"/>
                    </a:lnTo>
                    <a:lnTo>
                      <a:pt x="91" y="182"/>
                    </a:lnTo>
                    <a:lnTo>
                      <a:pt x="0" y="92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15" name="Freeform 156">
                <a:extLst>
                  <a:ext uri="{FF2B5EF4-FFF2-40B4-BE49-F238E27FC236}">
                    <a16:creationId xmlns:a16="http://schemas.microsoft.com/office/drawing/2014/main" id="{E48E7497-5EF9-4DBE-8536-6268D377D8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5" y="1888"/>
                <a:ext cx="61" cy="61"/>
              </a:xfrm>
              <a:custGeom>
                <a:avLst/>
                <a:gdLst>
                  <a:gd name="T0" fmla="*/ 3 w 183"/>
                  <a:gd name="T1" fmla="*/ 0 h 182"/>
                  <a:gd name="T2" fmla="*/ 7 w 183"/>
                  <a:gd name="T3" fmla="*/ 3 h 182"/>
                  <a:gd name="T4" fmla="*/ 3 w 183"/>
                  <a:gd name="T5" fmla="*/ 7 h 182"/>
                  <a:gd name="T6" fmla="*/ 0 w 183"/>
                  <a:gd name="T7" fmla="*/ 3 h 182"/>
                  <a:gd name="T8" fmla="*/ 3 w 183"/>
                  <a:gd name="T9" fmla="*/ 0 h 1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3"/>
                  <a:gd name="T16" fmla="*/ 0 h 182"/>
                  <a:gd name="T17" fmla="*/ 183 w 183"/>
                  <a:gd name="T18" fmla="*/ 182 h 1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3" h="182">
                    <a:moveTo>
                      <a:pt x="92" y="0"/>
                    </a:moveTo>
                    <a:lnTo>
                      <a:pt x="183" y="92"/>
                    </a:lnTo>
                    <a:lnTo>
                      <a:pt x="92" y="182"/>
                    </a:lnTo>
                    <a:lnTo>
                      <a:pt x="0" y="92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16" name="Freeform 157">
                <a:extLst>
                  <a:ext uri="{FF2B5EF4-FFF2-40B4-BE49-F238E27FC236}">
                    <a16:creationId xmlns:a16="http://schemas.microsoft.com/office/drawing/2014/main" id="{2D924318-9B45-43E3-90D7-8ADA774191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5" y="1828"/>
                <a:ext cx="60" cy="60"/>
              </a:xfrm>
              <a:custGeom>
                <a:avLst/>
                <a:gdLst>
                  <a:gd name="T0" fmla="*/ 3 w 182"/>
                  <a:gd name="T1" fmla="*/ 0 h 182"/>
                  <a:gd name="T2" fmla="*/ 7 w 182"/>
                  <a:gd name="T3" fmla="*/ 3 h 182"/>
                  <a:gd name="T4" fmla="*/ 3 w 182"/>
                  <a:gd name="T5" fmla="*/ 7 h 182"/>
                  <a:gd name="T6" fmla="*/ 0 w 182"/>
                  <a:gd name="T7" fmla="*/ 3 h 182"/>
                  <a:gd name="T8" fmla="*/ 3 w 182"/>
                  <a:gd name="T9" fmla="*/ 0 h 1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2"/>
                  <a:gd name="T16" fmla="*/ 0 h 182"/>
                  <a:gd name="T17" fmla="*/ 182 w 182"/>
                  <a:gd name="T18" fmla="*/ 182 h 1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2" h="182">
                    <a:moveTo>
                      <a:pt x="91" y="0"/>
                    </a:moveTo>
                    <a:lnTo>
                      <a:pt x="182" y="91"/>
                    </a:lnTo>
                    <a:lnTo>
                      <a:pt x="91" y="182"/>
                    </a:lnTo>
                    <a:lnTo>
                      <a:pt x="0" y="91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17" name="Freeform 158">
                <a:extLst>
                  <a:ext uri="{FF2B5EF4-FFF2-40B4-BE49-F238E27FC236}">
                    <a16:creationId xmlns:a16="http://schemas.microsoft.com/office/drawing/2014/main" id="{B642E763-9F35-480B-80B4-4E8A74FDA6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5" y="1787"/>
                <a:ext cx="60" cy="60"/>
              </a:xfrm>
              <a:custGeom>
                <a:avLst/>
                <a:gdLst>
                  <a:gd name="T0" fmla="*/ 3 w 182"/>
                  <a:gd name="T1" fmla="*/ 0 h 181"/>
                  <a:gd name="T2" fmla="*/ 7 w 182"/>
                  <a:gd name="T3" fmla="*/ 3 h 181"/>
                  <a:gd name="T4" fmla="*/ 3 w 182"/>
                  <a:gd name="T5" fmla="*/ 7 h 181"/>
                  <a:gd name="T6" fmla="*/ 0 w 182"/>
                  <a:gd name="T7" fmla="*/ 3 h 181"/>
                  <a:gd name="T8" fmla="*/ 3 w 182"/>
                  <a:gd name="T9" fmla="*/ 0 h 1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2"/>
                  <a:gd name="T16" fmla="*/ 0 h 181"/>
                  <a:gd name="T17" fmla="*/ 182 w 182"/>
                  <a:gd name="T18" fmla="*/ 181 h 18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2" h="181">
                    <a:moveTo>
                      <a:pt x="91" y="0"/>
                    </a:moveTo>
                    <a:lnTo>
                      <a:pt x="182" y="90"/>
                    </a:lnTo>
                    <a:lnTo>
                      <a:pt x="91" y="181"/>
                    </a:lnTo>
                    <a:lnTo>
                      <a:pt x="0" y="90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18" name="Freeform 159">
                <a:extLst>
                  <a:ext uri="{FF2B5EF4-FFF2-40B4-BE49-F238E27FC236}">
                    <a16:creationId xmlns:a16="http://schemas.microsoft.com/office/drawing/2014/main" id="{E3AC7EF0-1DCB-42D3-AC10-372993FDF5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5" y="1493"/>
                <a:ext cx="60" cy="61"/>
              </a:xfrm>
              <a:custGeom>
                <a:avLst/>
                <a:gdLst>
                  <a:gd name="T0" fmla="*/ 3 w 182"/>
                  <a:gd name="T1" fmla="*/ 0 h 182"/>
                  <a:gd name="T2" fmla="*/ 7 w 182"/>
                  <a:gd name="T3" fmla="*/ 3 h 182"/>
                  <a:gd name="T4" fmla="*/ 3 w 182"/>
                  <a:gd name="T5" fmla="*/ 7 h 182"/>
                  <a:gd name="T6" fmla="*/ 0 w 182"/>
                  <a:gd name="T7" fmla="*/ 3 h 182"/>
                  <a:gd name="T8" fmla="*/ 3 w 182"/>
                  <a:gd name="T9" fmla="*/ 0 h 1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2"/>
                  <a:gd name="T16" fmla="*/ 0 h 182"/>
                  <a:gd name="T17" fmla="*/ 182 w 182"/>
                  <a:gd name="T18" fmla="*/ 182 h 1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2" h="182">
                    <a:moveTo>
                      <a:pt x="91" y="0"/>
                    </a:moveTo>
                    <a:lnTo>
                      <a:pt x="182" y="90"/>
                    </a:lnTo>
                    <a:lnTo>
                      <a:pt x="91" y="182"/>
                    </a:lnTo>
                    <a:lnTo>
                      <a:pt x="0" y="90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19" name="Freeform 160">
                <a:extLst>
                  <a:ext uri="{FF2B5EF4-FFF2-40B4-BE49-F238E27FC236}">
                    <a16:creationId xmlns:a16="http://schemas.microsoft.com/office/drawing/2014/main" id="{190EC323-27A9-4C93-BAB3-8A597EBC08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5" y="1402"/>
                <a:ext cx="60" cy="61"/>
              </a:xfrm>
              <a:custGeom>
                <a:avLst/>
                <a:gdLst>
                  <a:gd name="T0" fmla="*/ 3 w 182"/>
                  <a:gd name="T1" fmla="*/ 0 h 183"/>
                  <a:gd name="T2" fmla="*/ 7 w 182"/>
                  <a:gd name="T3" fmla="*/ 3 h 183"/>
                  <a:gd name="T4" fmla="*/ 3 w 182"/>
                  <a:gd name="T5" fmla="*/ 7 h 183"/>
                  <a:gd name="T6" fmla="*/ 0 w 182"/>
                  <a:gd name="T7" fmla="*/ 3 h 183"/>
                  <a:gd name="T8" fmla="*/ 3 w 182"/>
                  <a:gd name="T9" fmla="*/ 0 h 1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2"/>
                  <a:gd name="T16" fmla="*/ 0 h 183"/>
                  <a:gd name="T17" fmla="*/ 182 w 182"/>
                  <a:gd name="T18" fmla="*/ 183 h 18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2" h="183">
                    <a:moveTo>
                      <a:pt x="91" y="0"/>
                    </a:moveTo>
                    <a:lnTo>
                      <a:pt x="182" y="91"/>
                    </a:lnTo>
                    <a:lnTo>
                      <a:pt x="91" y="183"/>
                    </a:lnTo>
                    <a:lnTo>
                      <a:pt x="0" y="91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620" name="Freeform 161">
                <a:extLst>
                  <a:ext uri="{FF2B5EF4-FFF2-40B4-BE49-F238E27FC236}">
                    <a16:creationId xmlns:a16="http://schemas.microsoft.com/office/drawing/2014/main" id="{0C4BF5B1-D1D3-4CF1-93A8-0309DE21AE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5" y="1402"/>
                <a:ext cx="61" cy="61"/>
              </a:xfrm>
              <a:custGeom>
                <a:avLst/>
                <a:gdLst>
                  <a:gd name="T0" fmla="*/ 3 w 183"/>
                  <a:gd name="T1" fmla="*/ 0 h 183"/>
                  <a:gd name="T2" fmla="*/ 7 w 183"/>
                  <a:gd name="T3" fmla="*/ 3 h 183"/>
                  <a:gd name="T4" fmla="*/ 3 w 183"/>
                  <a:gd name="T5" fmla="*/ 7 h 183"/>
                  <a:gd name="T6" fmla="*/ 0 w 183"/>
                  <a:gd name="T7" fmla="*/ 3 h 183"/>
                  <a:gd name="T8" fmla="*/ 3 w 183"/>
                  <a:gd name="T9" fmla="*/ 0 h 1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3"/>
                  <a:gd name="T16" fmla="*/ 0 h 183"/>
                  <a:gd name="T17" fmla="*/ 183 w 183"/>
                  <a:gd name="T18" fmla="*/ 183 h 18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3" h="183">
                    <a:moveTo>
                      <a:pt x="92" y="0"/>
                    </a:moveTo>
                    <a:lnTo>
                      <a:pt x="183" y="91"/>
                    </a:lnTo>
                    <a:lnTo>
                      <a:pt x="92" y="183"/>
                    </a:lnTo>
                    <a:lnTo>
                      <a:pt x="0" y="91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8516" name="Group 178">
              <a:extLst>
                <a:ext uri="{FF2B5EF4-FFF2-40B4-BE49-F238E27FC236}">
                  <a16:creationId xmlns:a16="http://schemas.microsoft.com/office/drawing/2014/main" id="{F017714B-D7B5-4ACB-A014-48A41B76EB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45" y="1433"/>
              <a:ext cx="3352" cy="2088"/>
              <a:chOff x="1945" y="1433"/>
              <a:chExt cx="3352" cy="2088"/>
            </a:xfrm>
          </p:grpSpPr>
          <p:sp>
            <p:nvSpPr>
              <p:cNvPr id="18567" name="Freeform 163">
                <a:extLst>
                  <a:ext uri="{FF2B5EF4-FFF2-40B4-BE49-F238E27FC236}">
                    <a16:creationId xmlns:a16="http://schemas.microsoft.com/office/drawing/2014/main" id="{94EF7615-C7C0-4F9F-BC58-EBDA6EB8AC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6" y="2378"/>
                <a:ext cx="114" cy="114"/>
              </a:xfrm>
              <a:custGeom>
                <a:avLst/>
                <a:gdLst>
                  <a:gd name="T0" fmla="*/ 0 w 341"/>
                  <a:gd name="T1" fmla="*/ 10 h 341"/>
                  <a:gd name="T2" fmla="*/ 2 w 341"/>
                  <a:gd name="T3" fmla="*/ 13 h 341"/>
                  <a:gd name="T4" fmla="*/ 5 w 341"/>
                  <a:gd name="T5" fmla="*/ 10 h 341"/>
                  <a:gd name="T6" fmla="*/ 5 w 341"/>
                  <a:gd name="T7" fmla="*/ 10 h 341"/>
                  <a:gd name="T8" fmla="*/ 8 w 341"/>
                  <a:gd name="T9" fmla="*/ 7 h 341"/>
                  <a:gd name="T10" fmla="*/ 10 w 341"/>
                  <a:gd name="T11" fmla="*/ 5 h 341"/>
                  <a:gd name="T12" fmla="*/ 10 w 341"/>
                  <a:gd name="T13" fmla="*/ 5 h 341"/>
                  <a:gd name="T14" fmla="*/ 13 w 341"/>
                  <a:gd name="T15" fmla="*/ 2 h 341"/>
                  <a:gd name="T16" fmla="*/ 10 w 341"/>
                  <a:gd name="T17" fmla="*/ 0 h 341"/>
                  <a:gd name="T18" fmla="*/ 8 w 341"/>
                  <a:gd name="T19" fmla="*/ 2 h 341"/>
                  <a:gd name="T20" fmla="*/ 9 w 341"/>
                  <a:gd name="T21" fmla="*/ 4 h 341"/>
                  <a:gd name="T22" fmla="*/ 8 w 341"/>
                  <a:gd name="T23" fmla="*/ 2 h 341"/>
                  <a:gd name="T24" fmla="*/ 6 w 341"/>
                  <a:gd name="T25" fmla="*/ 5 h 341"/>
                  <a:gd name="T26" fmla="*/ 2 w 341"/>
                  <a:gd name="T27" fmla="*/ 8 h 341"/>
                  <a:gd name="T28" fmla="*/ 4 w 341"/>
                  <a:gd name="T29" fmla="*/ 9 h 341"/>
                  <a:gd name="T30" fmla="*/ 2 w 341"/>
                  <a:gd name="T31" fmla="*/ 8 h 341"/>
                  <a:gd name="T32" fmla="*/ 0 w 341"/>
                  <a:gd name="T33" fmla="*/ 10 h 34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41"/>
                  <a:gd name="T52" fmla="*/ 0 h 341"/>
                  <a:gd name="T53" fmla="*/ 341 w 341"/>
                  <a:gd name="T54" fmla="*/ 341 h 34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41" h="341">
                    <a:moveTo>
                      <a:pt x="0" y="272"/>
                    </a:moveTo>
                    <a:lnTo>
                      <a:pt x="67" y="341"/>
                    </a:lnTo>
                    <a:lnTo>
                      <a:pt x="129" y="280"/>
                    </a:lnTo>
                    <a:lnTo>
                      <a:pt x="220" y="190"/>
                    </a:lnTo>
                    <a:lnTo>
                      <a:pt x="281" y="129"/>
                    </a:lnTo>
                    <a:lnTo>
                      <a:pt x="341" y="67"/>
                    </a:lnTo>
                    <a:lnTo>
                      <a:pt x="272" y="0"/>
                    </a:lnTo>
                    <a:lnTo>
                      <a:pt x="211" y="62"/>
                    </a:lnTo>
                    <a:lnTo>
                      <a:pt x="246" y="95"/>
                    </a:lnTo>
                    <a:lnTo>
                      <a:pt x="213" y="62"/>
                    </a:lnTo>
                    <a:lnTo>
                      <a:pt x="152" y="122"/>
                    </a:lnTo>
                    <a:lnTo>
                      <a:pt x="62" y="213"/>
                    </a:lnTo>
                    <a:lnTo>
                      <a:pt x="95" y="246"/>
                    </a:lnTo>
                    <a:lnTo>
                      <a:pt x="62" y="211"/>
                    </a:lnTo>
                    <a:lnTo>
                      <a:pt x="0" y="272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68" name="Freeform 164">
                <a:extLst>
                  <a:ext uri="{FF2B5EF4-FFF2-40B4-BE49-F238E27FC236}">
                    <a16:creationId xmlns:a16="http://schemas.microsoft.com/office/drawing/2014/main" id="{585E090D-A55C-4F44-AFC9-5EA41FDDFC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7" y="2031"/>
                <a:ext cx="135" cy="99"/>
              </a:xfrm>
              <a:custGeom>
                <a:avLst/>
                <a:gdLst>
                  <a:gd name="T0" fmla="*/ 0 w 406"/>
                  <a:gd name="T1" fmla="*/ 8 h 298"/>
                  <a:gd name="T2" fmla="*/ 1 w 406"/>
                  <a:gd name="T3" fmla="*/ 11 h 298"/>
                  <a:gd name="T4" fmla="*/ 4 w 406"/>
                  <a:gd name="T5" fmla="*/ 10 h 298"/>
                  <a:gd name="T6" fmla="*/ 4 w 406"/>
                  <a:gd name="T7" fmla="*/ 10 h 298"/>
                  <a:gd name="T8" fmla="*/ 4 w 406"/>
                  <a:gd name="T9" fmla="*/ 10 h 298"/>
                  <a:gd name="T10" fmla="*/ 4 w 406"/>
                  <a:gd name="T11" fmla="*/ 10 h 298"/>
                  <a:gd name="T12" fmla="*/ 7 w 406"/>
                  <a:gd name="T13" fmla="*/ 7 h 298"/>
                  <a:gd name="T14" fmla="*/ 5 w 406"/>
                  <a:gd name="T15" fmla="*/ 6 h 298"/>
                  <a:gd name="T16" fmla="*/ 6 w 406"/>
                  <a:gd name="T17" fmla="*/ 8 h 298"/>
                  <a:gd name="T18" fmla="*/ 7 w 406"/>
                  <a:gd name="T19" fmla="*/ 7 h 298"/>
                  <a:gd name="T20" fmla="*/ 6 w 406"/>
                  <a:gd name="T21" fmla="*/ 8 h 298"/>
                  <a:gd name="T22" fmla="*/ 11 w 406"/>
                  <a:gd name="T23" fmla="*/ 5 h 298"/>
                  <a:gd name="T24" fmla="*/ 15 w 406"/>
                  <a:gd name="T25" fmla="*/ 3 h 298"/>
                  <a:gd name="T26" fmla="*/ 13 w 406"/>
                  <a:gd name="T27" fmla="*/ 0 h 298"/>
                  <a:gd name="T28" fmla="*/ 9 w 406"/>
                  <a:gd name="T29" fmla="*/ 2 h 298"/>
                  <a:gd name="T30" fmla="*/ 4 w 406"/>
                  <a:gd name="T31" fmla="*/ 4 h 298"/>
                  <a:gd name="T32" fmla="*/ 4 w 406"/>
                  <a:gd name="T33" fmla="*/ 5 h 298"/>
                  <a:gd name="T34" fmla="*/ 4 w 406"/>
                  <a:gd name="T35" fmla="*/ 5 h 298"/>
                  <a:gd name="T36" fmla="*/ 4 w 406"/>
                  <a:gd name="T37" fmla="*/ 5 h 298"/>
                  <a:gd name="T38" fmla="*/ 2 w 406"/>
                  <a:gd name="T39" fmla="*/ 7 h 298"/>
                  <a:gd name="T40" fmla="*/ 2 w 406"/>
                  <a:gd name="T41" fmla="*/ 7 h 298"/>
                  <a:gd name="T42" fmla="*/ 2 w 406"/>
                  <a:gd name="T43" fmla="*/ 7 h 298"/>
                  <a:gd name="T44" fmla="*/ 3 w 406"/>
                  <a:gd name="T45" fmla="*/ 8 h 298"/>
                  <a:gd name="T46" fmla="*/ 2 w 406"/>
                  <a:gd name="T47" fmla="*/ 7 h 298"/>
                  <a:gd name="T48" fmla="*/ 0 w 406"/>
                  <a:gd name="T49" fmla="*/ 8 h 29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06"/>
                  <a:gd name="T76" fmla="*/ 0 h 298"/>
                  <a:gd name="T77" fmla="*/ 406 w 406"/>
                  <a:gd name="T78" fmla="*/ 298 h 29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06" h="298">
                    <a:moveTo>
                      <a:pt x="0" y="212"/>
                    </a:moveTo>
                    <a:lnTo>
                      <a:pt x="40" y="298"/>
                    </a:lnTo>
                    <a:lnTo>
                      <a:pt x="101" y="269"/>
                    </a:lnTo>
                    <a:lnTo>
                      <a:pt x="108" y="267"/>
                    </a:lnTo>
                    <a:lnTo>
                      <a:pt x="115" y="261"/>
                    </a:lnTo>
                    <a:lnTo>
                      <a:pt x="177" y="199"/>
                    </a:lnTo>
                    <a:lnTo>
                      <a:pt x="143" y="164"/>
                    </a:lnTo>
                    <a:lnTo>
                      <a:pt x="170" y="205"/>
                    </a:lnTo>
                    <a:lnTo>
                      <a:pt x="177" y="199"/>
                    </a:lnTo>
                    <a:lnTo>
                      <a:pt x="164" y="208"/>
                    </a:lnTo>
                    <a:lnTo>
                      <a:pt x="285" y="147"/>
                    </a:lnTo>
                    <a:lnTo>
                      <a:pt x="406" y="87"/>
                    </a:lnTo>
                    <a:lnTo>
                      <a:pt x="363" y="0"/>
                    </a:lnTo>
                    <a:lnTo>
                      <a:pt x="242" y="61"/>
                    </a:lnTo>
                    <a:lnTo>
                      <a:pt x="121" y="121"/>
                    </a:lnTo>
                    <a:lnTo>
                      <a:pt x="115" y="124"/>
                    </a:lnTo>
                    <a:lnTo>
                      <a:pt x="108" y="130"/>
                    </a:lnTo>
                    <a:lnTo>
                      <a:pt x="109" y="131"/>
                    </a:lnTo>
                    <a:lnTo>
                      <a:pt x="48" y="193"/>
                    </a:lnTo>
                    <a:lnTo>
                      <a:pt x="53" y="186"/>
                    </a:lnTo>
                    <a:lnTo>
                      <a:pt x="46" y="192"/>
                    </a:lnTo>
                    <a:lnTo>
                      <a:pt x="81" y="226"/>
                    </a:lnTo>
                    <a:lnTo>
                      <a:pt x="60" y="183"/>
                    </a:lnTo>
                    <a:lnTo>
                      <a:pt x="0" y="212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69" name="Freeform 165">
                <a:extLst>
                  <a:ext uri="{FF2B5EF4-FFF2-40B4-BE49-F238E27FC236}">
                    <a16:creationId xmlns:a16="http://schemas.microsoft.com/office/drawing/2014/main" id="{410C9F29-E333-4BD3-A0F8-400C907A88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5" y="3213"/>
                <a:ext cx="160" cy="308"/>
              </a:xfrm>
              <a:custGeom>
                <a:avLst/>
                <a:gdLst>
                  <a:gd name="T0" fmla="*/ 0 w 481"/>
                  <a:gd name="T1" fmla="*/ 33 h 925"/>
                  <a:gd name="T2" fmla="*/ 3 w 481"/>
                  <a:gd name="T3" fmla="*/ 34 h 925"/>
                  <a:gd name="T4" fmla="*/ 4 w 481"/>
                  <a:gd name="T5" fmla="*/ 32 h 925"/>
                  <a:gd name="T6" fmla="*/ 3 w 481"/>
                  <a:gd name="T7" fmla="*/ 31 h 925"/>
                  <a:gd name="T8" fmla="*/ 4 w 481"/>
                  <a:gd name="T9" fmla="*/ 32 h 925"/>
                  <a:gd name="T10" fmla="*/ 7 w 481"/>
                  <a:gd name="T11" fmla="*/ 27 h 925"/>
                  <a:gd name="T12" fmla="*/ 7 w 481"/>
                  <a:gd name="T13" fmla="*/ 27 h 925"/>
                  <a:gd name="T14" fmla="*/ 10 w 481"/>
                  <a:gd name="T15" fmla="*/ 17 h 925"/>
                  <a:gd name="T16" fmla="*/ 8 w 481"/>
                  <a:gd name="T17" fmla="*/ 17 h 925"/>
                  <a:gd name="T18" fmla="*/ 10 w 481"/>
                  <a:gd name="T19" fmla="*/ 17 h 925"/>
                  <a:gd name="T20" fmla="*/ 14 w 481"/>
                  <a:gd name="T21" fmla="*/ 8 h 925"/>
                  <a:gd name="T22" fmla="*/ 13 w 481"/>
                  <a:gd name="T23" fmla="*/ 8 h 925"/>
                  <a:gd name="T24" fmla="*/ 14 w 481"/>
                  <a:gd name="T25" fmla="*/ 8 h 925"/>
                  <a:gd name="T26" fmla="*/ 17 w 481"/>
                  <a:gd name="T27" fmla="*/ 4 h 925"/>
                  <a:gd name="T28" fmla="*/ 18 w 481"/>
                  <a:gd name="T29" fmla="*/ 2 h 925"/>
                  <a:gd name="T30" fmla="*/ 15 w 481"/>
                  <a:gd name="T31" fmla="*/ 0 h 925"/>
                  <a:gd name="T32" fmla="*/ 14 w 481"/>
                  <a:gd name="T33" fmla="*/ 2 h 925"/>
                  <a:gd name="T34" fmla="*/ 11 w 481"/>
                  <a:gd name="T35" fmla="*/ 7 h 925"/>
                  <a:gd name="T36" fmla="*/ 11 w 481"/>
                  <a:gd name="T37" fmla="*/ 7 h 925"/>
                  <a:gd name="T38" fmla="*/ 7 w 481"/>
                  <a:gd name="T39" fmla="*/ 16 h 925"/>
                  <a:gd name="T40" fmla="*/ 7 w 481"/>
                  <a:gd name="T41" fmla="*/ 16 h 925"/>
                  <a:gd name="T42" fmla="*/ 3 w 481"/>
                  <a:gd name="T43" fmla="*/ 26 h 925"/>
                  <a:gd name="T44" fmla="*/ 5 w 481"/>
                  <a:gd name="T45" fmla="*/ 27 h 925"/>
                  <a:gd name="T46" fmla="*/ 3 w 481"/>
                  <a:gd name="T47" fmla="*/ 26 h 925"/>
                  <a:gd name="T48" fmla="*/ 1 w 481"/>
                  <a:gd name="T49" fmla="*/ 30 h 925"/>
                  <a:gd name="T50" fmla="*/ 1 w 481"/>
                  <a:gd name="T51" fmla="*/ 30 h 925"/>
                  <a:gd name="T52" fmla="*/ 0 w 481"/>
                  <a:gd name="T53" fmla="*/ 33 h 92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481"/>
                  <a:gd name="T82" fmla="*/ 0 h 925"/>
                  <a:gd name="T83" fmla="*/ 481 w 481"/>
                  <a:gd name="T84" fmla="*/ 925 h 92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481" h="925">
                    <a:moveTo>
                      <a:pt x="0" y="882"/>
                    </a:moveTo>
                    <a:lnTo>
                      <a:pt x="86" y="925"/>
                    </a:lnTo>
                    <a:lnTo>
                      <a:pt x="116" y="863"/>
                    </a:lnTo>
                    <a:lnTo>
                      <a:pt x="73" y="841"/>
                    </a:lnTo>
                    <a:lnTo>
                      <a:pt x="116" y="863"/>
                    </a:lnTo>
                    <a:lnTo>
                      <a:pt x="177" y="742"/>
                    </a:lnTo>
                    <a:lnTo>
                      <a:pt x="180" y="736"/>
                    </a:lnTo>
                    <a:lnTo>
                      <a:pt x="272" y="463"/>
                    </a:lnTo>
                    <a:lnTo>
                      <a:pt x="226" y="447"/>
                    </a:lnTo>
                    <a:lnTo>
                      <a:pt x="269" y="468"/>
                    </a:lnTo>
                    <a:lnTo>
                      <a:pt x="390" y="225"/>
                    </a:lnTo>
                    <a:lnTo>
                      <a:pt x="347" y="203"/>
                    </a:lnTo>
                    <a:lnTo>
                      <a:pt x="390" y="225"/>
                    </a:lnTo>
                    <a:lnTo>
                      <a:pt x="450" y="104"/>
                    </a:lnTo>
                    <a:lnTo>
                      <a:pt x="481" y="44"/>
                    </a:lnTo>
                    <a:lnTo>
                      <a:pt x="396" y="0"/>
                    </a:lnTo>
                    <a:lnTo>
                      <a:pt x="366" y="61"/>
                    </a:lnTo>
                    <a:lnTo>
                      <a:pt x="305" y="182"/>
                    </a:lnTo>
                    <a:lnTo>
                      <a:pt x="304" y="182"/>
                    </a:lnTo>
                    <a:lnTo>
                      <a:pt x="183" y="425"/>
                    </a:lnTo>
                    <a:lnTo>
                      <a:pt x="181" y="431"/>
                    </a:lnTo>
                    <a:lnTo>
                      <a:pt x="89" y="704"/>
                    </a:lnTo>
                    <a:lnTo>
                      <a:pt x="134" y="720"/>
                    </a:lnTo>
                    <a:lnTo>
                      <a:pt x="92" y="699"/>
                    </a:lnTo>
                    <a:lnTo>
                      <a:pt x="31" y="820"/>
                    </a:lnTo>
                    <a:lnTo>
                      <a:pt x="30" y="820"/>
                    </a:lnTo>
                    <a:lnTo>
                      <a:pt x="0" y="882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70" name="Freeform 166">
                <a:extLst>
                  <a:ext uri="{FF2B5EF4-FFF2-40B4-BE49-F238E27FC236}">
                    <a16:creationId xmlns:a16="http://schemas.microsoft.com/office/drawing/2014/main" id="{15B9034B-50DB-4A6E-9B24-A4F40E15ED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7" y="2990"/>
                <a:ext cx="150" cy="237"/>
              </a:xfrm>
              <a:custGeom>
                <a:avLst/>
                <a:gdLst>
                  <a:gd name="T0" fmla="*/ 0 w 450"/>
                  <a:gd name="T1" fmla="*/ 25 h 713"/>
                  <a:gd name="T2" fmla="*/ 3 w 450"/>
                  <a:gd name="T3" fmla="*/ 26 h 713"/>
                  <a:gd name="T4" fmla="*/ 4 w 450"/>
                  <a:gd name="T5" fmla="*/ 24 h 713"/>
                  <a:gd name="T6" fmla="*/ 3 w 450"/>
                  <a:gd name="T7" fmla="*/ 23 h 713"/>
                  <a:gd name="T8" fmla="*/ 4 w 450"/>
                  <a:gd name="T9" fmla="*/ 24 h 713"/>
                  <a:gd name="T10" fmla="*/ 5 w 450"/>
                  <a:gd name="T11" fmla="*/ 22 h 713"/>
                  <a:gd name="T12" fmla="*/ 4 w 450"/>
                  <a:gd name="T13" fmla="*/ 21 h 713"/>
                  <a:gd name="T14" fmla="*/ 5 w 450"/>
                  <a:gd name="T15" fmla="*/ 22 h 713"/>
                  <a:gd name="T16" fmla="*/ 10 w 450"/>
                  <a:gd name="T17" fmla="*/ 14 h 713"/>
                  <a:gd name="T18" fmla="*/ 14 w 450"/>
                  <a:gd name="T19" fmla="*/ 6 h 713"/>
                  <a:gd name="T20" fmla="*/ 14 w 450"/>
                  <a:gd name="T21" fmla="*/ 6 h 713"/>
                  <a:gd name="T22" fmla="*/ 16 w 450"/>
                  <a:gd name="T23" fmla="*/ 4 h 713"/>
                  <a:gd name="T24" fmla="*/ 14 w 450"/>
                  <a:gd name="T25" fmla="*/ 3 h 713"/>
                  <a:gd name="T26" fmla="*/ 16 w 450"/>
                  <a:gd name="T27" fmla="*/ 4 h 713"/>
                  <a:gd name="T28" fmla="*/ 17 w 450"/>
                  <a:gd name="T29" fmla="*/ 2 h 713"/>
                  <a:gd name="T30" fmla="*/ 14 w 450"/>
                  <a:gd name="T31" fmla="*/ 0 h 713"/>
                  <a:gd name="T32" fmla="*/ 12 w 450"/>
                  <a:gd name="T33" fmla="*/ 2 h 713"/>
                  <a:gd name="T34" fmla="*/ 12 w 450"/>
                  <a:gd name="T35" fmla="*/ 2 h 713"/>
                  <a:gd name="T36" fmla="*/ 11 w 450"/>
                  <a:gd name="T37" fmla="*/ 5 h 713"/>
                  <a:gd name="T38" fmla="*/ 13 w 450"/>
                  <a:gd name="T39" fmla="*/ 5 h 713"/>
                  <a:gd name="T40" fmla="*/ 11 w 450"/>
                  <a:gd name="T41" fmla="*/ 4 h 713"/>
                  <a:gd name="T42" fmla="*/ 7 w 450"/>
                  <a:gd name="T43" fmla="*/ 12 h 713"/>
                  <a:gd name="T44" fmla="*/ 2 w 450"/>
                  <a:gd name="T45" fmla="*/ 20 h 713"/>
                  <a:gd name="T46" fmla="*/ 2 w 450"/>
                  <a:gd name="T47" fmla="*/ 20 h 713"/>
                  <a:gd name="T48" fmla="*/ 1 w 450"/>
                  <a:gd name="T49" fmla="*/ 22 h 713"/>
                  <a:gd name="T50" fmla="*/ 1 w 450"/>
                  <a:gd name="T51" fmla="*/ 22 h 713"/>
                  <a:gd name="T52" fmla="*/ 0 w 450"/>
                  <a:gd name="T53" fmla="*/ 25 h 71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450"/>
                  <a:gd name="T82" fmla="*/ 0 h 713"/>
                  <a:gd name="T83" fmla="*/ 450 w 450"/>
                  <a:gd name="T84" fmla="*/ 713 h 713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450" h="713">
                    <a:moveTo>
                      <a:pt x="0" y="669"/>
                    </a:moveTo>
                    <a:lnTo>
                      <a:pt x="85" y="713"/>
                    </a:lnTo>
                    <a:lnTo>
                      <a:pt x="115" y="652"/>
                    </a:lnTo>
                    <a:lnTo>
                      <a:pt x="72" y="631"/>
                    </a:lnTo>
                    <a:lnTo>
                      <a:pt x="115" y="654"/>
                    </a:lnTo>
                    <a:lnTo>
                      <a:pt x="147" y="592"/>
                    </a:lnTo>
                    <a:lnTo>
                      <a:pt x="103" y="569"/>
                    </a:lnTo>
                    <a:lnTo>
                      <a:pt x="145" y="593"/>
                    </a:lnTo>
                    <a:lnTo>
                      <a:pt x="266" y="381"/>
                    </a:lnTo>
                    <a:lnTo>
                      <a:pt x="387" y="168"/>
                    </a:lnTo>
                    <a:lnTo>
                      <a:pt x="389" y="165"/>
                    </a:lnTo>
                    <a:lnTo>
                      <a:pt x="419" y="105"/>
                    </a:lnTo>
                    <a:lnTo>
                      <a:pt x="376" y="83"/>
                    </a:lnTo>
                    <a:lnTo>
                      <a:pt x="419" y="106"/>
                    </a:lnTo>
                    <a:lnTo>
                      <a:pt x="450" y="45"/>
                    </a:lnTo>
                    <a:lnTo>
                      <a:pt x="366" y="0"/>
                    </a:lnTo>
                    <a:lnTo>
                      <a:pt x="334" y="62"/>
                    </a:lnTo>
                    <a:lnTo>
                      <a:pt x="304" y="122"/>
                    </a:lnTo>
                    <a:lnTo>
                      <a:pt x="345" y="144"/>
                    </a:lnTo>
                    <a:lnTo>
                      <a:pt x="304" y="121"/>
                    </a:lnTo>
                    <a:lnTo>
                      <a:pt x="183" y="334"/>
                    </a:lnTo>
                    <a:lnTo>
                      <a:pt x="62" y="546"/>
                    </a:lnTo>
                    <a:lnTo>
                      <a:pt x="62" y="547"/>
                    </a:lnTo>
                    <a:lnTo>
                      <a:pt x="30" y="609"/>
                    </a:lnTo>
                    <a:lnTo>
                      <a:pt x="0" y="669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71" name="Freeform 167">
                <a:extLst>
                  <a:ext uri="{FF2B5EF4-FFF2-40B4-BE49-F238E27FC236}">
                    <a16:creationId xmlns:a16="http://schemas.microsoft.com/office/drawing/2014/main" id="{B4E5A6B8-B847-463E-A6ED-98920080AB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98" y="2797"/>
                <a:ext cx="151" cy="207"/>
              </a:xfrm>
              <a:custGeom>
                <a:avLst/>
                <a:gdLst>
                  <a:gd name="T0" fmla="*/ 0 w 451"/>
                  <a:gd name="T1" fmla="*/ 21 h 620"/>
                  <a:gd name="T2" fmla="*/ 3 w 451"/>
                  <a:gd name="T3" fmla="*/ 23 h 620"/>
                  <a:gd name="T4" fmla="*/ 4 w 451"/>
                  <a:gd name="T5" fmla="*/ 21 h 620"/>
                  <a:gd name="T6" fmla="*/ 5 w 451"/>
                  <a:gd name="T7" fmla="*/ 19 h 620"/>
                  <a:gd name="T8" fmla="*/ 4 w 451"/>
                  <a:gd name="T9" fmla="*/ 18 h 620"/>
                  <a:gd name="T10" fmla="*/ 5 w 451"/>
                  <a:gd name="T11" fmla="*/ 19 h 620"/>
                  <a:gd name="T12" fmla="*/ 10 w 451"/>
                  <a:gd name="T13" fmla="*/ 12 h 620"/>
                  <a:gd name="T14" fmla="*/ 8 w 451"/>
                  <a:gd name="T15" fmla="*/ 11 h 620"/>
                  <a:gd name="T16" fmla="*/ 10 w 451"/>
                  <a:gd name="T17" fmla="*/ 12 h 620"/>
                  <a:gd name="T18" fmla="*/ 14 w 451"/>
                  <a:gd name="T19" fmla="*/ 6 h 620"/>
                  <a:gd name="T20" fmla="*/ 14 w 451"/>
                  <a:gd name="T21" fmla="*/ 6 h 620"/>
                  <a:gd name="T22" fmla="*/ 15 w 451"/>
                  <a:gd name="T23" fmla="*/ 6 h 620"/>
                  <a:gd name="T24" fmla="*/ 16 w 451"/>
                  <a:gd name="T25" fmla="*/ 4 h 620"/>
                  <a:gd name="T26" fmla="*/ 14 w 451"/>
                  <a:gd name="T27" fmla="*/ 3 h 620"/>
                  <a:gd name="T28" fmla="*/ 16 w 451"/>
                  <a:gd name="T29" fmla="*/ 4 h 620"/>
                  <a:gd name="T30" fmla="*/ 17 w 451"/>
                  <a:gd name="T31" fmla="*/ 2 h 620"/>
                  <a:gd name="T32" fmla="*/ 14 w 451"/>
                  <a:gd name="T33" fmla="*/ 0 h 620"/>
                  <a:gd name="T34" fmla="*/ 12 w 451"/>
                  <a:gd name="T35" fmla="*/ 2 h 620"/>
                  <a:gd name="T36" fmla="*/ 12 w 451"/>
                  <a:gd name="T37" fmla="*/ 2 h 620"/>
                  <a:gd name="T38" fmla="*/ 11 w 451"/>
                  <a:gd name="T39" fmla="*/ 5 h 620"/>
                  <a:gd name="T40" fmla="*/ 13 w 451"/>
                  <a:gd name="T41" fmla="*/ 5 h 620"/>
                  <a:gd name="T42" fmla="*/ 11 w 451"/>
                  <a:gd name="T43" fmla="*/ 4 h 620"/>
                  <a:gd name="T44" fmla="*/ 7 w 451"/>
                  <a:gd name="T45" fmla="*/ 10 h 620"/>
                  <a:gd name="T46" fmla="*/ 7 w 451"/>
                  <a:gd name="T47" fmla="*/ 10 h 620"/>
                  <a:gd name="T48" fmla="*/ 2 w 451"/>
                  <a:gd name="T49" fmla="*/ 17 h 620"/>
                  <a:gd name="T50" fmla="*/ 2 w 451"/>
                  <a:gd name="T51" fmla="*/ 17 h 620"/>
                  <a:gd name="T52" fmla="*/ 1 w 451"/>
                  <a:gd name="T53" fmla="*/ 19 h 620"/>
                  <a:gd name="T54" fmla="*/ 0 w 451"/>
                  <a:gd name="T55" fmla="*/ 21 h 620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51"/>
                  <a:gd name="T85" fmla="*/ 0 h 620"/>
                  <a:gd name="T86" fmla="*/ 451 w 451"/>
                  <a:gd name="T87" fmla="*/ 620 h 620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51" h="620">
                    <a:moveTo>
                      <a:pt x="0" y="577"/>
                    </a:moveTo>
                    <a:lnTo>
                      <a:pt x="86" y="620"/>
                    </a:lnTo>
                    <a:lnTo>
                      <a:pt x="115" y="561"/>
                    </a:lnTo>
                    <a:lnTo>
                      <a:pt x="146" y="499"/>
                    </a:lnTo>
                    <a:lnTo>
                      <a:pt x="102" y="478"/>
                    </a:lnTo>
                    <a:lnTo>
                      <a:pt x="143" y="505"/>
                    </a:lnTo>
                    <a:lnTo>
                      <a:pt x="265" y="322"/>
                    </a:lnTo>
                    <a:lnTo>
                      <a:pt x="225" y="295"/>
                    </a:lnTo>
                    <a:lnTo>
                      <a:pt x="262" y="325"/>
                    </a:lnTo>
                    <a:lnTo>
                      <a:pt x="383" y="174"/>
                    </a:lnTo>
                    <a:lnTo>
                      <a:pt x="386" y="171"/>
                    </a:lnTo>
                    <a:lnTo>
                      <a:pt x="389" y="165"/>
                    </a:lnTo>
                    <a:lnTo>
                      <a:pt x="419" y="105"/>
                    </a:lnTo>
                    <a:lnTo>
                      <a:pt x="376" y="83"/>
                    </a:lnTo>
                    <a:lnTo>
                      <a:pt x="419" y="106"/>
                    </a:lnTo>
                    <a:lnTo>
                      <a:pt x="451" y="44"/>
                    </a:lnTo>
                    <a:lnTo>
                      <a:pt x="366" y="0"/>
                    </a:lnTo>
                    <a:lnTo>
                      <a:pt x="334" y="61"/>
                    </a:lnTo>
                    <a:lnTo>
                      <a:pt x="304" y="122"/>
                    </a:lnTo>
                    <a:lnTo>
                      <a:pt x="346" y="144"/>
                    </a:lnTo>
                    <a:lnTo>
                      <a:pt x="308" y="115"/>
                    </a:lnTo>
                    <a:lnTo>
                      <a:pt x="187" y="266"/>
                    </a:lnTo>
                    <a:lnTo>
                      <a:pt x="184" y="269"/>
                    </a:lnTo>
                    <a:lnTo>
                      <a:pt x="62" y="452"/>
                    </a:lnTo>
                    <a:lnTo>
                      <a:pt x="59" y="456"/>
                    </a:lnTo>
                    <a:lnTo>
                      <a:pt x="29" y="518"/>
                    </a:lnTo>
                    <a:lnTo>
                      <a:pt x="0" y="577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72" name="Freeform 168">
                <a:extLst>
                  <a:ext uri="{FF2B5EF4-FFF2-40B4-BE49-F238E27FC236}">
                    <a16:creationId xmlns:a16="http://schemas.microsoft.com/office/drawing/2014/main" id="{FEFE73C6-2F88-4F9F-B62F-5E9A512030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3" y="2632"/>
                <a:ext cx="144" cy="184"/>
              </a:xfrm>
              <a:custGeom>
                <a:avLst/>
                <a:gdLst>
                  <a:gd name="T0" fmla="*/ 0 w 432"/>
                  <a:gd name="T1" fmla="*/ 18 h 553"/>
                  <a:gd name="T2" fmla="*/ 2 w 432"/>
                  <a:gd name="T3" fmla="*/ 20 h 553"/>
                  <a:gd name="T4" fmla="*/ 4 w 432"/>
                  <a:gd name="T5" fmla="*/ 19 h 553"/>
                  <a:gd name="T6" fmla="*/ 4 w 432"/>
                  <a:gd name="T7" fmla="*/ 19 h 553"/>
                  <a:gd name="T8" fmla="*/ 4 w 432"/>
                  <a:gd name="T9" fmla="*/ 19 h 553"/>
                  <a:gd name="T10" fmla="*/ 4 w 432"/>
                  <a:gd name="T11" fmla="*/ 19 h 553"/>
                  <a:gd name="T12" fmla="*/ 5 w 432"/>
                  <a:gd name="T13" fmla="*/ 17 h 553"/>
                  <a:gd name="T14" fmla="*/ 3 w 432"/>
                  <a:gd name="T15" fmla="*/ 16 h 553"/>
                  <a:gd name="T16" fmla="*/ 5 w 432"/>
                  <a:gd name="T17" fmla="*/ 17 h 553"/>
                  <a:gd name="T18" fmla="*/ 9 w 432"/>
                  <a:gd name="T19" fmla="*/ 11 h 553"/>
                  <a:gd name="T20" fmla="*/ 9 w 432"/>
                  <a:gd name="T21" fmla="*/ 11 h 553"/>
                  <a:gd name="T22" fmla="*/ 14 w 432"/>
                  <a:gd name="T23" fmla="*/ 6 h 553"/>
                  <a:gd name="T24" fmla="*/ 14 w 432"/>
                  <a:gd name="T25" fmla="*/ 6 h 553"/>
                  <a:gd name="T26" fmla="*/ 14 w 432"/>
                  <a:gd name="T27" fmla="*/ 5 h 553"/>
                  <a:gd name="T28" fmla="*/ 15 w 432"/>
                  <a:gd name="T29" fmla="*/ 3 h 553"/>
                  <a:gd name="T30" fmla="*/ 14 w 432"/>
                  <a:gd name="T31" fmla="*/ 2 h 553"/>
                  <a:gd name="T32" fmla="*/ 15 w 432"/>
                  <a:gd name="T33" fmla="*/ 3 h 553"/>
                  <a:gd name="T34" fmla="*/ 15 w 432"/>
                  <a:gd name="T35" fmla="*/ 4 h 553"/>
                  <a:gd name="T36" fmla="*/ 16 w 432"/>
                  <a:gd name="T37" fmla="*/ 2 h 553"/>
                  <a:gd name="T38" fmla="*/ 13 w 432"/>
                  <a:gd name="T39" fmla="*/ 0 h 553"/>
                  <a:gd name="T40" fmla="*/ 12 w 432"/>
                  <a:gd name="T41" fmla="*/ 1 h 553"/>
                  <a:gd name="T42" fmla="*/ 12 w 432"/>
                  <a:gd name="T43" fmla="*/ 1 h 553"/>
                  <a:gd name="T44" fmla="*/ 12 w 432"/>
                  <a:gd name="T45" fmla="*/ 2 h 553"/>
                  <a:gd name="T46" fmla="*/ 11 w 432"/>
                  <a:gd name="T47" fmla="*/ 4 h 553"/>
                  <a:gd name="T48" fmla="*/ 12 w 432"/>
                  <a:gd name="T49" fmla="*/ 5 h 553"/>
                  <a:gd name="T50" fmla="*/ 11 w 432"/>
                  <a:gd name="T51" fmla="*/ 4 h 553"/>
                  <a:gd name="T52" fmla="*/ 7 w 432"/>
                  <a:gd name="T53" fmla="*/ 9 h 553"/>
                  <a:gd name="T54" fmla="*/ 8 w 432"/>
                  <a:gd name="T55" fmla="*/ 10 h 553"/>
                  <a:gd name="T56" fmla="*/ 7 w 432"/>
                  <a:gd name="T57" fmla="*/ 9 h 553"/>
                  <a:gd name="T58" fmla="*/ 2 w 432"/>
                  <a:gd name="T59" fmla="*/ 15 h 553"/>
                  <a:gd name="T60" fmla="*/ 2 w 432"/>
                  <a:gd name="T61" fmla="*/ 15 h 553"/>
                  <a:gd name="T62" fmla="*/ 2 w 432"/>
                  <a:gd name="T63" fmla="*/ 15 h 553"/>
                  <a:gd name="T64" fmla="*/ 1 w 432"/>
                  <a:gd name="T65" fmla="*/ 17 h 553"/>
                  <a:gd name="T66" fmla="*/ 1 w 432"/>
                  <a:gd name="T67" fmla="*/ 17 h 553"/>
                  <a:gd name="T68" fmla="*/ 1 w 432"/>
                  <a:gd name="T69" fmla="*/ 17 h 553"/>
                  <a:gd name="T70" fmla="*/ 2 w 432"/>
                  <a:gd name="T71" fmla="*/ 18 h 553"/>
                  <a:gd name="T72" fmla="*/ 1 w 432"/>
                  <a:gd name="T73" fmla="*/ 17 h 553"/>
                  <a:gd name="T74" fmla="*/ 0 w 432"/>
                  <a:gd name="T75" fmla="*/ 18 h 553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432"/>
                  <a:gd name="T115" fmla="*/ 0 h 553"/>
                  <a:gd name="T116" fmla="*/ 432 w 432"/>
                  <a:gd name="T117" fmla="*/ 553 h 553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432" h="553">
                    <a:moveTo>
                      <a:pt x="0" y="484"/>
                    </a:moveTo>
                    <a:lnTo>
                      <a:pt x="67" y="553"/>
                    </a:lnTo>
                    <a:lnTo>
                      <a:pt x="97" y="524"/>
                    </a:lnTo>
                    <a:lnTo>
                      <a:pt x="98" y="524"/>
                    </a:lnTo>
                    <a:lnTo>
                      <a:pt x="104" y="517"/>
                    </a:lnTo>
                    <a:lnTo>
                      <a:pt x="107" y="511"/>
                    </a:lnTo>
                    <a:lnTo>
                      <a:pt x="137" y="449"/>
                    </a:lnTo>
                    <a:lnTo>
                      <a:pt x="94" y="427"/>
                    </a:lnTo>
                    <a:lnTo>
                      <a:pt x="132" y="458"/>
                    </a:lnTo>
                    <a:lnTo>
                      <a:pt x="254" y="306"/>
                    </a:lnTo>
                    <a:lnTo>
                      <a:pt x="375" y="154"/>
                    </a:lnTo>
                    <a:lnTo>
                      <a:pt x="378" y="151"/>
                    </a:lnTo>
                    <a:lnTo>
                      <a:pt x="381" y="147"/>
                    </a:lnTo>
                    <a:lnTo>
                      <a:pt x="411" y="88"/>
                    </a:lnTo>
                    <a:lnTo>
                      <a:pt x="368" y="65"/>
                    </a:lnTo>
                    <a:lnTo>
                      <a:pt x="408" y="92"/>
                    </a:lnTo>
                    <a:lnTo>
                      <a:pt x="402" y="98"/>
                    </a:lnTo>
                    <a:lnTo>
                      <a:pt x="432" y="66"/>
                    </a:lnTo>
                    <a:lnTo>
                      <a:pt x="363" y="0"/>
                    </a:lnTo>
                    <a:lnTo>
                      <a:pt x="333" y="31"/>
                    </a:lnTo>
                    <a:lnTo>
                      <a:pt x="327" y="37"/>
                    </a:lnTo>
                    <a:lnTo>
                      <a:pt x="326" y="43"/>
                    </a:lnTo>
                    <a:lnTo>
                      <a:pt x="296" y="102"/>
                    </a:lnTo>
                    <a:lnTo>
                      <a:pt x="337" y="124"/>
                    </a:lnTo>
                    <a:lnTo>
                      <a:pt x="300" y="95"/>
                    </a:lnTo>
                    <a:lnTo>
                      <a:pt x="179" y="247"/>
                    </a:lnTo>
                    <a:lnTo>
                      <a:pt x="216" y="276"/>
                    </a:lnTo>
                    <a:lnTo>
                      <a:pt x="179" y="246"/>
                    </a:lnTo>
                    <a:lnTo>
                      <a:pt x="57" y="397"/>
                    </a:lnTo>
                    <a:lnTo>
                      <a:pt x="54" y="400"/>
                    </a:lnTo>
                    <a:lnTo>
                      <a:pt x="51" y="406"/>
                    </a:lnTo>
                    <a:lnTo>
                      <a:pt x="21" y="468"/>
                    </a:lnTo>
                    <a:lnTo>
                      <a:pt x="29" y="455"/>
                    </a:lnTo>
                    <a:lnTo>
                      <a:pt x="24" y="462"/>
                    </a:lnTo>
                    <a:lnTo>
                      <a:pt x="64" y="489"/>
                    </a:lnTo>
                    <a:lnTo>
                      <a:pt x="31" y="455"/>
                    </a:lnTo>
                    <a:lnTo>
                      <a:pt x="0" y="484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73" name="Freeform 169">
                <a:extLst>
                  <a:ext uri="{FF2B5EF4-FFF2-40B4-BE49-F238E27FC236}">
                    <a16:creationId xmlns:a16="http://schemas.microsoft.com/office/drawing/2014/main" id="{CD2F5F9B-4996-49E9-BD2C-8D17CF076C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2" y="2502"/>
                <a:ext cx="149" cy="150"/>
              </a:xfrm>
              <a:custGeom>
                <a:avLst/>
                <a:gdLst>
                  <a:gd name="T0" fmla="*/ 0 w 445"/>
                  <a:gd name="T1" fmla="*/ 15 h 448"/>
                  <a:gd name="T2" fmla="*/ 3 w 445"/>
                  <a:gd name="T3" fmla="*/ 17 h 448"/>
                  <a:gd name="T4" fmla="*/ 5 w 445"/>
                  <a:gd name="T5" fmla="*/ 13 h 448"/>
                  <a:gd name="T6" fmla="*/ 4 w 445"/>
                  <a:gd name="T7" fmla="*/ 12 h 448"/>
                  <a:gd name="T8" fmla="*/ 5 w 445"/>
                  <a:gd name="T9" fmla="*/ 14 h 448"/>
                  <a:gd name="T10" fmla="*/ 10 w 445"/>
                  <a:gd name="T11" fmla="*/ 9 h 448"/>
                  <a:gd name="T12" fmla="*/ 8 w 445"/>
                  <a:gd name="T13" fmla="*/ 8 h 448"/>
                  <a:gd name="T14" fmla="*/ 9 w 445"/>
                  <a:gd name="T15" fmla="*/ 9 h 448"/>
                  <a:gd name="T16" fmla="*/ 14 w 445"/>
                  <a:gd name="T17" fmla="*/ 6 h 448"/>
                  <a:gd name="T18" fmla="*/ 14 w 445"/>
                  <a:gd name="T19" fmla="*/ 6 h 448"/>
                  <a:gd name="T20" fmla="*/ 14 w 445"/>
                  <a:gd name="T21" fmla="*/ 5 h 448"/>
                  <a:gd name="T22" fmla="*/ 14 w 445"/>
                  <a:gd name="T23" fmla="*/ 5 h 448"/>
                  <a:gd name="T24" fmla="*/ 17 w 445"/>
                  <a:gd name="T25" fmla="*/ 2 h 448"/>
                  <a:gd name="T26" fmla="*/ 14 w 445"/>
                  <a:gd name="T27" fmla="*/ 0 h 448"/>
                  <a:gd name="T28" fmla="*/ 11 w 445"/>
                  <a:gd name="T29" fmla="*/ 3 h 448"/>
                  <a:gd name="T30" fmla="*/ 11 w 445"/>
                  <a:gd name="T31" fmla="*/ 3 h 448"/>
                  <a:gd name="T32" fmla="*/ 11 w 445"/>
                  <a:gd name="T33" fmla="*/ 3 h 448"/>
                  <a:gd name="T34" fmla="*/ 13 w 445"/>
                  <a:gd name="T35" fmla="*/ 4 h 448"/>
                  <a:gd name="T36" fmla="*/ 12 w 445"/>
                  <a:gd name="T37" fmla="*/ 3 h 448"/>
                  <a:gd name="T38" fmla="*/ 7 w 445"/>
                  <a:gd name="T39" fmla="*/ 6 h 448"/>
                  <a:gd name="T40" fmla="*/ 7 w 445"/>
                  <a:gd name="T41" fmla="*/ 6 h 448"/>
                  <a:gd name="T42" fmla="*/ 7 w 445"/>
                  <a:gd name="T43" fmla="*/ 7 h 448"/>
                  <a:gd name="T44" fmla="*/ 2 w 445"/>
                  <a:gd name="T45" fmla="*/ 11 h 448"/>
                  <a:gd name="T46" fmla="*/ 2 w 445"/>
                  <a:gd name="T47" fmla="*/ 11 h 448"/>
                  <a:gd name="T48" fmla="*/ 2 w 445"/>
                  <a:gd name="T49" fmla="*/ 11 h 448"/>
                  <a:gd name="T50" fmla="*/ 0 w 445"/>
                  <a:gd name="T51" fmla="*/ 15 h 44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445"/>
                  <a:gd name="T79" fmla="*/ 0 h 448"/>
                  <a:gd name="T80" fmla="*/ 445 w 445"/>
                  <a:gd name="T81" fmla="*/ 448 h 448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445" h="448">
                    <a:moveTo>
                      <a:pt x="0" y="395"/>
                    </a:moveTo>
                    <a:lnTo>
                      <a:pt x="80" y="448"/>
                    </a:lnTo>
                    <a:lnTo>
                      <a:pt x="141" y="358"/>
                    </a:lnTo>
                    <a:lnTo>
                      <a:pt x="100" y="330"/>
                    </a:lnTo>
                    <a:lnTo>
                      <a:pt x="135" y="365"/>
                    </a:lnTo>
                    <a:lnTo>
                      <a:pt x="256" y="242"/>
                    </a:lnTo>
                    <a:lnTo>
                      <a:pt x="221" y="208"/>
                    </a:lnTo>
                    <a:lnTo>
                      <a:pt x="250" y="247"/>
                    </a:lnTo>
                    <a:lnTo>
                      <a:pt x="373" y="156"/>
                    </a:lnTo>
                    <a:lnTo>
                      <a:pt x="378" y="152"/>
                    </a:lnTo>
                    <a:lnTo>
                      <a:pt x="384" y="144"/>
                    </a:lnTo>
                    <a:lnTo>
                      <a:pt x="445" y="54"/>
                    </a:lnTo>
                    <a:lnTo>
                      <a:pt x="364" y="0"/>
                    </a:lnTo>
                    <a:lnTo>
                      <a:pt x="303" y="91"/>
                    </a:lnTo>
                    <a:lnTo>
                      <a:pt x="309" y="83"/>
                    </a:lnTo>
                    <a:lnTo>
                      <a:pt x="303" y="90"/>
                    </a:lnTo>
                    <a:lnTo>
                      <a:pt x="344" y="117"/>
                    </a:lnTo>
                    <a:lnTo>
                      <a:pt x="315" y="78"/>
                    </a:lnTo>
                    <a:lnTo>
                      <a:pt x="193" y="169"/>
                    </a:lnTo>
                    <a:lnTo>
                      <a:pt x="187" y="173"/>
                    </a:lnTo>
                    <a:lnTo>
                      <a:pt x="187" y="175"/>
                    </a:lnTo>
                    <a:lnTo>
                      <a:pt x="66" y="297"/>
                    </a:lnTo>
                    <a:lnTo>
                      <a:pt x="60" y="303"/>
                    </a:lnTo>
                    <a:lnTo>
                      <a:pt x="60" y="304"/>
                    </a:lnTo>
                    <a:lnTo>
                      <a:pt x="0" y="395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74" name="Freeform 170">
                <a:extLst>
                  <a:ext uri="{FF2B5EF4-FFF2-40B4-BE49-F238E27FC236}">
                    <a16:creationId xmlns:a16="http://schemas.microsoft.com/office/drawing/2014/main" id="{7D684902-B809-4359-B9B0-49E3C98AFB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0" y="2275"/>
                <a:ext cx="149" cy="128"/>
              </a:xfrm>
              <a:custGeom>
                <a:avLst/>
                <a:gdLst>
                  <a:gd name="T0" fmla="*/ 0 w 447"/>
                  <a:gd name="T1" fmla="*/ 11 h 382"/>
                  <a:gd name="T2" fmla="*/ 2 w 447"/>
                  <a:gd name="T3" fmla="*/ 14 h 382"/>
                  <a:gd name="T4" fmla="*/ 5 w 447"/>
                  <a:gd name="T5" fmla="*/ 12 h 382"/>
                  <a:gd name="T6" fmla="*/ 5 w 447"/>
                  <a:gd name="T7" fmla="*/ 12 h 382"/>
                  <a:gd name="T8" fmla="*/ 6 w 447"/>
                  <a:gd name="T9" fmla="*/ 12 h 382"/>
                  <a:gd name="T10" fmla="*/ 6 w 447"/>
                  <a:gd name="T11" fmla="*/ 12 h 382"/>
                  <a:gd name="T12" fmla="*/ 9 w 447"/>
                  <a:gd name="T13" fmla="*/ 8 h 382"/>
                  <a:gd name="T14" fmla="*/ 8 w 447"/>
                  <a:gd name="T15" fmla="*/ 7 h 382"/>
                  <a:gd name="T16" fmla="*/ 9 w 447"/>
                  <a:gd name="T17" fmla="*/ 9 h 382"/>
                  <a:gd name="T18" fmla="*/ 13 w 447"/>
                  <a:gd name="T19" fmla="*/ 5 h 382"/>
                  <a:gd name="T20" fmla="*/ 12 w 447"/>
                  <a:gd name="T21" fmla="*/ 4 h 382"/>
                  <a:gd name="T22" fmla="*/ 13 w 447"/>
                  <a:gd name="T23" fmla="*/ 5 h 382"/>
                  <a:gd name="T24" fmla="*/ 17 w 447"/>
                  <a:gd name="T25" fmla="*/ 3 h 382"/>
                  <a:gd name="T26" fmla="*/ 15 w 447"/>
                  <a:gd name="T27" fmla="*/ 0 h 382"/>
                  <a:gd name="T28" fmla="*/ 11 w 447"/>
                  <a:gd name="T29" fmla="*/ 2 h 382"/>
                  <a:gd name="T30" fmla="*/ 11 w 447"/>
                  <a:gd name="T31" fmla="*/ 2 h 382"/>
                  <a:gd name="T32" fmla="*/ 7 w 447"/>
                  <a:gd name="T33" fmla="*/ 6 h 382"/>
                  <a:gd name="T34" fmla="*/ 6 w 447"/>
                  <a:gd name="T35" fmla="*/ 6 h 382"/>
                  <a:gd name="T36" fmla="*/ 6 w 447"/>
                  <a:gd name="T37" fmla="*/ 6 h 382"/>
                  <a:gd name="T38" fmla="*/ 3 w 447"/>
                  <a:gd name="T39" fmla="*/ 9 h 382"/>
                  <a:gd name="T40" fmla="*/ 4 w 447"/>
                  <a:gd name="T41" fmla="*/ 11 h 382"/>
                  <a:gd name="T42" fmla="*/ 3 w 447"/>
                  <a:gd name="T43" fmla="*/ 9 h 382"/>
                  <a:gd name="T44" fmla="*/ 0 w 447"/>
                  <a:gd name="T45" fmla="*/ 11 h 382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47"/>
                  <a:gd name="T70" fmla="*/ 0 h 382"/>
                  <a:gd name="T71" fmla="*/ 447 w 447"/>
                  <a:gd name="T72" fmla="*/ 382 h 382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47" h="382">
                    <a:moveTo>
                      <a:pt x="0" y="301"/>
                    </a:moveTo>
                    <a:lnTo>
                      <a:pt x="51" y="382"/>
                    </a:lnTo>
                    <a:lnTo>
                      <a:pt x="142" y="323"/>
                    </a:lnTo>
                    <a:lnTo>
                      <a:pt x="144" y="323"/>
                    </a:lnTo>
                    <a:lnTo>
                      <a:pt x="151" y="317"/>
                    </a:lnTo>
                    <a:lnTo>
                      <a:pt x="243" y="225"/>
                    </a:lnTo>
                    <a:lnTo>
                      <a:pt x="208" y="191"/>
                    </a:lnTo>
                    <a:lnTo>
                      <a:pt x="237" y="229"/>
                    </a:lnTo>
                    <a:lnTo>
                      <a:pt x="360" y="139"/>
                    </a:lnTo>
                    <a:lnTo>
                      <a:pt x="331" y="100"/>
                    </a:lnTo>
                    <a:lnTo>
                      <a:pt x="358" y="140"/>
                    </a:lnTo>
                    <a:lnTo>
                      <a:pt x="447" y="80"/>
                    </a:lnTo>
                    <a:lnTo>
                      <a:pt x="394" y="0"/>
                    </a:lnTo>
                    <a:lnTo>
                      <a:pt x="305" y="61"/>
                    </a:lnTo>
                    <a:lnTo>
                      <a:pt x="302" y="61"/>
                    </a:lnTo>
                    <a:lnTo>
                      <a:pt x="180" y="152"/>
                    </a:lnTo>
                    <a:lnTo>
                      <a:pt x="174" y="156"/>
                    </a:lnTo>
                    <a:lnTo>
                      <a:pt x="175" y="157"/>
                    </a:lnTo>
                    <a:lnTo>
                      <a:pt x="83" y="250"/>
                    </a:lnTo>
                    <a:lnTo>
                      <a:pt x="116" y="283"/>
                    </a:lnTo>
                    <a:lnTo>
                      <a:pt x="90" y="242"/>
                    </a:lnTo>
                    <a:lnTo>
                      <a:pt x="0" y="301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75" name="Freeform 171">
                <a:extLst>
                  <a:ext uri="{FF2B5EF4-FFF2-40B4-BE49-F238E27FC236}">
                    <a16:creationId xmlns:a16="http://schemas.microsoft.com/office/drawing/2014/main" id="{0AE63352-CEB2-4897-A1A4-FAE646C5ED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9" y="2186"/>
                <a:ext cx="144" cy="114"/>
              </a:xfrm>
              <a:custGeom>
                <a:avLst/>
                <a:gdLst>
                  <a:gd name="T0" fmla="*/ 0 w 433"/>
                  <a:gd name="T1" fmla="*/ 10 h 341"/>
                  <a:gd name="T2" fmla="*/ 3 w 433"/>
                  <a:gd name="T3" fmla="*/ 13 h 341"/>
                  <a:gd name="T4" fmla="*/ 5 w 433"/>
                  <a:gd name="T5" fmla="*/ 10 h 341"/>
                  <a:gd name="T6" fmla="*/ 4 w 433"/>
                  <a:gd name="T7" fmla="*/ 9 h 341"/>
                  <a:gd name="T8" fmla="*/ 5 w 433"/>
                  <a:gd name="T9" fmla="*/ 11 h 341"/>
                  <a:gd name="T10" fmla="*/ 9 w 433"/>
                  <a:gd name="T11" fmla="*/ 7 h 341"/>
                  <a:gd name="T12" fmla="*/ 8 w 433"/>
                  <a:gd name="T13" fmla="*/ 6 h 341"/>
                  <a:gd name="T14" fmla="*/ 9 w 433"/>
                  <a:gd name="T15" fmla="*/ 7 h 341"/>
                  <a:gd name="T16" fmla="*/ 13 w 433"/>
                  <a:gd name="T17" fmla="*/ 5 h 341"/>
                  <a:gd name="T18" fmla="*/ 14 w 433"/>
                  <a:gd name="T19" fmla="*/ 5 h 341"/>
                  <a:gd name="T20" fmla="*/ 14 w 433"/>
                  <a:gd name="T21" fmla="*/ 5 h 341"/>
                  <a:gd name="T22" fmla="*/ 14 w 433"/>
                  <a:gd name="T23" fmla="*/ 5 h 341"/>
                  <a:gd name="T24" fmla="*/ 16 w 433"/>
                  <a:gd name="T25" fmla="*/ 2 h 341"/>
                  <a:gd name="T26" fmla="*/ 14 w 433"/>
                  <a:gd name="T27" fmla="*/ 0 h 341"/>
                  <a:gd name="T28" fmla="*/ 11 w 433"/>
                  <a:gd name="T29" fmla="*/ 2 h 341"/>
                  <a:gd name="T30" fmla="*/ 11 w 433"/>
                  <a:gd name="T31" fmla="*/ 2 h 341"/>
                  <a:gd name="T32" fmla="*/ 11 w 433"/>
                  <a:gd name="T33" fmla="*/ 2 h 341"/>
                  <a:gd name="T34" fmla="*/ 12 w 433"/>
                  <a:gd name="T35" fmla="*/ 3 h 341"/>
                  <a:gd name="T36" fmla="*/ 12 w 433"/>
                  <a:gd name="T37" fmla="*/ 2 h 341"/>
                  <a:gd name="T38" fmla="*/ 7 w 433"/>
                  <a:gd name="T39" fmla="*/ 4 h 341"/>
                  <a:gd name="T40" fmla="*/ 7 w 433"/>
                  <a:gd name="T41" fmla="*/ 4 h 341"/>
                  <a:gd name="T42" fmla="*/ 7 w 433"/>
                  <a:gd name="T43" fmla="*/ 4 h 341"/>
                  <a:gd name="T44" fmla="*/ 2 w 433"/>
                  <a:gd name="T45" fmla="*/ 8 h 341"/>
                  <a:gd name="T46" fmla="*/ 2 w 433"/>
                  <a:gd name="T47" fmla="*/ 8 h 341"/>
                  <a:gd name="T48" fmla="*/ 2 w 433"/>
                  <a:gd name="T49" fmla="*/ 8 h 341"/>
                  <a:gd name="T50" fmla="*/ 0 w 433"/>
                  <a:gd name="T51" fmla="*/ 10 h 34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433"/>
                  <a:gd name="T79" fmla="*/ 0 h 341"/>
                  <a:gd name="T80" fmla="*/ 433 w 433"/>
                  <a:gd name="T81" fmla="*/ 341 h 341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433" h="341">
                    <a:moveTo>
                      <a:pt x="0" y="273"/>
                    </a:moveTo>
                    <a:lnTo>
                      <a:pt x="68" y="341"/>
                    </a:lnTo>
                    <a:lnTo>
                      <a:pt x="130" y="279"/>
                    </a:lnTo>
                    <a:lnTo>
                      <a:pt x="95" y="244"/>
                    </a:lnTo>
                    <a:lnTo>
                      <a:pt x="124" y="283"/>
                    </a:lnTo>
                    <a:lnTo>
                      <a:pt x="245" y="193"/>
                    </a:lnTo>
                    <a:lnTo>
                      <a:pt x="216" y="154"/>
                    </a:lnTo>
                    <a:lnTo>
                      <a:pt x="238" y="197"/>
                    </a:lnTo>
                    <a:lnTo>
                      <a:pt x="360" y="136"/>
                    </a:lnTo>
                    <a:lnTo>
                      <a:pt x="366" y="134"/>
                    </a:lnTo>
                    <a:lnTo>
                      <a:pt x="373" y="128"/>
                    </a:lnTo>
                    <a:lnTo>
                      <a:pt x="433" y="67"/>
                    </a:lnTo>
                    <a:lnTo>
                      <a:pt x="366" y="0"/>
                    </a:lnTo>
                    <a:lnTo>
                      <a:pt x="305" y="60"/>
                    </a:lnTo>
                    <a:lnTo>
                      <a:pt x="311" y="53"/>
                    </a:lnTo>
                    <a:lnTo>
                      <a:pt x="304" y="59"/>
                    </a:lnTo>
                    <a:lnTo>
                      <a:pt x="338" y="93"/>
                    </a:lnTo>
                    <a:lnTo>
                      <a:pt x="318" y="50"/>
                    </a:lnTo>
                    <a:lnTo>
                      <a:pt x="196" y="111"/>
                    </a:lnTo>
                    <a:lnTo>
                      <a:pt x="189" y="113"/>
                    </a:lnTo>
                    <a:lnTo>
                      <a:pt x="187" y="116"/>
                    </a:lnTo>
                    <a:lnTo>
                      <a:pt x="66" y="207"/>
                    </a:lnTo>
                    <a:lnTo>
                      <a:pt x="60" y="210"/>
                    </a:lnTo>
                    <a:lnTo>
                      <a:pt x="62" y="211"/>
                    </a:lnTo>
                    <a:lnTo>
                      <a:pt x="0" y="273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76" name="Freeform 172">
                <a:extLst>
                  <a:ext uri="{FF2B5EF4-FFF2-40B4-BE49-F238E27FC236}">
                    <a16:creationId xmlns:a16="http://schemas.microsoft.com/office/drawing/2014/main" id="{C7F6573C-0A7F-45CE-ABDD-6BAA9CD5F9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0" y="2105"/>
                <a:ext cx="145" cy="104"/>
              </a:xfrm>
              <a:custGeom>
                <a:avLst/>
                <a:gdLst>
                  <a:gd name="T0" fmla="*/ 0 w 434"/>
                  <a:gd name="T1" fmla="*/ 9 h 312"/>
                  <a:gd name="T2" fmla="*/ 3 w 434"/>
                  <a:gd name="T3" fmla="*/ 12 h 312"/>
                  <a:gd name="T4" fmla="*/ 5 w 434"/>
                  <a:gd name="T5" fmla="*/ 9 h 312"/>
                  <a:gd name="T6" fmla="*/ 4 w 434"/>
                  <a:gd name="T7" fmla="*/ 8 h 312"/>
                  <a:gd name="T8" fmla="*/ 5 w 434"/>
                  <a:gd name="T9" fmla="*/ 9 h 312"/>
                  <a:gd name="T10" fmla="*/ 5 w 434"/>
                  <a:gd name="T11" fmla="*/ 9 h 312"/>
                  <a:gd name="T12" fmla="*/ 4 w 434"/>
                  <a:gd name="T13" fmla="*/ 10 h 312"/>
                  <a:gd name="T14" fmla="*/ 9 w 434"/>
                  <a:gd name="T15" fmla="*/ 7 h 312"/>
                  <a:gd name="T16" fmla="*/ 8 w 434"/>
                  <a:gd name="T17" fmla="*/ 6 h 312"/>
                  <a:gd name="T18" fmla="*/ 9 w 434"/>
                  <a:gd name="T19" fmla="*/ 7 h 312"/>
                  <a:gd name="T20" fmla="*/ 13 w 434"/>
                  <a:gd name="T21" fmla="*/ 5 h 312"/>
                  <a:gd name="T22" fmla="*/ 14 w 434"/>
                  <a:gd name="T23" fmla="*/ 5 h 312"/>
                  <a:gd name="T24" fmla="*/ 14 w 434"/>
                  <a:gd name="T25" fmla="*/ 5 h 312"/>
                  <a:gd name="T26" fmla="*/ 14 w 434"/>
                  <a:gd name="T27" fmla="*/ 5 h 312"/>
                  <a:gd name="T28" fmla="*/ 16 w 434"/>
                  <a:gd name="T29" fmla="*/ 3 h 312"/>
                  <a:gd name="T30" fmla="*/ 14 w 434"/>
                  <a:gd name="T31" fmla="*/ 0 h 312"/>
                  <a:gd name="T32" fmla="*/ 11 w 434"/>
                  <a:gd name="T33" fmla="*/ 2 h 312"/>
                  <a:gd name="T34" fmla="*/ 12 w 434"/>
                  <a:gd name="T35" fmla="*/ 2 h 312"/>
                  <a:gd name="T36" fmla="*/ 11 w 434"/>
                  <a:gd name="T37" fmla="*/ 2 h 312"/>
                  <a:gd name="T38" fmla="*/ 13 w 434"/>
                  <a:gd name="T39" fmla="*/ 4 h 312"/>
                  <a:gd name="T40" fmla="*/ 12 w 434"/>
                  <a:gd name="T41" fmla="*/ 2 h 312"/>
                  <a:gd name="T42" fmla="*/ 7 w 434"/>
                  <a:gd name="T43" fmla="*/ 4 h 312"/>
                  <a:gd name="T44" fmla="*/ 7 w 434"/>
                  <a:gd name="T45" fmla="*/ 4 h 312"/>
                  <a:gd name="T46" fmla="*/ 3 w 434"/>
                  <a:gd name="T47" fmla="*/ 6 h 312"/>
                  <a:gd name="T48" fmla="*/ 3 w 434"/>
                  <a:gd name="T49" fmla="*/ 7 h 312"/>
                  <a:gd name="T50" fmla="*/ 2 w 434"/>
                  <a:gd name="T51" fmla="*/ 7 h 312"/>
                  <a:gd name="T52" fmla="*/ 2 w 434"/>
                  <a:gd name="T53" fmla="*/ 7 h 312"/>
                  <a:gd name="T54" fmla="*/ 0 w 434"/>
                  <a:gd name="T55" fmla="*/ 9 h 31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34"/>
                  <a:gd name="T85" fmla="*/ 0 h 312"/>
                  <a:gd name="T86" fmla="*/ 434 w 434"/>
                  <a:gd name="T87" fmla="*/ 312 h 312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34" h="312">
                    <a:moveTo>
                      <a:pt x="0" y="245"/>
                    </a:moveTo>
                    <a:lnTo>
                      <a:pt x="69" y="312"/>
                    </a:lnTo>
                    <a:lnTo>
                      <a:pt x="130" y="250"/>
                    </a:lnTo>
                    <a:lnTo>
                      <a:pt x="95" y="216"/>
                    </a:lnTo>
                    <a:lnTo>
                      <a:pt x="123" y="256"/>
                    </a:lnTo>
                    <a:lnTo>
                      <a:pt x="130" y="250"/>
                    </a:lnTo>
                    <a:lnTo>
                      <a:pt x="117" y="259"/>
                    </a:lnTo>
                    <a:lnTo>
                      <a:pt x="238" y="199"/>
                    </a:lnTo>
                    <a:lnTo>
                      <a:pt x="216" y="155"/>
                    </a:lnTo>
                    <a:lnTo>
                      <a:pt x="238" y="199"/>
                    </a:lnTo>
                    <a:lnTo>
                      <a:pt x="360" y="138"/>
                    </a:lnTo>
                    <a:lnTo>
                      <a:pt x="366" y="135"/>
                    </a:lnTo>
                    <a:lnTo>
                      <a:pt x="373" y="129"/>
                    </a:lnTo>
                    <a:lnTo>
                      <a:pt x="434" y="68"/>
                    </a:lnTo>
                    <a:lnTo>
                      <a:pt x="365" y="0"/>
                    </a:lnTo>
                    <a:lnTo>
                      <a:pt x="304" y="62"/>
                    </a:lnTo>
                    <a:lnTo>
                      <a:pt x="311" y="55"/>
                    </a:lnTo>
                    <a:lnTo>
                      <a:pt x="304" y="60"/>
                    </a:lnTo>
                    <a:lnTo>
                      <a:pt x="339" y="95"/>
                    </a:lnTo>
                    <a:lnTo>
                      <a:pt x="319" y="52"/>
                    </a:lnTo>
                    <a:lnTo>
                      <a:pt x="196" y="112"/>
                    </a:lnTo>
                    <a:lnTo>
                      <a:pt x="195" y="112"/>
                    </a:lnTo>
                    <a:lnTo>
                      <a:pt x="74" y="173"/>
                    </a:lnTo>
                    <a:lnTo>
                      <a:pt x="68" y="176"/>
                    </a:lnTo>
                    <a:lnTo>
                      <a:pt x="61" y="181"/>
                    </a:lnTo>
                    <a:lnTo>
                      <a:pt x="61" y="183"/>
                    </a:lnTo>
                    <a:lnTo>
                      <a:pt x="0" y="245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77" name="Freeform 173">
                <a:extLst>
                  <a:ext uri="{FF2B5EF4-FFF2-40B4-BE49-F238E27FC236}">
                    <a16:creationId xmlns:a16="http://schemas.microsoft.com/office/drawing/2014/main" id="{56B07ED0-5845-4A38-9ADB-CBCE2E9F22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0" y="1919"/>
                <a:ext cx="265" cy="141"/>
              </a:xfrm>
              <a:custGeom>
                <a:avLst/>
                <a:gdLst>
                  <a:gd name="T0" fmla="*/ 0 w 796"/>
                  <a:gd name="T1" fmla="*/ 12 h 423"/>
                  <a:gd name="T2" fmla="*/ 1 w 796"/>
                  <a:gd name="T3" fmla="*/ 16 h 423"/>
                  <a:gd name="T4" fmla="*/ 5 w 796"/>
                  <a:gd name="T5" fmla="*/ 15 h 423"/>
                  <a:gd name="T6" fmla="*/ 5 w 796"/>
                  <a:gd name="T7" fmla="*/ 15 h 423"/>
                  <a:gd name="T8" fmla="*/ 5 w 796"/>
                  <a:gd name="T9" fmla="*/ 14 h 423"/>
                  <a:gd name="T10" fmla="*/ 8 w 796"/>
                  <a:gd name="T11" fmla="*/ 12 h 423"/>
                  <a:gd name="T12" fmla="*/ 7 w 796"/>
                  <a:gd name="T13" fmla="*/ 11 h 423"/>
                  <a:gd name="T14" fmla="*/ 8 w 796"/>
                  <a:gd name="T15" fmla="*/ 12 h 423"/>
                  <a:gd name="T16" fmla="*/ 16 w 796"/>
                  <a:gd name="T17" fmla="*/ 9 h 423"/>
                  <a:gd name="T18" fmla="*/ 15 w 796"/>
                  <a:gd name="T19" fmla="*/ 7 h 423"/>
                  <a:gd name="T20" fmla="*/ 16 w 796"/>
                  <a:gd name="T21" fmla="*/ 9 h 423"/>
                  <a:gd name="T22" fmla="*/ 24 w 796"/>
                  <a:gd name="T23" fmla="*/ 5 h 423"/>
                  <a:gd name="T24" fmla="*/ 23 w 796"/>
                  <a:gd name="T25" fmla="*/ 4 h 423"/>
                  <a:gd name="T26" fmla="*/ 24 w 796"/>
                  <a:gd name="T27" fmla="*/ 6 h 423"/>
                  <a:gd name="T28" fmla="*/ 27 w 796"/>
                  <a:gd name="T29" fmla="*/ 4 h 423"/>
                  <a:gd name="T30" fmla="*/ 27 w 796"/>
                  <a:gd name="T31" fmla="*/ 4 h 423"/>
                  <a:gd name="T32" fmla="*/ 29 w 796"/>
                  <a:gd name="T33" fmla="*/ 3 h 423"/>
                  <a:gd name="T34" fmla="*/ 28 w 796"/>
                  <a:gd name="T35" fmla="*/ 0 h 423"/>
                  <a:gd name="T36" fmla="*/ 26 w 796"/>
                  <a:gd name="T37" fmla="*/ 1 h 423"/>
                  <a:gd name="T38" fmla="*/ 26 w 796"/>
                  <a:gd name="T39" fmla="*/ 3 h 423"/>
                  <a:gd name="T40" fmla="*/ 26 w 796"/>
                  <a:gd name="T41" fmla="*/ 1 h 423"/>
                  <a:gd name="T42" fmla="*/ 23 w 796"/>
                  <a:gd name="T43" fmla="*/ 2 h 423"/>
                  <a:gd name="T44" fmla="*/ 22 w 796"/>
                  <a:gd name="T45" fmla="*/ 2 h 423"/>
                  <a:gd name="T46" fmla="*/ 14 w 796"/>
                  <a:gd name="T47" fmla="*/ 6 h 423"/>
                  <a:gd name="T48" fmla="*/ 14 w 796"/>
                  <a:gd name="T49" fmla="*/ 6 h 423"/>
                  <a:gd name="T50" fmla="*/ 7 w 796"/>
                  <a:gd name="T51" fmla="*/ 9 h 423"/>
                  <a:gd name="T52" fmla="*/ 6 w 796"/>
                  <a:gd name="T53" fmla="*/ 9 h 423"/>
                  <a:gd name="T54" fmla="*/ 3 w 796"/>
                  <a:gd name="T55" fmla="*/ 11 h 423"/>
                  <a:gd name="T56" fmla="*/ 4 w 796"/>
                  <a:gd name="T57" fmla="*/ 13 h 423"/>
                  <a:gd name="T58" fmla="*/ 3 w 796"/>
                  <a:gd name="T59" fmla="*/ 11 h 423"/>
                  <a:gd name="T60" fmla="*/ 0 w 796"/>
                  <a:gd name="T61" fmla="*/ 12 h 423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796"/>
                  <a:gd name="T94" fmla="*/ 0 h 423"/>
                  <a:gd name="T95" fmla="*/ 796 w 796"/>
                  <a:gd name="T96" fmla="*/ 423 h 423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796" h="423">
                    <a:moveTo>
                      <a:pt x="0" y="333"/>
                    </a:moveTo>
                    <a:lnTo>
                      <a:pt x="30" y="423"/>
                    </a:lnTo>
                    <a:lnTo>
                      <a:pt x="122" y="393"/>
                    </a:lnTo>
                    <a:lnTo>
                      <a:pt x="125" y="392"/>
                    </a:lnTo>
                    <a:lnTo>
                      <a:pt x="134" y="387"/>
                    </a:lnTo>
                    <a:lnTo>
                      <a:pt x="225" y="327"/>
                    </a:lnTo>
                    <a:lnTo>
                      <a:pt x="197" y="287"/>
                    </a:lnTo>
                    <a:lnTo>
                      <a:pt x="217" y="331"/>
                    </a:lnTo>
                    <a:lnTo>
                      <a:pt x="429" y="239"/>
                    </a:lnTo>
                    <a:lnTo>
                      <a:pt x="409" y="195"/>
                    </a:lnTo>
                    <a:lnTo>
                      <a:pt x="428" y="239"/>
                    </a:lnTo>
                    <a:lnTo>
                      <a:pt x="642" y="148"/>
                    </a:lnTo>
                    <a:lnTo>
                      <a:pt x="624" y="104"/>
                    </a:lnTo>
                    <a:lnTo>
                      <a:pt x="639" y="150"/>
                    </a:lnTo>
                    <a:lnTo>
                      <a:pt x="730" y="120"/>
                    </a:lnTo>
                    <a:lnTo>
                      <a:pt x="736" y="117"/>
                    </a:lnTo>
                    <a:lnTo>
                      <a:pt x="796" y="87"/>
                    </a:lnTo>
                    <a:lnTo>
                      <a:pt x="753" y="0"/>
                    </a:lnTo>
                    <a:lnTo>
                      <a:pt x="693" y="30"/>
                    </a:lnTo>
                    <a:lnTo>
                      <a:pt x="714" y="74"/>
                    </a:lnTo>
                    <a:lnTo>
                      <a:pt x="700" y="29"/>
                    </a:lnTo>
                    <a:lnTo>
                      <a:pt x="609" y="59"/>
                    </a:lnTo>
                    <a:lnTo>
                      <a:pt x="605" y="59"/>
                    </a:lnTo>
                    <a:lnTo>
                      <a:pt x="390" y="150"/>
                    </a:lnTo>
                    <a:lnTo>
                      <a:pt x="390" y="151"/>
                    </a:lnTo>
                    <a:lnTo>
                      <a:pt x="179" y="243"/>
                    </a:lnTo>
                    <a:lnTo>
                      <a:pt x="171" y="246"/>
                    </a:lnTo>
                    <a:lnTo>
                      <a:pt x="81" y="307"/>
                    </a:lnTo>
                    <a:lnTo>
                      <a:pt x="107" y="347"/>
                    </a:lnTo>
                    <a:lnTo>
                      <a:pt x="92" y="303"/>
                    </a:lnTo>
                    <a:lnTo>
                      <a:pt x="0" y="333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78" name="Freeform 174">
                <a:extLst>
                  <a:ext uri="{FF2B5EF4-FFF2-40B4-BE49-F238E27FC236}">
                    <a16:creationId xmlns:a16="http://schemas.microsoft.com/office/drawing/2014/main" id="{30E2B1DB-69BD-48F3-BE67-EEEC863EC7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1" y="1858"/>
                <a:ext cx="135" cy="90"/>
              </a:xfrm>
              <a:custGeom>
                <a:avLst/>
                <a:gdLst>
                  <a:gd name="T0" fmla="*/ 0 w 405"/>
                  <a:gd name="T1" fmla="*/ 7 h 270"/>
                  <a:gd name="T2" fmla="*/ 2 w 405"/>
                  <a:gd name="T3" fmla="*/ 10 h 270"/>
                  <a:gd name="T4" fmla="*/ 4 w 405"/>
                  <a:gd name="T5" fmla="*/ 9 h 270"/>
                  <a:gd name="T6" fmla="*/ 4 w 405"/>
                  <a:gd name="T7" fmla="*/ 9 h 270"/>
                  <a:gd name="T8" fmla="*/ 7 w 405"/>
                  <a:gd name="T9" fmla="*/ 7 h 270"/>
                  <a:gd name="T10" fmla="*/ 6 w 405"/>
                  <a:gd name="T11" fmla="*/ 5 h 270"/>
                  <a:gd name="T12" fmla="*/ 7 w 405"/>
                  <a:gd name="T13" fmla="*/ 7 h 270"/>
                  <a:gd name="T14" fmla="*/ 15 w 405"/>
                  <a:gd name="T15" fmla="*/ 3 h 270"/>
                  <a:gd name="T16" fmla="*/ 14 w 405"/>
                  <a:gd name="T17" fmla="*/ 0 h 270"/>
                  <a:gd name="T18" fmla="*/ 6 w 405"/>
                  <a:gd name="T19" fmla="*/ 3 h 270"/>
                  <a:gd name="T20" fmla="*/ 5 w 405"/>
                  <a:gd name="T21" fmla="*/ 4 h 270"/>
                  <a:gd name="T22" fmla="*/ 2 w 405"/>
                  <a:gd name="T23" fmla="*/ 6 h 270"/>
                  <a:gd name="T24" fmla="*/ 3 w 405"/>
                  <a:gd name="T25" fmla="*/ 7 h 270"/>
                  <a:gd name="T26" fmla="*/ 2 w 405"/>
                  <a:gd name="T27" fmla="*/ 6 h 270"/>
                  <a:gd name="T28" fmla="*/ 0 w 405"/>
                  <a:gd name="T29" fmla="*/ 7 h 27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05"/>
                  <a:gd name="T46" fmla="*/ 0 h 270"/>
                  <a:gd name="T47" fmla="*/ 405 w 405"/>
                  <a:gd name="T48" fmla="*/ 270 h 27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05" h="270">
                    <a:moveTo>
                      <a:pt x="0" y="183"/>
                    </a:moveTo>
                    <a:lnTo>
                      <a:pt x="43" y="270"/>
                    </a:lnTo>
                    <a:lnTo>
                      <a:pt x="104" y="239"/>
                    </a:lnTo>
                    <a:lnTo>
                      <a:pt x="110" y="236"/>
                    </a:lnTo>
                    <a:lnTo>
                      <a:pt x="202" y="176"/>
                    </a:lnTo>
                    <a:lnTo>
                      <a:pt x="174" y="136"/>
                    </a:lnTo>
                    <a:lnTo>
                      <a:pt x="193" y="180"/>
                    </a:lnTo>
                    <a:lnTo>
                      <a:pt x="405" y="90"/>
                    </a:lnTo>
                    <a:lnTo>
                      <a:pt x="367" y="0"/>
                    </a:lnTo>
                    <a:lnTo>
                      <a:pt x="156" y="91"/>
                    </a:lnTo>
                    <a:lnTo>
                      <a:pt x="148" y="95"/>
                    </a:lnTo>
                    <a:lnTo>
                      <a:pt x="56" y="156"/>
                    </a:lnTo>
                    <a:lnTo>
                      <a:pt x="82" y="196"/>
                    </a:lnTo>
                    <a:lnTo>
                      <a:pt x="61" y="153"/>
                    </a:lnTo>
                    <a:lnTo>
                      <a:pt x="0" y="183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79" name="Freeform 175">
                <a:extLst>
                  <a:ext uri="{FF2B5EF4-FFF2-40B4-BE49-F238E27FC236}">
                    <a16:creationId xmlns:a16="http://schemas.microsoft.com/office/drawing/2014/main" id="{804D7342-C928-4299-B051-0240F06088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2" y="1817"/>
                <a:ext cx="133" cy="71"/>
              </a:xfrm>
              <a:custGeom>
                <a:avLst/>
                <a:gdLst>
                  <a:gd name="T0" fmla="*/ 0 w 398"/>
                  <a:gd name="T1" fmla="*/ 5 h 212"/>
                  <a:gd name="T2" fmla="*/ 2 w 398"/>
                  <a:gd name="T3" fmla="*/ 8 h 212"/>
                  <a:gd name="T4" fmla="*/ 4 w 398"/>
                  <a:gd name="T5" fmla="*/ 7 h 212"/>
                  <a:gd name="T6" fmla="*/ 6 w 398"/>
                  <a:gd name="T7" fmla="*/ 6 h 212"/>
                  <a:gd name="T8" fmla="*/ 5 w 398"/>
                  <a:gd name="T9" fmla="*/ 4 h 212"/>
                  <a:gd name="T10" fmla="*/ 6 w 398"/>
                  <a:gd name="T11" fmla="*/ 6 h 212"/>
                  <a:gd name="T12" fmla="*/ 10 w 398"/>
                  <a:gd name="T13" fmla="*/ 5 h 212"/>
                  <a:gd name="T14" fmla="*/ 15 w 398"/>
                  <a:gd name="T15" fmla="*/ 3 h 212"/>
                  <a:gd name="T16" fmla="*/ 14 w 398"/>
                  <a:gd name="T17" fmla="*/ 0 h 212"/>
                  <a:gd name="T18" fmla="*/ 9 w 398"/>
                  <a:gd name="T19" fmla="*/ 1 h 212"/>
                  <a:gd name="T20" fmla="*/ 5 w 398"/>
                  <a:gd name="T21" fmla="*/ 2 h 212"/>
                  <a:gd name="T22" fmla="*/ 5 w 398"/>
                  <a:gd name="T23" fmla="*/ 2 h 212"/>
                  <a:gd name="T24" fmla="*/ 4 w 398"/>
                  <a:gd name="T25" fmla="*/ 2 h 212"/>
                  <a:gd name="T26" fmla="*/ 2 w 398"/>
                  <a:gd name="T27" fmla="*/ 3 h 212"/>
                  <a:gd name="T28" fmla="*/ 0 w 398"/>
                  <a:gd name="T29" fmla="*/ 5 h 21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98"/>
                  <a:gd name="T46" fmla="*/ 0 h 212"/>
                  <a:gd name="T47" fmla="*/ 398 w 398"/>
                  <a:gd name="T48" fmla="*/ 212 h 21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98" h="212">
                    <a:moveTo>
                      <a:pt x="0" y="126"/>
                    </a:moveTo>
                    <a:lnTo>
                      <a:pt x="44" y="212"/>
                    </a:lnTo>
                    <a:lnTo>
                      <a:pt x="106" y="180"/>
                    </a:lnTo>
                    <a:lnTo>
                      <a:pt x="165" y="150"/>
                    </a:lnTo>
                    <a:lnTo>
                      <a:pt x="143" y="107"/>
                    </a:lnTo>
                    <a:lnTo>
                      <a:pt x="155" y="155"/>
                    </a:lnTo>
                    <a:lnTo>
                      <a:pt x="277" y="124"/>
                    </a:lnTo>
                    <a:lnTo>
                      <a:pt x="398" y="94"/>
                    </a:lnTo>
                    <a:lnTo>
                      <a:pt x="375" y="0"/>
                    </a:lnTo>
                    <a:lnTo>
                      <a:pt x="254" y="31"/>
                    </a:lnTo>
                    <a:lnTo>
                      <a:pt x="132" y="61"/>
                    </a:lnTo>
                    <a:lnTo>
                      <a:pt x="124" y="62"/>
                    </a:lnTo>
                    <a:lnTo>
                      <a:pt x="121" y="64"/>
                    </a:lnTo>
                    <a:lnTo>
                      <a:pt x="62" y="94"/>
                    </a:lnTo>
                    <a:lnTo>
                      <a:pt x="0" y="126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80" name="Freeform 176">
                <a:extLst>
                  <a:ext uri="{FF2B5EF4-FFF2-40B4-BE49-F238E27FC236}">
                    <a16:creationId xmlns:a16="http://schemas.microsoft.com/office/drawing/2014/main" id="{5CAE0A73-BBC8-4D68-AE8C-F239E0A3E0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7" y="1523"/>
                <a:ext cx="1111" cy="325"/>
              </a:xfrm>
              <a:custGeom>
                <a:avLst/>
                <a:gdLst>
                  <a:gd name="T0" fmla="*/ 0 w 3333"/>
                  <a:gd name="T1" fmla="*/ 33 h 976"/>
                  <a:gd name="T2" fmla="*/ 1 w 3333"/>
                  <a:gd name="T3" fmla="*/ 36 h 976"/>
                  <a:gd name="T4" fmla="*/ 5 w 3333"/>
                  <a:gd name="T5" fmla="*/ 35 h 976"/>
                  <a:gd name="T6" fmla="*/ 6 w 3333"/>
                  <a:gd name="T7" fmla="*/ 35 h 976"/>
                  <a:gd name="T8" fmla="*/ 11 w 3333"/>
                  <a:gd name="T9" fmla="*/ 33 h 976"/>
                  <a:gd name="T10" fmla="*/ 11 w 3333"/>
                  <a:gd name="T11" fmla="*/ 31 h 976"/>
                  <a:gd name="T12" fmla="*/ 11 w 3333"/>
                  <a:gd name="T13" fmla="*/ 33 h 976"/>
                  <a:gd name="T14" fmla="*/ 18 w 3333"/>
                  <a:gd name="T15" fmla="*/ 32 h 976"/>
                  <a:gd name="T16" fmla="*/ 18 w 3333"/>
                  <a:gd name="T17" fmla="*/ 32 h 976"/>
                  <a:gd name="T18" fmla="*/ 26 w 3333"/>
                  <a:gd name="T19" fmla="*/ 29 h 976"/>
                  <a:gd name="T20" fmla="*/ 26 w 3333"/>
                  <a:gd name="T21" fmla="*/ 29 h 976"/>
                  <a:gd name="T22" fmla="*/ 41 w 3333"/>
                  <a:gd name="T23" fmla="*/ 25 h 976"/>
                  <a:gd name="T24" fmla="*/ 41 w 3333"/>
                  <a:gd name="T25" fmla="*/ 23 h 976"/>
                  <a:gd name="T26" fmla="*/ 41 w 3333"/>
                  <a:gd name="T27" fmla="*/ 25 h 976"/>
                  <a:gd name="T28" fmla="*/ 59 w 3333"/>
                  <a:gd name="T29" fmla="*/ 20 h 976"/>
                  <a:gd name="T30" fmla="*/ 60 w 3333"/>
                  <a:gd name="T31" fmla="*/ 20 h 976"/>
                  <a:gd name="T32" fmla="*/ 77 w 3333"/>
                  <a:gd name="T33" fmla="*/ 15 h 976"/>
                  <a:gd name="T34" fmla="*/ 77 w 3333"/>
                  <a:gd name="T35" fmla="*/ 13 h 976"/>
                  <a:gd name="T36" fmla="*/ 77 w 3333"/>
                  <a:gd name="T37" fmla="*/ 15 h 976"/>
                  <a:gd name="T38" fmla="*/ 95 w 3333"/>
                  <a:gd name="T39" fmla="*/ 10 h 976"/>
                  <a:gd name="T40" fmla="*/ 95 w 3333"/>
                  <a:gd name="T41" fmla="*/ 9 h 976"/>
                  <a:gd name="T42" fmla="*/ 95 w 3333"/>
                  <a:gd name="T43" fmla="*/ 10 h 976"/>
                  <a:gd name="T44" fmla="*/ 111 w 3333"/>
                  <a:gd name="T45" fmla="*/ 7 h 976"/>
                  <a:gd name="T46" fmla="*/ 111 w 3333"/>
                  <a:gd name="T47" fmla="*/ 7 h 976"/>
                  <a:gd name="T48" fmla="*/ 118 w 3333"/>
                  <a:gd name="T49" fmla="*/ 5 h 976"/>
                  <a:gd name="T50" fmla="*/ 117 w 3333"/>
                  <a:gd name="T51" fmla="*/ 3 h 976"/>
                  <a:gd name="T52" fmla="*/ 118 w 3333"/>
                  <a:gd name="T53" fmla="*/ 5 h 976"/>
                  <a:gd name="T54" fmla="*/ 123 w 3333"/>
                  <a:gd name="T55" fmla="*/ 4 h 976"/>
                  <a:gd name="T56" fmla="*/ 123 w 3333"/>
                  <a:gd name="T57" fmla="*/ 0 h 976"/>
                  <a:gd name="T58" fmla="*/ 117 w 3333"/>
                  <a:gd name="T59" fmla="*/ 1 h 976"/>
                  <a:gd name="T60" fmla="*/ 117 w 3333"/>
                  <a:gd name="T61" fmla="*/ 1 h 976"/>
                  <a:gd name="T62" fmla="*/ 117 w 3333"/>
                  <a:gd name="T63" fmla="*/ 1 h 976"/>
                  <a:gd name="T64" fmla="*/ 110 w 3333"/>
                  <a:gd name="T65" fmla="*/ 3 h 976"/>
                  <a:gd name="T66" fmla="*/ 111 w 3333"/>
                  <a:gd name="T67" fmla="*/ 5 h 976"/>
                  <a:gd name="T68" fmla="*/ 110 w 3333"/>
                  <a:gd name="T69" fmla="*/ 3 h 976"/>
                  <a:gd name="T70" fmla="*/ 95 w 3333"/>
                  <a:gd name="T71" fmla="*/ 7 h 976"/>
                  <a:gd name="T72" fmla="*/ 95 w 3333"/>
                  <a:gd name="T73" fmla="*/ 7 h 976"/>
                  <a:gd name="T74" fmla="*/ 77 w 3333"/>
                  <a:gd name="T75" fmla="*/ 11 h 976"/>
                  <a:gd name="T76" fmla="*/ 76 w 3333"/>
                  <a:gd name="T77" fmla="*/ 11 h 976"/>
                  <a:gd name="T78" fmla="*/ 58 w 3333"/>
                  <a:gd name="T79" fmla="*/ 17 h 976"/>
                  <a:gd name="T80" fmla="*/ 59 w 3333"/>
                  <a:gd name="T81" fmla="*/ 19 h 976"/>
                  <a:gd name="T82" fmla="*/ 59 w 3333"/>
                  <a:gd name="T83" fmla="*/ 17 h 976"/>
                  <a:gd name="T84" fmla="*/ 41 w 3333"/>
                  <a:gd name="T85" fmla="*/ 21 h 976"/>
                  <a:gd name="T86" fmla="*/ 40 w 3333"/>
                  <a:gd name="T87" fmla="*/ 21 h 976"/>
                  <a:gd name="T88" fmla="*/ 25 w 3333"/>
                  <a:gd name="T89" fmla="*/ 26 h 976"/>
                  <a:gd name="T90" fmla="*/ 25 w 3333"/>
                  <a:gd name="T91" fmla="*/ 28 h 976"/>
                  <a:gd name="T92" fmla="*/ 25 w 3333"/>
                  <a:gd name="T93" fmla="*/ 26 h 976"/>
                  <a:gd name="T94" fmla="*/ 17 w 3333"/>
                  <a:gd name="T95" fmla="*/ 28 h 976"/>
                  <a:gd name="T96" fmla="*/ 17 w 3333"/>
                  <a:gd name="T97" fmla="*/ 30 h 976"/>
                  <a:gd name="T98" fmla="*/ 17 w 3333"/>
                  <a:gd name="T99" fmla="*/ 28 h 976"/>
                  <a:gd name="T100" fmla="*/ 10 w 3333"/>
                  <a:gd name="T101" fmla="*/ 29 h 976"/>
                  <a:gd name="T102" fmla="*/ 10 w 3333"/>
                  <a:gd name="T103" fmla="*/ 29 h 976"/>
                  <a:gd name="T104" fmla="*/ 10 w 3333"/>
                  <a:gd name="T105" fmla="*/ 29 h 976"/>
                  <a:gd name="T106" fmla="*/ 4 w 3333"/>
                  <a:gd name="T107" fmla="*/ 32 h 976"/>
                  <a:gd name="T108" fmla="*/ 5 w 3333"/>
                  <a:gd name="T109" fmla="*/ 33 h 976"/>
                  <a:gd name="T110" fmla="*/ 5 w 3333"/>
                  <a:gd name="T111" fmla="*/ 32 h 976"/>
                  <a:gd name="T112" fmla="*/ 0 w 3333"/>
                  <a:gd name="T113" fmla="*/ 33 h 97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3333"/>
                  <a:gd name="T172" fmla="*/ 0 h 976"/>
                  <a:gd name="T173" fmla="*/ 3333 w 3333"/>
                  <a:gd name="T174" fmla="*/ 976 h 97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3333" h="976">
                    <a:moveTo>
                      <a:pt x="0" y="882"/>
                    </a:moveTo>
                    <a:lnTo>
                      <a:pt x="23" y="976"/>
                    </a:lnTo>
                    <a:lnTo>
                      <a:pt x="145" y="946"/>
                    </a:lnTo>
                    <a:lnTo>
                      <a:pt x="153" y="943"/>
                    </a:lnTo>
                    <a:lnTo>
                      <a:pt x="304" y="881"/>
                    </a:lnTo>
                    <a:lnTo>
                      <a:pt x="285" y="836"/>
                    </a:lnTo>
                    <a:lnTo>
                      <a:pt x="294" y="884"/>
                    </a:lnTo>
                    <a:lnTo>
                      <a:pt x="477" y="854"/>
                    </a:lnTo>
                    <a:lnTo>
                      <a:pt x="481" y="852"/>
                    </a:lnTo>
                    <a:lnTo>
                      <a:pt x="694" y="793"/>
                    </a:lnTo>
                    <a:lnTo>
                      <a:pt x="695" y="793"/>
                    </a:lnTo>
                    <a:lnTo>
                      <a:pt x="1120" y="671"/>
                    </a:lnTo>
                    <a:lnTo>
                      <a:pt x="1106" y="625"/>
                    </a:lnTo>
                    <a:lnTo>
                      <a:pt x="1117" y="672"/>
                    </a:lnTo>
                    <a:lnTo>
                      <a:pt x="1604" y="551"/>
                    </a:lnTo>
                    <a:lnTo>
                      <a:pt x="1607" y="550"/>
                    </a:lnTo>
                    <a:lnTo>
                      <a:pt x="2092" y="397"/>
                    </a:lnTo>
                    <a:lnTo>
                      <a:pt x="2078" y="351"/>
                    </a:lnTo>
                    <a:lnTo>
                      <a:pt x="2089" y="399"/>
                    </a:lnTo>
                    <a:lnTo>
                      <a:pt x="2576" y="278"/>
                    </a:lnTo>
                    <a:lnTo>
                      <a:pt x="2564" y="230"/>
                    </a:lnTo>
                    <a:lnTo>
                      <a:pt x="2575" y="278"/>
                    </a:lnTo>
                    <a:lnTo>
                      <a:pt x="3001" y="186"/>
                    </a:lnTo>
                    <a:lnTo>
                      <a:pt x="3007" y="184"/>
                    </a:lnTo>
                    <a:lnTo>
                      <a:pt x="3188" y="124"/>
                    </a:lnTo>
                    <a:lnTo>
                      <a:pt x="3172" y="78"/>
                    </a:lnTo>
                    <a:lnTo>
                      <a:pt x="3182" y="125"/>
                    </a:lnTo>
                    <a:lnTo>
                      <a:pt x="3333" y="95"/>
                    </a:lnTo>
                    <a:lnTo>
                      <a:pt x="3315" y="0"/>
                    </a:lnTo>
                    <a:lnTo>
                      <a:pt x="3163" y="30"/>
                    </a:lnTo>
                    <a:lnTo>
                      <a:pt x="3162" y="30"/>
                    </a:lnTo>
                    <a:lnTo>
                      <a:pt x="3158" y="33"/>
                    </a:lnTo>
                    <a:lnTo>
                      <a:pt x="2976" y="93"/>
                    </a:lnTo>
                    <a:lnTo>
                      <a:pt x="2991" y="138"/>
                    </a:lnTo>
                    <a:lnTo>
                      <a:pt x="2981" y="92"/>
                    </a:lnTo>
                    <a:lnTo>
                      <a:pt x="2554" y="184"/>
                    </a:lnTo>
                    <a:lnTo>
                      <a:pt x="2553" y="184"/>
                    </a:lnTo>
                    <a:lnTo>
                      <a:pt x="2066" y="305"/>
                    </a:lnTo>
                    <a:lnTo>
                      <a:pt x="2063" y="305"/>
                    </a:lnTo>
                    <a:lnTo>
                      <a:pt x="1578" y="458"/>
                    </a:lnTo>
                    <a:lnTo>
                      <a:pt x="1592" y="504"/>
                    </a:lnTo>
                    <a:lnTo>
                      <a:pt x="1581" y="458"/>
                    </a:lnTo>
                    <a:lnTo>
                      <a:pt x="1094" y="579"/>
                    </a:lnTo>
                    <a:lnTo>
                      <a:pt x="1093" y="579"/>
                    </a:lnTo>
                    <a:lnTo>
                      <a:pt x="668" y="701"/>
                    </a:lnTo>
                    <a:lnTo>
                      <a:pt x="681" y="747"/>
                    </a:lnTo>
                    <a:lnTo>
                      <a:pt x="668" y="701"/>
                    </a:lnTo>
                    <a:lnTo>
                      <a:pt x="455" y="760"/>
                    </a:lnTo>
                    <a:lnTo>
                      <a:pt x="468" y="806"/>
                    </a:lnTo>
                    <a:lnTo>
                      <a:pt x="461" y="759"/>
                    </a:lnTo>
                    <a:lnTo>
                      <a:pt x="278" y="789"/>
                    </a:lnTo>
                    <a:lnTo>
                      <a:pt x="275" y="789"/>
                    </a:lnTo>
                    <a:lnTo>
                      <a:pt x="268" y="792"/>
                    </a:lnTo>
                    <a:lnTo>
                      <a:pt x="117" y="854"/>
                    </a:lnTo>
                    <a:lnTo>
                      <a:pt x="134" y="898"/>
                    </a:lnTo>
                    <a:lnTo>
                      <a:pt x="122" y="852"/>
                    </a:lnTo>
                    <a:lnTo>
                      <a:pt x="0" y="882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581" name="Freeform 177">
                <a:extLst>
                  <a:ext uri="{FF2B5EF4-FFF2-40B4-BE49-F238E27FC236}">
                    <a16:creationId xmlns:a16="http://schemas.microsoft.com/office/drawing/2014/main" id="{C626357E-4766-41E4-951A-4D3F363B24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2" y="1433"/>
                <a:ext cx="505" cy="122"/>
              </a:xfrm>
              <a:custGeom>
                <a:avLst/>
                <a:gdLst>
                  <a:gd name="T0" fmla="*/ 0 w 1517"/>
                  <a:gd name="T1" fmla="*/ 10 h 366"/>
                  <a:gd name="T2" fmla="*/ 1 w 1517"/>
                  <a:gd name="T3" fmla="*/ 14 h 366"/>
                  <a:gd name="T4" fmla="*/ 20 w 1517"/>
                  <a:gd name="T5" fmla="*/ 9 h 366"/>
                  <a:gd name="T6" fmla="*/ 20 w 1517"/>
                  <a:gd name="T7" fmla="*/ 7 h 366"/>
                  <a:gd name="T8" fmla="*/ 20 w 1517"/>
                  <a:gd name="T9" fmla="*/ 9 h 366"/>
                  <a:gd name="T10" fmla="*/ 28 w 1517"/>
                  <a:gd name="T11" fmla="*/ 8 h 366"/>
                  <a:gd name="T12" fmla="*/ 36 w 1517"/>
                  <a:gd name="T13" fmla="*/ 7 h 366"/>
                  <a:gd name="T14" fmla="*/ 36 w 1517"/>
                  <a:gd name="T15" fmla="*/ 7 h 366"/>
                  <a:gd name="T16" fmla="*/ 42 w 1517"/>
                  <a:gd name="T17" fmla="*/ 6 h 366"/>
                  <a:gd name="T18" fmla="*/ 42 w 1517"/>
                  <a:gd name="T19" fmla="*/ 6 h 366"/>
                  <a:gd name="T20" fmla="*/ 48 w 1517"/>
                  <a:gd name="T21" fmla="*/ 5 h 366"/>
                  <a:gd name="T22" fmla="*/ 48 w 1517"/>
                  <a:gd name="T23" fmla="*/ 3 h 366"/>
                  <a:gd name="T24" fmla="*/ 48 w 1517"/>
                  <a:gd name="T25" fmla="*/ 5 h 366"/>
                  <a:gd name="T26" fmla="*/ 52 w 1517"/>
                  <a:gd name="T27" fmla="*/ 5 h 366"/>
                  <a:gd name="T28" fmla="*/ 52 w 1517"/>
                  <a:gd name="T29" fmla="*/ 5 h 366"/>
                  <a:gd name="T30" fmla="*/ 52 w 1517"/>
                  <a:gd name="T31" fmla="*/ 5 h 366"/>
                  <a:gd name="T32" fmla="*/ 53 w 1517"/>
                  <a:gd name="T33" fmla="*/ 5 h 366"/>
                  <a:gd name="T34" fmla="*/ 56 w 1517"/>
                  <a:gd name="T35" fmla="*/ 3 h 366"/>
                  <a:gd name="T36" fmla="*/ 55 w 1517"/>
                  <a:gd name="T37" fmla="*/ 0 h 366"/>
                  <a:gd name="T38" fmla="*/ 51 w 1517"/>
                  <a:gd name="T39" fmla="*/ 1 h 366"/>
                  <a:gd name="T40" fmla="*/ 52 w 1517"/>
                  <a:gd name="T41" fmla="*/ 1 h 366"/>
                  <a:gd name="T42" fmla="*/ 52 w 1517"/>
                  <a:gd name="T43" fmla="*/ 1 h 366"/>
                  <a:gd name="T44" fmla="*/ 52 w 1517"/>
                  <a:gd name="T45" fmla="*/ 3 h 366"/>
                  <a:gd name="T46" fmla="*/ 52 w 1517"/>
                  <a:gd name="T47" fmla="*/ 1 h 366"/>
                  <a:gd name="T48" fmla="*/ 48 w 1517"/>
                  <a:gd name="T49" fmla="*/ 1 h 366"/>
                  <a:gd name="T50" fmla="*/ 48 w 1517"/>
                  <a:gd name="T51" fmla="*/ 1 h 366"/>
                  <a:gd name="T52" fmla="*/ 47 w 1517"/>
                  <a:gd name="T53" fmla="*/ 1 h 366"/>
                  <a:gd name="T54" fmla="*/ 42 w 1517"/>
                  <a:gd name="T55" fmla="*/ 2 h 366"/>
                  <a:gd name="T56" fmla="*/ 42 w 1517"/>
                  <a:gd name="T57" fmla="*/ 4 h 366"/>
                  <a:gd name="T58" fmla="*/ 42 w 1517"/>
                  <a:gd name="T59" fmla="*/ 2 h 366"/>
                  <a:gd name="T60" fmla="*/ 35 w 1517"/>
                  <a:gd name="T61" fmla="*/ 3 h 366"/>
                  <a:gd name="T62" fmla="*/ 35 w 1517"/>
                  <a:gd name="T63" fmla="*/ 5 h 366"/>
                  <a:gd name="T64" fmla="*/ 35 w 1517"/>
                  <a:gd name="T65" fmla="*/ 3 h 366"/>
                  <a:gd name="T66" fmla="*/ 27 w 1517"/>
                  <a:gd name="T67" fmla="*/ 4 h 366"/>
                  <a:gd name="T68" fmla="*/ 19 w 1517"/>
                  <a:gd name="T69" fmla="*/ 6 h 366"/>
                  <a:gd name="T70" fmla="*/ 19 w 1517"/>
                  <a:gd name="T71" fmla="*/ 6 h 366"/>
                  <a:gd name="T72" fmla="*/ 0 w 1517"/>
                  <a:gd name="T73" fmla="*/ 10 h 36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517"/>
                  <a:gd name="T112" fmla="*/ 0 h 366"/>
                  <a:gd name="T113" fmla="*/ 1517 w 1517"/>
                  <a:gd name="T114" fmla="*/ 366 h 36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517" h="366">
                    <a:moveTo>
                      <a:pt x="0" y="272"/>
                    </a:moveTo>
                    <a:lnTo>
                      <a:pt x="22" y="366"/>
                    </a:lnTo>
                    <a:lnTo>
                      <a:pt x="540" y="245"/>
                    </a:lnTo>
                    <a:lnTo>
                      <a:pt x="529" y="197"/>
                    </a:lnTo>
                    <a:lnTo>
                      <a:pt x="536" y="245"/>
                    </a:lnTo>
                    <a:lnTo>
                      <a:pt x="748" y="215"/>
                    </a:lnTo>
                    <a:lnTo>
                      <a:pt x="961" y="183"/>
                    </a:lnTo>
                    <a:lnTo>
                      <a:pt x="962" y="183"/>
                    </a:lnTo>
                    <a:lnTo>
                      <a:pt x="1144" y="153"/>
                    </a:lnTo>
                    <a:lnTo>
                      <a:pt x="1145" y="153"/>
                    </a:lnTo>
                    <a:lnTo>
                      <a:pt x="1298" y="124"/>
                    </a:lnTo>
                    <a:lnTo>
                      <a:pt x="1288" y="77"/>
                    </a:lnTo>
                    <a:lnTo>
                      <a:pt x="1288" y="125"/>
                    </a:lnTo>
                    <a:lnTo>
                      <a:pt x="1409" y="125"/>
                    </a:lnTo>
                    <a:lnTo>
                      <a:pt x="1409" y="124"/>
                    </a:lnTo>
                    <a:lnTo>
                      <a:pt x="1419" y="124"/>
                    </a:lnTo>
                    <a:lnTo>
                      <a:pt x="1424" y="123"/>
                    </a:lnTo>
                    <a:lnTo>
                      <a:pt x="1517" y="91"/>
                    </a:lnTo>
                    <a:lnTo>
                      <a:pt x="1485" y="0"/>
                    </a:lnTo>
                    <a:lnTo>
                      <a:pt x="1393" y="32"/>
                    </a:lnTo>
                    <a:lnTo>
                      <a:pt x="1409" y="29"/>
                    </a:lnTo>
                    <a:lnTo>
                      <a:pt x="1398" y="29"/>
                    </a:lnTo>
                    <a:lnTo>
                      <a:pt x="1409" y="77"/>
                    </a:lnTo>
                    <a:lnTo>
                      <a:pt x="1409" y="29"/>
                    </a:lnTo>
                    <a:lnTo>
                      <a:pt x="1288" y="29"/>
                    </a:lnTo>
                    <a:lnTo>
                      <a:pt x="1279" y="29"/>
                    </a:lnTo>
                    <a:lnTo>
                      <a:pt x="1126" y="58"/>
                    </a:lnTo>
                    <a:lnTo>
                      <a:pt x="1135" y="105"/>
                    </a:lnTo>
                    <a:lnTo>
                      <a:pt x="1128" y="58"/>
                    </a:lnTo>
                    <a:lnTo>
                      <a:pt x="946" y="88"/>
                    </a:lnTo>
                    <a:lnTo>
                      <a:pt x="953" y="136"/>
                    </a:lnTo>
                    <a:lnTo>
                      <a:pt x="946" y="88"/>
                    </a:lnTo>
                    <a:lnTo>
                      <a:pt x="733" y="120"/>
                    </a:lnTo>
                    <a:lnTo>
                      <a:pt x="522" y="150"/>
                    </a:lnTo>
                    <a:lnTo>
                      <a:pt x="519" y="151"/>
                    </a:lnTo>
                    <a:lnTo>
                      <a:pt x="0" y="272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517" name="Rectangle 179">
              <a:extLst>
                <a:ext uri="{FF2B5EF4-FFF2-40B4-BE49-F238E27FC236}">
                  <a16:creationId xmlns:a16="http://schemas.microsoft.com/office/drawing/2014/main" id="{A549468F-6BAB-4869-9BF4-AA9BEBF1E4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5" y="2723"/>
              <a:ext cx="1337" cy="253"/>
            </a:xfrm>
            <a:prstGeom prst="rect">
              <a:avLst/>
            </a:prstGeom>
            <a:solidFill>
              <a:srgbClr val="CCFFFF"/>
            </a:solidFill>
            <a:ln w="38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18518" name="Rectangle 180">
              <a:extLst>
                <a:ext uri="{FF2B5EF4-FFF2-40B4-BE49-F238E27FC236}">
                  <a16:creationId xmlns:a16="http://schemas.microsoft.com/office/drawing/2014/main" id="{E4A9E89D-38E6-4A43-9039-8512B84D16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9" y="2747"/>
              <a:ext cx="1277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18519" name="Rectangle 181">
              <a:extLst>
                <a:ext uri="{FF2B5EF4-FFF2-40B4-BE49-F238E27FC236}">
                  <a16:creationId xmlns:a16="http://schemas.microsoft.com/office/drawing/2014/main" id="{7EC20E35-67BF-479C-AF76-2C70D04936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8" y="2752"/>
              <a:ext cx="122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>
                  <a:solidFill>
                    <a:srgbClr val="000080"/>
                  </a:solidFill>
                </a:rPr>
                <a:t>mean of original data</a:t>
              </a:r>
              <a:endParaRPr lang="en-US" altLang="cs-CZ" sz="2400" b="0"/>
            </a:p>
          </p:txBody>
        </p:sp>
        <p:sp>
          <p:nvSpPr>
            <p:cNvPr id="18520" name="Rectangle 182">
              <a:extLst>
                <a:ext uri="{FF2B5EF4-FFF2-40B4-BE49-F238E27FC236}">
                  <a16:creationId xmlns:a16="http://schemas.microsoft.com/office/drawing/2014/main" id="{C8DCDB27-6B56-470F-8A7C-C546C3CAB8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7" y="2778"/>
              <a:ext cx="65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200">
                  <a:solidFill>
                    <a:srgbClr val="000080"/>
                  </a:solidFill>
                </a:rPr>
                <a:t> </a:t>
              </a:r>
              <a:endParaRPr lang="en-US" altLang="cs-CZ" sz="2400" b="0"/>
            </a:p>
          </p:txBody>
        </p:sp>
        <p:sp>
          <p:nvSpPr>
            <p:cNvPr id="18521" name="Rectangle 183">
              <a:extLst>
                <a:ext uri="{FF2B5EF4-FFF2-40B4-BE49-F238E27FC236}">
                  <a16:creationId xmlns:a16="http://schemas.microsoft.com/office/drawing/2014/main" id="{53A17E99-3448-4A35-979D-42BDD79BC8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9" y="2920"/>
              <a:ext cx="128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18522" name="Rectangle 185">
              <a:extLst>
                <a:ext uri="{FF2B5EF4-FFF2-40B4-BE49-F238E27FC236}">
                  <a16:creationId xmlns:a16="http://schemas.microsoft.com/office/drawing/2014/main" id="{E8B051E6-3CB5-4123-A2F2-36FF2016D0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6" y="2950"/>
              <a:ext cx="65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200">
                  <a:solidFill>
                    <a:srgbClr val="000080"/>
                  </a:solidFill>
                </a:rPr>
                <a:t> </a:t>
              </a:r>
              <a:endParaRPr lang="en-US" altLang="cs-CZ" sz="2400" b="0"/>
            </a:p>
          </p:txBody>
        </p:sp>
        <p:sp>
          <p:nvSpPr>
            <p:cNvPr id="18523" name="Rectangle 186">
              <a:extLst>
                <a:ext uri="{FF2B5EF4-FFF2-40B4-BE49-F238E27FC236}">
                  <a16:creationId xmlns:a16="http://schemas.microsoft.com/office/drawing/2014/main" id="{CDF7C920-4E99-42FF-B0C4-7CE6DB84D9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9" y="1589"/>
              <a:ext cx="1861" cy="386"/>
            </a:xfrm>
            <a:prstGeom prst="rect">
              <a:avLst/>
            </a:prstGeom>
            <a:solidFill>
              <a:srgbClr val="FFFFCC"/>
            </a:solidFill>
            <a:ln w="32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18524" name="Rectangle 187">
              <a:extLst>
                <a:ext uri="{FF2B5EF4-FFF2-40B4-BE49-F238E27FC236}">
                  <a16:creationId xmlns:a16="http://schemas.microsoft.com/office/drawing/2014/main" id="{5C3E0CB7-F8A8-4E48-A87F-4BFC9E5979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" y="1619"/>
              <a:ext cx="1797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18525" name="Rectangle 188">
              <a:extLst>
                <a:ext uri="{FF2B5EF4-FFF2-40B4-BE49-F238E27FC236}">
                  <a16:creationId xmlns:a16="http://schemas.microsoft.com/office/drawing/2014/main" id="{7CAE21FB-AF00-41E3-9C8A-4C3A2067F4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8" y="1624"/>
              <a:ext cx="142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600">
                  <a:solidFill>
                    <a:srgbClr val="FF0000"/>
                  </a:solidFill>
                </a:rPr>
                <a:t>transform</a:t>
              </a:r>
              <a:r>
                <a:rPr lang="cs-CZ" altLang="cs-CZ" sz="1600">
                  <a:solidFill>
                    <a:srgbClr val="FF0000"/>
                  </a:solidFill>
                </a:rPr>
                <a:t>ed mean and its</a:t>
              </a:r>
              <a:endParaRPr lang="en-US" altLang="cs-CZ" sz="2400" b="0"/>
            </a:p>
          </p:txBody>
        </p:sp>
        <p:sp>
          <p:nvSpPr>
            <p:cNvPr id="18526" name="Rectangle 189">
              <a:extLst>
                <a:ext uri="{FF2B5EF4-FFF2-40B4-BE49-F238E27FC236}">
                  <a16:creationId xmlns:a16="http://schemas.microsoft.com/office/drawing/2014/main" id="{74C1BF2A-FB31-44C5-AFFE-B6A070673D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8" y="1651"/>
              <a:ext cx="65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200">
                  <a:solidFill>
                    <a:srgbClr val="FF0000"/>
                  </a:solidFill>
                </a:rPr>
                <a:t> </a:t>
              </a:r>
              <a:endParaRPr lang="en-US" altLang="cs-CZ" sz="2400" b="0"/>
            </a:p>
          </p:txBody>
        </p:sp>
        <p:sp>
          <p:nvSpPr>
            <p:cNvPr id="18527" name="Rectangle 190">
              <a:extLst>
                <a:ext uri="{FF2B5EF4-FFF2-40B4-BE49-F238E27FC236}">
                  <a16:creationId xmlns:a16="http://schemas.microsoft.com/office/drawing/2014/main" id="{A2107E65-1596-44E5-83AC-92C882FAEF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" y="1792"/>
              <a:ext cx="177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18528" name="Rectangle 191">
              <a:extLst>
                <a:ext uri="{FF2B5EF4-FFF2-40B4-BE49-F238E27FC236}">
                  <a16:creationId xmlns:a16="http://schemas.microsoft.com/office/drawing/2014/main" id="{9577ACBD-201C-4C23-AE65-0F66093488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5" y="1797"/>
              <a:ext cx="163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>
                  <a:solidFill>
                    <a:srgbClr val="FF0000"/>
                  </a:solidFill>
                </a:rPr>
                <a:t>projection to original data set</a:t>
              </a:r>
              <a:endParaRPr lang="en-US" altLang="cs-CZ" sz="2400" b="0"/>
            </a:p>
          </p:txBody>
        </p:sp>
        <p:sp>
          <p:nvSpPr>
            <p:cNvPr id="18529" name="Rectangle 192">
              <a:extLst>
                <a:ext uri="{FF2B5EF4-FFF2-40B4-BE49-F238E27FC236}">
                  <a16:creationId xmlns:a16="http://schemas.microsoft.com/office/drawing/2014/main" id="{B26231B8-D3FA-4DAA-8B9F-AFF3E5E444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9" y="1823"/>
              <a:ext cx="65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200">
                  <a:solidFill>
                    <a:srgbClr val="FF0000"/>
                  </a:solidFill>
                </a:rPr>
                <a:t> </a:t>
              </a:r>
              <a:endParaRPr lang="en-US" altLang="cs-CZ" sz="2400" b="0"/>
            </a:p>
          </p:txBody>
        </p:sp>
        <p:sp>
          <p:nvSpPr>
            <p:cNvPr id="18530" name="Freeform 193">
              <a:extLst>
                <a:ext uri="{FF2B5EF4-FFF2-40B4-BE49-F238E27FC236}">
                  <a16:creationId xmlns:a16="http://schemas.microsoft.com/office/drawing/2014/main" id="{149040CF-546A-4047-B1C0-57A7B32BD8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9" y="2982"/>
              <a:ext cx="338" cy="121"/>
            </a:xfrm>
            <a:custGeom>
              <a:avLst/>
              <a:gdLst>
                <a:gd name="T0" fmla="*/ 38 w 1013"/>
                <a:gd name="T1" fmla="*/ 1 h 363"/>
                <a:gd name="T2" fmla="*/ 37 w 1013"/>
                <a:gd name="T3" fmla="*/ 0 h 363"/>
                <a:gd name="T4" fmla="*/ 0 w 1013"/>
                <a:gd name="T5" fmla="*/ 12 h 363"/>
                <a:gd name="T6" fmla="*/ 0 w 1013"/>
                <a:gd name="T7" fmla="*/ 13 h 363"/>
                <a:gd name="T8" fmla="*/ 38 w 1013"/>
                <a:gd name="T9" fmla="*/ 1 h 3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13"/>
                <a:gd name="T16" fmla="*/ 0 h 363"/>
                <a:gd name="T17" fmla="*/ 1013 w 1013"/>
                <a:gd name="T18" fmla="*/ 363 h 3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13" h="363">
                  <a:moveTo>
                    <a:pt x="1013" y="29"/>
                  </a:moveTo>
                  <a:lnTo>
                    <a:pt x="1004" y="0"/>
                  </a:lnTo>
                  <a:lnTo>
                    <a:pt x="0" y="334"/>
                  </a:lnTo>
                  <a:lnTo>
                    <a:pt x="9" y="363"/>
                  </a:lnTo>
                  <a:lnTo>
                    <a:pt x="101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8531" name="Group 198">
              <a:extLst>
                <a:ext uri="{FF2B5EF4-FFF2-40B4-BE49-F238E27FC236}">
                  <a16:creationId xmlns:a16="http://schemas.microsoft.com/office/drawing/2014/main" id="{FABAB511-BC97-430C-BA5C-8FD12B15462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7" y="2720"/>
              <a:ext cx="24" cy="984"/>
              <a:chOff x="2837" y="2720"/>
              <a:chExt cx="24" cy="984"/>
            </a:xfrm>
          </p:grpSpPr>
          <p:sp>
            <p:nvSpPr>
              <p:cNvPr id="18563" name="Rectangle 194">
                <a:extLst>
                  <a:ext uri="{FF2B5EF4-FFF2-40B4-BE49-F238E27FC236}">
                    <a16:creationId xmlns:a16="http://schemas.microsoft.com/office/drawing/2014/main" id="{D184CEF5-7243-4931-AD03-FEE4787005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7" y="3512"/>
                <a:ext cx="24" cy="192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18564" name="Rectangle 195">
                <a:extLst>
                  <a:ext uri="{FF2B5EF4-FFF2-40B4-BE49-F238E27FC236}">
                    <a16:creationId xmlns:a16="http://schemas.microsoft.com/office/drawing/2014/main" id="{19DE9F9A-C25A-4B54-953C-2E782A6570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7" y="3248"/>
                <a:ext cx="24" cy="192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18565" name="Rectangle 196">
                <a:extLst>
                  <a:ext uri="{FF2B5EF4-FFF2-40B4-BE49-F238E27FC236}">
                    <a16:creationId xmlns:a16="http://schemas.microsoft.com/office/drawing/2014/main" id="{D6484D7F-E7BA-4E06-B048-A4F96F1C76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7" y="2984"/>
                <a:ext cx="24" cy="192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18566" name="Rectangle 197">
                <a:extLst>
                  <a:ext uri="{FF2B5EF4-FFF2-40B4-BE49-F238E27FC236}">
                    <a16:creationId xmlns:a16="http://schemas.microsoft.com/office/drawing/2014/main" id="{5B767CAB-B743-4916-9809-655455B915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7" y="2720"/>
                <a:ext cx="24" cy="192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</p:grpSp>
        <p:grpSp>
          <p:nvGrpSpPr>
            <p:cNvPr id="18532" name="Group 206">
              <a:extLst>
                <a:ext uri="{FF2B5EF4-FFF2-40B4-BE49-F238E27FC236}">
                  <a16:creationId xmlns:a16="http://schemas.microsoft.com/office/drawing/2014/main" id="{3A3043FE-96BF-4B3E-A53D-77282419E7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79" y="2461"/>
              <a:ext cx="1619" cy="24"/>
              <a:chOff x="979" y="2461"/>
              <a:chExt cx="1619" cy="24"/>
            </a:xfrm>
          </p:grpSpPr>
          <p:sp>
            <p:nvSpPr>
              <p:cNvPr id="18556" name="Rectangle 199">
                <a:extLst>
                  <a:ext uri="{FF2B5EF4-FFF2-40B4-BE49-F238E27FC236}">
                    <a16:creationId xmlns:a16="http://schemas.microsoft.com/office/drawing/2014/main" id="{37470371-07D5-4199-BE67-8FE90211A0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6" y="2461"/>
                <a:ext cx="192" cy="2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18557" name="Rectangle 200">
                <a:extLst>
                  <a:ext uri="{FF2B5EF4-FFF2-40B4-BE49-F238E27FC236}">
                    <a16:creationId xmlns:a16="http://schemas.microsoft.com/office/drawing/2014/main" id="{2791C29B-896A-45B6-AED4-CA73D3FA07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2" y="2461"/>
                <a:ext cx="192" cy="2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18558" name="Rectangle 201">
                <a:extLst>
                  <a:ext uri="{FF2B5EF4-FFF2-40B4-BE49-F238E27FC236}">
                    <a16:creationId xmlns:a16="http://schemas.microsoft.com/office/drawing/2014/main" id="{7A5F5CB0-6EBA-454A-822E-11C2E3E2A5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8" y="2461"/>
                <a:ext cx="192" cy="2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18559" name="Rectangle 202">
                <a:extLst>
                  <a:ext uri="{FF2B5EF4-FFF2-40B4-BE49-F238E27FC236}">
                    <a16:creationId xmlns:a16="http://schemas.microsoft.com/office/drawing/2014/main" id="{9C43405C-DF5C-4364-9BE0-77A7BFCC61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4" y="2461"/>
                <a:ext cx="192" cy="2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18560" name="Rectangle 203">
                <a:extLst>
                  <a:ext uri="{FF2B5EF4-FFF2-40B4-BE49-F238E27FC236}">
                    <a16:creationId xmlns:a16="http://schemas.microsoft.com/office/drawing/2014/main" id="{A8B427F9-2209-44D0-8F58-05572AE8FE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0" y="2461"/>
                <a:ext cx="192" cy="2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18561" name="Rectangle 204">
                <a:extLst>
                  <a:ext uri="{FF2B5EF4-FFF2-40B4-BE49-F238E27FC236}">
                    <a16:creationId xmlns:a16="http://schemas.microsoft.com/office/drawing/2014/main" id="{7D0EBCD2-3699-45C3-BA78-9F3A592D4A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6" y="2461"/>
                <a:ext cx="192" cy="2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18562" name="Rectangle 205">
                <a:extLst>
                  <a:ext uri="{FF2B5EF4-FFF2-40B4-BE49-F238E27FC236}">
                    <a16:creationId xmlns:a16="http://schemas.microsoft.com/office/drawing/2014/main" id="{9638C9FE-3938-43D4-B7EA-CBB104DA7E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9" y="2461"/>
                <a:ext cx="35" cy="2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</p:grpSp>
        <p:grpSp>
          <p:nvGrpSpPr>
            <p:cNvPr id="18533" name="Group 213">
              <a:extLst>
                <a:ext uri="{FF2B5EF4-FFF2-40B4-BE49-F238E27FC236}">
                  <a16:creationId xmlns:a16="http://schemas.microsoft.com/office/drawing/2014/main" id="{03E9FC22-F788-4FE0-8521-651CD858B2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44" y="2473"/>
              <a:ext cx="108" cy="1322"/>
              <a:chOff x="2544" y="2473"/>
              <a:chExt cx="108" cy="1322"/>
            </a:xfrm>
          </p:grpSpPr>
          <p:sp>
            <p:nvSpPr>
              <p:cNvPr id="18550" name="Rectangle 207">
                <a:extLst>
                  <a:ext uri="{FF2B5EF4-FFF2-40B4-BE49-F238E27FC236}">
                    <a16:creationId xmlns:a16="http://schemas.microsoft.com/office/drawing/2014/main" id="{6DB70505-C91A-40AA-B59C-1F4FDA2C10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6" y="2473"/>
                <a:ext cx="24" cy="192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18551" name="Rectangle 208">
                <a:extLst>
                  <a:ext uri="{FF2B5EF4-FFF2-40B4-BE49-F238E27FC236}">
                    <a16:creationId xmlns:a16="http://schemas.microsoft.com/office/drawing/2014/main" id="{359D944A-F2FC-4586-A858-5F555BADEE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6" y="2737"/>
                <a:ext cx="24" cy="192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18552" name="Rectangle 209">
                <a:extLst>
                  <a:ext uri="{FF2B5EF4-FFF2-40B4-BE49-F238E27FC236}">
                    <a16:creationId xmlns:a16="http://schemas.microsoft.com/office/drawing/2014/main" id="{6FDA1D67-D013-42A9-BADB-E531B44FA4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6" y="3001"/>
                <a:ext cx="24" cy="192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18553" name="Rectangle 210">
                <a:extLst>
                  <a:ext uri="{FF2B5EF4-FFF2-40B4-BE49-F238E27FC236}">
                    <a16:creationId xmlns:a16="http://schemas.microsoft.com/office/drawing/2014/main" id="{4AA95504-660E-4488-AE40-9886EF0EC1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6" y="3265"/>
                <a:ext cx="24" cy="192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18554" name="Rectangle 211">
                <a:extLst>
                  <a:ext uri="{FF2B5EF4-FFF2-40B4-BE49-F238E27FC236}">
                    <a16:creationId xmlns:a16="http://schemas.microsoft.com/office/drawing/2014/main" id="{ABD65488-C621-4B52-9B80-D6A7D09D4B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6" y="3529"/>
                <a:ext cx="24" cy="192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18555" name="Freeform 212">
                <a:extLst>
                  <a:ext uri="{FF2B5EF4-FFF2-40B4-BE49-F238E27FC236}">
                    <a16:creationId xmlns:a16="http://schemas.microsoft.com/office/drawing/2014/main" id="{C9FC5C84-142A-4A9A-8FA3-50DC15FD2B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4" y="3688"/>
                <a:ext cx="108" cy="107"/>
              </a:xfrm>
              <a:custGeom>
                <a:avLst/>
                <a:gdLst>
                  <a:gd name="T0" fmla="*/ 0 w 324"/>
                  <a:gd name="T1" fmla="*/ 0 h 322"/>
                  <a:gd name="T2" fmla="*/ 6 w 324"/>
                  <a:gd name="T3" fmla="*/ 12 h 322"/>
                  <a:gd name="T4" fmla="*/ 12 w 324"/>
                  <a:gd name="T5" fmla="*/ 0 h 322"/>
                  <a:gd name="T6" fmla="*/ 6 w 324"/>
                  <a:gd name="T7" fmla="*/ 4 h 322"/>
                  <a:gd name="T8" fmla="*/ 0 w 324"/>
                  <a:gd name="T9" fmla="*/ 0 h 3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4"/>
                  <a:gd name="T16" fmla="*/ 0 h 322"/>
                  <a:gd name="T17" fmla="*/ 324 w 324"/>
                  <a:gd name="T18" fmla="*/ 322 h 3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4" h="322">
                    <a:moveTo>
                      <a:pt x="0" y="0"/>
                    </a:moveTo>
                    <a:lnTo>
                      <a:pt x="163" y="322"/>
                    </a:lnTo>
                    <a:lnTo>
                      <a:pt x="324" y="0"/>
                    </a:lnTo>
                    <a:lnTo>
                      <a:pt x="163" y="1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534" name="Rectangle 214">
              <a:extLst>
                <a:ext uri="{FF2B5EF4-FFF2-40B4-BE49-F238E27FC236}">
                  <a16:creationId xmlns:a16="http://schemas.microsoft.com/office/drawing/2014/main" id="{DE95D43F-2252-46E2-8782-A4A45B7259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4" y="1448"/>
              <a:ext cx="14" cy="223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grpSp>
          <p:nvGrpSpPr>
            <p:cNvPr id="18535" name="Group 217">
              <a:extLst>
                <a:ext uri="{FF2B5EF4-FFF2-40B4-BE49-F238E27FC236}">
                  <a16:creationId xmlns:a16="http://schemas.microsoft.com/office/drawing/2014/main" id="{A6B96225-A33F-47E8-BB6B-725DA276E7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73" y="1395"/>
              <a:ext cx="4126" cy="83"/>
              <a:chOff x="1173" y="1395"/>
              <a:chExt cx="4126" cy="83"/>
            </a:xfrm>
          </p:grpSpPr>
          <p:sp>
            <p:nvSpPr>
              <p:cNvPr id="18548" name="Rectangle 215">
                <a:extLst>
                  <a:ext uri="{FF2B5EF4-FFF2-40B4-BE49-F238E27FC236}">
                    <a16:creationId xmlns:a16="http://schemas.microsoft.com/office/drawing/2014/main" id="{81F60C2A-6853-438E-833A-4222287A12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28" y="1430"/>
                <a:ext cx="4071" cy="1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18549" name="Freeform 216">
                <a:extLst>
                  <a:ext uri="{FF2B5EF4-FFF2-40B4-BE49-F238E27FC236}">
                    <a16:creationId xmlns:a16="http://schemas.microsoft.com/office/drawing/2014/main" id="{A7284490-8234-41F1-B00F-67516CCB28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3" y="1395"/>
                <a:ext cx="82" cy="83"/>
              </a:xfrm>
              <a:custGeom>
                <a:avLst/>
                <a:gdLst>
                  <a:gd name="T0" fmla="*/ 9 w 248"/>
                  <a:gd name="T1" fmla="*/ 0 h 249"/>
                  <a:gd name="T2" fmla="*/ 0 w 248"/>
                  <a:gd name="T3" fmla="*/ 5 h 249"/>
                  <a:gd name="T4" fmla="*/ 9 w 248"/>
                  <a:gd name="T5" fmla="*/ 9 h 249"/>
                  <a:gd name="T6" fmla="*/ 6 w 248"/>
                  <a:gd name="T7" fmla="*/ 5 h 249"/>
                  <a:gd name="T8" fmla="*/ 9 w 248"/>
                  <a:gd name="T9" fmla="*/ 0 h 2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8"/>
                  <a:gd name="T16" fmla="*/ 0 h 249"/>
                  <a:gd name="T17" fmla="*/ 248 w 248"/>
                  <a:gd name="T18" fmla="*/ 249 h 24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8" h="249">
                    <a:moveTo>
                      <a:pt x="248" y="0"/>
                    </a:moveTo>
                    <a:lnTo>
                      <a:pt x="0" y="125"/>
                    </a:lnTo>
                    <a:lnTo>
                      <a:pt x="248" y="249"/>
                    </a:lnTo>
                    <a:lnTo>
                      <a:pt x="170" y="125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536" name="Rectangle 218">
              <a:extLst>
                <a:ext uri="{FF2B5EF4-FFF2-40B4-BE49-F238E27FC236}">
                  <a16:creationId xmlns:a16="http://schemas.microsoft.com/office/drawing/2014/main" id="{2431ACB6-040A-4218-BD0E-38F94FBD07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5" y="1516"/>
              <a:ext cx="14" cy="209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grpSp>
          <p:nvGrpSpPr>
            <p:cNvPr id="18537" name="Group 221">
              <a:extLst>
                <a:ext uri="{FF2B5EF4-FFF2-40B4-BE49-F238E27FC236}">
                  <a16:creationId xmlns:a16="http://schemas.microsoft.com/office/drawing/2014/main" id="{54EA9283-9988-4B1F-863C-6162B14AFD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4" y="1475"/>
              <a:ext cx="3761" cy="83"/>
              <a:chOff x="1054" y="1475"/>
              <a:chExt cx="3761" cy="83"/>
            </a:xfrm>
          </p:grpSpPr>
          <p:sp>
            <p:nvSpPr>
              <p:cNvPr id="18546" name="Rectangle 219">
                <a:extLst>
                  <a:ext uri="{FF2B5EF4-FFF2-40B4-BE49-F238E27FC236}">
                    <a16:creationId xmlns:a16="http://schemas.microsoft.com/office/drawing/2014/main" id="{F46EDB4C-B3BF-4194-9A1E-A58C0FDE0A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9" y="1510"/>
                <a:ext cx="3706" cy="13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18547" name="Freeform 220">
                <a:extLst>
                  <a:ext uri="{FF2B5EF4-FFF2-40B4-BE49-F238E27FC236}">
                    <a16:creationId xmlns:a16="http://schemas.microsoft.com/office/drawing/2014/main" id="{CA9A2070-3444-4FEB-BC08-3ECBCF72CD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4" y="1475"/>
                <a:ext cx="82" cy="83"/>
              </a:xfrm>
              <a:custGeom>
                <a:avLst/>
                <a:gdLst>
                  <a:gd name="T0" fmla="*/ 9 w 247"/>
                  <a:gd name="T1" fmla="*/ 0 h 249"/>
                  <a:gd name="T2" fmla="*/ 0 w 247"/>
                  <a:gd name="T3" fmla="*/ 5 h 249"/>
                  <a:gd name="T4" fmla="*/ 9 w 247"/>
                  <a:gd name="T5" fmla="*/ 9 h 249"/>
                  <a:gd name="T6" fmla="*/ 6 w 247"/>
                  <a:gd name="T7" fmla="*/ 5 h 249"/>
                  <a:gd name="T8" fmla="*/ 9 w 247"/>
                  <a:gd name="T9" fmla="*/ 0 h 2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7"/>
                  <a:gd name="T16" fmla="*/ 0 h 249"/>
                  <a:gd name="T17" fmla="*/ 247 w 247"/>
                  <a:gd name="T18" fmla="*/ 249 h 24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7" h="249">
                    <a:moveTo>
                      <a:pt x="247" y="0"/>
                    </a:moveTo>
                    <a:lnTo>
                      <a:pt x="0" y="125"/>
                    </a:lnTo>
                    <a:lnTo>
                      <a:pt x="247" y="249"/>
                    </a:lnTo>
                    <a:lnTo>
                      <a:pt x="170" y="125"/>
                    </a:lnTo>
                    <a:lnTo>
                      <a:pt x="247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8538" name="Group 224">
              <a:extLst>
                <a:ext uri="{FF2B5EF4-FFF2-40B4-BE49-F238E27FC236}">
                  <a16:creationId xmlns:a16="http://schemas.microsoft.com/office/drawing/2014/main" id="{B0956759-69A6-4A5C-9648-D39BDDADEE1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39" y="3458"/>
              <a:ext cx="843" cy="83"/>
              <a:chOff x="1139" y="3458"/>
              <a:chExt cx="843" cy="83"/>
            </a:xfrm>
          </p:grpSpPr>
          <p:sp>
            <p:nvSpPr>
              <p:cNvPr id="18544" name="Rectangle 222">
                <a:extLst>
                  <a:ext uri="{FF2B5EF4-FFF2-40B4-BE49-F238E27FC236}">
                    <a16:creationId xmlns:a16="http://schemas.microsoft.com/office/drawing/2014/main" id="{1191771D-D1E2-4130-ADD6-56DB7B6784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4" y="3493"/>
                <a:ext cx="788" cy="1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18545" name="Freeform 223">
                <a:extLst>
                  <a:ext uri="{FF2B5EF4-FFF2-40B4-BE49-F238E27FC236}">
                    <a16:creationId xmlns:a16="http://schemas.microsoft.com/office/drawing/2014/main" id="{DAC2513A-1FBE-43C7-AE4A-EB6579A07B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9" y="3458"/>
                <a:ext cx="83" cy="83"/>
              </a:xfrm>
              <a:custGeom>
                <a:avLst/>
                <a:gdLst>
                  <a:gd name="T0" fmla="*/ 9 w 248"/>
                  <a:gd name="T1" fmla="*/ 0 h 249"/>
                  <a:gd name="T2" fmla="*/ 0 w 248"/>
                  <a:gd name="T3" fmla="*/ 5 h 249"/>
                  <a:gd name="T4" fmla="*/ 9 w 248"/>
                  <a:gd name="T5" fmla="*/ 9 h 249"/>
                  <a:gd name="T6" fmla="*/ 6 w 248"/>
                  <a:gd name="T7" fmla="*/ 5 h 249"/>
                  <a:gd name="T8" fmla="*/ 9 w 248"/>
                  <a:gd name="T9" fmla="*/ 0 h 2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8"/>
                  <a:gd name="T16" fmla="*/ 0 h 249"/>
                  <a:gd name="T17" fmla="*/ 248 w 248"/>
                  <a:gd name="T18" fmla="*/ 249 h 24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8" h="249">
                    <a:moveTo>
                      <a:pt x="248" y="0"/>
                    </a:moveTo>
                    <a:lnTo>
                      <a:pt x="0" y="125"/>
                    </a:lnTo>
                    <a:lnTo>
                      <a:pt x="248" y="249"/>
                    </a:lnTo>
                    <a:lnTo>
                      <a:pt x="170" y="125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539" name="Rectangle 225">
              <a:extLst>
                <a:ext uri="{FF2B5EF4-FFF2-40B4-BE49-F238E27FC236}">
                  <a16:creationId xmlns:a16="http://schemas.microsoft.com/office/drawing/2014/main" id="{7698F03E-26DF-425F-ABD5-3F96F494D0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3203"/>
              <a:ext cx="14" cy="182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grpSp>
          <p:nvGrpSpPr>
            <p:cNvPr id="18540" name="Group 228">
              <a:extLst>
                <a:ext uri="{FF2B5EF4-FFF2-40B4-BE49-F238E27FC236}">
                  <a16:creationId xmlns:a16="http://schemas.microsoft.com/office/drawing/2014/main" id="{6B10828D-588D-490E-BCBC-84F7071558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12" y="3157"/>
              <a:ext cx="912" cy="83"/>
              <a:chOff x="1212" y="3157"/>
              <a:chExt cx="912" cy="83"/>
            </a:xfrm>
          </p:grpSpPr>
          <p:sp>
            <p:nvSpPr>
              <p:cNvPr id="18542" name="Rectangle 226">
                <a:extLst>
                  <a:ext uri="{FF2B5EF4-FFF2-40B4-BE49-F238E27FC236}">
                    <a16:creationId xmlns:a16="http://schemas.microsoft.com/office/drawing/2014/main" id="{5203BC0F-1035-43BD-8C9B-05143EF699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8" y="3192"/>
                <a:ext cx="856" cy="1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18543" name="Freeform 227">
                <a:extLst>
                  <a:ext uri="{FF2B5EF4-FFF2-40B4-BE49-F238E27FC236}">
                    <a16:creationId xmlns:a16="http://schemas.microsoft.com/office/drawing/2014/main" id="{961CEF21-6D64-40AB-A564-573A14CDE2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3157"/>
                <a:ext cx="83" cy="83"/>
              </a:xfrm>
              <a:custGeom>
                <a:avLst/>
                <a:gdLst>
                  <a:gd name="T0" fmla="*/ 9 w 249"/>
                  <a:gd name="T1" fmla="*/ 0 h 249"/>
                  <a:gd name="T2" fmla="*/ 0 w 249"/>
                  <a:gd name="T3" fmla="*/ 5 h 249"/>
                  <a:gd name="T4" fmla="*/ 9 w 249"/>
                  <a:gd name="T5" fmla="*/ 9 h 249"/>
                  <a:gd name="T6" fmla="*/ 6 w 249"/>
                  <a:gd name="T7" fmla="*/ 5 h 249"/>
                  <a:gd name="T8" fmla="*/ 9 w 249"/>
                  <a:gd name="T9" fmla="*/ 0 h 2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9"/>
                  <a:gd name="T16" fmla="*/ 0 h 249"/>
                  <a:gd name="T17" fmla="*/ 249 w 249"/>
                  <a:gd name="T18" fmla="*/ 249 h 24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9" h="249">
                    <a:moveTo>
                      <a:pt x="249" y="0"/>
                    </a:moveTo>
                    <a:lnTo>
                      <a:pt x="0" y="124"/>
                    </a:lnTo>
                    <a:lnTo>
                      <a:pt x="249" y="249"/>
                    </a:lnTo>
                    <a:lnTo>
                      <a:pt x="171" y="124"/>
                    </a:lnTo>
                    <a:lnTo>
                      <a:pt x="249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541" name="Rectangle 231">
              <a:extLst>
                <a:ext uri="{FF2B5EF4-FFF2-40B4-BE49-F238E27FC236}">
                  <a16:creationId xmlns:a16="http://schemas.microsoft.com/office/drawing/2014/main" id="{F533825D-429F-4B44-9CE7-2A5B19707F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3097"/>
              <a:ext cx="65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200">
                  <a:solidFill>
                    <a:srgbClr val="000080"/>
                  </a:solidFill>
                </a:rPr>
                <a:t> </a:t>
              </a:r>
              <a:endParaRPr lang="en-US" altLang="cs-CZ" sz="2400" b="0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číslo snímku 2">
            <a:extLst>
              <a:ext uri="{FF2B5EF4-FFF2-40B4-BE49-F238E27FC236}">
                <a16:creationId xmlns:a16="http://schemas.microsoft.com/office/drawing/2014/main" id="{CC1234D1-5476-4E4C-83D4-F629D5EEFEA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3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4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C06EBA0-7A32-4AB6-AB03-F9BFBFC72C71}" type="slidenum">
              <a:rPr lang="cs-CZ" altLang="cs-CZ" sz="26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cs-CZ" altLang="cs-CZ" sz="2600">
              <a:latin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9A123B5C-2483-42AD-A186-7578A45CFE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914400"/>
            <a:ext cx="8001000" cy="839788"/>
          </a:xfrm>
        </p:spPr>
        <p:txBody>
          <a:bodyPr/>
          <a:lstStyle/>
          <a:p>
            <a:pPr eaLnBrk="1" hangingPunct="1"/>
            <a:r>
              <a:rPr lang="cs-CZ" altLang="cs-CZ"/>
              <a:t>TRANSFORMATION – logaritmic transformation</a:t>
            </a:r>
            <a:endParaRPr lang="en-GB" altLang="cs-CZ"/>
          </a:p>
        </p:txBody>
      </p:sp>
      <p:graphicFrame>
        <p:nvGraphicFramePr>
          <p:cNvPr id="19460" name="Object 4">
            <a:extLst>
              <a:ext uri="{FF2B5EF4-FFF2-40B4-BE49-F238E27FC236}">
                <a16:creationId xmlns:a16="http://schemas.microsoft.com/office/drawing/2014/main" id="{73CBA06C-E07E-4453-AA1D-B6B3623901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92500" y="5589588"/>
          <a:ext cx="24384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Equation" r:id="rId5" imgW="914003" imgH="266584" progId="Equation.DSMT4">
                  <p:embed/>
                </p:oleObj>
              </mc:Choice>
              <mc:Fallback>
                <p:oleObj name="Equation" r:id="rId5" imgW="914003" imgH="266584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5589588"/>
                        <a:ext cx="24384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461" name="Group 12">
            <a:extLst>
              <a:ext uri="{FF2B5EF4-FFF2-40B4-BE49-F238E27FC236}">
                <a16:creationId xmlns:a16="http://schemas.microsoft.com/office/drawing/2014/main" id="{854D69AC-6D46-4DFC-8B46-D8CC1ED05561}"/>
              </a:ext>
            </a:extLst>
          </p:cNvPr>
          <p:cNvGrpSpPr>
            <a:grpSpLocks/>
          </p:cNvGrpSpPr>
          <p:nvPr/>
        </p:nvGrpSpPr>
        <p:grpSpPr bwMode="auto">
          <a:xfrm>
            <a:off x="271463" y="1989138"/>
            <a:ext cx="8872537" cy="3452812"/>
            <a:chOff x="0" y="1480"/>
            <a:chExt cx="5589" cy="2175"/>
          </a:xfrm>
        </p:grpSpPr>
        <p:pic>
          <p:nvPicPr>
            <p:cNvPr id="19462" name="Picture 5">
              <a:extLst>
                <a:ext uri="{FF2B5EF4-FFF2-40B4-BE49-F238E27FC236}">
                  <a16:creationId xmlns:a16="http://schemas.microsoft.com/office/drawing/2014/main" id="{FA20C7C9-8A67-4E93-B8E1-3D99005731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525"/>
              <a:ext cx="2754" cy="2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3" name="Picture 7">
              <a:extLst>
                <a:ext uri="{FF2B5EF4-FFF2-40B4-BE49-F238E27FC236}">
                  <a16:creationId xmlns:a16="http://schemas.microsoft.com/office/drawing/2014/main" id="{E6A5BE77-8B37-474E-84EE-9CC4EF219CF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5" y="1480"/>
              <a:ext cx="2754" cy="2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64" name="Rectangle 8">
              <a:extLst>
                <a:ext uri="{FF2B5EF4-FFF2-40B4-BE49-F238E27FC236}">
                  <a16:creationId xmlns:a16="http://schemas.microsoft.com/office/drawing/2014/main" id="{88E8972D-2802-4753-8E86-A4CA4CD881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2400"/>
              <a:ext cx="528" cy="1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3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4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19465" name="Rectangle 9">
              <a:extLst>
                <a:ext uri="{FF2B5EF4-FFF2-40B4-BE49-F238E27FC236}">
                  <a16:creationId xmlns:a16="http://schemas.microsoft.com/office/drawing/2014/main" id="{3183E76D-205A-45FC-9B6B-7786E49C95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400"/>
              <a:ext cx="528" cy="1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3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4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19466" name="Rectangle 10">
              <a:extLst>
                <a:ext uri="{FF2B5EF4-FFF2-40B4-BE49-F238E27FC236}">
                  <a16:creationId xmlns:a16="http://schemas.microsoft.com/office/drawing/2014/main" id="{527526CC-2B07-4DC4-9CD7-82C2166B97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3120"/>
              <a:ext cx="192" cy="3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3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4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19467" name="Rectangle 11">
              <a:extLst>
                <a:ext uri="{FF2B5EF4-FFF2-40B4-BE49-F238E27FC236}">
                  <a16:creationId xmlns:a16="http://schemas.microsoft.com/office/drawing/2014/main" id="{8D5F31DB-480F-4E7B-81AD-44229621BA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3072"/>
              <a:ext cx="192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3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4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číslo snímku 2">
            <a:extLst>
              <a:ext uri="{FF2B5EF4-FFF2-40B4-BE49-F238E27FC236}">
                <a16:creationId xmlns:a16="http://schemas.microsoft.com/office/drawing/2014/main" id="{809B8485-3E88-44AD-A8F6-F09C282570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3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4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CDA5C68-4175-4905-92DF-C1E7A1D2174B}" type="slidenum">
              <a:rPr lang="cs-CZ" altLang="cs-CZ" sz="26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cs-CZ" altLang="cs-CZ" sz="2600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C4010A12-100E-44BF-B951-D41B90798A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8001000" cy="839788"/>
          </a:xfrm>
        </p:spPr>
        <p:txBody>
          <a:bodyPr/>
          <a:lstStyle/>
          <a:p>
            <a:pPr eaLnBrk="1" hangingPunct="1"/>
            <a:r>
              <a:rPr lang="cs-CZ" altLang="cs-CZ"/>
              <a:t>TRANSFORMATION – power transformation</a:t>
            </a:r>
            <a:endParaRPr lang="en-GB" altLang="cs-CZ"/>
          </a:p>
        </p:txBody>
      </p:sp>
      <p:graphicFrame>
        <p:nvGraphicFramePr>
          <p:cNvPr id="20484" name="Object 3">
            <a:extLst>
              <a:ext uri="{FF2B5EF4-FFF2-40B4-BE49-F238E27FC236}">
                <a16:creationId xmlns:a16="http://schemas.microsoft.com/office/drawing/2014/main" id="{860B25C2-B9E4-4DEC-964D-41D77ADBF2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73275" y="2133600"/>
          <a:ext cx="4997450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Equation" r:id="rId5" imgW="1993900" imgH="876300" progId="Equation.DSMT4">
                  <p:embed/>
                </p:oleObj>
              </mc:Choice>
              <mc:Fallback>
                <p:oleObj name="Equation" r:id="rId5" imgW="1993900" imgH="8763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3275" y="2133600"/>
                        <a:ext cx="4997450" cy="219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číslo snímku 2">
            <a:extLst>
              <a:ext uri="{FF2B5EF4-FFF2-40B4-BE49-F238E27FC236}">
                <a16:creationId xmlns:a16="http://schemas.microsoft.com/office/drawing/2014/main" id="{7EFF9D23-70B2-41D7-B14F-DE41499AB2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3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4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944DFBC-4474-4707-AEF5-AC45ED3AC7FD}" type="slidenum">
              <a:rPr lang="cs-CZ" altLang="cs-CZ" sz="26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cs-CZ" altLang="cs-CZ" sz="2600">
              <a:latin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CF329A6F-FF7B-4B02-B2E9-CD77E16C8A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TRANSFORMATION – Box-Cox </a:t>
            </a:r>
            <a:endParaRPr lang="en-GB" altLang="cs-CZ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7D3AC07C-1809-4BFC-BC97-4E6740105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4763" y="29622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3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4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0"/>
          </a:p>
        </p:txBody>
      </p:sp>
      <p:graphicFrame>
        <p:nvGraphicFramePr>
          <p:cNvPr id="21509" name="Object 3">
            <a:extLst>
              <a:ext uri="{FF2B5EF4-FFF2-40B4-BE49-F238E27FC236}">
                <a16:creationId xmlns:a16="http://schemas.microsoft.com/office/drawing/2014/main" id="{1F4D02D6-0CBC-4AE2-8924-90768FDA2D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2209800"/>
          <a:ext cx="3810000" cy="234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r:id="rId5" imgW="1790700" imgH="1104900" progId="Equation.DSMT4">
                  <p:embed/>
                </p:oleObj>
              </mc:Choice>
              <mc:Fallback>
                <p:oleObj r:id="rId5" imgW="1790700" imgH="11049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209800"/>
                        <a:ext cx="3810000" cy="234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4">
            <a:extLst>
              <a:ext uri="{FF2B5EF4-FFF2-40B4-BE49-F238E27FC236}">
                <a16:creationId xmlns:a16="http://schemas.microsoft.com/office/drawing/2014/main" id="{5D000D9F-4B11-44A5-9856-46204E01EE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3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F92BBB5-9E2F-4EF3-8477-D6EACA486F75}" type="slidenum">
              <a:rPr lang="cs-CZ" altLang="cs-CZ" sz="26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cs-CZ" altLang="cs-CZ" sz="2600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4A6DADDE-DD15-492A-8BE7-496AFDC0A4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METHODS OF EDA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B6A6E741-F476-4E97-8AC7-4B24BA9F502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2057400"/>
            <a:ext cx="3924300" cy="3200400"/>
          </a:xfrm>
          <a:solidFill>
            <a:srgbClr val="FFCC66"/>
          </a:solidFill>
          <a:ln w="63500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100">
                <a:solidFill>
                  <a:srgbClr val="800000"/>
                </a:solidFill>
              </a:rPr>
              <a:t>Graphical:</a:t>
            </a:r>
          </a:p>
          <a:p>
            <a:pPr eaLnBrk="1" hangingPunct="1"/>
            <a:r>
              <a:rPr lang="cs-CZ" altLang="cs-CZ" sz="2100"/>
              <a:t>dot plot</a:t>
            </a:r>
          </a:p>
          <a:p>
            <a:pPr eaLnBrk="1" hangingPunct="1"/>
            <a:r>
              <a:rPr lang="cs-CZ" altLang="cs-CZ" sz="2100"/>
              <a:t>box plot</a:t>
            </a:r>
          </a:p>
          <a:p>
            <a:pPr eaLnBrk="1" hangingPunct="1"/>
            <a:r>
              <a:rPr lang="cs-CZ" altLang="cs-CZ" sz="2100"/>
              <a:t>notched box plot</a:t>
            </a:r>
          </a:p>
          <a:p>
            <a:pPr eaLnBrk="1" hangingPunct="1"/>
            <a:r>
              <a:rPr lang="cs-CZ" altLang="cs-CZ" sz="2100"/>
              <a:t>QQ plot</a:t>
            </a:r>
          </a:p>
          <a:p>
            <a:pPr eaLnBrk="1" hangingPunct="1"/>
            <a:r>
              <a:rPr lang="cs-CZ" altLang="cs-CZ" sz="2100"/>
              <a:t>histogram</a:t>
            </a:r>
          </a:p>
          <a:p>
            <a:pPr eaLnBrk="1" hangingPunct="1"/>
            <a:r>
              <a:rPr lang="cs-CZ" altLang="cs-CZ" sz="2100"/>
              <a:t>density plots</a:t>
            </a:r>
          </a:p>
        </p:txBody>
      </p:sp>
      <p:sp>
        <p:nvSpPr>
          <p:cNvPr id="4101" name="Rectangle 4">
            <a:extLst>
              <a:ext uri="{FF2B5EF4-FFF2-40B4-BE49-F238E27FC236}">
                <a16:creationId xmlns:a16="http://schemas.microsoft.com/office/drawing/2014/main" id="{9ED1D97C-6072-44C1-BEC0-5B478EDB8D9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991100" y="2057400"/>
            <a:ext cx="3924300" cy="3192463"/>
          </a:xfrm>
          <a:solidFill>
            <a:srgbClr val="DDDDDD"/>
          </a:solidFill>
          <a:ln w="63500"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100">
                <a:solidFill>
                  <a:srgbClr val="800080"/>
                </a:solidFill>
              </a:rPr>
              <a:t>Tests:</a:t>
            </a:r>
          </a:p>
          <a:p>
            <a:pPr eaLnBrk="1" hangingPunct="1"/>
            <a:r>
              <a:rPr lang="cs-CZ" altLang="cs-CZ" sz="2100"/>
              <a:t>tests of normality</a:t>
            </a:r>
          </a:p>
          <a:p>
            <a:pPr eaLnBrk="1" hangingPunct="1"/>
            <a:r>
              <a:rPr lang="cs-CZ" altLang="cs-CZ" sz="2100"/>
              <a:t>minimal sample size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číslo snímku 2">
            <a:extLst>
              <a:ext uri="{FF2B5EF4-FFF2-40B4-BE49-F238E27FC236}">
                <a16:creationId xmlns:a16="http://schemas.microsoft.com/office/drawing/2014/main" id="{E533A275-7CAB-422B-B55B-6DF8195C53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3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DA259AD-A2BC-41AD-9E1B-2968DAB08136}" type="slidenum">
              <a:rPr lang="cs-CZ" altLang="cs-CZ" sz="26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cs-CZ" altLang="cs-CZ" sz="2600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B925F70-CBFB-4A9B-BB2A-48E4BC9842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TRANSFORMATION – Box-Cox </a:t>
            </a:r>
            <a:endParaRPr lang="en-GB" altLang="cs-CZ"/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2F829882-5579-484F-9D11-34D4B47E0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4763" y="29622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3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0"/>
          </a:p>
        </p:txBody>
      </p:sp>
      <p:pic>
        <p:nvPicPr>
          <p:cNvPr id="22533" name="Picture 6" descr="3-34">
            <a:extLst>
              <a:ext uri="{FF2B5EF4-FFF2-40B4-BE49-F238E27FC236}">
                <a16:creationId xmlns:a16="http://schemas.microsoft.com/office/drawing/2014/main" id="{C0C7DE90-337B-448F-B195-E23BD43FCA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57400"/>
            <a:ext cx="7239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Obdélník 2">
            <a:extLst>
              <a:ext uri="{FF2B5EF4-FFF2-40B4-BE49-F238E27FC236}">
                <a16:creationId xmlns:a16="http://schemas.microsoft.com/office/drawing/2014/main" id="{67644E64-0E1B-43BD-83D8-A0A7FC542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2276475"/>
            <a:ext cx="4608513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2535" name="Obdélník 3">
            <a:extLst>
              <a:ext uri="{FF2B5EF4-FFF2-40B4-BE49-F238E27FC236}">
                <a16:creationId xmlns:a16="http://schemas.microsoft.com/office/drawing/2014/main" id="{2367152A-72DF-4A0D-9095-74EE775830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5084763"/>
            <a:ext cx="503238" cy="647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číslo snímku 2">
            <a:extLst>
              <a:ext uri="{FF2B5EF4-FFF2-40B4-BE49-F238E27FC236}">
                <a16:creationId xmlns:a16="http://schemas.microsoft.com/office/drawing/2014/main" id="{2CDD95A8-6008-40CD-BBD6-250B8EA7C3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3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533BEA2-0A13-4F9A-BFA3-D53DD0A7A016}" type="slidenum">
              <a:rPr lang="cs-CZ" altLang="cs-CZ" sz="26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cs-CZ" altLang="cs-CZ" sz="2600">
              <a:latin typeface="Arial" panose="020B0604020202020204" pitchFamily="34" charset="0"/>
            </a:endParaRPr>
          </a:p>
        </p:txBody>
      </p:sp>
      <p:sp>
        <p:nvSpPr>
          <p:cNvPr id="23555" name="Rectangle 3074">
            <a:extLst>
              <a:ext uri="{FF2B5EF4-FFF2-40B4-BE49-F238E27FC236}">
                <a16:creationId xmlns:a16="http://schemas.microsoft.com/office/drawing/2014/main" id="{7B0C1609-F0EB-417C-BDEC-19595DF1EF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/>
              <a:t>TRANSFORMATION– estimate of optimal </a:t>
            </a:r>
            <a:r>
              <a:rPr lang="cs-CZ" altLang="cs-CZ" sz="2800">
                <a:sym typeface="Symbol" panose="05050102010706020507" pitchFamily="18" charset="2"/>
              </a:rPr>
              <a:t></a:t>
            </a:r>
            <a:r>
              <a:rPr lang="cs-CZ" altLang="cs-CZ" sz="2800"/>
              <a:t> </a:t>
            </a:r>
            <a:endParaRPr lang="en-GB" altLang="cs-CZ" sz="2800"/>
          </a:p>
        </p:txBody>
      </p:sp>
      <p:grpSp>
        <p:nvGrpSpPr>
          <p:cNvPr id="23556" name="Group 3079">
            <a:extLst>
              <a:ext uri="{FF2B5EF4-FFF2-40B4-BE49-F238E27FC236}">
                <a16:creationId xmlns:a16="http://schemas.microsoft.com/office/drawing/2014/main" id="{B01F18A5-D612-4227-B89A-59C5D2AF863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14400" y="2133600"/>
            <a:ext cx="7631113" cy="4992688"/>
            <a:chOff x="576" y="1344"/>
            <a:chExt cx="4807" cy="3145"/>
          </a:xfrm>
        </p:grpSpPr>
        <p:sp>
          <p:nvSpPr>
            <p:cNvPr id="23557" name="AutoShape 3078">
              <a:extLst>
                <a:ext uri="{FF2B5EF4-FFF2-40B4-BE49-F238E27FC236}">
                  <a16:creationId xmlns:a16="http://schemas.microsoft.com/office/drawing/2014/main" id="{797207E1-7AD7-4DE7-B8BE-7EE6ED00DBB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76" y="1344"/>
              <a:ext cx="4800" cy="3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58" name="Rectangle 3080">
              <a:extLst>
                <a:ext uri="{FF2B5EF4-FFF2-40B4-BE49-F238E27FC236}">
                  <a16:creationId xmlns:a16="http://schemas.microsoft.com/office/drawing/2014/main" id="{3FDAF0F9-1C7B-48E2-9FF3-EA094C3C60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" y="1348"/>
              <a:ext cx="78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500" b="0">
                  <a:solidFill>
                    <a:srgbClr val="000000"/>
                  </a:solidFill>
                </a:rPr>
                <a:t> </a:t>
              </a:r>
              <a:endParaRPr lang="en-US" altLang="cs-CZ" sz="2400" b="0"/>
            </a:p>
          </p:txBody>
        </p:sp>
        <p:pic>
          <p:nvPicPr>
            <p:cNvPr id="23559" name="Picture 3081">
              <a:extLst>
                <a:ext uri="{FF2B5EF4-FFF2-40B4-BE49-F238E27FC236}">
                  <a16:creationId xmlns:a16="http://schemas.microsoft.com/office/drawing/2014/main" id="{B0AF5B7C-9DE4-40F2-968E-9E2D72E369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" y="1344"/>
              <a:ext cx="4092" cy="3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3560" name="Group 3098">
              <a:extLst>
                <a:ext uri="{FF2B5EF4-FFF2-40B4-BE49-F238E27FC236}">
                  <a16:creationId xmlns:a16="http://schemas.microsoft.com/office/drawing/2014/main" id="{3A760E79-BFB2-4FEF-B936-967C95C34B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52" y="2089"/>
              <a:ext cx="17" cy="1828"/>
              <a:chOff x="2752" y="2089"/>
              <a:chExt cx="17" cy="1828"/>
            </a:xfrm>
          </p:grpSpPr>
          <p:sp>
            <p:nvSpPr>
              <p:cNvPr id="23712" name="Rectangle 3082">
                <a:extLst>
                  <a:ext uri="{FF2B5EF4-FFF2-40B4-BE49-F238E27FC236}">
                    <a16:creationId xmlns:a16="http://schemas.microsoft.com/office/drawing/2014/main" id="{FD6C746C-ED3F-4FFE-82D0-4CFEA8E67F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2" y="2089"/>
                <a:ext cx="17" cy="67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23713" name="Rectangle 3083">
                <a:extLst>
                  <a:ext uri="{FF2B5EF4-FFF2-40B4-BE49-F238E27FC236}">
                    <a16:creationId xmlns:a16="http://schemas.microsoft.com/office/drawing/2014/main" id="{6B98DD9D-12F4-4956-88E3-B02C0D6E8B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2" y="2206"/>
                <a:ext cx="17" cy="67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23714" name="Rectangle 3084">
                <a:extLst>
                  <a:ext uri="{FF2B5EF4-FFF2-40B4-BE49-F238E27FC236}">
                    <a16:creationId xmlns:a16="http://schemas.microsoft.com/office/drawing/2014/main" id="{FB3AB0AD-66A3-4157-9174-5E4433C41B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2" y="2324"/>
                <a:ext cx="17" cy="67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23715" name="Rectangle 3085">
                <a:extLst>
                  <a:ext uri="{FF2B5EF4-FFF2-40B4-BE49-F238E27FC236}">
                    <a16:creationId xmlns:a16="http://schemas.microsoft.com/office/drawing/2014/main" id="{410095BD-3756-40D9-AC8A-EC7FC1BB22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2" y="2441"/>
                <a:ext cx="17" cy="67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23716" name="Rectangle 3086">
                <a:extLst>
                  <a:ext uri="{FF2B5EF4-FFF2-40B4-BE49-F238E27FC236}">
                    <a16:creationId xmlns:a16="http://schemas.microsoft.com/office/drawing/2014/main" id="{D9F2EAC2-B0EA-48B7-B12B-D0336D5883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2" y="2559"/>
                <a:ext cx="17" cy="67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23717" name="Rectangle 3087">
                <a:extLst>
                  <a:ext uri="{FF2B5EF4-FFF2-40B4-BE49-F238E27FC236}">
                    <a16:creationId xmlns:a16="http://schemas.microsoft.com/office/drawing/2014/main" id="{D28181D1-1DEA-4538-B18A-A6C6CAF196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2" y="2676"/>
                <a:ext cx="17" cy="67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23718" name="Rectangle 3088">
                <a:extLst>
                  <a:ext uri="{FF2B5EF4-FFF2-40B4-BE49-F238E27FC236}">
                    <a16:creationId xmlns:a16="http://schemas.microsoft.com/office/drawing/2014/main" id="{3258744A-19AF-45AE-AE03-C53BC4423C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2" y="2793"/>
                <a:ext cx="17" cy="67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23719" name="Rectangle 3089">
                <a:extLst>
                  <a:ext uri="{FF2B5EF4-FFF2-40B4-BE49-F238E27FC236}">
                    <a16:creationId xmlns:a16="http://schemas.microsoft.com/office/drawing/2014/main" id="{403C48B6-2C5E-4D8A-8BA3-75EFE1044C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2" y="2911"/>
                <a:ext cx="17" cy="67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23720" name="Rectangle 3090">
                <a:extLst>
                  <a:ext uri="{FF2B5EF4-FFF2-40B4-BE49-F238E27FC236}">
                    <a16:creationId xmlns:a16="http://schemas.microsoft.com/office/drawing/2014/main" id="{FA823D81-C644-41BB-8383-3EDE442196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2" y="3028"/>
                <a:ext cx="17" cy="67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23721" name="Rectangle 3091">
                <a:extLst>
                  <a:ext uri="{FF2B5EF4-FFF2-40B4-BE49-F238E27FC236}">
                    <a16:creationId xmlns:a16="http://schemas.microsoft.com/office/drawing/2014/main" id="{0C511635-5D60-46AA-AA26-EAB80A744D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2" y="3146"/>
                <a:ext cx="17" cy="67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23722" name="Rectangle 3092">
                <a:extLst>
                  <a:ext uri="{FF2B5EF4-FFF2-40B4-BE49-F238E27FC236}">
                    <a16:creationId xmlns:a16="http://schemas.microsoft.com/office/drawing/2014/main" id="{F487D877-CBC2-4E73-A92B-2F9C272456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2" y="3263"/>
                <a:ext cx="17" cy="67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23723" name="Rectangle 3093">
                <a:extLst>
                  <a:ext uri="{FF2B5EF4-FFF2-40B4-BE49-F238E27FC236}">
                    <a16:creationId xmlns:a16="http://schemas.microsoft.com/office/drawing/2014/main" id="{B85AE18D-6067-47DD-890E-F08A8B5B17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2" y="3380"/>
                <a:ext cx="17" cy="67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23724" name="Rectangle 3094">
                <a:extLst>
                  <a:ext uri="{FF2B5EF4-FFF2-40B4-BE49-F238E27FC236}">
                    <a16:creationId xmlns:a16="http://schemas.microsoft.com/office/drawing/2014/main" id="{91D87263-24B6-4338-A9C2-DA6E748C56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2" y="3498"/>
                <a:ext cx="17" cy="67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23725" name="Rectangle 3095">
                <a:extLst>
                  <a:ext uri="{FF2B5EF4-FFF2-40B4-BE49-F238E27FC236}">
                    <a16:creationId xmlns:a16="http://schemas.microsoft.com/office/drawing/2014/main" id="{BFDEAB27-4466-4C64-8342-507950C0CF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2" y="3615"/>
                <a:ext cx="17" cy="67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23726" name="Rectangle 3096">
                <a:extLst>
                  <a:ext uri="{FF2B5EF4-FFF2-40B4-BE49-F238E27FC236}">
                    <a16:creationId xmlns:a16="http://schemas.microsoft.com/office/drawing/2014/main" id="{6D0D8511-6DAA-4C22-915B-BCF5BE1398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2" y="3733"/>
                <a:ext cx="17" cy="67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23727" name="Rectangle 3097">
                <a:extLst>
                  <a:ext uri="{FF2B5EF4-FFF2-40B4-BE49-F238E27FC236}">
                    <a16:creationId xmlns:a16="http://schemas.microsoft.com/office/drawing/2014/main" id="{1C1E8B04-7ADF-4945-94B7-5BD108AF99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2" y="3850"/>
                <a:ext cx="17" cy="67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</p:grpSp>
        <p:grpSp>
          <p:nvGrpSpPr>
            <p:cNvPr id="23561" name="Group 3115">
              <a:extLst>
                <a:ext uri="{FF2B5EF4-FFF2-40B4-BE49-F238E27FC236}">
                  <a16:creationId xmlns:a16="http://schemas.microsoft.com/office/drawing/2014/main" id="{F419122E-0599-4018-905C-041717E4BC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78" y="2089"/>
              <a:ext cx="16" cy="1828"/>
              <a:chOff x="3078" y="2089"/>
              <a:chExt cx="16" cy="1828"/>
            </a:xfrm>
          </p:grpSpPr>
          <p:sp>
            <p:nvSpPr>
              <p:cNvPr id="23696" name="Rectangle 3099">
                <a:extLst>
                  <a:ext uri="{FF2B5EF4-FFF2-40B4-BE49-F238E27FC236}">
                    <a16:creationId xmlns:a16="http://schemas.microsoft.com/office/drawing/2014/main" id="{6EFF5DF7-3871-4EDD-819E-627A8F1C3C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8" y="2089"/>
                <a:ext cx="16" cy="67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23697" name="Rectangle 3100">
                <a:extLst>
                  <a:ext uri="{FF2B5EF4-FFF2-40B4-BE49-F238E27FC236}">
                    <a16:creationId xmlns:a16="http://schemas.microsoft.com/office/drawing/2014/main" id="{7406B7A6-8BEE-4036-807E-5706DFFD5E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8" y="2206"/>
                <a:ext cx="16" cy="67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23698" name="Rectangle 3101">
                <a:extLst>
                  <a:ext uri="{FF2B5EF4-FFF2-40B4-BE49-F238E27FC236}">
                    <a16:creationId xmlns:a16="http://schemas.microsoft.com/office/drawing/2014/main" id="{6A124B94-A40E-4005-B5BC-ADDA2885A5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8" y="2324"/>
                <a:ext cx="16" cy="67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23699" name="Rectangle 3102">
                <a:extLst>
                  <a:ext uri="{FF2B5EF4-FFF2-40B4-BE49-F238E27FC236}">
                    <a16:creationId xmlns:a16="http://schemas.microsoft.com/office/drawing/2014/main" id="{28D1F1B5-460E-4AAA-9012-2DAB69E1E7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8" y="2441"/>
                <a:ext cx="16" cy="67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23700" name="Rectangle 3103">
                <a:extLst>
                  <a:ext uri="{FF2B5EF4-FFF2-40B4-BE49-F238E27FC236}">
                    <a16:creationId xmlns:a16="http://schemas.microsoft.com/office/drawing/2014/main" id="{3A466303-7D71-4138-A8D8-4015CB8D06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8" y="2559"/>
                <a:ext cx="16" cy="67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23701" name="Rectangle 3104">
                <a:extLst>
                  <a:ext uri="{FF2B5EF4-FFF2-40B4-BE49-F238E27FC236}">
                    <a16:creationId xmlns:a16="http://schemas.microsoft.com/office/drawing/2014/main" id="{58F001AC-13A0-4D5F-8963-4CF1B567DC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8" y="2676"/>
                <a:ext cx="16" cy="67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23702" name="Rectangle 3105">
                <a:extLst>
                  <a:ext uri="{FF2B5EF4-FFF2-40B4-BE49-F238E27FC236}">
                    <a16:creationId xmlns:a16="http://schemas.microsoft.com/office/drawing/2014/main" id="{F28B8C79-B19C-4C44-A5A0-E86DD46652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8" y="2793"/>
                <a:ext cx="16" cy="67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23703" name="Rectangle 3106">
                <a:extLst>
                  <a:ext uri="{FF2B5EF4-FFF2-40B4-BE49-F238E27FC236}">
                    <a16:creationId xmlns:a16="http://schemas.microsoft.com/office/drawing/2014/main" id="{010BDBA3-72D6-44D6-8A9F-5E1F8312DA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8" y="2911"/>
                <a:ext cx="16" cy="67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23704" name="Rectangle 3107">
                <a:extLst>
                  <a:ext uri="{FF2B5EF4-FFF2-40B4-BE49-F238E27FC236}">
                    <a16:creationId xmlns:a16="http://schemas.microsoft.com/office/drawing/2014/main" id="{71FBF253-4591-4FDB-8807-57852087EA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8" y="3028"/>
                <a:ext cx="16" cy="67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23705" name="Rectangle 3108">
                <a:extLst>
                  <a:ext uri="{FF2B5EF4-FFF2-40B4-BE49-F238E27FC236}">
                    <a16:creationId xmlns:a16="http://schemas.microsoft.com/office/drawing/2014/main" id="{ED7A12B2-8C46-4A31-B487-E841947CCF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8" y="3146"/>
                <a:ext cx="16" cy="67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23706" name="Rectangle 3109">
                <a:extLst>
                  <a:ext uri="{FF2B5EF4-FFF2-40B4-BE49-F238E27FC236}">
                    <a16:creationId xmlns:a16="http://schemas.microsoft.com/office/drawing/2014/main" id="{D4D93B13-52E4-402F-96EC-07C655EB7B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8" y="3263"/>
                <a:ext cx="16" cy="67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23707" name="Rectangle 3110">
                <a:extLst>
                  <a:ext uri="{FF2B5EF4-FFF2-40B4-BE49-F238E27FC236}">
                    <a16:creationId xmlns:a16="http://schemas.microsoft.com/office/drawing/2014/main" id="{EFDC74ED-528B-4D48-BB43-A3CC712F69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8" y="3380"/>
                <a:ext cx="16" cy="67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23708" name="Rectangle 3111">
                <a:extLst>
                  <a:ext uri="{FF2B5EF4-FFF2-40B4-BE49-F238E27FC236}">
                    <a16:creationId xmlns:a16="http://schemas.microsoft.com/office/drawing/2014/main" id="{70B502F1-37C6-4E0F-93C8-2A3FFC1691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8" y="3498"/>
                <a:ext cx="16" cy="67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23709" name="Rectangle 3112">
                <a:extLst>
                  <a:ext uri="{FF2B5EF4-FFF2-40B4-BE49-F238E27FC236}">
                    <a16:creationId xmlns:a16="http://schemas.microsoft.com/office/drawing/2014/main" id="{1280A8DE-7A19-428A-9C4A-10ABFDF3BD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8" y="3615"/>
                <a:ext cx="16" cy="67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23710" name="Rectangle 3113">
                <a:extLst>
                  <a:ext uri="{FF2B5EF4-FFF2-40B4-BE49-F238E27FC236}">
                    <a16:creationId xmlns:a16="http://schemas.microsoft.com/office/drawing/2014/main" id="{D2212405-DB1D-46DE-A2FB-A95883ECB6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8" y="3733"/>
                <a:ext cx="16" cy="67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23711" name="Rectangle 3114">
                <a:extLst>
                  <a:ext uri="{FF2B5EF4-FFF2-40B4-BE49-F238E27FC236}">
                    <a16:creationId xmlns:a16="http://schemas.microsoft.com/office/drawing/2014/main" id="{BEB1879F-01C5-4009-83B8-344F2F26AE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8" y="3850"/>
                <a:ext cx="16" cy="67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</p:grpSp>
        <p:sp>
          <p:nvSpPr>
            <p:cNvPr id="23562" name="Line 3116">
              <a:extLst>
                <a:ext uri="{FF2B5EF4-FFF2-40B4-BE49-F238E27FC236}">
                  <a16:creationId xmlns:a16="http://schemas.microsoft.com/office/drawing/2014/main" id="{965F736E-09DA-4733-9E0D-C2355758F1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46" y="1968"/>
              <a:ext cx="1" cy="200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63" name="Rectangle 3117">
              <a:extLst>
                <a:ext uri="{FF2B5EF4-FFF2-40B4-BE49-F238E27FC236}">
                  <a16:creationId xmlns:a16="http://schemas.microsoft.com/office/drawing/2014/main" id="{EBF0923D-0871-4CAE-839C-FDD3B85A2D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1" y="2334"/>
              <a:ext cx="1264" cy="495"/>
            </a:xfrm>
            <a:prstGeom prst="rect">
              <a:avLst/>
            </a:prstGeom>
            <a:solidFill>
              <a:srgbClr val="FFCCCC"/>
            </a:solidFill>
            <a:ln w="31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23564" name="Rectangle 3118">
              <a:extLst>
                <a:ext uri="{FF2B5EF4-FFF2-40B4-BE49-F238E27FC236}">
                  <a16:creationId xmlns:a16="http://schemas.microsoft.com/office/drawing/2014/main" id="{4290550C-7BF2-4799-A602-70397BC59F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9" y="2386"/>
              <a:ext cx="64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500">
                  <a:solidFill>
                    <a:srgbClr val="FF0000"/>
                  </a:solidFill>
                </a:rPr>
                <a:t>lo</a:t>
              </a:r>
              <a:r>
                <a:rPr lang="en-US" altLang="cs-CZ" sz="1500">
                  <a:solidFill>
                    <a:srgbClr val="FF0000"/>
                  </a:solidFill>
                </a:rPr>
                <a:t>garit</a:t>
              </a:r>
              <a:r>
                <a:rPr lang="cs-CZ" altLang="cs-CZ" sz="1500">
                  <a:solidFill>
                    <a:srgbClr val="FF0000"/>
                  </a:solidFill>
                </a:rPr>
                <a:t>hm of</a:t>
              </a:r>
              <a:endParaRPr lang="en-US" altLang="cs-CZ" sz="2400" b="0"/>
            </a:p>
          </p:txBody>
        </p:sp>
        <p:sp>
          <p:nvSpPr>
            <p:cNvPr id="23565" name="Rectangle 3119">
              <a:extLst>
                <a:ext uri="{FF2B5EF4-FFF2-40B4-BE49-F238E27FC236}">
                  <a16:creationId xmlns:a16="http://schemas.microsoft.com/office/drawing/2014/main" id="{A24175A1-FD01-47F4-BF83-92F0A712D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8" y="2519"/>
              <a:ext cx="97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500">
                  <a:solidFill>
                    <a:srgbClr val="FF0000"/>
                  </a:solidFill>
                </a:rPr>
                <a:t>likelihood function</a:t>
              </a:r>
              <a:endParaRPr lang="en-US" altLang="cs-CZ" sz="2400" b="0"/>
            </a:p>
          </p:txBody>
        </p:sp>
        <p:sp>
          <p:nvSpPr>
            <p:cNvPr id="23566" name="Rectangle 3120">
              <a:extLst>
                <a:ext uri="{FF2B5EF4-FFF2-40B4-BE49-F238E27FC236}">
                  <a16:creationId xmlns:a16="http://schemas.microsoft.com/office/drawing/2014/main" id="{E75CDE3C-B6D9-4991-A61D-E820ACDB79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0" y="2673"/>
              <a:ext cx="108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500">
                  <a:solidFill>
                    <a:srgbClr val="FF0000"/>
                  </a:solidFill>
                </a:rPr>
                <a:t>for  various values of</a:t>
              </a:r>
              <a:endParaRPr lang="en-US" altLang="cs-CZ" sz="2400" b="0"/>
            </a:p>
          </p:txBody>
        </p:sp>
        <p:sp>
          <p:nvSpPr>
            <p:cNvPr id="23567" name="Rectangle 3122">
              <a:extLst>
                <a:ext uri="{FF2B5EF4-FFF2-40B4-BE49-F238E27FC236}">
                  <a16:creationId xmlns:a16="http://schemas.microsoft.com/office/drawing/2014/main" id="{33D0E9B8-868A-4466-8F46-569C8EB66B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4" y="2673"/>
              <a:ext cx="139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500">
                  <a:solidFill>
                    <a:srgbClr val="FF0000"/>
                  </a:solidFill>
                  <a:latin typeface="Symbol" panose="05050102010706020507" pitchFamily="18" charset="2"/>
                </a:rPr>
                <a:t>l</a:t>
              </a:r>
              <a:endParaRPr lang="en-US" altLang="cs-CZ" sz="2400" b="0"/>
            </a:p>
          </p:txBody>
        </p:sp>
        <p:sp>
          <p:nvSpPr>
            <p:cNvPr id="23568" name="Rectangle 3124">
              <a:extLst>
                <a:ext uri="{FF2B5EF4-FFF2-40B4-BE49-F238E27FC236}">
                  <a16:creationId xmlns:a16="http://schemas.microsoft.com/office/drawing/2014/main" id="{1E8EDD88-E245-418A-9B09-220E305858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3" y="2718"/>
              <a:ext cx="701" cy="275"/>
            </a:xfrm>
            <a:prstGeom prst="rect">
              <a:avLst/>
            </a:prstGeom>
            <a:solidFill>
              <a:srgbClr val="CCFFCC"/>
            </a:solidFill>
            <a:ln w="29">
              <a:solidFill>
                <a:srgbClr val="33996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23569" name="Rectangle 3125">
              <a:extLst>
                <a:ext uri="{FF2B5EF4-FFF2-40B4-BE49-F238E27FC236}">
                  <a16:creationId xmlns:a16="http://schemas.microsoft.com/office/drawing/2014/main" id="{21448BE9-3185-4AEB-9E46-352B1C3E42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8" y="2750"/>
              <a:ext cx="39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500">
                  <a:solidFill>
                    <a:srgbClr val="339966"/>
                  </a:solidFill>
                </a:rPr>
                <a:t>optim</a:t>
              </a:r>
              <a:r>
                <a:rPr lang="cs-CZ" altLang="cs-CZ" sz="1500">
                  <a:solidFill>
                    <a:srgbClr val="339966"/>
                  </a:solidFill>
                </a:rPr>
                <a:t>al</a:t>
              </a:r>
              <a:endParaRPr lang="en-US" altLang="cs-CZ" sz="2400" b="0"/>
            </a:p>
          </p:txBody>
        </p:sp>
        <p:sp>
          <p:nvSpPr>
            <p:cNvPr id="23570" name="Rectangle 3126">
              <a:extLst>
                <a:ext uri="{FF2B5EF4-FFF2-40B4-BE49-F238E27FC236}">
                  <a16:creationId xmlns:a16="http://schemas.microsoft.com/office/drawing/2014/main" id="{F89E15D4-8049-4ACD-8D2D-D765C34630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1" y="2767"/>
              <a:ext cx="139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500">
                  <a:solidFill>
                    <a:srgbClr val="339966"/>
                  </a:solidFill>
                  <a:latin typeface="Symbol" panose="05050102010706020507" pitchFamily="18" charset="2"/>
                </a:rPr>
                <a:t>l</a:t>
              </a:r>
              <a:endParaRPr lang="en-US" altLang="cs-CZ" sz="2400" b="0"/>
            </a:p>
          </p:txBody>
        </p:sp>
        <p:sp>
          <p:nvSpPr>
            <p:cNvPr id="23571" name="Rectangle 3127">
              <a:extLst>
                <a:ext uri="{FF2B5EF4-FFF2-40B4-BE49-F238E27FC236}">
                  <a16:creationId xmlns:a16="http://schemas.microsoft.com/office/drawing/2014/main" id="{81D9C2E9-C650-4CA6-9202-39D6B71BB2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5" y="2777"/>
              <a:ext cx="8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500">
                  <a:solidFill>
                    <a:srgbClr val="339966"/>
                  </a:solidFill>
                </a:rPr>
                <a:t> </a:t>
              </a:r>
              <a:endParaRPr lang="en-US" altLang="cs-CZ" sz="2400" b="0"/>
            </a:p>
          </p:txBody>
        </p:sp>
        <p:sp>
          <p:nvSpPr>
            <p:cNvPr id="23572" name="Rectangle 3128">
              <a:extLst>
                <a:ext uri="{FF2B5EF4-FFF2-40B4-BE49-F238E27FC236}">
                  <a16:creationId xmlns:a16="http://schemas.microsoft.com/office/drawing/2014/main" id="{AD157ABA-3339-4AD3-B495-ED1783EB40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1" y="1564"/>
              <a:ext cx="1484" cy="386"/>
            </a:xfrm>
            <a:prstGeom prst="rect">
              <a:avLst/>
            </a:prstGeom>
            <a:solidFill>
              <a:srgbClr val="FFFFCC"/>
            </a:solidFill>
            <a:ln w="31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23573" name="Rectangle 3129">
              <a:extLst>
                <a:ext uri="{FF2B5EF4-FFF2-40B4-BE49-F238E27FC236}">
                  <a16:creationId xmlns:a16="http://schemas.microsoft.com/office/drawing/2014/main" id="{75B16512-4050-46BF-9AAC-F7FB4BD3FE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0" y="1617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23574" name="Rectangle 3130">
              <a:extLst>
                <a:ext uri="{FF2B5EF4-FFF2-40B4-BE49-F238E27FC236}">
                  <a16:creationId xmlns:a16="http://schemas.microsoft.com/office/drawing/2014/main" id="{427EB06D-3E97-4E6A-A828-392B71661E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3" y="1617"/>
              <a:ext cx="8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500">
                  <a:solidFill>
                    <a:srgbClr val="000000"/>
                  </a:solidFill>
                </a:rPr>
                <a:t> </a:t>
              </a:r>
              <a:endParaRPr lang="en-US" altLang="cs-CZ" sz="2400" b="0"/>
            </a:p>
          </p:txBody>
        </p:sp>
        <p:sp>
          <p:nvSpPr>
            <p:cNvPr id="23575" name="Rectangle 3131">
              <a:extLst>
                <a:ext uri="{FF2B5EF4-FFF2-40B4-BE49-F238E27FC236}">
                  <a16:creationId xmlns:a16="http://schemas.microsoft.com/office/drawing/2014/main" id="{6B80B7CF-99D9-4B42-9FEE-9E100F104F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7" y="1616"/>
              <a:ext cx="89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500">
                  <a:solidFill>
                    <a:srgbClr val="0000FF"/>
                  </a:solidFill>
                </a:rPr>
                <a:t>interval</a:t>
              </a:r>
              <a:r>
                <a:rPr lang="cs-CZ" altLang="cs-CZ" sz="1500">
                  <a:solidFill>
                    <a:srgbClr val="0000FF"/>
                  </a:solidFill>
                </a:rPr>
                <a:t> estimate</a:t>
              </a:r>
              <a:r>
                <a:rPr lang="en-US" altLang="cs-CZ" sz="1500">
                  <a:solidFill>
                    <a:srgbClr val="0000FF"/>
                  </a:solidFill>
                </a:rPr>
                <a:t> </a:t>
              </a:r>
              <a:endParaRPr lang="en-US" altLang="cs-CZ" sz="2400" b="0"/>
            </a:p>
          </p:txBody>
        </p:sp>
        <p:sp>
          <p:nvSpPr>
            <p:cNvPr id="23576" name="Rectangle 3133">
              <a:extLst>
                <a:ext uri="{FF2B5EF4-FFF2-40B4-BE49-F238E27FC236}">
                  <a16:creationId xmlns:a16="http://schemas.microsoft.com/office/drawing/2014/main" id="{CF391C48-7E75-47B9-B88E-399C4D3984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7" y="1752"/>
              <a:ext cx="73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500">
                  <a:solidFill>
                    <a:srgbClr val="000000"/>
                  </a:solidFill>
                </a:rPr>
                <a:t> </a:t>
              </a:r>
              <a:r>
                <a:rPr lang="cs-CZ" altLang="cs-CZ" sz="1500">
                  <a:solidFill>
                    <a:srgbClr val="000000"/>
                  </a:solidFill>
                </a:rPr>
                <a:t>of </a:t>
              </a:r>
              <a:r>
                <a:rPr lang="en-US" altLang="cs-CZ" sz="1500">
                  <a:solidFill>
                    <a:srgbClr val="000000"/>
                  </a:solidFill>
                </a:rPr>
                <a:t>paramet</a:t>
              </a:r>
              <a:r>
                <a:rPr lang="cs-CZ" altLang="cs-CZ" sz="1500">
                  <a:solidFill>
                    <a:srgbClr val="000000"/>
                  </a:solidFill>
                </a:rPr>
                <a:t>e</a:t>
              </a:r>
              <a:r>
                <a:rPr lang="en-US" altLang="cs-CZ" sz="1500">
                  <a:solidFill>
                    <a:srgbClr val="000000"/>
                  </a:solidFill>
                </a:rPr>
                <a:t>r </a:t>
              </a:r>
              <a:endParaRPr lang="en-US" altLang="cs-CZ" sz="2400" b="0"/>
            </a:p>
          </p:txBody>
        </p:sp>
        <p:sp>
          <p:nvSpPr>
            <p:cNvPr id="23577" name="Rectangle 3134">
              <a:extLst>
                <a:ext uri="{FF2B5EF4-FFF2-40B4-BE49-F238E27FC236}">
                  <a16:creationId xmlns:a16="http://schemas.microsoft.com/office/drawing/2014/main" id="{4209AD24-AD80-447E-A55A-7504B2C1D4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" y="1752"/>
              <a:ext cx="139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500">
                  <a:solidFill>
                    <a:srgbClr val="000000"/>
                  </a:solidFill>
                  <a:latin typeface="Symbol" panose="05050102010706020507" pitchFamily="18" charset="2"/>
                </a:rPr>
                <a:t>l</a:t>
              </a:r>
              <a:endParaRPr lang="en-US" altLang="cs-CZ" sz="2400" b="0"/>
            </a:p>
          </p:txBody>
        </p:sp>
        <p:sp>
          <p:nvSpPr>
            <p:cNvPr id="23578" name="Rectangle 3135">
              <a:extLst>
                <a:ext uri="{FF2B5EF4-FFF2-40B4-BE49-F238E27FC236}">
                  <a16:creationId xmlns:a16="http://schemas.microsoft.com/office/drawing/2014/main" id="{204FB9AA-EF19-4C2B-8B07-47FC5D24FA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7" y="1758"/>
              <a:ext cx="8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500">
                  <a:solidFill>
                    <a:srgbClr val="000000"/>
                  </a:solidFill>
                </a:rPr>
                <a:t> </a:t>
              </a:r>
              <a:endParaRPr lang="en-US" altLang="cs-CZ" sz="2400" b="0"/>
            </a:p>
          </p:txBody>
        </p:sp>
        <p:sp>
          <p:nvSpPr>
            <p:cNvPr id="23579" name="Rectangle 3136">
              <a:extLst>
                <a:ext uri="{FF2B5EF4-FFF2-40B4-BE49-F238E27FC236}">
                  <a16:creationId xmlns:a16="http://schemas.microsoft.com/office/drawing/2014/main" id="{F6587621-E16A-4087-9A5C-0492F17D04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1" y="1454"/>
              <a:ext cx="1732" cy="770"/>
            </a:xfrm>
            <a:prstGeom prst="rect">
              <a:avLst/>
            </a:prstGeom>
            <a:solidFill>
              <a:srgbClr val="FFFFFF"/>
            </a:solidFill>
            <a:ln w="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23580" name="Rectangle 3138">
              <a:extLst>
                <a:ext uri="{FF2B5EF4-FFF2-40B4-BE49-F238E27FC236}">
                  <a16:creationId xmlns:a16="http://schemas.microsoft.com/office/drawing/2014/main" id="{09C9FAE5-ADF7-4301-84A0-C4080704EB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1525"/>
              <a:ext cx="139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500">
                  <a:solidFill>
                    <a:srgbClr val="000000"/>
                  </a:solidFill>
                  <a:latin typeface="Symbol" panose="05050102010706020507" pitchFamily="18" charset="2"/>
                </a:rPr>
                <a:t>l</a:t>
              </a:r>
              <a:endParaRPr lang="en-US" altLang="cs-CZ" sz="2400" b="0"/>
            </a:p>
          </p:txBody>
        </p:sp>
        <p:sp>
          <p:nvSpPr>
            <p:cNvPr id="23581" name="Rectangle 3139">
              <a:extLst>
                <a:ext uri="{FF2B5EF4-FFF2-40B4-BE49-F238E27FC236}">
                  <a16:creationId xmlns:a16="http://schemas.microsoft.com/office/drawing/2014/main" id="{B8A0B7F3-682B-4768-9A95-DC11D8E189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2" y="1525"/>
              <a:ext cx="1539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500">
                  <a:solidFill>
                    <a:srgbClr val="000000"/>
                  </a:solidFill>
                </a:rPr>
                <a:t> = 1 </a:t>
              </a:r>
              <a:r>
                <a:rPr lang="cs-CZ" altLang="cs-CZ" sz="1500">
                  <a:solidFill>
                    <a:srgbClr val="000000"/>
                  </a:solidFill>
                </a:rPr>
                <a:t>is not included in interval</a:t>
              </a:r>
              <a:endParaRPr lang="en-US" altLang="cs-CZ" sz="2400" b="0"/>
            </a:p>
          </p:txBody>
        </p:sp>
        <p:sp>
          <p:nvSpPr>
            <p:cNvPr id="23582" name="Rectangle 3140">
              <a:extLst>
                <a:ext uri="{FF2B5EF4-FFF2-40B4-BE49-F238E27FC236}">
                  <a16:creationId xmlns:a16="http://schemas.microsoft.com/office/drawing/2014/main" id="{65E19F04-64B0-4D33-AD87-1212DC58D8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1661"/>
              <a:ext cx="147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500">
                  <a:solidFill>
                    <a:srgbClr val="000000"/>
                  </a:solidFill>
                </a:rPr>
                <a:t>estimate of </a:t>
              </a:r>
              <a:r>
                <a:rPr lang="cs-CZ" altLang="cs-CZ" sz="1500">
                  <a:solidFill>
                    <a:srgbClr val="000000"/>
                  </a:solidFill>
                  <a:sym typeface="Symbol" panose="05050102010706020507" pitchFamily="18" charset="2"/>
                </a:rPr>
                <a:t>. It means that </a:t>
              </a:r>
              <a:endParaRPr lang="en-US" altLang="cs-CZ" sz="1500">
                <a:solidFill>
                  <a:srgbClr val="000000"/>
                </a:solidFill>
              </a:endParaRPr>
            </a:p>
          </p:txBody>
        </p:sp>
        <p:sp>
          <p:nvSpPr>
            <p:cNvPr id="23583" name="Rectangle 3144">
              <a:extLst>
                <a:ext uri="{FF2B5EF4-FFF2-40B4-BE49-F238E27FC236}">
                  <a16:creationId xmlns:a16="http://schemas.microsoft.com/office/drawing/2014/main" id="{09739D80-73E8-4C12-813C-ED66CB7BF9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1842"/>
              <a:ext cx="168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500">
                  <a:solidFill>
                    <a:srgbClr val="000000"/>
                  </a:solidFill>
                </a:rPr>
                <a:t>transforma</a:t>
              </a:r>
              <a:r>
                <a:rPr lang="cs-CZ" altLang="cs-CZ" sz="1500">
                  <a:solidFill>
                    <a:srgbClr val="000000"/>
                  </a:solidFill>
                </a:rPr>
                <a:t>tion will be probably</a:t>
              </a:r>
              <a:r>
                <a:rPr lang="en-US" altLang="cs-CZ" sz="1500">
                  <a:solidFill>
                    <a:srgbClr val="000000"/>
                  </a:solidFill>
                </a:rPr>
                <a:t> </a:t>
              </a:r>
              <a:endParaRPr lang="en-US" altLang="cs-CZ" sz="2400" b="0"/>
            </a:p>
          </p:txBody>
        </p:sp>
        <p:sp>
          <p:nvSpPr>
            <p:cNvPr id="23584" name="Rectangle 3145">
              <a:extLst>
                <a:ext uri="{FF2B5EF4-FFF2-40B4-BE49-F238E27FC236}">
                  <a16:creationId xmlns:a16="http://schemas.microsoft.com/office/drawing/2014/main" id="{E81D34C9-7E61-4A52-ACB4-545AB80CB3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2" y="2024"/>
              <a:ext cx="51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500">
                  <a:solidFill>
                    <a:srgbClr val="000000"/>
                  </a:solidFill>
                </a:rPr>
                <a:t>successful</a:t>
              </a:r>
              <a:endParaRPr lang="en-US" altLang="cs-CZ" sz="2400" b="0"/>
            </a:p>
          </p:txBody>
        </p:sp>
        <p:sp>
          <p:nvSpPr>
            <p:cNvPr id="23585" name="Rectangle 3146">
              <a:extLst>
                <a:ext uri="{FF2B5EF4-FFF2-40B4-BE49-F238E27FC236}">
                  <a16:creationId xmlns:a16="http://schemas.microsoft.com/office/drawing/2014/main" id="{F0B61D42-F975-46F1-B2F3-4420784137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9" y="2047"/>
              <a:ext cx="8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500">
                  <a:solidFill>
                    <a:srgbClr val="000000"/>
                  </a:solidFill>
                </a:rPr>
                <a:t> </a:t>
              </a:r>
              <a:endParaRPr lang="en-US" altLang="cs-CZ" sz="2400" b="0"/>
            </a:p>
          </p:txBody>
        </p:sp>
        <p:grpSp>
          <p:nvGrpSpPr>
            <p:cNvPr id="23586" name="Group 3155">
              <a:extLst>
                <a:ext uri="{FF2B5EF4-FFF2-40B4-BE49-F238E27FC236}">
                  <a16:creationId xmlns:a16="http://schemas.microsoft.com/office/drawing/2014/main" id="{32E43015-8199-4D34-A185-633D72A86E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42" y="2546"/>
              <a:ext cx="227" cy="228"/>
              <a:chOff x="3642" y="2546"/>
              <a:chExt cx="227" cy="228"/>
            </a:xfrm>
          </p:grpSpPr>
          <p:sp>
            <p:nvSpPr>
              <p:cNvPr id="23688" name="Freeform 3147">
                <a:extLst>
                  <a:ext uri="{FF2B5EF4-FFF2-40B4-BE49-F238E27FC236}">
                    <a16:creationId xmlns:a16="http://schemas.microsoft.com/office/drawing/2014/main" id="{F8773524-70B2-4D32-B2D7-D87D058D05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3" y="2546"/>
                <a:ext cx="16" cy="17"/>
              </a:xfrm>
              <a:custGeom>
                <a:avLst/>
                <a:gdLst>
                  <a:gd name="T0" fmla="*/ 3 w 34"/>
                  <a:gd name="T1" fmla="*/ 4 h 33"/>
                  <a:gd name="T2" fmla="*/ 3 w 34"/>
                  <a:gd name="T3" fmla="*/ 3 h 33"/>
                  <a:gd name="T4" fmla="*/ 4 w 34"/>
                  <a:gd name="T5" fmla="*/ 2 h 33"/>
                  <a:gd name="T6" fmla="*/ 3 w 34"/>
                  <a:gd name="T7" fmla="*/ 2 h 33"/>
                  <a:gd name="T8" fmla="*/ 3 w 34"/>
                  <a:gd name="T9" fmla="*/ 1 h 33"/>
                  <a:gd name="T10" fmla="*/ 2 w 34"/>
                  <a:gd name="T11" fmla="*/ 1 h 33"/>
                  <a:gd name="T12" fmla="*/ 2 w 34"/>
                  <a:gd name="T13" fmla="*/ 0 h 33"/>
                  <a:gd name="T14" fmla="*/ 1 w 34"/>
                  <a:gd name="T15" fmla="*/ 1 h 33"/>
                  <a:gd name="T16" fmla="*/ 0 w 34"/>
                  <a:gd name="T17" fmla="*/ 1 h 33"/>
                  <a:gd name="T18" fmla="*/ 0 w 34"/>
                  <a:gd name="T19" fmla="*/ 1 h 33"/>
                  <a:gd name="T20" fmla="*/ 0 w 34"/>
                  <a:gd name="T21" fmla="*/ 2 h 33"/>
                  <a:gd name="T22" fmla="*/ 0 w 34"/>
                  <a:gd name="T23" fmla="*/ 2 h 33"/>
                  <a:gd name="T24" fmla="*/ 0 w 34"/>
                  <a:gd name="T25" fmla="*/ 3 h 33"/>
                  <a:gd name="T26" fmla="*/ 0 w 34"/>
                  <a:gd name="T27" fmla="*/ 4 h 33"/>
                  <a:gd name="T28" fmla="*/ 1 w 34"/>
                  <a:gd name="T29" fmla="*/ 4 h 33"/>
                  <a:gd name="T30" fmla="*/ 2 w 34"/>
                  <a:gd name="T31" fmla="*/ 5 h 33"/>
                  <a:gd name="T32" fmla="*/ 2 w 34"/>
                  <a:gd name="T33" fmla="*/ 4 h 33"/>
                  <a:gd name="T34" fmla="*/ 3 w 34"/>
                  <a:gd name="T35" fmla="*/ 4 h 33"/>
                  <a:gd name="T36" fmla="*/ 3 w 34"/>
                  <a:gd name="T37" fmla="*/ 4 h 3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4"/>
                  <a:gd name="T58" fmla="*/ 0 h 33"/>
                  <a:gd name="T59" fmla="*/ 34 w 34"/>
                  <a:gd name="T60" fmla="*/ 33 h 3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4" h="33">
                    <a:moveTo>
                      <a:pt x="30" y="29"/>
                    </a:moveTo>
                    <a:lnTo>
                      <a:pt x="32" y="23"/>
                    </a:lnTo>
                    <a:lnTo>
                      <a:pt x="34" y="16"/>
                    </a:lnTo>
                    <a:lnTo>
                      <a:pt x="32" y="9"/>
                    </a:lnTo>
                    <a:lnTo>
                      <a:pt x="29" y="4"/>
                    </a:lnTo>
                    <a:lnTo>
                      <a:pt x="24" y="1"/>
                    </a:lnTo>
                    <a:lnTo>
                      <a:pt x="17" y="0"/>
                    </a:lnTo>
                    <a:lnTo>
                      <a:pt x="10" y="1"/>
                    </a:lnTo>
                    <a:lnTo>
                      <a:pt x="6" y="4"/>
                    </a:lnTo>
                    <a:lnTo>
                      <a:pt x="5" y="4"/>
                    </a:lnTo>
                    <a:lnTo>
                      <a:pt x="2" y="9"/>
                    </a:lnTo>
                    <a:lnTo>
                      <a:pt x="0" y="16"/>
                    </a:lnTo>
                    <a:lnTo>
                      <a:pt x="2" y="23"/>
                    </a:lnTo>
                    <a:lnTo>
                      <a:pt x="6" y="27"/>
                    </a:lnTo>
                    <a:lnTo>
                      <a:pt x="10" y="31"/>
                    </a:lnTo>
                    <a:lnTo>
                      <a:pt x="17" y="33"/>
                    </a:lnTo>
                    <a:lnTo>
                      <a:pt x="24" y="31"/>
                    </a:lnTo>
                    <a:lnTo>
                      <a:pt x="29" y="29"/>
                    </a:lnTo>
                    <a:lnTo>
                      <a:pt x="30" y="29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89" name="Freeform 3148">
                <a:extLst>
                  <a:ext uri="{FF2B5EF4-FFF2-40B4-BE49-F238E27FC236}">
                    <a16:creationId xmlns:a16="http://schemas.microsoft.com/office/drawing/2014/main" id="{027AD2DA-20DB-4E95-9F94-A26D524D3F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9" y="2570"/>
                <a:ext cx="17" cy="17"/>
              </a:xfrm>
              <a:custGeom>
                <a:avLst/>
                <a:gdLst>
                  <a:gd name="T0" fmla="*/ 4 w 33"/>
                  <a:gd name="T1" fmla="*/ 4 h 34"/>
                  <a:gd name="T2" fmla="*/ 4 w 33"/>
                  <a:gd name="T3" fmla="*/ 3 h 34"/>
                  <a:gd name="T4" fmla="*/ 5 w 33"/>
                  <a:gd name="T5" fmla="*/ 2 h 34"/>
                  <a:gd name="T6" fmla="*/ 4 w 33"/>
                  <a:gd name="T7" fmla="*/ 2 h 34"/>
                  <a:gd name="T8" fmla="*/ 4 w 33"/>
                  <a:gd name="T9" fmla="*/ 1 h 34"/>
                  <a:gd name="T10" fmla="*/ 3 w 33"/>
                  <a:gd name="T11" fmla="*/ 1 h 34"/>
                  <a:gd name="T12" fmla="*/ 3 w 33"/>
                  <a:gd name="T13" fmla="*/ 0 h 34"/>
                  <a:gd name="T14" fmla="*/ 2 w 33"/>
                  <a:gd name="T15" fmla="*/ 1 h 34"/>
                  <a:gd name="T16" fmla="*/ 1 w 33"/>
                  <a:gd name="T17" fmla="*/ 1 h 34"/>
                  <a:gd name="T18" fmla="*/ 1 w 33"/>
                  <a:gd name="T19" fmla="*/ 1 h 34"/>
                  <a:gd name="T20" fmla="*/ 1 w 33"/>
                  <a:gd name="T21" fmla="*/ 2 h 34"/>
                  <a:gd name="T22" fmla="*/ 0 w 33"/>
                  <a:gd name="T23" fmla="*/ 2 h 34"/>
                  <a:gd name="T24" fmla="*/ 1 w 33"/>
                  <a:gd name="T25" fmla="*/ 3 h 34"/>
                  <a:gd name="T26" fmla="*/ 1 w 33"/>
                  <a:gd name="T27" fmla="*/ 4 h 34"/>
                  <a:gd name="T28" fmla="*/ 2 w 33"/>
                  <a:gd name="T29" fmla="*/ 4 h 34"/>
                  <a:gd name="T30" fmla="*/ 3 w 33"/>
                  <a:gd name="T31" fmla="*/ 5 h 34"/>
                  <a:gd name="T32" fmla="*/ 3 w 33"/>
                  <a:gd name="T33" fmla="*/ 4 h 34"/>
                  <a:gd name="T34" fmla="*/ 4 w 33"/>
                  <a:gd name="T35" fmla="*/ 4 h 3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3"/>
                  <a:gd name="T55" fmla="*/ 0 h 34"/>
                  <a:gd name="T56" fmla="*/ 33 w 33"/>
                  <a:gd name="T57" fmla="*/ 34 h 3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3" h="34">
                    <a:moveTo>
                      <a:pt x="29" y="29"/>
                    </a:moveTo>
                    <a:lnTo>
                      <a:pt x="32" y="23"/>
                    </a:lnTo>
                    <a:lnTo>
                      <a:pt x="33" y="16"/>
                    </a:lnTo>
                    <a:lnTo>
                      <a:pt x="32" y="9"/>
                    </a:lnTo>
                    <a:lnTo>
                      <a:pt x="29" y="5"/>
                    </a:lnTo>
                    <a:lnTo>
                      <a:pt x="24" y="1"/>
                    </a:lnTo>
                    <a:lnTo>
                      <a:pt x="17" y="0"/>
                    </a:lnTo>
                    <a:lnTo>
                      <a:pt x="10" y="1"/>
                    </a:lnTo>
                    <a:lnTo>
                      <a:pt x="4" y="5"/>
                    </a:lnTo>
                    <a:lnTo>
                      <a:pt x="2" y="9"/>
                    </a:lnTo>
                    <a:lnTo>
                      <a:pt x="0" y="16"/>
                    </a:lnTo>
                    <a:lnTo>
                      <a:pt x="2" y="23"/>
                    </a:lnTo>
                    <a:lnTo>
                      <a:pt x="5" y="28"/>
                    </a:lnTo>
                    <a:lnTo>
                      <a:pt x="10" y="31"/>
                    </a:lnTo>
                    <a:lnTo>
                      <a:pt x="17" y="34"/>
                    </a:lnTo>
                    <a:lnTo>
                      <a:pt x="24" y="31"/>
                    </a:lnTo>
                    <a:lnTo>
                      <a:pt x="29" y="29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90" name="Freeform 3149">
                <a:extLst>
                  <a:ext uri="{FF2B5EF4-FFF2-40B4-BE49-F238E27FC236}">
                    <a16:creationId xmlns:a16="http://schemas.microsoft.com/office/drawing/2014/main" id="{65A8907D-69ED-4625-9475-511BCF3E4D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5" y="2594"/>
                <a:ext cx="17" cy="17"/>
              </a:xfrm>
              <a:custGeom>
                <a:avLst/>
                <a:gdLst>
                  <a:gd name="T0" fmla="*/ 4 w 34"/>
                  <a:gd name="T1" fmla="*/ 4 h 33"/>
                  <a:gd name="T2" fmla="*/ 5 w 34"/>
                  <a:gd name="T3" fmla="*/ 3 h 33"/>
                  <a:gd name="T4" fmla="*/ 5 w 34"/>
                  <a:gd name="T5" fmla="*/ 2 h 33"/>
                  <a:gd name="T6" fmla="*/ 5 w 34"/>
                  <a:gd name="T7" fmla="*/ 2 h 33"/>
                  <a:gd name="T8" fmla="*/ 4 w 34"/>
                  <a:gd name="T9" fmla="*/ 1 h 33"/>
                  <a:gd name="T10" fmla="*/ 4 w 34"/>
                  <a:gd name="T11" fmla="*/ 1 h 33"/>
                  <a:gd name="T12" fmla="*/ 3 w 34"/>
                  <a:gd name="T13" fmla="*/ 0 h 33"/>
                  <a:gd name="T14" fmla="*/ 2 w 34"/>
                  <a:gd name="T15" fmla="*/ 1 h 33"/>
                  <a:gd name="T16" fmla="*/ 1 w 34"/>
                  <a:gd name="T17" fmla="*/ 1 h 33"/>
                  <a:gd name="T18" fmla="*/ 1 w 34"/>
                  <a:gd name="T19" fmla="*/ 1 h 33"/>
                  <a:gd name="T20" fmla="*/ 1 w 34"/>
                  <a:gd name="T21" fmla="*/ 2 h 33"/>
                  <a:gd name="T22" fmla="*/ 0 w 34"/>
                  <a:gd name="T23" fmla="*/ 2 h 33"/>
                  <a:gd name="T24" fmla="*/ 1 w 34"/>
                  <a:gd name="T25" fmla="*/ 3 h 33"/>
                  <a:gd name="T26" fmla="*/ 1 w 34"/>
                  <a:gd name="T27" fmla="*/ 4 h 33"/>
                  <a:gd name="T28" fmla="*/ 2 w 34"/>
                  <a:gd name="T29" fmla="*/ 4 h 33"/>
                  <a:gd name="T30" fmla="*/ 3 w 34"/>
                  <a:gd name="T31" fmla="*/ 5 h 33"/>
                  <a:gd name="T32" fmla="*/ 4 w 34"/>
                  <a:gd name="T33" fmla="*/ 4 h 33"/>
                  <a:gd name="T34" fmla="*/ 4 w 34"/>
                  <a:gd name="T35" fmla="*/ 4 h 3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4"/>
                  <a:gd name="T55" fmla="*/ 0 h 33"/>
                  <a:gd name="T56" fmla="*/ 34 w 34"/>
                  <a:gd name="T57" fmla="*/ 33 h 3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4" h="33">
                    <a:moveTo>
                      <a:pt x="29" y="28"/>
                    </a:moveTo>
                    <a:lnTo>
                      <a:pt x="33" y="23"/>
                    </a:lnTo>
                    <a:lnTo>
                      <a:pt x="34" y="16"/>
                    </a:lnTo>
                    <a:lnTo>
                      <a:pt x="33" y="9"/>
                    </a:lnTo>
                    <a:lnTo>
                      <a:pt x="29" y="4"/>
                    </a:lnTo>
                    <a:lnTo>
                      <a:pt x="25" y="1"/>
                    </a:lnTo>
                    <a:lnTo>
                      <a:pt x="18" y="0"/>
                    </a:lnTo>
                    <a:lnTo>
                      <a:pt x="11" y="1"/>
                    </a:lnTo>
                    <a:lnTo>
                      <a:pt x="5" y="4"/>
                    </a:lnTo>
                    <a:lnTo>
                      <a:pt x="3" y="9"/>
                    </a:lnTo>
                    <a:lnTo>
                      <a:pt x="0" y="16"/>
                    </a:lnTo>
                    <a:lnTo>
                      <a:pt x="3" y="23"/>
                    </a:lnTo>
                    <a:lnTo>
                      <a:pt x="6" y="27"/>
                    </a:lnTo>
                    <a:lnTo>
                      <a:pt x="11" y="31"/>
                    </a:lnTo>
                    <a:lnTo>
                      <a:pt x="18" y="33"/>
                    </a:lnTo>
                    <a:lnTo>
                      <a:pt x="25" y="31"/>
                    </a:lnTo>
                    <a:lnTo>
                      <a:pt x="29" y="28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91" name="Freeform 3150">
                <a:extLst>
                  <a:ext uri="{FF2B5EF4-FFF2-40B4-BE49-F238E27FC236}">
                    <a16:creationId xmlns:a16="http://schemas.microsoft.com/office/drawing/2014/main" id="{7A06DC17-525B-4409-B408-0D3151698C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1" y="2617"/>
                <a:ext cx="17" cy="17"/>
              </a:xfrm>
              <a:custGeom>
                <a:avLst/>
                <a:gdLst>
                  <a:gd name="T0" fmla="*/ 4 w 33"/>
                  <a:gd name="T1" fmla="*/ 4 h 34"/>
                  <a:gd name="T2" fmla="*/ 4 w 33"/>
                  <a:gd name="T3" fmla="*/ 3 h 34"/>
                  <a:gd name="T4" fmla="*/ 5 w 33"/>
                  <a:gd name="T5" fmla="*/ 2 h 34"/>
                  <a:gd name="T6" fmla="*/ 4 w 33"/>
                  <a:gd name="T7" fmla="*/ 2 h 34"/>
                  <a:gd name="T8" fmla="*/ 4 w 33"/>
                  <a:gd name="T9" fmla="*/ 1 h 34"/>
                  <a:gd name="T10" fmla="*/ 3 w 33"/>
                  <a:gd name="T11" fmla="*/ 1 h 34"/>
                  <a:gd name="T12" fmla="*/ 3 w 33"/>
                  <a:gd name="T13" fmla="*/ 0 h 34"/>
                  <a:gd name="T14" fmla="*/ 2 w 33"/>
                  <a:gd name="T15" fmla="*/ 1 h 34"/>
                  <a:gd name="T16" fmla="*/ 1 w 33"/>
                  <a:gd name="T17" fmla="*/ 1 h 34"/>
                  <a:gd name="T18" fmla="*/ 1 w 33"/>
                  <a:gd name="T19" fmla="*/ 1 h 34"/>
                  <a:gd name="T20" fmla="*/ 1 w 33"/>
                  <a:gd name="T21" fmla="*/ 2 h 34"/>
                  <a:gd name="T22" fmla="*/ 0 w 33"/>
                  <a:gd name="T23" fmla="*/ 2 h 34"/>
                  <a:gd name="T24" fmla="*/ 1 w 33"/>
                  <a:gd name="T25" fmla="*/ 3 h 34"/>
                  <a:gd name="T26" fmla="*/ 1 w 33"/>
                  <a:gd name="T27" fmla="*/ 4 h 34"/>
                  <a:gd name="T28" fmla="*/ 2 w 33"/>
                  <a:gd name="T29" fmla="*/ 4 h 34"/>
                  <a:gd name="T30" fmla="*/ 3 w 33"/>
                  <a:gd name="T31" fmla="*/ 5 h 34"/>
                  <a:gd name="T32" fmla="*/ 3 w 33"/>
                  <a:gd name="T33" fmla="*/ 4 h 34"/>
                  <a:gd name="T34" fmla="*/ 4 w 33"/>
                  <a:gd name="T35" fmla="*/ 4 h 3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3"/>
                  <a:gd name="T55" fmla="*/ 0 h 34"/>
                  <a:gd name="T56" fmla="*/ 33 w 33"/>
                  <a:gd name="T57" fmla="*/ 34 h 3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3" h="34">
                    <a:moveTo>
                      <a:pt x="29" y="29"/>
                    </a:moveTo>
                    <a:lnTo>
                      <a:pt x="32" y="23"/>
                    </a:lnTo>
                    <a:lnTo>
                      <a:pt x="33" y="16"/>
                    </a:lnTo>
                    <a:lnTo>
                      <a:pt x="32" y="9"/>
                    </a:lnTo>
                    <a:lnTo>
                      <a:pt x="29" y="5"/>
                    </a:lnTo>
                    <a:lnTo>
                      <a:pt x="24" y="1"/>
                    </a:lnTo>
                    <a:lnTo>
                      <a:pt x="17" y="0"/>
                    </a:lnTo>
                    <a:lnTo>
                      <a:pt x="10" y="1"/>
                    </a:lnTo>
                    <a:lnTo>
                      <a:pt x="4" y="5"/>
                    </a:lnTo>
                    <a:lnTo>
                      <a:pt x="2" y="9"/>
                    </a:lnTo>
                    <a:lnTo>
                      <a:pt x="0" y="16"/>
                    </a:lnTo>
                    <a:lnTo>
                      <a:pt x="2" y="23"/>
                    </a:lnTo>
                    <a:lnTo>
                      <a:pt x="6" y="28"/>
                    </a:lnTo>
                    <a:lnTo>
                      <a:pt x="10" y="31"/>
                    </a:lnTo>
                    <a:lnTo>
                      <a:pt x="17" y="34"/>
                    </a:lnTo>
                    <a:lnTo>
                      <a:pt x="24" y="31"/>
                    </a:lnTo>
                    <a:lnTo>
                      <a:pt x="29" y="29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92" name="Freeform 3151">
                <a:extLst>
                  <a:ext uri="{FF2B5EF4-FFF2-40B4-BE49-F238E27FC236}">
                    <a16:creationId xmlns:a16="http://schemas.microsoft.com/office/drawing/2014/main" id="{9574E583-BB80-4B9D-AA49-9675FDB4FC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8" y="2641"/>
                <a:ext cx="16" cy="17"/>
              </a:xfrm>
              <a:custGeom>
                <a:avLst/>
                <a:gdLst>
                  <a:gd name="T0" fmla="*/ 3 w 34"/>
                  <a:gd name="T1" fmla="*/ 4 h 34"/>
                  <a:gd name="T2" fmla="*/ 4 w 34"/>
                  <a:gd name="T3" fmla="*/ 3 h 34"/>
                  <a:gd name="T4" fmla="*/ 4 w 34"/>
                  <a:gd name="T5" fmla="*/ 3 h 34"/>
                  <a:gd name="T6" fmla="*/ 4 w 34"/>
                  <a:gd name="T7" fmla="*/ 2 h 34"/>
                  <a:gd name="T8" fmla="*/ 3 w 34"/>
                  <a:gd name="T9" fmla="*/ 1 h 34"/>
                  <a:gd name="T10" fmla="*/ 3 w 34"/>
                  <a:gd name="T11" fmla="*/ 1 h 34"/>
                  <a:gd name="T12" fmla="*/ 2 w 34"/>
                  <a:gd name="T13" fmla="*/ 0 h 34"/>
                  <a:gd name="T14" fmla="*/ 1 w 34"/>
                  <a:gd name="T15" fmla="*/ 1 h 34"/>
                  <a:gd name="T16" fmla="*/ 0 w 34"/>
                  <a:gd name="T17" fmla="*/ 1 h 34"/>
                  <a:gd name="T18" fmla="*/ 0 w 34"/>
                  <a:gd name="T19" fmla="*/ 1 h 34"/>
                  <a:gd name="T20" fmla="*/ 0 w 34"/>
                  <a:gd name="T21" fmla="*/ 2 h 34"/>
                  <a:gd name="T22" fmla="*/ 0 w 34"/>
                  <a:gd name="T23" fmla="*/ 3 h 34"/>
                  <a:gd name="T24" fmla="*/ 0 w 34"/>
                  <a:gd name="T25" fmla="*/ 3 h 34"/>
                  <a:gd name="T26" fmla="*/ 0 w 34"/>
                  <a:gd name="T27" fmla="*/ 4 h 34"/>
                  <a:gd name="T28" fmla="*/ 1 w 34"/>
                  <a:gd name="T29" fmla="*/ 4 h 34"/>
                  <a:gd name="T30" fmla="*/ 2 w 34"/>
                  <a:gd name="T31" fmla="*/ 5 h 34"/>
                  <a:gd name="T32" fmla="*/ 3 w 34"/>
                  <a:gd name="T33" fmla="*/ 4 h 34"/>
                  <a:gd name="T34" fmla="*/ 3 w 34"/>
                  <a:gd name="T35" fmla="*/ 4 h 3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4"/>
                  <a:gd name="T55" fmla="*/ 0 h 34"/>
                  <a:gd name="T56" fmla="*/ 34 w 34"/>
                  <a:gd name="T57" fmla="*/ 34 h 3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4" h="34">
                    <a:moveTo>
                      <a:pt x="29" y="29"/>
                    </a:moveTo>
                    <a:lnTo>
                      <a:pt x="33" y="24"/>
                    </a:lnTo>
                    <a:lnTo>
                      <a:pt x="34" y="17"/>
                    </a:lnTo>
                    <a:lnTo>
                      <a:pt x="33" y="10"/>
                    </a:lnTo>
                    <a:lnTo>
                      <a:pt x="29" y="5"/>
                    </a:lnTo>
                    <a:lnTo>
                      <a:pt x="25" y="2"/>
                    </a:lnTo>
                    <a:lnTo>
                      <a:pt x="18" y="0"/>
                    </a:lnTo>
                    <a:lnTo>
                      <a:pt x="11" y="2"/>
                    </a:lnTo>
                    <a:lnTo>
                      <a:pt x="5" y="5"/>
                    </a:lnTo>
                    <a:lnTo>
                      <a:pt x="3" y="10"/>
                    </a:lnTo>
                    <a:lnTo>
                      <a:pt x="0" y="17"/>
                    </a:lnTo>
                    <a:lnTo>
                      <a:pt x="3" y="24"/>
                    </a:lnTo>
                    <a:lnTo>
                      <a:pt x="6" y="28"/>
                    </a:lnTo>
                    <a:lnTo>
                      <a:pt x="11" y="32"/>
                    </a:lnTo>
                    <a:lnTo>
                      <a:pt x="18" y="34"/>
                    </a:lnTo>
                    <a:lnTo>
                      <a:pt x="25" y="32"/>
                    </a:lnTo>
                    <a:lnTo>
                      <a:pt x="29" y="29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93" name="Freeform 3152">
                <a:extLst>
                  <a:ext uri="{FF2B5EF4-FFF2-40B4-BE49-F238E27FC236}">
                    <a16:creationId xmlns:a16="http://schemas.microsoft.com/office/drawing/2014/main" id="{BA1EB542-F802-482F-BDD0-9E2F7244C5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4" y="2665"/>
                <a:ext cx="17" cy="17"/>
              </a:xfrm>
              <a:custGeom>
                <a:avLst/>
                <a:gdLst>
                  <a:gd name="T0" fmla="*/ 4 w 33"/>
                  <a:gd name="T1" fmla="*/ 4 h 33"/>
                  <a:gd name="T2" fmla="*/ 4 w 33"/>
                  <a:gd name="T3" fmla="*/ 3 h 33"/>
                  <a:gd name="T4" fmla="*/ 5 w 33"/>
                  <a:gd name="T5" fmla="*/ 2 h 33"/>
                  <a:gd name="T6" fmla="*/ 4 w 33"/>
                  <a:gd name="T7" fmla="*/ 2 h 33"/>
                  <a:gd name="T8" fmla="*/ 4 w 33"/>
                  <a:gd name="T9" fmla="*/ 1 h 33"/>
                  <a:gd name="T10" fmla="*/ 3 w 33"/>
                  <a:gd name="T11" fmla="*/ 1 h 33"/>
                  <a:gd name="T12" fmla="*/ 3 w 33"/>
                  <a:gd name="T13" fmla="*/ 0 h 33"/>
                  <a:gd name="T14" fmla="*/ 2 w 33"/>
                  <a:gd name="T15" fmla="*/ 1 h 33"/>
                  <a:gd name="T16" fmla="*/ 1 w 33"/>
                  <a:gd name="T17" fmla="*/ 1 h 33"/>
                  <a:gd name="T18" fmla="*/ 1 w 33"/>
                  <a:gd name="T19" fmla="*/ 1 h 33"/>
                  <a:gd name="T20" fmla="*/ 1 w 33"/>
                  <a:gd name="T21" fmla="*/ 2 h 33"/>
                  <a:gd name="T22" fmla="*/ 0 w 33"/>
                  <a:gd name="T23" fmla="*/ 2 h 33"/>
                  <a:gd name="T24" fmla="*/ 1 w 33"/>
                  <a:gd name="T25" fmla="*/ 3 h 33"/>
                  <a:gd name="T26" fmla="*/ 1 w 33"/>
                  <a:gd name="T27" fmla="*/ 4 h 33"/>
                  <a:gd name="T28" fmla="*/ 2 w 33"/>
                  <a:gd name="T29" fmla="*/ 4 h 33"/>
                  <a:gd name="T30" fmla="*/ 3 w 33"/>
                  <a:gd name="T31" fmla="*/ 5 h 33"/>
                  <a:gd name="T32" fmla="*/ 3 w 33"/>
                  <a:gd name="T33" fmla="*/ 4 h 33"/>
                  <a:gd name="T34" fmla="*/ 4 w 33"/>
                  <a:gd name="T35" fmla="*/ 4 h 3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3"/>
                  <a:gd name="T55" fmla="*/ 0 h 33"/>
                  <a:gd name="T56" fmla="*/ 33 w 33"/>
                  <a:gd name="T57" fmla="*/ 33 h 3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3" h="33">
                    <a:moveTo>
                      <a:pt x="29" y="29"/>
                    </a:moveTo>
                    <a:lnTo>
                      <a:pt x="32" y="23"/>
                    </a:lnTo>
                    <a:lnTo>
                      <a:pt x="33" y="16"/>
                    </a:lnTo>
                    <a:lnTo>
                      <a:pt x="32" y="9"/>
                    </a:lnTo>
                    <a:lnTo>
                      <a:pt x="29" y="4"/>
                    </a:lnTo>
                    <a:lnTo>
                      <a:pt x="24" y="1"/>
                    </a:lnTo>
                    <a:lnTo>
                      <a:pt x="17" y="0"/>
                    </a:lnTo>
                    <a:lnTo>
                      <a:pt x="10" y="1"/>
                    </a:lnTo>
                    <a:lnTo>
                      <a:pt x="5" y="4"/>
                    </a:lnTo>
                    <a:lnTo>
                      <a:pt x="2" y="9"/>
                    </a:lnTo>
                    <a:lnTo>
                      <a:pt x="0" y="16"/>
                    </a:lnTo>
                    <a:lnTo>
                      <a:pt x="2" y="23"/>
                    </a:lnTo>
                    <a:lnTo>
                      <a:pt x="6" y="28"/>
                    </a:lnTo>
                    <a:lnTo>
                      <a:pt x="10" y="31"/>
                    </a:lnTo>
                    <a:lnTo>
                      <a:pt x="17" y="33"/>
                    </a:lnTo>
                    <a:lnTo>
                      <a:pt x="24" y="31"/>
                    </a:lnTo>
                    <a:lnTo>
                      <a:pt x="29" y="29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94" name="Freeform 3153">
                <a:extLst>
                  <a:ext uri="{FF2B5EF4-FFF2-40B4-BE49-F238E27FC236}">
                    <a16:creationId xmlns:a16="http://schemas.microsoft.com/office/drawing/2014/main" id="{C85D1405-A378-4268-84AD-C50222A92F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0" y="2689"/>
                <a:ext cx="17" cy="16"/>
              </a:xfrm>
              <a:custGeom>
                <a:avLst/>
                <a:gdLst>
                  <a:gd name="T0" fmla="*/ 4 w 33"/>
                  <a:gd name="T1" fmla="*/ 3 h 34"/>
                  <a:gd name="T2" fmla="*/ 4 w 33"/>
                  <a:gd name="T3" fmla="*/ 2 h 34"/>
                  <a:gd name="T4" fmla="*/ 5 w 33"/>
                  <a:gd name="T5" fmla="*/ 2 h 34"/>
                  <a:gd name="T6" fmla="*/ 4 w 33"/>
                  <a:gd name="T7" fmla="*/ 1 h 34"/>
                  <a:gd name="T8" fmla="*/ 4 w 33"/>
                  <a:gd name="T9" fmla="*/ 0 h 34"/>
                  <a:gd name="T10" fmla="*/ 3 w 33"/>
                  <a:gd name="T11" fmla="*/ 0 h 34"/>
                  <a:gd name="T12" fmla="*/ 3 w 33"/>
                  <a:gd name="T13" fmla="*/ 0 h 34"/>
                  <a:gd name="T14" fmla="*/ 2 w 33"/>
                  <a:gd name="T15" fmla="*/ 0 h 34"/>
                  <a:gd name="T16" fmla="*/ 1 w 33"/>
                  <a:gd name="T17" fmla="*/ 0 h 34"/>
                  <a:gd name="T18" fmla="*/ 1 w 33"/>
                  <a:gd name="T19" fmla="*/ 0 h 34"/>
                  <a:gd name="T20" fmla="*/ 1 w 33"/>
                  <a:gd name="T21" fmla="*/ 1 h 34"/>
                  <a:gd name="T22" fmla="*/ 0 w 33"/>
                  <a:gd name="T23" fmla="*/ 2 h 34"/>
                  <a:gd name="T24" fmla="*/ 1 w 33"/>
                  <a:gd name="T25" fmla="*/ 2 h 34"/>
                  <a:gd name="T26" fmla="*/ 1 w 33"/>
                  <a:gd name="T27" fmla="*/ 3 h 34"/>
                  <a:gd name="T28" fmla="*/ 2 w 33"/>
                  <a:gd name="T29" fmla="*/ 3 h 34"/>
                  <a:gd name="T30" fmla="*/ 3 w 33"/>
                  <a:gd name="T31" fmla="*/ 4 h 34"/>
                  <a:gd name="T32" fmla="*/ 3 w 33"/>
                  <a:gd name="T33" fmla="*/ 3 h 34"/>
                  <a:gd name="T34" fmla="*/ 4 w 33"/>
                  <a:gd name="T35" fmla="*/ 3 h 3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3"/>
                  <a:gd name="T55" fmla="*/ 0 h 34"/>
                  <a:gd name="T56" fmla="*/ 33 w 33"/>
                  <a:gd name="T57" fmla="*/ 34 h 3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3" h="34">
                    <a:moveTo>
                      <a:pt x="28" y="29"/>
                    </a:moveTo>
                    <a:lnTo>
                      <a:pt x="32" y="23"/>
                    </a:lnTo>
                    <a:lnTo>
                      <a:pt x="33" y="16"/>
                    </a:lnTo>
                    <a:lnTo>
                      <a:pt x="32" y="10"/>
                    </a:lnTo>
                    <a:lnTo>
                      <a:pt x="28" y="5"/>
                    </a:lnTo>
                    <a:lnTo>
                      <a:pt x="24" y="1"/>
                    </a:lnTo>
                    <a:lnTo>
                      <a:pt x="17" y="0"/>
                    </a:lnTo>
                    <a:lnTo>
                      <a:pt x="10" y="1"/>
                    </a:lnTo>
                    <a:lnTo>
                      <a:pt x="4" y="5"/>
                    </a:lnTo>
                    <a:lnTo>
                      <a:pt x="2" y="10"/>
                    </a:lnTo>
                    <a:lnTo>
                      <a:pt x="0" y="16"/>
                    </a:lnTo>
                    <a:lnTo>
                      <a:pt x="2" y="23"/>
                    </a:lnTo>
                    <a:lnTo>
                      <a:pt x="5" y="28"/>
                    </a:lnTo>
                    <a:lnTo>
                      <a:pt x="10" y="32"/>
                    </a:lnTo>
                    <a:lnTo>
                      <a:pt x="17" y="34"/>
                    </a:lnTo>
                    <a:lnTo>
                      <a:pt x="24" y="32"/>
                    </a:lnTo>
                    <a:lnTo>
                      <a:pt x="28" y="29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95" name="Freeform 3154">
                <a:extLst>
                  <a:ext uri="{FF2B5EF4-FFF2-40B4-BE49-F238E27FC236}">
                    <a16:creationId xmlns:a16="http://schemas.microsoft.com/office/drawing/2014/main" id="{0F5AC6F6-F8FA-4305-9BC6-13998115E3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2" y="2644"/>
                <a:ext cx="131" cy="130"/>
              </a:xfrm>
              <a:custGeom>
                <a:avLst/>
                <a:gdLst>
                  <a:gd name="T0" fmla="*/ 22 w 261"/>
                  <a:gd name="T1" fmla="*/ 0 h 261"/>
                  <a:gd name="T2" fmla="*/ 0 w 261"/>
                  <a:gd name="T3" fmla="*/ 32 h 261"/>
                  <a:gd name="T4" fmla="*/ 33 w 261"/>
                  <a:gd name="T5" fmla="*/ 11 h 261"/>
                  <a:gd name="T6" fmla="*/ 19 w 261"/>
                  <a:gd name="T7" fmla="*/ 14 h 261"/>
                  <a:gd name="T8" fmla="*/ 22 w 261"/>
                  <a:gd name="T9" fmla="*/ 0 h 2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1"/>
                  <a:gd name="T16" fmla="*/ 0 h 261"/>
                  <a:gd name="T17" fmla="*/ 261 w 261"/>
                  <a:gd name="T18" fmla="*/ 261 h 2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1" h="261">
                    <a:moveTo>
                      <a:pt x="171" y="0"/>
                    </a:moveTo>
                    <a:lnTo>
                      <a:pt x="0" y="261"/>
                    </a:lnTo>
                    <a:lnTo>
                      <a:pt x="261" y="90"/>
                    </a:lnTo>
                    <a:lnTo>
                      <a:pt x="148" y="113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23587" name="Group 3188">
              <a:extLst>
                <a:ext uri="{FF2B5EF4-FFF2-40B4-BE49-F238E27FC236}">
                  <a16:creationId xmlns:a16="http://schemas.microsoft.com/office/drawing/2014/main" id="{28673E48-F2DB-46E1-982F-335DA36127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40" y="1944"/>
              <a:ext cx="306" cy="609"/>
              <a:chOff x="3340" y="1944"/>
              <a:chExt cx="306" cy="609"/>
            </a:xfrm>
          </p:grpSpPr>
          <p:sp>
            <p:nvSpPr>
              <p:cNvPr id="23656" name="Freeform 3156">
                <a:extLst>
                  <a:ext uri="{FF2B5EF4-FFF2-40B4-BE49-F238E27FC236}">
                    <a16:creationId xmlns:a16="http://schemas.microsoft.com/office/drawing/2014/main" id="{CF091ECA-B97D-4263-8FA1-5828CE4A4B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6" y="1944"/>
                <a:ext cx="10" cy="10"/>
              </a:xfrm>
              <a:custGeom>
                <a:avLst/>
                <a:gdLst>
                  <a:gd name="T0" fmla="*/ 3 w 20"/>
                  <a:gd name="T1" fmla="*/ 2 h 20"/>
                  <a:gd name="T2" fmla="*/ 3 w 20"/>
                  <a:gd name="T3" fmla="*/ 2 h 20"/>
                  <a:gd name="T4" fmla="*/ 3 w 20"/>
                  <a:gd name="T5" fmla="*/ 1 h 20"/>
                  <a:gd name="T6" fmla="*/ 3 w 20"/>
                  <a:gd name="T7" fmla="*/ 1 h 20"/>
                  <a:gd name="T8" fmla="*/ 2 w 20"/>
                  <a:gd name="T9" fmla="*/ 0 h 20"/>
                  <a:gd name="T10" fmla="*/ 2 w 20"/>
                  <a:gd name="T11" fmla="*/ 0 h 20"/>
                  <a:gd name="T12" fmla="*/ 1 w 20"/>
                  <a:gd name="T13" fmla="*/ 0 h 20"/>
                  <a:gd name="T14" fmla="*/ 1 w 20"/>
                  <a:gd name="T15" fmla="*/ 1 h 20"/>
                  <a:gd name="T16" fmla="*/ 1 w 20"/>
                  <a:gd name="T17" fmla="*/ 1 h 20"/>
                  <a:gd name="T18" fmla="*/ 1 w 20"/>
                  <a:gd name="T19" fmla="*/ 1 h 20"/>
                  <a:gd name="T20" fmla="*/ 0 w 20"/>
                  <a:gd name="T21" fmla="*/ 2 h 20"/>
                  <a:gd name="T22" fmla="*/ 1 w 20"/>
                  <a:gd name="T23" fmla="*/ 2 h 20"/>
                  <a:gd name="T24" fmla="*/ 1 w 20"/>
                  <a:gd name="T25" fmla="*/ 3 h 20"/>
                  <a:gd name="T26" fmla="*/ 1 w 20"/>
                  <a:gd name="T27" fmla="*/ 3 h 20"/>
                  <a:gd name="T28" fmla="*/ 2 w 20"/>
                  <a:gd name="T29" fmla="*/ 3 h 20"/>
                  <a:gd name="T30" fmla="*/ 2 w 20"/>
                  <a:gd name="T31" fmla="*/ 3 h 20"/>
                  <a:gd name="T32" fmla="*/ 3 w 20"/>
                  <a:gd name="T33" fmla="*/ 3 h 20"/>
                  <a:gd name="T34" fmla="*/ 3 w 20"/>
                  <a:gd name="T35" fmla="*/ 2 h 2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0"/>
                  <a:gd name="T55" fmla="*/ 0 h 20"/>
                  <a:gd name="T56" fmla="*/ 20 w 20"/>
                  <a:gd name="T57" fmla="*/ 20 h 2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0" h="20">
                    <a:moveTo>
                      <a:pt x="20" y="14"/>
                    </a:moveTo>
                    <a:lnTo>
                      <a:pt x="20" y="10"/>
                    </a:lnTo>
                    <a:lnTo>
                      <a:pt x="20" y="6"/>
                    </a:lnTo>
                    <a:lnTo>
                      <a:pt x="18" y="3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3"/>
                    </a:lnTo>
                    <a:lnTo>
                      <a:pt x="2" y="6"/>
                    </a:lnTo>
                    <a:lnTo>
                      <a:pt x="0" y="10"/>
                    </a:lnTo>
                    <a:lnTo>
                      <a:pt x="2" y="13"/>
                    </a:lnTo>
                    <a:lnTo>
                      <a:pt x="4" y="17"/>
                    </a:lnTo>
                    <a:lnTo>
                      <a:pt x="7" y="19"/>
                    </a:lnTo>
                    <a:lnTo>
                      <a:pt x="11" y="20"/>
                    </a:lnTo>
                    <a:lnTo>
                      <a:pt x="14" y="19"/>
                    </a:lnTo>
                    <a:lnTo>
                      <a:pt x="18" y="17"/>
                    </a:lnTo>
                    <a:lnTo>
                      <a:pt x="2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57" name="Freeform 3157">
                <a:extLst>
                  <a:ext uri="{FF2B5EF4-FFF2-40B4-BE49-F238E27FC236}">
                    <a16:creationId xmlns:a16="http://schemas.microsoft.com/office/drawing/2014/main" id="{6E00E852-AC99-42FE-94FE-9480FBD790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8" y="1961"/>
                <a:ext cx="9" cy="10"/>
              </a:xfrm>
              <a:custGeom>
                <a:avLst/>
                <a:gdLst>
                  <a:gd name="T0" fmla="*/ 2 w 20"/>
                  <a:gd name="T1" fmla="*/ 2 h 20"/>
                  <a:gd name="T2" fmla="*/ 2 w 20"/>
                  <a:gd name="T3" fmla="*/ 2 h 20"/>
                  <a:gd name="T4" fmla="*/ 2 w 20"/>
                  <a:gd name="T5" fmla="*/ 1 h 20"/>
                  <a:gd name="T6" fmla="*/ 2 w 20"/>
                  <a:gd name="T7" fmla="*/ 1 h 20"/>
                  <a:gd name="T8" fmla="*/ 1 w 20"/>
                  <a:gd name="T9" fmla="*/ 1 h 20"/>
                  <a:gd name="T10" fmla="*/ 1 w 20"/>
                  <a:gd name="T11" fmla="*/ 0 h 20"/>
                  <a:gd name="T12" fmla="*/ 0 w 20"/>
                  <a:gd name="T13" fmla="*/ 1 h 20"/>
                  <a:gd name="T14" fmla="*/ 0 w 20"/>
                  <a:gd name="T15" fmla="*/ 1 h 20"/>
                  <a:gd name="T16" fmla="*/ 0 w 20"/>
                  <a:gd name="T17" fmla="*/ 1 h 20"/>
                  <a:gd name="T18" fmla="*/ 0 w 20"/>
                  <a:gd name="T19" fmla="*/ 1 h 20"/>
                  <a:gd name="T20" fmla="*/ 0 w 20"/>
                  <a:gd name="T21" fmla="*/ 2 h 20"/>
                  <a:gd name="T22" fmla="*/ 0 w 20"/>
                  <a:gd name="T23" fmla="*/ 2 h 20"/>
                  <a:gd name="T24" fmla="*/ 0 w 20"/>
                  <a:gd name="T25" fmla="*/ 2 h 20"/>
                  <a:gd name="T26" fmla="*/ 0 w 20"/>
                  <a:gd name="T27" fmla="*/ 3 h 20"/>
                  <a:gd name="T28" fmla="*/ 1 w 20"/>
                  <a:gd name="T29" fmla="*/ 3 h 20"/>
                  <a:gd name="T30" fmla="*/ 1 w 20"/>
                  <a:gd name="T31" fmla="*/ 3 h 20"/>
                  <a:gd name="T32" fmla="*/ 2 w 20"/>
                  <a:gd name="T33" fmla="*/ 2 h 20"/>
                  <a:gd name="T34" fmla="*/ 2 w 20"/>
                  <a:gd name="T35" fmla="*/ 2 h 2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0"/>
                  <a:gd name="T55" fmla="*/ 0 h 20"/>
                  <a:gd name="T56" fmla="*/ 20 w 20"/>
                  <a:gd name="T57" fmla="*/ 20 h 2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0" h="20">
                    <a:moveTo>
                      <a:pt x="20" y="14"/>
                    </a:moveTo>
                    <a:lnTo>
                      <a:pt x="20" y="9"/>
                    </a:lnTo>
                    <a:lnTo>
                      <a:pt x="20" y="6"/>
                    </a:lnTo>
                    <a:lnTo>
                      <a:pt x="17" y="2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7" y="1"/>
                    </a:lnTo>
                    <a:lnTo>
                      <a:pt x="4" y="2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1" y="14"/>
                    </a:lnTo>
                    <a:lnTo>
                      <a:pt x="4" y="16"/>
                    </a:lnTo>
                    <a:lnTo>
                      <a:pt x="7" y="19"/>
                    </a:lnTo>
                    <a:lnTo>
                      <a:pt x="11" y="20"/>
                    </a:lnTo>
                    <a:lnTo>
                      <a:pt x="14" y="19"/>
                    </a:lnTo>
                    <a:lnTo>
                      <a:pt x="17" y="16"/>
                    </a:lnTo>
                    <a:lnTo>
                      <a:pt x="2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58" name="Freeform 3158">
                <a:extLst>
                  <a:ext uri="{FF2B5EF4-FFF2-40B4-BE49-F238E27FC236}">
                    <a16:creationId xmlns:a16="http://schemas.microsoft.com/office/drawing/2014/main" id="{7FD0B8DB-7EFC-40FB-8ADF-AC90D4D596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9" y="1978"/>
                <a:ext cx="10" cy="10"/>
              </a:xfrm>
              <a:custGeom>
                <a:avLst/>
                <a:gdLst>
                  <a:gd name="T0" fmla="*/ 3 w 19"/>
                  <a:gd name="T1" fmla="*/ 2 h 20"/>
                  <a:gd name="T2" fmla="*/ 3 w 19"/>
                  <a:gd name="T3" fmla="*/ 2 h 20"/>
                  <a:gd name="T4" fmla="*/ 3 w 19"/>
                  <a:gd name="T5" fmla="*/ 1 h 20"/>
                  <a:gd name="T6" fmla="*/ 3 w 19"/>
                  <a:gd name="T7" fmla="*/ 1 h 20"/>
                  <a:gd name="T8" fmla="*/ 2 w 19"/>
                  <a:gd name="T9" fmla="*/ 1 h 20"/>
                  <a:gd name="T10" fmla="*/ 2 w 19"/>
                  <a:gd name="T11" fmla="*/ 0 h 20"/>
                  <a:gd name="T12" fmla="*/ 1 w 19"/>
                  <a:gd name="T13" fmla="*/ 1 h 20"/>
                  <a:gd name="T14" fmla="*/ 1 w 19"/>
                  <a:gd name="T15" fmla="*/ 1 h 20"/>
                  <a:gd name="T16" fmla="*/ 1 w 19"/>
                  <a:gd name="T17" fmla="*/ 1 h 20"/>
                  <a:gd name="T18" fmla="*/ 1 w 19"/>
                  <a:gd name="T19" fmla="*/ 1 h 20"/>
                  <a:gd name="T20" fmla="*/ 0 w 19"/>
                  <a:gd name="T21" fmla="*/ 2 h 20"/>
                  <a:gd name="T22" fmla="*/ 1 w 19"/>
                  <a:gd name="T23" fmla="*/ 2 h 20"/>
                  <a:gd name="T24" fmla="*/ 1 w 19"/>
                  <a:gd name="T25" fmla="*/ 3 h 20"/>
                  <a:gd name="T26" fmla="*/ 1 w 19"/>
                  <a:gd name="T27" fmla="*/ 3 h 20"/>
                  <a:gd name="T28" fmla="*/ 2 w 19"/>
                  <a:gd name="T29" fmla="*/ 3 h 20"/>
                  <a:gd name="T30" fmla="*/ 2 w 19"/>
                  <a:gd name="T31" fmla="*/ 3 h 20"/>
                  <a:gd name="T32" fmla="*/ 3 w 19"/>
                  <a:gd name="T33" fmla="*/ 3 h 20"/>
                  <a:gd name="T34" fmla="*/ 3 w 19"/>
                  <a:gd name="T35" fmla="*/ 2 h 2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9"/>
                  <a:gd name="T55" fmla="*/ 0 h 20"/>
                  <a:gd name="T56" fmla="*/ 19 w 19"/>
                  <a:gd name="T57" fmla="*/ 20 h 2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9" h="20">
                    <a:moveTo>
                      <a:pt x="19" y="14"/>
                    </a:moveTo>
                    <a:lnTo>
                      <a:pt x="19" y="10"/>
                    </a:lnTo>
                    <a:lnTo>
                      <a:pt x="18" y="7"/>
                    </a:lnTo>
                    <a:lnTo>
                      <a:pt x="17" y="3"/>
                    </a:lnTo>
                    <a:lnTo>
                      <a:pt x="14" y="1"/>
                    </a:lnTo>
                    <a:lnTo>
                      <a:pt x="10" y="0"/>
                    </a:lnTo>
                    <a:lnTo>
                      <a:pt x="6" y="1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10"/>
                    </a:lnTo>
                    <a:lnTo>
                      <a:pt x="1" y="14"/>
                    </a:lnTo>
                    <a:lnTo>
                      <a:pt x="3" y="17"/>
                    </a:lnTo>
                    <a:lnTo>
                      <a:pt x="6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1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59" name="Freeform 3159">
                <a:extLst>
                  <a:ext uri="{FF2B5EF4-FFF2-40B4-BE49-F238E27FC236}">
                    <a16:creationId xmlns:a16="http://schemas.microsoft.com/office/drawing/2014/main" id="{DD166876-683B-4CCB-A9A1-C06A17DC9A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0" y="1996"/>
                <a:ext cx="10" cy="10"/>
              </a:xfrm>
              <a:custGeom>
                <a:avLst/>
                <a:gdLst>
                  <a:gd name="T0" fmla="*/ 3 w 20"/>
                  <a:gd name="T1" fmla="*/ 2 h 19"/>
                  <a:gd name="T2" fmla="*/ 3 w 20"/>
                  <a:gd name="T3" fmla="*/ 2 h 19"/>
                  <a:gd name="T4" fmla="*/ 3 w 20"/>
                  <a:gd name="T5" fmla="*/ 1 h 19"/>
                  <a:gd name="T6" fmla="*/ 3 w 20"/>
                  <a:gd name="T7" fmla="*/ 1 h 19"/>
                  <a:gd name="T8" fmla="*/ 2 w 20"/>
                  <a:gd name="T9" fmla="*/ 0 h 19"/>
                  <a:gd name="T10" fmla="*/ 2 w 20"/>
                  <a:gd name="T11" fmla="*/ 0 h 19"/>
                  <a:gd name="T12" fmla="*/ 1 w 20"/>
                  <a:gd name="T13" fmla="*/ 0 h 19"/>
                  <a:gd name="T14" fmla="*/ 1 w 20"/>
                  <a:gd name="T15" fmla="*/ 1 h 19"/>
                  <a:gd name="T16" fmla="*/ 0 w 20"/>
                  <a:gd name="T17" fmla="*/ 1 h 19"/>
                  <a:gd name="T18" fmla="*/ 0 w 20"/>
                  <a:gd name="T19" fmla="*/ 1 h 19"/>
                  <a:gd name="T20" fmla="*/ 0 w 20"/>
                  <a:gd name="T21" fmla="*/ 2 h 19"/>
                  <a:gd name="T22" fmla="*/ 1 w 20"/>
                  <a:gd name="T23" fmla="*/ 2 h 19"/>
                  <a:gd name="T24" fmla="*/ 1 w 20"/>
                  <a:gd name="T25" fmla="*/ 2 h 19"/>
                  <a:gd name="T26" fmla="*/ 1 w 20"/>
                  <a:gd name="T27" fmla="*/ 3 h 19"/>
                  <a:gd name="T28" fmla="*/ 2 w 20"/>
                  <a:gd name="T29" fmla="*/ 3 h 19"/>
                  <a:gd name="T30" fmla="*/ 2 w 20"/>
                  <a:gd name="T31" fmla="*/ 3 h 19"/>
                  <a:gd name="T32" fmla="*/ 3 w 20"/>
                  <a:gd name="T33" fmla="*/ 2 h 19"/>
                  <a:gd name="T34" fmla="*/ 3 w 20"/>
                  <a:gd name="T35" fmla="*/ 2 h 1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0"/>
                  <a:gd name="T55" fmla="*/ 0 h 19"/>
                  <a:gd name="T56" fmla="*/ 20 w 20"/>
                  <a:gd name="T57" fmla="*/ 19 h 1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0" h="19">
                    <a:moveTo>
                      <a:pt x="19" y="14"/>
                    </a:moveTo>
                    <a:lnTo>
                      <a:pt x="20" y="9"/>
                    </a:lnTo>
                    <a:lnTo>
                      <a:pt x="19" y="6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6" y="0"/>
                    </a:lnTo>
                    <a:lnTo>
                      <a:pt x="3" y="2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2" y="14"/>
                    </a:lnTo>
                    <a:lnTo>
                      <a:pt x="3" y="16"/>
                    </a:lnTo>
                    <a:lnTo>
                      <a:pt x="6" y="18"/>
                    </a:lnTo>
                    <a:lnTo>
                      <a:pt x="10" y="19"/>
                    </a:lnTo>
                    <a:lnTo>
                      <a:pt x="14" y="18"/>
                    </a:lnTo>
                    <a:lnTo>
                      <a:pt x="17" y="16"/>
                    </a:lnTo>
                    <a:lnTo>
                      <a:pt x="1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60" name="Freeform 3160">
                <a:extLst>
                  <a:ext uri="{FF2B5EF4-FFF2-40B4-BE49-F238E27FC236}">
                    <a16:creationId xmlns:a16="http://schemas.microsoft.com/office/drawing/2014/main" id="{1F883F16-3914-4823-9F65-2430859F82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2" y="2014"/>
                <a:ext cx="9" cy="10"/>
              </a:xfrm>
              <a:custGeom>
                <a:avLst/>
                <a:gdLst>
                  <a:gd name="T0" fmla="*/ 2 w 20"/>
                  <a:gd name="T1" fmla="*/ 2 h 20"/>
                  <a:gd name="T2" fmla="*/ 2 w 20"/>
                  <a:gd name="T3" fmla="*/ 2 h 20"/>
                  <a:gd name="T4" fmla="*/ 2 w 20"/>
                  <a:gd name="T5" fmla="*/ 1 h 20"/>
                  <a:gd name="T6" fmla="*/ 1 w 20"/>
                  <a:gd name="T7" fmla="*/ 1 h 20"/>
                  <a:gd name="T8" fmla="*/ 1 w 20"/>
                  <a:gd name="T9" fmla="*/ 1 h 20"/>
                  <a:gd name="T10" fmla="*/ 1 w 20"/>
                  <a:gd name="T11" fmla="*/ 0 h 20"/>
                  <a:gd name="T12" fmla="*/ 0 w 20"/>
                  <a:gd name="T13" fmla="*/ 1 h 20"/>
                  <a:gd name="T14" fmla="*/ 0 w 20"/>
                  <a:gd name="T15" fmla="*/ 1 h 20"/>
                  <a:gd name="T16" fmla="*/ 0 w 20"/>
                  <a:gd name="T17" fmla="*/ 1 h 20"/>
                  <a:gd name="T18" fmla="*/ 0 w 20"/>
                  <a:gd name="T19" fmla="*/ 1 h 20"/>
                  <a:gd name="T20" fmla="*/ 0 w 20"/>
                  <a:gd name="T21" fmla="*/ 2 h 20"/>
                  <a:gd name="T22" fmla="*/ 0 w 20"/>
                  <a:gd name="T23" fmla="*/ 2 h 20"/>
                  <a:gd name="T24" fmla="*/ 0 w 20"/>
                  <a:gd name="T25" fmla="*/ 3 h 20"/>
                  <a:gd name="T26" fmla="*/ 0 w 20"/>
                  <a:gd name="T27" fmla="*/ 3 h 20"/>
                  <a:gd name="T28" fmla="*/ 1 w 20"/>
                  <a:gd name="T29" fmla="*/ 3 h 20"/>
                  <a:gd name="T30" fmla="*/ 1 w 20"/>
                  <a:gd name="T31" fmla="*/ 3 h 20"/>
                  <a:gd name="T32" fmla="*/ 1 w 20"/>
                  <a:gd name="T33" fmla="*/ 3 h 20"/>
                  <a:gd name="T34" fmla="*/ 2 w 20"/>
                  <a:gd name="T35" fmla="*/ 2 h 2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0"/>
                  <a:gd name="T55" fmla="*/ 0 h 20"/>
                  <a:gd name="T56" fmla="*/ 20 w 20"/>
                  <a:gd name="T57" fmla="*/ 20 h 2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0" h="20">
                    <a:moveTo>
                      <a:pt x="19" y="14"/>
                    </a:moveTo>
                    <a:lnTo>
                      <a:pt x="20" y="11"/>
                    </a:lnTo>
                    <a:lnTo>
                      <a:pt x="19" y="6"/>
                    </a:lnTo>
                    <a:lnTo>
                      <a:pt x="16" y="4"/>
                    </a:lnTo>
                    <a:lnTo>
                      <a:pt x="14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2" y="18"/>
                    </a:lnTo>
                    <a:lnTo>
                      <a:pt x="6" y="20"/>
                    </a:lnTo>
                    <a:lnTo>
                      <a:pt x="9" y="20"/>
                    </a:lnTo>
                    <a:lnTo>
                      <a:pt x="14" y="20"/>
                    </a:lnTo>
                    <a:lnTo>
                      <a:pt x="16" y="18"/>
                    </a:lnTo>
                    <a:lnTo>
                      <a:pt x="1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61" name="Freeform 3161">
                <a:extLst>
                  <a:ext uri="{FF2B5EF4-FFF2-40B4-BE49-F238E27FC236}">
                    <a16:creationId xmlns:a16="http://schemas.microsoft.com/office/drawing/2014/main" id="{3F942B8C-1169-4754-9E92-481163FF74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3" y="2032"/>
                <a:ext cx="10" cy="9"/>
              </a:xfrm>
              <a:custGeom>
                <a:avLst/>
                <a:gdLst>
                  <a:gd name="T0" fmla="*/ 3 w 19"/>
                  <a:gd name="T1" fmla="*/ 1 h 20"/>
                  <a:gd name="T2" fmla="*/ 3 w 19"/>
                  <a:gd name="T3" fmla="*/ 1 h 20"/>
                  <a:gd name="T4" fmla="*/ 3 w 19"/>
                  <a:gd name="T5" fmla="*/ 0 h 20"/>
                  <a:gd name="T6" fmla="*/ 2 w 19"/>
                  <a:gd name="T7" fmla="*/ 0 h 20"/>
                  <a:gd name="T8" fmla="*/ 2 w 19"/>
                  <a:gd name="T9" fmla="*/ 0 h 20"/>
                  <a:gd name="T10" fmla="*/ 2 w 19"/>
                  <a:gd name="T11" fmla="*/ 0 h 20"/>
                  <a:gd name="T12" fmla="*/ 1 w 19"/>
                  <a:gd name="T13" fmla="*/ 0 h 20"/>
                  <a:gd name="T14" fmla="*/ 1 w 19"/>
                  <a:gd name="T15" fmla="*/ 0 h 20"/>
                  <a:gd name="T16" fmla="*/ 0 w 19"/>
                  <a:gd name="T17" fmla="*/ 0 h 20"/>
                  <a:gd name="T18" fmla="*/ 0 w 19"/>
                  <a:gd name="T19" fmla="*/ 0 h 20"/>
                  <a:gd name="T20" fmla="*/ 0 w 19"/>
                  <a:gd name="T21" fmla="*/ 1 h 20"/>
                  <a:gd name="T22" fmla="*/ 0 w 19"/>
                  <a:gd name="T23" fmla="*/ 1 h 20"/>
                  <a:gd name="T24" fmla="*/ 1 w 19"/>
                  <a:gd name="T25" fmla="*/ 1 h 20"/>
                  <a:gd name="T26" fmla="*/ 1 w 19"/>
                  <a:gd name="T27" fmla="*/ 2 h 20"/>
                  <a:gd name="T28" fmla="*/ 2 w 19"/>
                  <a:gd name="T29" fmla="*/ 2 h 20"/>
                  <a:gd name="T30" fmla="*/ 2 w 19"/>
                  <a:gd name="T31" fmla="*/ 2 h 20"/>
                  <a:gd name="T32" fmla="*/ 2 w 19"/>
                  <a:gd name="T33" fmla="*/ 1 h 20"/>
                  <a:gd name="T34" fmla="*/ 3 w 19"/>
                  <a:gd name="T35" fmla="*/ 1 h 2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9"/>
                  <a:gd name="T55" fmla="*/ 0 h 20"/>
                  <a:gd name="T56" fmla="*/ 19 w 19"/>
                  <a:gd name="T57" fmla="*/ 20 h 2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9" h="20">
                    <a:moveTo>
                      <a:pt x="18" y="14"/>
                    </a:moveTo>
                    <a:lnTo>
                      <a:pt x="19" y="10"/>
                    </a:lnTo>
                    <a:lnTo>
                      <a:pt x="18" y="6"/>
                    </a:lnTo>
                    <a:lnTo>
                      <a:pt x="16" y="3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2" y="16"/>
                    </a:lnTo>
                    <a:lnTo>
                      <a:pt x="5" y="19"/>
                    </a:lnTo>
                    <a:lnTo>
                      <a:pt x="9" y="20"/>
                    </a:lnTo>
                    <a:lnTo>
                      <a:pt x="12" y="19"/>
                    </a:lnTo>
                    <a:lnTo>
                      <a:pt x="16" y="16"/>
                    </a:lnTo>
                    <a:lnTo>
                      <a:pt x="18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62" name="Freeform 3162">
                <a:extLst>
                  <a:ext uri="{FF2B5EF4-FFF2-40B4-BE49-F238E27FC236}">
                    <a16:creationId xmlns:a16="http://schemas.microsoft.com/office/drawing/2014/main" id="{CA972790-A9A5-475E-AC72-F281C0CBA0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4" y="2049"/>
                <a:ext cx="9" cy="10"/>
              </a:xfrm>
              <a:custGeom>
                <a:avLst/>
                <a:gdLst>
                  <a:gd name="T0" fmla="*/ 2 w 20"/>
                  <a:gd name="T1" fmla="*/ 2 h 20"/>
                  <a:gd name="T2" fmla="*/ 2 w 20"/>
                  <a:gd name="T3" fmla="*/ 2 h 20"/>
                  <a:gd name="T4" fmla="*/ 2 w 20"/>
                  <a:gd name="T5" fmla="*/ 1 h 20"/>
                  <a:gd name="T6" fmla="*/ 2 w 20"/>
                  <a:gd name="T7" fmla="*/ 1 h 20"/>
                  <a:gd name="T8" fmla="*/ 1 w 20"/>
                  <a:gd name="T9" fmla="*/ 1 h 20"/>
                  <a:gd name="T10" fmla="*/ 1 w 20"/>
                  <a:gd name="T11" fmla="*/ 0 h 20"/>
                  <a:gd name="T12" fmla="*/ 0 w 20"/>
                  <a:gd name="T13" fmla="*/ 1 h 20"/>
                  <a:gd name="T14" fmla="*/ 0 w 20"/>
                  <a:gd name="T15" fmla="*/ 1 h 20"/>
                  <a:gd name="T16" fmla="*/ 0 w 20"/>
                  <a:gd name="T17" fmla="*/ 1 h 20"/>
                  <a:gd name="T18" fmla="*/ 0 w 20"/>
                  <a:gd name="T19" fmla="*/ 1 h 20"/>
                  <a:gd name="T20" fmla="*/ 0 w 20"/>
                  <a:gd name="T21" fmla="*/ 2 h 20"/>
                  <a:gd name="T22" fmla="*/ 0 w 20"/>
                  <a:gd name="T23" fmla="*/ 2 h 20"/>
                  <a:gd name="T24" fmla="*/ 0 w 20"/>
                  <a:gd name="T25" fmla="*/ 3 h 20"/>
                  <a:gd name="T26" fmla="*/ 0 w 20"/>
                  <a:gd name="T27" fmla="*/ 3 h 20"/>
                  <a:gd name="T28" fmla="*/ 1 w 20"/>
                  <a:gd name="T29" fmla="*/ 3 h 20"/>
                  <a:gd name="T30" fmla="*/ 1 w 20"/>
                  <a:gd name="T31" fmla="*/ 3 h 20"/>
                  <a:gd name="T32" fmla="*/ 2 w 20"/>
                  <a:gd name="T33" fmla="*/ 3 h 20"/>
                  <a:gd name="T34" fmla="*/ 2 w 20"/>
                  <a:gd name="T35" fmla="*/ 2 h 2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0"/>
                  <a:gd name="T55" fmla="*/ 0 h 20"/>
                  <a:gd name="T56" fmla="*/ 20 w 20"/>
                  <a:gd name="T57" fmla="*/ 20 h 2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0" h="20">
                    <a:moveTo>
                      <a:pt x="20" y="14"/>
                    </a:moveTo>
                    <a:lnTo>
                      <a:pt x="20" y="10"/>
                    </a:lnTo>
                    <a:lnTo>
                      <a:pt x="20" y="6"/>
                    </a:lnTo>
                    <a:lnTo>
                      <a:pt x="18" y="3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7" y="1"/>
                    </a:lnTo>
                    <a:lnTo>
                      <a:pt x="4" y="3"/>
                    </a:lnTo>
                    <a:lnTo>
                      <a:pt x="1" y="6"/>
                    </a:lnTo>
                    <a:lnTo>
                      <a:pt x="0" y="10"/>
                    </a:lnTo>
                    <a:lnTo>
                      <a:pt x="1" y="14"/>
                    </a:lnTo>
                    <a:lnTo>
                      <a:pt x="4" y="17"/>
                    </a:lnTo>
                    <a:lnTo>
                      <a:pt x="7" y="18"/>
                    </a:lnTo>
                    <a:lnTo>
                      <a:pt x="11" y="20"/>
                    </a:lnTo>
                    <a:lnTo>
                      <a:pt x="14" y="18"/>
                    </a:lnTo>
                    <a:lnTo>
                      <a:pt x="18" y="17"/>
                    </a:lnTo>
                    <a:lnTo>
                      <a:pt x="2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63" name="Freeform 3163">
                <a:extLst>
                  <a:ext uri="{FF2B5EF4-FFF2-40B4-BE49-F238E27FC236}">
                    <a16:creationId xmlns:a16="http://schemas.microsoft.com/office/drawing/2014/main" id="{E2AFAE39-979D-4C65-9DA6-32F4150FBD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5" y="2066"/>
                <a:ext cx="10" cy="10"/>
              </a:xfrm>
              <a:custGeom>
                <a:avLst/>
                <a:gdLst>
                  <a:gd name="T0" fmla="*/ 3 w 19"/>
                  <a:gd name="T1" fmla="*/ 2 h 19"/>
                  <a:gd name="T2" fmla="*/ 3 w 19"/>
                  <a:gd name="T3" fmla="*/ 2 h 19"/>
                  <a:gd name="T4" fmla="*/ 3 w 19"/>
                  <a:gd name="T5" fmla="*/ 1 h 19"/>
                  <a:gd name="T6" fmla="*/ 3 w 19"/>
                  <a:gd name="T7" fmla="*/ 1 h 19"/>
                  <a:gd name="T8" fmla="*/ 2 w 19"/>
                  <a:gd name="T9" fmla="*/ 1 h 19"/>
                  <a:gd name="T10" fmla="*/ 2 w 19"/>
                  <a:gd name="T11" fmla="*/ 0 h 19"/>
                  <a:gd name="T12" fmla="*/ 1 w 19"/>
                  <a:gd name="T13" fmla="*/ 1 h 19"/>
                  <a:gd name="T14" fmla="*/ 1 w 19"/>
                  <a:gd name="T15" fmla="*/ 1 h 19"/>
                  <a:gd name="T16" fmla="*/ 1 w 19"/>
                  <a:gd name="T17" fmla="*/ 1 h 19"/>
                  <a:gd name="T18" fmla="*/ 1 w 19"/>
                  <a:gd name="T19" fmla="*/ 1 h 19"/>
                  <a:gd name="T20" fmla="*/ 0 w 19"/>
                  <a:gd name="T21" fmla="*/ 2 h 19"/>
                  <a:gd name="T22" fmla="*/ 1 w 19"/>
                  <a:gd name="T23" fmla="*/ 2 h 19"/>
                  <a:gd name="T24" fmla="*/ 1 w 19"/>
                  <a:gd name="T25" fmla="*/ 3 h 19"/>
                  <a:gd name="T26" fmla="*/ 1 w 19"/>
                  <a:gd name="T27" fmla="*/ 3 h 19"/>
                  <a:gd name="T28" fmla="*/ 2 w 19"/>
                  <a:gd name="T29" fmla="*/ 3 h 19"/>
                  <a:gd name="T30" fmla="*/ 2 w 19"/>
                  <a:gd name="T31" fmla="*/ 3 h 19"/>
                  <a:gd name="T32" fmla="*/ 3 w 19"/>
                  <a:gd name="T33" fmla="*/ 3 h 19"/>
                  <a:gd name="T34" fmla="*/ 3 w 19"/>
                  <a:gd name="T35" fmla="*/ 2 h 1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9"/>
                  <a:gd name="T55" fmla="*/ 0 h 19"/>
                  <a:gd name="T56" fmla="*/ 19 w 19"/>
                  <a:gd name="T57" fmla="*/ 19 h 1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9" h="19">
                    <a:moveTo>
                      <a:pt x="19" y="14"/>
                    </a:moveTo>
                    <a:lnTo>
                      <a:pt x="19" y="10"/>
                    </a:lnTo>
                    <a:lnTo>
                      <a:pt x="19" y="7"/>
                    </a:lnTo>
                    <a:lnTo>
                      <a:pt x="17" y="3"/>
                    </a:lnTo>
                    <a:lnTo>
                      <a:pt x="14" y="1"/>
                    </a:lnTo>
                    <a:lnTo>
                      <a:pt x="10" y="0"/>
                    </a:lnTo>
                    <a:lnTo>
                      <a:pt x="6" y="1"/>
                    </a:lnTo>
                    <a:lnTo>
                      <a:pt x="3" y="3"/>
                    </a:lnTo>
                    <a:lnTo>
                      <a:pt x="1" y="5"/>
                    </a:lnTo>
                    <a:lnTo>
                      <a:pt x="0" y="10"/>
                    </a:lnTo>
                    <a:lnTo>
                      <a:pt x="1" y="14"/>
                    </a:lnTo>
                    <a:lnTo>
                      <a:pt x="3" y="17"/>
                    </a:lnTo>
                    <a:lnTo>
                      <a:pt x="6" y="19"/>
                    </a:lnTo>
                    <a:lnTo>
                      <a:pt x="10" y="19"/>
                    </a:lnTo>
                    <a:lnTo>
                      <a:pt x="14" y="19"/>
                    </a:lnTo>
                    <a:lnTo>
                      <a:pt x="17" y="17"/>
                    </a:lnTo>
                    <a:lnTo>
                      <a:pt x="1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64" name="Freeform 3164">
                <a:extLst>
                  <a:ext uri="{FF2B5EF4-FFF2-40B4-BE49-F238E27FC236}">
                    <a16:creationId xmlns:a16="http://schemas.microsoft.com/office/drawing/2014/main" id="{7A580871-2716-4C05-94E4-4DF40EC3AC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6" y="2084"/>
                <a:ext cx="10" cy="10"/>
              </a:xfrm>
              <a:custGeom>
                <a:avLst/>
                <a:gdLst>
                  <a:gd name="T0" fmla="*/ 3 w 20"/>
                  <a:gd name="T1" fmla="*/ 2 h 19"/>
                  <a:gd name="T2" fmla="*/ 3 w 20"/>
                  <a:gd name="T3" fmla="*/ 2 h 19"/>
                  <a:gd name="T4" fmla="*/ 3 w 20"/>
                  <a:gd name="T5" fmla="*/ 1 h 19"/>
                  <a:gd name="T6" fmla="*/ 3 w 20"/>
                  <a:gd name="T7" fmla="*/ 1 h 19"/>
                  <a:gd name="T8" fmla="*/ 2 w 20"/>
                  <a:gd name="T9" fmla="*/ 1 h 19"/>
                  <a:gd name="T10" fmla="*/ 2 w 20"/>
                  <a:gd name="T11" fmla="*/ 0 h 19"/>
                  <a:gd name="T12" fmla="*/ 1 w 20"/>
                  <a:gd name="T13" fmla="*/ 1 h 19"/>
                  <a:gd name="T14" fmla="*/ 1 w 20"/>
                  <a:gd name="T15" fmla="*/ 1 h 19"/>
                  <a:gd name="T16" fmla="*/ 1 w 20"/>
                  <a:gd name="T17" fmla="*/ 1 h 19"/>
                  <a:gd name="T18" fmla="*/ 1 w 20"/>
                  <a:gd name="T19" fmla="*/ 1 h 19"/>
                  <a:gd name="T20" fmla="*/ 0 w 20"/>
                  <a:gd name="T21" fmla="*/ 2 h 19"/>
                  <a:gd name="T22" fmla="*/ 1 w 20"/>
                  <a:gd name="T23" fmla="*/ 2 h 19"/>
                  <a:gd name="T24" fmla="*/ 1 w 20"/>
                  <a:gd name="T25" fmla="*/ 2 h 19"/>
                  <a:gd name="T26" fmla="*/ 1 w 20"/>
                  <a:gd name="T27" fmla="*/ 3 h 19"/>
                  <a:gd name="T28" fmla="*/ 2 w 20"/>
                  <a:gd name="T29" fmla="*/ 3 h 19"/>
                  <a:gd name="T30" fmla="*/ 2 w 20"/>
                  <a:gd name="T31" fmla="*/ 3 h 19"/>
                  <a:gd name="T32" fmla="*/ 3 w 20"/>
                  <a:gd name="T33" fmla="*/ 2 h 19"/>
                  <a:gd name="T34" fmla="*/ 3 w 20"/>
                  <a:gd name="T35" fmla="*/ 2 h 1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0"/>
                  <a:gd name="T55" fmla="*/ 0 h 19"/>
                  <a:gd name="T56" fmla="*/ 20 w 20"/>
                  <a:gd name="T57" fmla="*/ 19 h 1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0" h="19">
                    <a:moveTo>
                      <a:pt x="20" y="13"/>
                    </a:moveTo>
                    <a:lnTo>
                      <a:pt x="20" y="9"/>
                    </a:lnTo>
                    <a:lnTo>
                      <a:pt x="19" y="5"/>
                    </a:lnTo>
                    <a:lnTo>
                      <a:pt x="18" y="2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6" y="1"/>
                    </a:lnTo>
                    <a:lnTo>
                      <a:pt x="4" y="2"/>
                    </a:lnTo>
                    <a:lnTo>
                      <a:pt x="2" y="5"/>
                    </a:lnTo>
                    <a:lnTo>
                      <a:pt x="0" y="9"/>
                    </a:lnTo>
                    <a:lnTo>
                      <a:pt x="2" y="13"/>
                    </a:lnTo>
                    <a:lnTo>
                      <a:pt x="3" y="16"/>
                    </a:lnTo>
                    <a:lnTo>
                      <a:pt x="6" y="18"/>
                    </a:lnTo>
                    <a:lnTo>
                      <a:pt x="11" y="19"/>
                    </a:lnTo>
                    <a:lnTo>
                      <a:pt x="14" y="18"/>
                    </a:lnTo>
                    <a:lnTo>
                      <a:pt x="18" y="16"/>
                    </a:lnTo>
                    <a:lnTo>
                      <a:pt x="20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65" name="Freeform 3165">
                <a:extLst>
                  <a:ext uri="{FF2B5EF4-FFF2-40B4-BE49-F238E27FC236}">
                    <a16:creationId xmlns:a16="http://schemas.microsoft.com/office/drawing/2014/main" id="{EBD91365-0347-4677-93A1-A8BE3057BC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8" y="2102"/>
                <a:ext cx="9" cy="9"/>
              </a:xfrm>
              <a:custGeom>
                <a:avLst/>
                <a:gdLst>
                  <a:gd name="T0" fmla="*/ 2 w 20"/>
                  <a:gd name="T1" fmla="*/ 1 h 20"/>
                  <a:gd name="T2" fmla="*/ 2 w 20"/>
                  <a:gd name="T3" fmla="*/ 1 h 20"/>
                  <a:gd name="T4" fmla="*/ 2 w 20"/>
                  <a:gd name="T5" fmla="*/ 0 h 20"/>
                  <a:gd name="T6" fmla="*/ 1 w 20"/>
                  <a:gd name="T7" fmla="*/ 0 h 20"/>
                  <a:gd name="T8" fmla="*/ 1 w 20"/>
                  <a:gd name="T9" fmla="*/ 0 h 20"/>
                  <a:gd name="T10" fmla="*/ 1 w 20"/>
                  <a:gd name="T11" fmla="*/ 0 h 20"/>
                  <a:gd name="T12" fmla="*/ 0 w 20"/>
                  <a:gd name="T13" fmla="*/ 0 h 20"/>
                  <a:gd name="T14" fmla="*/ 0 w 20"/>
                  <a:gd name="T15" fmla="*/ 0 h 20"/>
                  <a:gd name="T16" fmla="*/ 0 w 20"/>
                  <a:gd name="T17" fmla="*/ 0 h 20"/>
                  <a:gd name="T18" fmla="*/ 0 w 20"/>
                  <a:gd name="T19" fmla="*/ 0 h 20"/>
                  <a:gd name="T20" fmla="*/ 0 w 20"/>
                  <a:gd name="T21" fmla="*/ 1 h 20"/>
                  <a:gd name="T22" fmla="*/ 0 w 20"/>
                  <a:gd name="T23" fmla="*/ 1 h 20"/>
                  <a:gd name="T24" fmla="*/ 0 w 20"/>
                  <a:gd name="T25" fmla="*/ 2 h 20"/>
                  <a:gd name="T26" fmla="*/ 0 w 20"/>
                  <a:gd name="T27" fmla="*/ 2 h 20"/>
                  <a:gd name="T28" fmla="*/ 1 w 20"/>
                  <a:gd name="T29" fmla="*/ 2 h 20"/>
                  <a:gd name="T30" fmla="*/ 1 w 20"/>
                  <a:gd name="T31" fmla="*/ 2 h 20"/>
                  <a:gd name="T32" fmla="*/ 1 w 20"/>
                  <a:gd name="T33" fmla="*/ 2 h 20"/>
                  <a:gd name="T34" fmla="*/ 2 w 20"/>
                  <a:gd name="T35" fmla="*/ 1 h 2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0"/>
                  <a:gd name="T55" fmla="*/ 0 h 20"/>
                  <a:gd name="T56" fmla="*/ 20 w 20"/>
                  <a:gd name="T57" fmla="*/ 20 h 2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0" h="20">
                    <a:moveTo>
                      <a:pt x="19" y="14"/>
                    </a:moveTo>
                    <a:lnTo>
                      <a:pt x="20" y="11"/>
                    </a:lnTo>
                    <a:lnTo>
                      <a:pt x="19" y="7"/>
                    </a:lnTo>
                    <a:lnTo>
                      <a:pt x="16" y="4"/>
                    </a:lnTo>
                    <a:lnTo>
                      <a:pt x="14" y="1"/>
                    </a:lnTo>
                    <a:lnTo>
                      <a:pt x="9" y="0"/>
                    </a:lnTo>
                    <a:lnTo>
                      <a:pt x="6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1" y="14"/>
                    </a:lnTo>
                    <a:lnTo>
                      <a:pt x="2" y="18"/>
                    </a:lnTo>
                    <a:lnTo>
                      <a:pt x="6" y="20"/>
                    </a:lnTo>
                    <a:lnTo>
                      <a:pt x="9" y="20"/>
                    </a:lnTo>
                    <a:lnTo>
                      <a:pt x="14" y="20"/>
                    </a:lnTo>
                    <a:lnTo>
                      <a:pt x="16" y="18"/>
                    </a:lnTo>
                    <a:lnTo>
                      <a:pt x="1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66" name="Freeform 3166">
                <a:extLst>
                  <a:ext uri="{FF2B5EF4-FFF2-40B4-BE49-F238E27FC236}">
                    <a16:creationId xmlns:a16="http://schemas.microsoft.com/office/drawing/2014/main" id="{76962427-C5E8-436A-9D94-E8148FC189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9" y="2120"/>
                <a:ext cx="10" cy="9"/>
              </a:xfrm>
              <a:custGeom>
                <a:avLst/>
                <a:gdLst>
                  <a:gd name="T0" fmla="*/ 3 w 19"/>
                  <a:gd name="T1" fmla="*/ 1 h 20"/>
                  <a:gd name="T2" fmla="*/ 3 w 19"/>
                  <a:gd name="T3" fmla="*/ 1 h 20"/>
                  <a:gd name="T4" fmla="*/ 3 w 19"/>
                  <a:gd name="T5" fmla="*/ 0 h 20"/>
                  <a:gd name="T6" fmla="*/ 2 w 19"/>
                  <a:gd name="T7" fmla="*/ 0 h 20"/>
                  <a:gd name="T8" fmla="*/ 2 w 19"/>
                  <a:gd name="T9" fmla="*/ 0 h 20"/>
                  <a:gd name="T10" fmla="*/ 2 w 19"/>
                  <a:gd name="T11" fmla="*/ 0 h 20"/>
                  <a:gd name="T12" fmla="*/ 1 w 19"/>
                  <a:gd name="T13" fmla="*/ 0 h 20"/>
                  <a:gd name="T14" fmla="*/ 1 w 19"/>
                  <a:gd name="T15" fmla="*/ 0 h 20"/>
                  <a:gd name="T16" fmla="*/ 0 w 19"/>
                  <a:gd name="T17" fmla="*/ 0 h 20"/>
                  <a:gd name="T18" fmla="*/ 0 w 19"/>
                  <a:gd name="T19" fmla="*/ 0 h 20"/>
                  <a:gd name="T20" fmla="*/ 0 w 19"/>
                  <a:gd name="T21" fmla="*/ 1 h 20"/>
                  <a:gd name="T22" fmla="*/ 0 w 19"/>
                  <a:gd name="T23" fmla="*/ 1 h 20"/>
                  <a:gd name="T24" fmla="*/ 1 w 19"/>
                  <a:gd name="T25" fmla="*/ 1 h 20"/>
                  <a:gd name="T26" fmla="*/ 1 w 19"/>
                  <a:gd name="T27" fmla="*/ 2 h 20"/>
                  <a:gd name="T28" fmla="*/ 2 w 19"/>
                  <a:gd name="T29" fmla="*/ 2 h 20"/>
                  <a:gd name="T30" fmla="*/ 2 w 19"/>
                  <a:gd name="T31" fmla="*/ 2 h 20"/>
                  <a:gd name="T32" fmla="*/ 2 w 19"/>
                  <a:gd name="T33" fmla="*/ 1 h 20"/>
                  <a:gd name="T34" fmla="*/ 3 w 19"/>
                  <a:gd name="T35" fmla="*/ 1 h 2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9"/>
                  <a:gd name="T55" fmla="*/ 0 h 20"/>
                  <a:gd name="T56" fmla="*/ 19 w 19"/>
                  <a:gd name="T57" fmla="*/ 20 h 2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9" h="20">
                    <a:moveTo>
                      <a:pt x="18" y="14"/>
                    </a:moveTo>
                    <a:lnTo>
                      <a:pt x="19" y="9"/>
                    </a:lnTo>
                    <a:lnTo>
                      <a:pt x="18" y="6"/>
                    </a:lnTo>
                    <a:lnTo>
                      <a:pt x="16" y="2"/>
                    </a:lnTo>
                    <a:lnTo>
                      <a:pt x="14" y="0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2" y="2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0" y="14"/>
                    </a:lnTo>
                    <a:lnTo>
                      <a:pt x="2" y="16"/>
                    </a:lnTo>
                    <a:lnTo>
                      <a:pt x="6" y="19"/>
                    </a:lnTo>
                    <a:lnTo>
                      <a:pt x="9" y="20"/>
                    </a:lnTo>
                    <a:lnTo>
                      <a:pt x="14" y="19"/>
                    </a:lnTo>
                    <a:lnTo>
                      <a:pt x="16" y="16"/>
                    </a:lnTo>
                    <a:lnTo>
                      <a:pt x="18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67" name="Freeform 3167">
                <a:extLst>
                  <a:ext uri="{FF2B5EF4-FFF2-40B4-BE49-F238E27FC236}">
                    <a16:creationId xmlns:a16="http://schemas.microsoft.com/office/drawing/2014/main" id="{6CC07833-807A-4352-8F2F-430820775D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0" y="2137"/>
                <a:ext cx="10" cy="10"/>
              </a:xfrm>
              <a:custGeom>
                <a:avLst/>
                <a:gdLst>
                  <a:gd name="T0" fmla="*/ 3 w 20"/>
                  <a:gd name="T1" fmla="*/ 2 h 19"/>
                  <a:gd name="T2" fmla="*/ 3 w 20"/>
                  <a:gd name="T3" fmla="*/ 2 h 19"/>
                  <a:gd name="T4" fmla="*/ 3 w 20"/>
                  <a:gd name="T5" fmla="*/ 1 h 19"/>
                  <a:gd name="T6" fmla="*/ 3 w 20"/>
                  <a:gd name="T7" fmla="*/ 1 h 19"/>
                  <a:gd name="T8" fmla="*/ 2 w 20"/>
                  <a:gd name="T9" fmla="*/ 1 h 19"/>
                  <a:gd name="T10" fmla="*/ 2 w 20"/>
                  <a:gd name="T11" fmla="*/ 0 h 19"/>
                  <a:gd name="T12" fmla="*/ 1 w 20"/>
                  <a:gd name="T13" fmla="*/ 1 h 19"/>
                  <a:gd name="T14" fmla="*/ 1 w 20"/>
                  <a:gd name="T15" fmla="*/ 1 h 19"/>
                  <a:gd name="T16" fmla="*/ 0 w 20"/>
                  <a:gd name="T17" fmla="*/ 1 h 19"/>
                  <a:gd name="T18" fmla="*/ 0 w 20"/>
                  <a:gd name="T19" fmla="*/ 1 h 19"/>
                  <a:gd name="T20" fmla="*/ 0 w 20"/>
                  <a:gd name="T21" fmla="*/ 2 h 19"/>
                  <a:gd name="T22" fmla="*/ 0 w 20"/>
                  <a:gd name="T23" fmla="*/ 2 h 19"/>
                  <a:gd name="T24" fmla="*/ 1 w 20"/>
                  <a:gd name="T25" fmla="*/ 3 h 19"/>
                  <a:gd name="T26" fmla="*/ 1 w 20"/>
                  <a:gd name="T27" fmla="*/ 3 h 19"/>
                  <a:gd name="T28" fmla="*/ 2 w 20"/>
                  <a:gd name="T29" fmla="*/ 3 h 19"/>
                  <a:gd name="T30" fmla="*/ 2 w 20"/>
                  <a:gd name="T31" fmla="*/ 3 h 19"/>
                  <a:gd name="T32" fmla="*/ 3 w 20"/>
                  <a:gd name="T33" fmla="*/ 3 h 19"/>
                  <a:gd name="T34" fmla="*/ 3 w 20"/>
                  <a:gd name="T35" fmla="*/ 2 h 1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0"/>
                  <a:gd name="T55" fmla="*/ 0 h 19"/>
                  <a:gd name="T56" fmla="*/ 20 w 20"/>
                  <a:gd name="T57" fmla="*/ 19 h 1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0" h="19">
                    <a:moveTo>
                      <a:pt x="19" y="14"/>
                    </a:moveTo>
                    <a:lnTo>
                      <a:pt x="20" y="10"/>
                    </a:lnTo>
                    <a:lnTo>
                      <a:pt x="19" y="6"/>
                    </a:lnTo>
                    <a:lnTo>
                      <a:pt x="17" y="3"/>
                    </a:lnTo>
                    <a:lnTo>
                      <a:pt x="13" y="1"/>
                    </a:lnTo>
                    <a:lnTo>
                      <a:pt x="10" y="0"/>
                    </a:lnTo>
                    <a:lnTo>
                      <a:pt x="6" y="1"/>
                    </a:lnTo>
                    <a:lnTo>
                      <a:pt x="3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3" y="17"/>
                    </a:lnTo>
                    <a:lnTo>
                      <a:pt x="6" y="18"/>
                    </a:lnTo>
                    <a:lnTo>
                      <a:pt x="10" y="19"/>
                    </a:lnTo>
                    <a:lnTo>
                      <a:pt x="13" y="18"/>
                    </a:lnTo>
                    <a:lnTo>
                      <a:pt x="17" y="17"/>
                    </a:lnTo>
                    <a:lnTo>
                      <a:pt x="1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68" name="Freeform 3168">
                <a:extLst>
                  <a:ext uri="{FF2B5EF4-FFF2-40B4-BE49-F238E27FC236}">
                    <a16:creationId xmlns:a16="http://schemas.microsoft.com/office/drawing/2014/main" id="{CC69FB08-E3D5-42D4-9E64-FB385A9A17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1" y="2155"/>
                <a:ext cx="10" cy="10"/>
              </a:xfrm>
              <a:custGeom>
                <a:avLst/>
                <a:gdLst>
                  <a:gd name="T0" fmla="*/ 3 w 20"/>
                  <a:gd name="T1" fmla="*/ 2 h 19"/>
                  <a:gd name="T2" fmla="*/ 3 w 20"/>
                  <a:gd name="T3" fmla="*/ 2 h 19"/>
                  <a:gd name="T4" fmla="*/ 3 w 20"/>
                  <a:gd name="T5" fmla="*/ 1 h 19"/>
                  <a:gd name="T6" fmla="*/ 3 w 20"/>
                  <a:gd name="T7" fmla="*/ 1 h 19"/>
                  <a:gd name="T8" fmla="*/ 2 w 20"/>
                  <a:gd name="T9" fmla="*/ 0 h 19"/>
                  <a:gd name="T10" fmla="*/ 2 w 20"/>
                  <a:gd name="T11" fmla="*/ 0 h 19"/>
                  <a:gd name="T12" fmla="*/ 1 w 20"/>
                  <a:gd name="T13" fmla="*/ 0 h 19"/>
                  <a:gd name="T14" fmla="*/ 1 w 20"/>
                  <a:gd name="T15" fmla="*/ 1 h 19"/>
                  <a:gd name="T16" fmla="*/ 1 w 20"/>
                  <a:gd name="T17" fmla="*/ 1 h 19"/>
                  <a:gd name="T18" fmla="*/ 1 w 20"/>
                  <a:gd name="T19" fmla="*/ 1 h 19"/>
                  <a:gd name="T20" fmla="*/ 0 w 20"/>
                  <a:gd name="T21" fmla="*/ 2 h 19"/>
                  <a:gd name="T22" fmla="*/ 1 w 20"/>
                  <a:gd name="T23" fmla="*/ 2 h 19"/>
                  <a:gd name="T24" fmla="*/ 1 w 20"/>
                  <a:gd name="T25" fmla="*/ 2 h 19"/>
                  <a:gd name="T26" fmla="*/ 1 w 20"/>
                  <a:gd name="T27" fmla="*/ 3 h 19"/>
                  <a:gd name="T28" fmla="*/ 2 w 20"/>
                  <a:gd name="T29" fmla="*/ 3 h 19"/>
                  <a:gd name="T30" fmla="*/ 2 w 20"/>
                  <a:gd name="T31" fmla="*/ 3 h 19"/>
                  <a:gd name="T32" fmla="*/ 3 w 20"/>
                  <a:gd name="T33" fmla="*/ 2 h 19"/>
                  <a:gd name="T34" fmla="*/ 3 w 20"/>
                  <a:gd name="T35" fmla="*/ 2 h 1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0"/>
                  <a:gd name="T55" fmla="*/ 0 h 19"/>
                  <a:gd name="T56" fmla="*/ 20 w 20"/>
                  <a:gd name="T57" fmla="*/ 19 h 1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0" h="19">
                    <a:moveTo>
                      <a:pt x="20" y="14"/>
                    </a:moveTo>
                    <a:lnTo>
                      <a:pt x="20" y="9"/>
                    </a:lnTo>
                    <a:lnTo>
                      <a:pt x="20" y="5"/>
                    </a:lnTo>
                    <a:lnTo>
                      <a:pt x="17" y="2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3" y="2"/>
                    </a:lnTo>
                    <a:lnTo>
                      <a:pt x="1" y="5"/>
                    </a:lnTo>
                    <a:lnTo>
                      <a:pt x="0" y="9"/>
                    </a:lnTo>
                    <a:lnTo>
                      <a:pt x="1" y="12"/>
                    </a:lnTo>
                    <a:lnTo>
                      <a:pt x="3" y="16"/>
                    </a:lnTo>
                    <a:lnTo>
                      <a:pt x="7" y="18"/>
                    </a:lnTo>
                    <a:lnTo>
                      <a:pt x="10" y="19"/>
                    </a:lnTo>
                    <a:lnTo>
                      <a:pt x="14" y="18"/>
                    </a:lnTo>
                    <a:lnTo>
                      <a:pt x="17" y="16"/>
                    </a:lnTo>
                    <a:lnTo>
                      <a:pt x="2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69" name="Freeform 3169">
                <a:extLst>
                  <a:ext uri="{FF2B5EF4-FFF2-40B4-BE49-F238E27FC236}">
                    <a16:creationId xmlns:a16="http://schemas.microsoft.com/office/drawing/2014/main" id="{78ED7D57-0F45-4A7C-9415-75855C9EB8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2" y="2172"/>
                <a:ext cx="10" cy="10"/>
              </a:xfrm>
              <a:custGeom>
                <a:avLst/>
                <a:gdLst>
                  <a:gd name="T0" fmla="*/ 3 w 19"/>
                  <a:gd name="T1" fmla="*/ 2 h 20"/>
                  <a:gd name="T2" fmla="*/ 3 w 19"/>
                  <a:gd name="T3" fmla="*/ 2 h 20"/>
                  <a:gd name="T4" fmla="*/ 3 w 19"/>
                  <a:gd name="T5" fmla="*/ 1 h 20"/>
                  <a:gd name="T6" fmla="*/ 3 w 19"/>
                  <a:gd name="T7" fmla="*/ 1 h 20"/>
                  <a:gd name="T8" fmla="*/ 2 w 19"/>
                  <a:gd name="T9" fmla="*/ 1 h 20"/>
                  <a:gd name="T10" fmla="*/ 2 w 19"/>
                  <a:gd name="T11" fmla="*/ 0 h 20"/>
                  <a:gd name="T12" fmla="*/ 1 w 19"/>
                  <a:gd name="T13" fmla="*/ 1 h 20"/>
                  <a:gd name="T14" fmla="*/ 1 w 19"/>
                  <a:gd name="T15" fmla="*/ 1 h 20"/>
                  <a:gd name="T16" fmla="*/ 1 w 19"/>
                  <a:gd name="T17" fmla="*/ 1 h 20"/>
                  <a:gd name="T18" fmla="*/ 1 w 19"/>
                  <a:gd name="T19" fmla="*/ 1 h 20"/>
                  <a:gd name="T20" fmla="*/ 0 w 19"/>
                  <a:gd name="T21" fmla="*/ 2 h 20"/>
                  <a:gd name="T22" fmla="*/ 1 w 19"/>
                  <a:gd name="T23" fmla="*/ 2 h 20"/>
                  <a:gd name="T24" fmla="*/ 1 w 19"/>
                  <a:gd name="T25" fmla="*/ 3 h 20"/>
                  <a:gd name="T26" fmla="*/ 1 w 19"/>
                  <a:gd name="T27" fmla="*/ 3 h 20"/>
                  <a:gd name="T28" fmla="*/ 2 w 19"/>
                  <a:gd name="T29" fmla="*/ 3 h 20"/>
                  <a:gd name="T30" fmla="*/ 2 w 19"/>
                  <a:gd name="T31" fmla="*/ 3 h 20"/>
                  <a:gd name="T32" fmla="*/ 3 w 19"/>
                  <a:gd name="T33" fmla="*/ 3 h 20"/>
                  <a:gd name="T34" fmla="*/ 3 w 19"/>
                  <a:gd name="T35" fmla="*/ 2 h 2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9"/>
                  <a:gd name="T55" fmla="*/ 0 h 20"/>
                  <a:gd name="T56" fmla="*/ 19 w 19"/>
                  <a:gd name="T57" fmla="*/ 20 h 2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9" h="20">
                    <a:moveTo>
                      <a:pt x="19" y="14"/>
                    </a:moveTo>
                    <a:lnTo>
                      <a:pt x="19" y="11"/>
                    </a:lnTo>
                    <a:lnTo>
                      <a:pt x="18" y="6"/>
                    </a:lnTo>
                    <a:lnTo>
                      <a:pt x="17" y="4"/>
                    </a:lnTo>
                    <a:lnTo>
                      <a:pt x="13" y="2"/>
                    </a:lnTo>
                    <a:lnTo>
                      <a:pt x="10" y="0"/>
                    </a:lnTo>
                    <a:lnTo>
                      <a:pt x="5" y="2"/>
                    </a:lnTo>
                    <a:lnTo>
                      <a:pt x="3" y="4"/>
                    </a:lnTo>
                    <a:lnTo>
                      <a:pt x="1" y="6"/>
                    </a:lnTo>
                    <a:lnTo>
                      <a:pt x="0" y="11"/>
                    </a:lnTo>
                    <a:lnTo>
                      <a:pt x="1" y="14"/>
                    </a:lnTo>
                    <a:lnTo>
                      <a:pt x="3" y="18"/>
                    </a:lnTo>
                    <a:lnTo>
                      <a:pt x="5" y="19"/>
                    </a:lnTo>
                    <a:lnTo>
                      <a:pt x="10" y="20"/>
                    </a:lnTo>
                    <a:lnTo>
                      <a:pt x="13" y="19"/>
                    </a:lnTo>
                    <a:lnTo>
                      <a:pt x="17" y="18"/>
                    </a:lnTo>
                    <a:lnTo>
                      <a:pt x="1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70" name="Freeform 3170">
                <a:extLst>
                  <a:ext uri="{FF2B5EF4-FFF2-40B4-BE49-F238E27FC236}">
                    <a16:creationId xmlns:a16="http://schemas.microsoft.com/office/drawing/2014/main" id="{CAEDD5D6-8E8F-4513-AD5B-3C20CA4A58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4" y="2190"/>
                <a:ext cx="9" cy="9"/>
              </a:xfrm>
              <a:custGeom>
                <a:avLst/>
                <a:gdLst>
                  <a:gd name="T0" fmla="*/ 2 w 20"/>
                  <a:gd name="T1" fmla="*/ 1 h 20"/>
                  <a:gd name="T2" fmla="*/ 2 w 20"/>
                  <a:gd name="T3" fmla="*/ 1 h 20"/>
                  <a:gd name="T4" fmla="*/ 2 w 20"/>
                  <a:gd name="T5" fmla="*/ 0 h 20"/>
                  <a:gd name="T6" fmla="*/ 2 w 20"/>
                  <a:gd name="T7" fmla="*/ 0 h 20"/>
                  <a:gd name="T8" fmla="*/ 1 w 20"/>
                  <a:gd name="T9" fmla="*/ 0 h 20"/>
                  <a:gd name="T10" fmla="*/ 1 w 20"/>
                  <a:gd name="T11" fmla="*/ 0 h 20"/>
                  <a:gd name="T12" fmla="*/ 0 w 20"/>
                  <a:gd name="T13" fmla="*/ 0 h 20"/>
                  <a:gd name="T14" fmla="*/ 0 w 20"/>
                  <a:gd name="T15" fmla="*/ 0 h 20"/>
                  <a:gd name="T16" fmla="*/ 0 w 20"/>
                  <a:gd name="T17" fmla="*/ 0 h 20"/>
                  <a:gd name="T18" fmla="*/ 0 w 20"/>
                  <a:gd name="T19" fmla="*/ 0 h 20"/>
                  <a:gd name="T20" fmla="*/ 0 w 20"/>
                  <a:gd name="T21" fmla="*/ 1 h 20"/>
                  <a:gd name="T22" fmla="*/ 0 w 20"/>
                  <a:gd name="T23" fmla="*/ 1 h 20"/>
                  <a:gd name="T24" fmla="*/ 0 w 20"/>
                  <a:gd name="T25" fmla="*/ 2 h 20"/>
                  <a:gd name="T26" fmla="*/ 0 w 20"/>
                  <a:gd name="T27" fmla="*/ 2 h 20"/>
                  <a:gd name="T28" fmla="*/ 1 w 20"/>
                  <a:gd name="T29" fmla="*/ 2 h 20"/>
                  <a:gd name="T30" fmla="*/ 1 w 20"/>
                  <a:gd name="T31" fmla="*/ 2 h 20"/>
                  <a:gd name="T32" fmla="*/ 1 w 20"/>
                  <a:gd name="T33" fmla="*/ 2 h 20"/>
                  <a:gd name="T34" fmla="*/ 2 w 20"/>
                  <a:gd name="T35" fmla="*/ 1 h 2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0"/>
                  <a:gd name="T55" fmla="*/ 0 h 20"/>
                  <a:gd name="T56" fmla="*/ 20 w 20"/>
                  <a:gd name="T57" fmla="*/ 20 h 2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0" h="20">
                    <a:moveTo>
                      <a:pt x="19" y="14"/>
                    </a:moveTo>
                    <a:lnTo>
                      <a:pt x="20" y="10"/>
                    </a:lnTo>
                    <a:lnTo>
                      <a:pt x="19" y="7"/>
                    </a:lnTo>
                    <a:lnTo>
                      <a:pt x="18" y="4"/>
                    </a:lnTo>
                    <a:lnTo>
                      <a:pt x="14" y="1"/>
                    </a:lnTo>
                    <a:lnTo>
                      <a:pt x="9" y="0"/>
                    </a:lnTo>
                    <a:lnTo>
                      <a:pt x="6" y="1"/>
                    </a:lnTo>
                    <a:lnTo>
                      <a:pt x="3" y="4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1" y="14"/>
                    </a:lnTo>
                    <a:lnTo>
                      <a:pt x="3" y="17"/>
                    </a:lnTo>
                    <a:lnTo>
                      <a:pt x="6" y="20"/>
                    </a:lnTo>
                    <a:lnTo>
                      <a:pt x="9" y="20"/>
                    </a:lnTo>
                    <a:lnTo>
                      <a:pt x="14" y="20"/>
                    </a:lnTo>
                    <a:lnTo>
                      <a:pt x="16" y="17"/>
                    </a:lnTo>
                    <a:lnTo>
                      <a:pt x="1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71" name="Freeform 3171">
                <a:extLst>
                  <a:ext uri="{FF2B5EF4-FFF2-40B4-BE49-F238E27FC236}">
                    <a16:creationId xmlns:a16="http://schemas.microsoft.com/office/drawing/2014/main" id="{62882FBB-8E6D-4D61-B037-0EF18B174F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5" y="2207"/>
                <a:ext cx="10" cy="10"/>
              </a:xfrm>
              <a:custGeom>
                <a:avLst/>
                <a:gdLst>
                  <a:gd name="T0" fmla="*/ 3 w 20"/>
                  <a:gd name="T1" fmla="*/ 2 h 20"/>
                  <a:gd name="T2" fmla="*/ 3 w 20"/>
                  <a:gd name="T3" fmla="*/ 2 h 20"/>
                  <a:gd name="T4" fmla="*/ 3 w 20"/>
                  <a:gd name="T5" fmla="*/ 1 h 20"/>
                  <a:gd name="T6" fmla="*/ 2 w 20"/>
                  <a:gd name="T7" fmla="*/ 1 h 20"/>
                  <a:gd name="T8" fmla="*/ 2 w 20"/>
                  <a:gd name="T9" fmla="*/ 1 h 20"/>
                  <a:gd name="T10" fmla="*/ 2 w 20"/>
                  <a:gd name="T11" fmla="*/ 0 h 20"/>
                  <a:gd name="T12" fmla="*/ 1 w 20"/>
                  <a:gd name="T13" fmla="*/ 1 h 20"/>
                  <a:gd name="T14" fmla="*/ 1 w 20"/>
                  <a:gd name="T15" fmla="*/ 1 h 20"/>
                  <a:gd name="T16" fmla="*/ 0 w 20"/>
                  <a:gd name="T17" fmla="*/ 1 h 20"/>
                  <a:gd name="T18" fmla="*/ 0 w 20"/>
                  <a:gd name="T19" fmla="*/ 1 h 20"/>
                  <a:gd name="T20" fmla="*/ 0 w 20"/>
                  <a:gd name="T21" fmla="*/ 2 h 20"/>
                  <a:gd name="T22" fmla="*/ 0 w 20"/>
                  <a:gd name="T23" fmla="*/ 2 h 20"/>
                  <a:gd name="T24" fmla="*/ 1 w 20"/>
                  <a:gd name="T25" fmla="*/ 2 h 20"/>
                  <a:gd name="T26" fmla="*/ 1 w 20"/>
                  <a:gd name="T27" fmla="*/ 3 h 20"/>
                  <a:gd name="T28" fmla="*/ 2 w 20"/>
                  <a:gd name="T29" fmla="*/ 3 h 20"/>
                  <a:gd name="T30" fmla="*/ 2 w 20"/>
                  <a:gd name="T31" fmla="*/ 3 h 20"/>
                  <a:gd name="T32" fmla="*/ 2 w 20"/>
                  <a:gd name="T33" fmla="*/ 2 h 20"/>
                  <a:gd name="T34" fmla="*/ 3 w 20"/>
                  <a:gd name="T35" fmla="*/ 2 h 2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0"/>
                  <a:gd name="T55" fmla="*/ 0 h 20"/>
                  <a:gd name="T56" fmla="*/ 20 w 20"/>
                  <a:gd name="T57" fmla="*/ 20 h 2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0" h="20">
                    <a:moveTo>
                      <a:pt x="18" y="14"/>
                    </a:moveTo>
                    <a:lnTo>
                      <a:pt x="20" y="9"/>
                    </a:lnTo>
                    <a:lnTo>
                      <a:pt x="18" y="6"/>
                    </a:lnTo>
                    <a:lnTo>
                      <a:pt x="16" y="2"/>
                    </a:lnTo>
                    <a:lnTo>
                      <a:pt x="14" y="1"/>
                    </a:lnTo>
                    <a:lnTo>
                      <a:pt x="9" y="0"/>
                    </a:lnTo>
                    <a:lnTo>
                      <a:pt x="6" y="1"/>
                    </a:lnTo>
                    <a:lnTo>
                      <a:pt x="2" y="2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0" y="14"/>
                    </a:lnTo>
                    <a:lnTo>
                      <a:pt x="2" y="16"/>
                    </a:lnTo>
                    <a:lnTo>
                      <a:pt x="6" y="18"/>
                    </a:lnTo>
                    <a:lnTo>
                      <a:pt x="9" y="20"/>
                    </a:lnTo>
                    <a:lnTo>
                      <a:pt x="14" y="18"/>
                    </a:lnTo>
                    <a:lnTo>
                      <a:pt x="16" y="16"/>
                    </a:lnTo>
                    <a:lnTo>
                      <a:pt x="18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72" name="Freeform 3172">
                <a:extLst>
                  <a:ext uri="{FF2B5EF4-FFF2-40B4-BE49-F238E27FC236}">
                    <a16:creationId xmlns:a16="http://schemas.microsoft.com/office/drawing/2014/main" id="{C7E197BB-6846-459E-8424-B4ED26CD35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6" y="2225"/>
                <a:ext cx="10" cy="10"/>
              </a:xfrm>
              <a:custGeom>
                <a:avLst/>
                <a:gdLst>
                  <a:gd name="T0" fmla="*/ 3 w 19"/>
                  <a:gd name="T1" fmla="*/ 2 h 19"/>
                  <a:gd name="T2" fmla="*/ 3 w 19"/>
                  <a:gd name="T3" fmla="*/ 2 h 19"/>
                  <a:gd name="T4" fmla="*/ 3 w 19"/>
                  <a:gd name="T5" fmla="*/ 1 h 19"/>
                  <a:gd name="T6" fmla="*/ 2 w 19"/>
                  <a:gd name="T7" fmla="*/ 1 h 19"/>
                  <a:gd name="T8" fmla="*/ 2 w 19"/>
                  <a:gd name="T9" fmla="*/ 1 h 19"/>
                  <a:gd name="T10" fmla="*/ 2 w 19"/>
                  <a:gd name="T11" fmla="*/ 0 h 19"/>
                  <a:gd name="T12" fmla="*/ 1 w 19"/>
                  <a:gd name="T13" fmla="*/ 1 h 19"/>
                  <a:gd name="T14" fmla="*/ 1 w 19"/>
                  <a:gd name="T15" fmla="*/ 1 h 19"/>
                  <a:gd name="T16" fmla="*/ 0 w 19"/>
                  <a:gd name="T17" fmla="*/ 1 h 19"/>
                  <a:gd name="T18" fmla="*/ 0 w 19"/>
                  <a:gd name="T19" fmla="*/ 1 h 19"/>
                  <a:gd name="T20" fmla="*/ 0 w 19"/>
                  <a:gd name="T21" fmla="*/ 2 h 19"/>
                  <a:gd name="T22" fmla="*/ 0 w 19"/>
                  <a:gd name="T23" fmla="*/ 2 h 19"/>
                  <a:gd name="T24" fmla="*/ 1 w 19"/>
                  <a:gd name="T25" fmla="*/ 3 h 19"/>
                  <a:gd name="T26" fmla="*/ 1 w 19"/>
                  <a:gd name="T27" fmla="*/ 3 h 19"/>
                  <a:gd name="T28" fmla="*/ 2 w 19"/>
                  <a:gd name="T29" fmla="*/ 3 h 19"/>
                  <a:gd name="T30" fmla="*/ 2 w 19"/>
                  <a:gd name="T31" fmla="*/ 3 h 19"/>
                  <a:gd name="T32" fmla="*/ 2 w 19"/>
                  <a:gd name="T33" fmla="*/ 3 h 19"/>
                  <a:gd name="T34" fmla="*/ 3 w 19"/>
                  <a:gd name="T35" fmla="*/ 2 h 1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9"/>
                  <a:gd name="T55" fmla="*/ 0 h 19"/>
                  <a:gd name="T56" fmla="*/ 19 w 19"/>
                  <a:gd name="T57" fmla="*/ 19 h 1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9" h="19">
                    <a:moveTo>
                      <a:pt x="18" y="13"/>
                    </a:moveTo>
                    <a:lnTo>
                      <a:pt x="19" y="10"/>
                    </a:lnTo>
                    <a:lnTo>
                      <a:pt x="18" y="5"/>
                    </a:lnTo>
                    <a:lnTo>
                      <a:pt x="16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2" y="17"/>
                    </a:lnTo>
                    <a:lnTo>
                      <a:pt x="5" y="19"/>
                    </a:lnTo>
                    <a:lnTo>
                      <a:pt x="9" y="19"/>
                    </a:lnTo>
                    <a:lnTo>
                      <a:pt x="12" y="19"/>
                    </a:lnTo>
                    <a:lnTo>
                      <a:pt x="16" y="17"/>
                    </a:lnTo>
                    <a:lnTo>
                      <a:pt x="18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73" name="Freeform 3173">
                <a:extLst>
                  <a:ext uri="{FF2B5EF4-FFF2-40B4-BE49-F238E27FC236}">
                    <a16:creationId xmlns:a16="http://schemas.microsoft.com/office/drawing/2014/main" id="{81388F97-5982-48B4-8CB0-7D36816B64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7" y="2243"/>
                <a:ext cx="10" cy="10"/>
              </a:xfrm>
              <a:custGeom>
                <a:avLst/>
                <a:gdLst>
                  <a:gd name="T0" fmla="*/ 3 w 20"/>
                  <a:gd name="T1" fmla="*/ 2 h 20"/>
                  <a:gd name="T2" fmla="*/ 3 w 20"/>
                  <a:gd name="T3" fmla="*/ 2 h 20"/>
                  <a:gd name="T4" fmla="*/ 3 w 20"/>
                  <a:gd name="T5" fmla="*/ 1 h 20"/>
                  <a:gd name="T6" fmla="*/ 3 w 20"/>
                  <a:gd name="T7" fmla="*/ 1 h 20"/>
                  <a:gd name="T8" fmla="*/ 2 w 20"/>
                  <a:gd name="T9" fmla="*/ 0 h 20"/>
                  <a:gd name="T10" fmla="*/ 2 w 20"/>
                  <a:gd name="T11" fmla="*/ 0 h 20"/>
                  <a:gd name="T12" fmla="*/ 1 w 20"/>
                  <a:gd name="T13" fmla="*/ 0 h 20"/>
                  <a:gd name="T14" fmla="*/ 1 w 20"/>
                  <a:gd name="T15" fmla="*/ 1 h 20"/>
                  <a:gd name="T16" fmla="*/ 1 w 20"/>
                  <a:gd name="T17" fmla="*/ 1 h 20"/>
                  <a:gd name="T18" fmla="*/ 1 w 20"/>
                  <a:gd name="T19" fmla="*/ 1 h 20"/>
                  <a:gd name="T20" fmla="*/ 0 w 20"/>
                  <a:gd name="T21" fmla="*/ 2 h 20"/>
                  <a:gd name="T22" fmla="*/ 1 w 20"/>
                  <a:gd name="T23" fmla="*/ 2 h 20"/>
                  <a:gd name="T24" fmla="*/ 1 w 20"/>
                  <a:gd name="T25" fmla="*/ 3 h 20"/>
                  <a:gd name="T26" fmla="*/ 1 w 20"/>
                  <a:gd name="T27" fmla="*/ 3 h 20"/>
                  <a:gd name="T28" fmla="*/ 2 w 20"/>
                  <a:gd name="T29" fmla="*/ 3 h 20"/>
                  <a:gd name="T30" fmla="*/ 2 w 20"/>
                  <a:gd name="T31" fmla="*/ 3 h 20"/>
                  <a:gd name="T32" fmla="*/ 3 w 20"/>
                  <a:gd name="T33" fmla="*/ 3 h 20"/>
                  <a:gd name="T34" fmla="*/ 3 w 20"/>
                  <a:gd name="T35" fmla="*/ 2 h 2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0"/>
                  <a:gd name="T55" fmla="*/ 0 h 20"/>
                  <a:gd name="T56" fmla="*/ 20 w 20"/>
                  <a:gd name="T57" fmla="*/ 20 h 2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0" h="20">
                    <a:moveTo>
                      <a:pt x="20" y="14"/>
                    </a:move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10"/>
                    </a:lnTo>
                    <a:lnTo>
                      <a:pt x="1" y="14"/>
                    </a:lnTo>
                    <a:lnTo>
                      <a:pt x="3" y="17"/>
                    </a:lnTo>
                    <a:lnTo>
                      <a:pt x="7" y="19"/>
                    </a:lnTo>
                    <a:lnTo>
                      <a:pt x="10" y="20"/>
                    </a:lnTo>
                    <a:lnTo>
                      <a:pt x="14" y="19"/>
                    </a:lnTo>
                    <a:lnTo>
                      <a:pt x="17" y="17"/>
                    </a:lnTo>
                    <a:lnTo>
                      <a:pt x="2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74" name="Freeform 3174">
                <a:extLst>
                  <a:ext uri="{FF2B5EF4-FFF2-40B4-BE49-F238E27FC236}">
                    <a16:creationId xmlns:a16="http://schemas.microsoft.com/office/drawing/2014/main" id="{15462D16-9952-43CC-9D4E-3C9BB8FF3F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8" y="2260"/>
                <a:ext cx="10" cy="10"/>
              </a:xfrm>
              <a:custGeom>
                <a:avLst/>
                <a:gdLst>
                  <a:gd name="T0" fmla="*/ 3 w 19"/>
                  <a:gd name="T1" fmla="*/ 2 h 20"/>
                  <a:gd name="T2" fmla="*/ 3 w 19"/>
                  <a:gd name="T3" fmla="*/ 2 h 20"/>
                  <a:gd name="T4" fmla="*/ 3 w 19"/>
                  <a:gd name="T5" fmla="*/ 1 h 20"/>
                  <a:gd name="T6" fmla="*/ 3 w 19"/>
                  <a:gd name="T7" fmla="*/ 1 h 20"/>
                  <a:gd name="T8" fmla="*/ 2 w 19"/>
                  <a:gd name="T9" fmla="*/ 1 h 20"/>
                  <a:gd name="T10" fmla="*/ 2 w 19"/>
                  <a:gd name="T11" fmla="*/ 0 h 20"/>
                  <a:gd name="T12" fmla="*/ 1 w 19"/>
                  <a:gd name="T13" fmla="*/ 1 h 20"/>
                  <a:gd name="T14" fmla="*/ 1 w 19"/>
                  <a:gd name="T15" fmla="*/ 1 h 20"/>
                  <a:gd name="T16" fmla="*/ 1 w 19"/>
                  <a:gd name="T17" fmla="*/ 1 h 20"/>
                  <a:gd name="T18" fmla="*/ 1 w 19"/>
                  <a:gd name="T19" fmla="*/ 1 h 20"/>
                  <a:gd name="T20" fmla="*/ 0 w 19"/>
                  <a:gd name="T21" fmla="*/ 2 h 20"/>
                  <a:gd name="T22" fmla="*/ 1 w 19"/>
                  <a:gd name="T23" fmla="*/ 2 h 20"/>
                  <a:gd name="T24" fmla="*/ 1 w 19"/>
                  <a:gd name="T25" fmla="*/ 3 h 20"/>
                  <a:gd name="T26" fmla="*/ 1 w 19"/>
                  <a:gd name="T27" fmla="*/ 3 h 20"/>
                  <a:gd name="T28" fmla="*/ 2 w 19"/>
                  <a:gd name="T29" fmla="*/ 3 h 20"/>
                  <a:gd name="T30" fmla="*/ 2 w 19"/>
                  <a:gd name="T31" fmla="*/ 3 h 20"/>
                  <a:gd name="T32" fmla="*/ 3 w 19"/>
                  <a:gd name="T33" fmla="*/ 3 h 20"/>
                  <a:gd name="T34" fmla="*/ 3 w 19"/>
                  <a:gd name="T35" fmla="*/ 2 h 2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9"/>
                  <a:gd name="T55" fmla="*/ 0 h 20"/>
                  <a:gd name="T56" fmla="*/ 19 w 19"/>
                  <a:gd name="T57" fmla="*/ 20 h 2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9" h="20">
                    <a:moveTo>
                      <a:pt x="19" y="14"/>
                    </a:moveTo>
                    <a:lnTo>
                      <a:pt x="19" y="11"/>
                    </a:lnTo>
                    <a:lnTo>
                      <a:pt x="19" y="6"/>
                    </a:lnTo>
                    <a:lnTo>
                      <a:pt x="17" y="4"/>
                    </a:lnTo>
                    <a:lnTo>
                      <a:pt x="14" y="1"/>
                    </a:lnTo>
                    <a:lnTo>
                      <a:pt x="10" y="0"/>
                    </a:lnTo>
                    <a:lnTo>
                      <a:pt x="5" y="1"/>
                    </a:lnTo>
                    <a:lnTo>
                      <a:pt x="3" y="4"/>
                    </a:lnTo>
                    <a:lnTo>
                      <a:pt x="1" y="6"/>
                    </a:lnTo>
                    <a:lnTo>
                      <a:pt x="0" y="11"/>
                    </a:lnTo>
                    <a:lnTo>
                      <a:pt x="1" y="14"/>
                    </a:lnTo>
                    <a:lnTo>
                      <a:pt x="3" y="18"/>
                    </a:lnTo>
                    <a:lnTo>
                      <a:pt x="5" y="19"/>
                    </a:lnTo>
                    <a:lnTo>
                      <a:pt x="10" y="20"/>
                    </a:lnTo>
                    <a:lnTo>
                      <a:pt x="14" y="19"/>
                    </a:lnTo>
                    <a:lnTo>
                      <a:pt x="17" y="18"/>
                    </a:lnTo>
                    <a:lnTo>
                      <a:pt x="1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75" name="Freeform 3175">
                <a:extLst>
                  <a:ext uri="{FF2B5EF4-FFF2-40B4-BE49-F238E27FC236}">
                    <a16:creationId xmlns:a16="http://schemas.microsoft.com/office/drawing/2014/main" id="{AED6A9F2-66E6-4964-B59C-A274330048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0" y="2278"/>
                <a:ext cx="9" cy="10"/>
              </a:xfrm>
              <a:custGeom>
                <a:avLst/>
                <a:gdLst>
                  <a:gd name="T0" fmla="*/ 2 w 20"/>
                  <a:gd name="T1" fmla="*/ 2 h 20"/>
                  <a:gd name="T2" fmla="*/ 2 w 20"/>
                  <a:gd name="T3" fmla="*/ 2 h 20"/>
                  <a:gd name="T4" fmla="*/ 2 w 20"/>
                  <a:gd name="T5" fmla="*/ 1 h 20"/>
                  <a:gd name="T6" fmla="*/ 2 w 20"/>
                  <a:gd name="T7" fmla="*/ 1 h 20"/>
                  <a:gd name="T8" fmla="*/ 1 w 20"/>
                  <a:gd name="T9" fmla="*/ 0 h 20"/>
                  <a:gd name="T10" fmla="*/ 1 w 20"/>
                  <a:gd name="T11" fmla="*/ 0 h 20"/>
                  <a:gd name="T12" fmla="*/ 0 w 20"/>
                  <a:gd name="T13" fmla="*/ 0 h 20"/>
                  <a:gd name="T14" fmla="*/ 0 w 20"/>
                  <a:gd name="T15" fmla="*/ 1 h 20"/>
                  <a:gd name="T16" fmla="*/ 0 w 20"/>
                  <a:gd name="T17" fmla="*/ 1 h 20"/>
                  <a:gd name="T18" fmla="*/ 0 w 20"/>
                  <a:gd name="T19" fmla="*/ 1 h 20"/>
                  <a:gd name="T20" fmla="*/ 0 w 20"/>
                  <a:gd name="T21" fmla="*/ 2 h 20"/>
                  <a:gd name="T22" fmla="*/ 0 w 20"/>
                  <a:gd name="T23" fmla="*/ 2 h 20"/>
                  <a:gd name="T24" fmla="*/ 0 w 20"/>
                  <a:gd name="T25" fmla="*/ 2 h 20"/>
                  <a:gd name="T26" fmla="*/ 0 w 20"/>
                  <a:gd name="T27" fmla="*/ 3 h 20"/>
                  <a:gd name="T28" fmla="*/ 1 w 20"/>
                  <a:gd name="T29" fmla="*/ 3 h 20"/>
                  <a:gd name="T30" fmla="*/ 1 w 20"/>
                  <a:gd name="T31" fmla="*/ 3 h 20"/>
                  <a:gd name="T32" fmla="*/ 2 w 20"/>
                  <a:gd name="T33" fmla="*/ 2 h 20"/>
                  <a:gd name="T34" fmla="*/ 2 w 20"/>
                  <a:gd name="T35" fmla="*/ 2 h 2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0"/>
                  <a:gd name="T55" fmla="*/ 0 h 20"/>
                  <a:gd name="T56" fmla="*/ 20 w 20"/>
                  <a:gd name="T57" fmla="*/ 20 h 2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0" h="20">
                    <a:moveTo>
                      <a:pt x="20" y="14"/>
                    </a:moveTo>
                    <a:lnTo>
                      <a:pt x="20" y="9"/>
                    </a:lnTo>
                    <a:lnTo>
                      <a:pt x="19" y="6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6" y="0"/>
                    </a:lnTo>
                    <a:lnTo>
                      <a:pt x="4" y="2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1" y="13"/>
                    </a:lnTo>
                    <a:lnTo>
                      <a:pt x="4" y="16"/>
                    </a:lnTo>
                    <a:lnTo>
                      <a:pt x="6" y="19"/>
                    </a:lnTo>
                    <a:lnTo>
                      <a:pt x="11" y="20"/>
                    </a:lnTo>
                    <a:lnTo>
                      <a:pt x="14" y="19"/>
                    </a:lnTo>
                    <a:lnTo>
                      <a:pt x="18" y="16"/>
                    </a:lnTo>
                    <a:lnTo>
                      <a:pt x="2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76" name="Freeform 3176">
                <a:extLst>
                  <a:ext uri="{FF2B5EF4-FFF2-40B4-BE49-F238E27FC236}">
                    <a16:creationId xmlns:a16="http://schemas.microsoft.com/office/drawing/2014/main" id="{BA6E9D82-9A05-4790-83A8-E79C2CFA39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1" y="2295"/>
                <a:ext cx="10" cy="10"/>
              </a:xfrm>
              <a:custGeom>
                <a:avLst/>
                <a:gdLst>
                  <a:gd name="T0" fmla="*/ 3 w 20"/>
                  <a:gd name="T1" fmla="*/ 2 h 19"/>
                  <a:gd name="T2" fmla="*/ 3 w 20"/>
                  <a:gd name="T3" fmla="*/ 2 h 19"/>
                  <a:gd name="T4" fmla="*/ 3 w 20"/>
                  <a:gd name="T5" fmla="*/ 1 h 19"/>
                  <a:gd name="T6" fmla="*/ 2 w 20"/>
                  <a:gd name="T7" fmla="*/ 1 h 19"/>
                  <a:gd name="T8" fmla="*/ 2 w 20"/>
                  <a:gd name="T9" fmla="*/ 1 h 19"/>
                  <a:gd name="T10" fmla="*/ 2 w 20"/>
                  <a:gd name="T11" fmla="*/ 0 h 19"/>
                  <a:gd name="T12" fmla="*/ 1 w 20"/>
                  <a:gd name="T13" fmla="*/ 1 h 19"/>
                  <a:gd name="T14" fmla="*/ 1 w 20"/>
                  <a:gd name="T15" fmla="*/ 1 h 19"/>
                  <a:gd name="T16" fmla="*/ 0 w 20"/>
                  <a:gd name="T17" fmla="*/ 1 h 19"/>
                  <a:gd name="T18" fmla="*/ 0 w 20"/>
                  <a:gd name="T19" fmla="*/ 1 h 19"/>
                  <a:gd name="T20" fmla="*/ 0 w 20"/>
                  <a:gd name="T21" fmla="*/ 2 h 19"/>
                  <a:gd name="T22" fmla="*/ 1 w 20"/>
                  <a:gd name="T23" fmla="*/ 2 h 19"/>
                  <a:gd name="T24" fmla="*/ 1 w 20"/>
                  <a:gd name="T25" fmla="*/ 2 h 19"/>
                  <a:gd name="T26" fmla="*/ 1 w 20"/>
                  <a:gd name="T27" fmla="*/ 3 h 19"/>
                  <a:gd name="T28" fmla="*/ 2 w 20"/>
                  <a:gd name="T29" fmla="*/ 3 h 19"/>
                  <a:gd name="T30" fmla="*/ 2 w 20"/>
                  <a:gd name="T31" fmla="*/ 3 h 19"/>
                  <a:gd name="T32" fmla="*/ 2 w 20"/>
                  <a:gd name="T33" fmla="*/ 2 h 19"/>
                  <a:gd name="T34" fmla="*/ 3 w 20"/>
                  <a:gd name="T35" fmla="*/ 2 h 1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0"/>
                  <a:gd name="T55" fmla="*/ 0 h 19"/>
                  <a:gd name="T56" fmla="*/ 20 w 20"/>
                  <a:gd name="T57" fmla="*/ 19 h 1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0" h="19">
                    <a:moveTo>
                      <a:pt x="18" y="14"/>
                    </a:moveTo>
                    <a:lnTo>
                      <a:pt x="20" y="9"/>
                    </a:lnTo>
                    <a:lnTo>
                      <a:pt x="18" y="6"/>
                    </a:lnTo>
                    <a:lnTo>
                      <a:pt x="16" y="2"/>
                    </a:lnTo>
                    <a:lnTo>
                      <a:pt x="14" y="1"/>
                    </a:lnTo>
                    <a:lnTo>
                      <a:pt x="9" y="0"/>
                    </a:lnTo>
                    <a:lnTo>
                      <a:pt x="6" y="1"/>
                    </a:lnTo>
                    <a:lnTo>
                      <a:pt x="2" y="2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1" y="14"/>
                    </a:lnTo>
                    <a:lnTo>
                      <a:pt x="2" y="16"/>
                    </a:lnTo>
                    <a:lnTo>
                      <a:pt x="6" y="18"/>
                    </a:lnTo>
                    <a:lnTo>
                      <a:pt x="9" y="19"/>
                    </a:lnTo>
                    <a:lnTo>
                      <a:pt x="14" y="18"/>
                    </a:lnTo>
                    <a:lnTo>
                      <a:pt x="16" y="16"/>
                    </a:lnTo>
                    <a:lnTo>
                      <a:pt x="18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77" name="Freeform 3177">
                <a:extLst>
                  <a:ext uri="{FF2B5EF4-FFF2-40B4-BE49-F238E27FC236}">
                    <a16:creationId xmlns:a16="http://schemas.microsoft.com/office/drawing/2014/main" id="{12165565-2AF0-46E5-B7D6-58D335D30C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2" y="2313"/>
                <a:ext cx="10" cy="10"/>
              </a:xfrm>
              <a:custGeom>
                <a:avLst/>
                <a:gdLst>
                  <a:gd name="T0" fmla="*/ 3 w 19"/>
                  <a:gd name="T1" fmla="*/ 2 h 20"/>
                  <a:gd name="T2" fmla="*/ 3 w 19"/>
                  <a:gd name="T3" fmla="*/ 2 h 20"/>
                  <a:gd name="T4" fmla="*/ 3 w 19"/>
                  <a:gd name="T5" fmla="*/ 1 h 20"/>
                  <a:gd name="T6" fmla="*/ 2 w 19"/>
                  <a:gd name="T7" fmla="*/ 1 h 20"/>
                  <a:gd name="T8" fmla="*/ 2 w 19"/>
                  <a:gd name="T9" fmla="*/ 1 h 20"/>
                  <a:gd name="T10" fmla="*/ 2 w 19"/>
                  <a:gd name="T11" fmla="*/ 0 h 20"/>
                  <a:gd name="T12" fmla="*/ 1 w 19"/>
                  <a:gd name="T13" fmla="*/ 1 h 20"/>
                  <a:gd name="T14" fmla="*/ 1 w 19"/>
                  <a:gd name="T15" fmla="*/ 1 h 20"/>
                  <a:gd name="T16" fmla="*/ 0 w 19"/>
                  <a:gd name="T17" fmla="*/ 1 h 20"/>
                  <a:gd name="T18" fmla="*/ 0 w 19"/>
                  <a:gd name="T19" fmla="*/ 1 h 20"/>
                  <a:gd name="T20" fmla="*/ 0 w 19"/>
                  <a:gd name="T21" fmla="*/ 2 h 20"/>
                  <a:gd name="T22" fmla="*/ 0 w 19"/>
                  <a:gd name="T23" fmla="*/ 2 h 20"/>
                  <a:gd name="T24" fmla="*/ 1 w 19"/>
                  <a:gd name="T25" fmla="*/ 3 h 20"/>
                  <a:gd name="T26" fmla="*/ 1 w 19"/>
                  <a:gd name="T27" fmla="*/ 3 h 20"/>
                  <a:gd name="T28" fmla="*/ 2 w 19"/>
                  <a:gd name="T29" fmla="*/ 3 h 20"/>
                  <a:gd name="T30" fmla="*/ 2 w 19"/>
                  <a:gd name="T31" fmla="*/ 3 h 20"/>
                  <a:gd name="T32" fmla="*/ 2 w 19"/>
                  <a:gd name="T33" fmla="*/ 3 h 20"/>
                  <a:gd name="T34" fmla="*/ 3 w 19"/>
                  <a:gd name="T35" fmla="*/ 2 h 2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9"/>
                  <a:gd name="T55" fmla="*/ 0 h 20"/>
                  <a:gd name="T56" fmla="*/ 19 w 19"/>
                  <a:gd name="T57" fmla="*/ 20 h 2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9" h="20">
                    <a:moveTo>
                      <a:pt x="18" y="14"/>
                    </a:moveTo>
                    <a:lnTo>
                      <a:pt x="19" y="11"/>
                    </a:lnTo>
                    <a:lnTo>
                      <a:pt x="18" y="7"/>
                    </a:lnTo>
                    <a:lnTo>
                      <a:pt x="16" y="4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5" y="2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2" y="18"/>
                    </a:lnTo>
                    <a:lnTo>
                      <a:pt x="5" y="20"/>
                    </a:lnTo>
                    <a:lnTo>
                      <a:pt x="9" y="20"/>
                    </a:lnTo>
                    <a:lnTo>
                      <a:pt x="13" y="20"/>
                    </a:lnTo>
                    <a:lnTo>
                      <a:pt x="16" y="18"/>
                    </a:lnTo>
                    <a:lnTo>
                      <a:pt x="18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78" name="Freeform 3178">
                <a:extLst>
                  <a:ext uri="{FF2B5EF4-FFF2-40B4-BE49-F238E27FC236}">
                    <a16:creationId xmlns:a16="http://schemas.microsoft.com/office/drawing/2014/main" id="{F8E21E85-DA5A-44D0-B4C7-3B76E8683A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4" y="2331"/>
                <a:ext cx="9" cy="9"/>
              </a:xfrm>
              <a:custGeom>
                <a:avLst/>
                <a:gdLst>
                  <a:gd name="T0" fmla="*/ 2 w 20"/>
                  <a:gd name="T1" fmla="*/ 1 h 20"/>
                  <a:gd name="T2" fmla="*/ 2 w 20"/>
                  <a:gd name="T3" fmla="*/ 1 h 20"/>
                  <a:gd name="T4" fmla="*/ 2 w 20"/>
                  <a:gd name="T5" fmla="*/ 0 h 20"/>
                  <a:gd name="T6" fmla="*/ 1 w 20"/>
                  <a:gd name="T7" fmla="*/ 0 h 20"/>
                  <a:gd name="T8" fmla="*/ 1 w 20"/>
                  <a:gd name="T9" fmla="*/ 0 h 20"/>
                  <a:gd name="T10" fmla="*/ 1 w 20"/>
                  <a:gd name="T11" fmla="*/ 0 h 20"/>
                  <a:gd name="T12" fmla="*/ 0 w 20"/>
                  <a:gd name="T13" fmla="*/ 0 h 20"/>
                  <a:gd name="T14" fmla="*/ 0 w 20"/>
                  <a:gd name="T15" fmla="*/ 0 h 20"/>
                  <a:gd name="T16" fmla="*/ 0 w 20"/>
                  <a:gd name="T17" fmla="*/ 0 h 20"/>
                  <a:gd name="T18" fmla="*/ 0 w 20"/>
                  <a:gd name="T19" fmla="*/ 0 h 20"/>
                  <a:gd name="T20" fmla="*/ 0 w 20"/>
                  <a:gd name="T21" fmla="*/ 1 h 20"/>
                  <a:gd name="T22" fmla="*/ 0 w 20"/>
                  <a:gd name="T23" fmla="*/ 1 h 20"/>
                  <a:gd name="T24" fmla="*/ 0 w 20"/>
                  <a:gd name="T25" fmla="*/ 1 h 20"/>
                  <a:gd name="T26" fmla="*/ 0 w 20"/>
                  <a:gd name="T27" fmla="*/ 2 h 20"/>
                  <a:gd name="T28" fmla="*/ 1 w 20"/>
                  <a:gd name="T29" fmla="*/ 2 h 20"/>
                  <a:gd name="T30" fmla="*/ 1 w 20"/>
                  <a:gd name="T31" fmla="*/ 2 h 20"/>
                  <a:gd name="T32" fmla="*/ 1 w 20"/>
                  <a:gd name="T33" fmla="*/ 1 h 20"/>
                  <a:gd name="T34" fmla="*/ 2 w 20"/>
                  <a:gd name="T35" fmla="*/ 1 h 2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0"/>
                  <a:gd name="T55" fmla="*/ 0 h 20"/>
                  <a:gd name="T56" fmla="*/ 20 w 20"/>
                  <a:gd name="T57" fmla="*/ 20 h 2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0" h="20">
                    <a:moveTo>
                      <a:pt x="19" y="14"/>
                    </a:moveTo>
                    <a:lnTo>
                      <a:pt x="20" y="10"/>
                    </a:lnTo>
                    <a:lnTo>
                      <a:pt x="19" y="6"/>
                    </a:lnTo>
                    <a:lnTo>
                      <a:pt x="16" y="3"/>
                    </a:lnTo>
                    <a:lnTo>
                      <a:pt x="13" y="1"/>
                    </a:lnTo>
                    <a:lnTo>
                      <a:pt x="9" y="0"/>
                    </a:lnTo>
                    <a:lnTo>
                      <a:pt x="6" y="1"/>
                    </a:lnTo>
                    <a:lnTo>
                      <a:pt x="3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3" y="16"/>
                    </a:lnTo>
                    <a:lnTo>
                      <a:pt x="6" y="19"/>
                    </a:lnTo>
                    <a:lnTo>
                      <a:pt x="9" y="20"/>
                    </a:lnTo>
                    <a:lnTo>
                      <a:pt x="13" y="19"/>
                    </a:lnTo>
                    <a:lnTo>
                      <a:pt x="16" y="16"/>
                    </a:lnTo>
                    <a:lnTo>
                      <a:pt x="1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79" name="Freeform 3179">
                <a:extLst>
                  <a:ext uri="{FF2B5EF4-FFF2-40B4-BE49-F238E27FC236}">
                    <a16:creationId xmlns:a16="http://schemas.microsoft.com/office/drawing/2014/main" id="{0F003570-3B7C-4916-BA0A-1ED288938C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4" y="2348"/>
                <a:ext cx="10" cy="10"/>
              </a:xfrm>
              <a:custGeom>
                <a:avLst/>
                <a:gdLst>
                  <a:gd name="T0" fmla="*/ 3 w 19"/>
                  <a:gd name="T1" fmla="*/ 2 h 20"/>
                  <a:gd name="T2" fmla="*/ 3 w 19"/>
                  <a:gd name="T3" fmla="*/ 2 h 20"/>
                  <a:gd name="T4" fmla="*/ 3 w 19"/>
                  <a:gd name="T5" fmla="*/ 1 h 20"/>
                  <a:gd name="T6" fmla="*/ 3 w 19"/>
                  <a:gd name="T7" fmla="*/ 1 h 20"/>
                  <a:gd name="T8" fmla="*/ 2 w 19"/>
                  <a:gd name="T9" fmla="*/ 1 h 20"/>
                  <a:gd name="T10" fmla="*/ 2 w 19"/>
                  <a:gd name="T11" fmla="*/ 0 h 20"/>
                  <a:gd name="T12" fmla="*/ 1 w 19"/>
                  <a:gd name="T13" fmla="*/ 1 h 20"/>
                  <a:gd name="T14" fmla="*/ 1 w 19"/>
                  <a:gd name="T15" fmla="*/ 1 h 20"/>
                  <a:gd name="T16" fmla="*/ 1 w 19"/>
                  <a:gd name="T17" fmla="*/ 1 h 20"/>
                  <a:gd name="T18" fmla="*/ 1 w 19"/>
                  <a:gd name="T19" fmla="*/ 1 h 20"/>
                  <a:gd name="T20" fmla="*/ 0 w 19"/>
                  <a:gd name="T21" fmla="*/ 2 h 20"/>
                  <a:gd name="T22" fmla="*/ 1 w 19"/>
                  <a:gd name="T23" fmla="*/ 2 h 20"/>
                  <a:gd name="T24" fmla="*/ 1 w 19"/>
                  <a:gd name="T25" fmla="*/ 3 h 20"/>
                  <a:gd name="T26" fmla="*/ 1 w 19"/>
                  <a:gd name="T27" fmla="*/ 3 h 20"/>
                  <a:gd name="T28" fmla="*/ 2 w 19"/>
                  <a:gd name="T29" fmla="*/ 3 h 20"/>
                  <a:gd name="T30" fmla="*/ 2 w 19"/>
                  <a:gd name="T31" fmla="*/ 3 h 20"/>
                  <a:gd name="T32" fmla="*/ 3 w 19"/>
                  <a:gd name="T33" fmla="*/ 3 h 20"/>
                  <a:gd name="T34" fmla="*/ 3 w 19"/>
                  <a:gd name="T35" fmla="*/ 2 h 2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9"/>
                  <a:gd name="T55" fmla="*/ 0 h 20"/>
                  <a:gd name="T56" fmla="*/ 19 w 19"/>
                  <a:gd name="T57" fmla="*/ 20 h 2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9" h="20">
                    <a:moveTo>
                      <a:pt x="19" y="14"/>
                    </a:moveTo>
                    <a:lnTo>
                      <a:pt x="19" y="10"/>
                    </a:lnTo>
                    <a:lnTo>
                      <a:pt x="19" y="6"/>
                    </a:lnTo>
                    <a:lnTo>
                      <a:pt x="17" y="3"/>
                    </a:lnTo>
                    <a:lnTo>
                      <a:pt x="14" y="1"/>
                    </a:lnTo>
                    <a:lnTo>
                      <a:pt x="10" y="0"/>
                    </a:lnTo>
                    <a:lnTo>
                      <a:pt x="7" y="1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10"/>
                    </a:lnTo>
                    <a:lnTo>
                      <a:pt x="1" y="14"/>
                    </a:lnTo>
                    <a:lnTo>
                      <a:pt x="3" y="17"/>
                    </a:lnTo>
                    <a:lnTo>
                      <a:pt x="7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1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80" name="Freeform 3180">
                <a:extLst>
                  <a:ext uri="{FF2B5EF4-FFF2-40B4-BE49-F238E27FC236}">
                    <a16:creationId xmlns:a16="http://schemas.microsoft.com/office/drawing/2014/main" id="{402A76E0-54AA-41C7-A13B-5025DEE610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6" y="2366"/>
                <a:ext cx="10" cy="10"/>
              </a:xfrm>
              <a:custGeom>
                <a:avLst/>
                <a:gdLst>
                  <a:gd name="T0" fmla="*/ 3 w 20"/>
                  <a:gd name="T1" fmla="*/ 2 h 20"/>
                  <a:gd name="T2" fmla="*/ 3 w 20"/>
                  <a:gd name="T3" fmla="*/ 2 h 20"/>
                  <a:gd name="T4" fmla="*/ 3 w 20"/>
                  <a:gd name="T5" fmla="*/ 1 h 20"/>
                  <a:gd name="T6" fmla="*/ 3 w 20"/>
                  <a:gd name="T7" fmla="*/ 1 h 20"/>
                  <a:gd name="T8" fmla="*/ 2 w 20"/>
                  <a:gd name="T9" fmla="*/ 0 h 20"/>
                  <a:gd name="T10" fmla="*/ 2 w 20"/>
                  <a:gd name="T11" fmla="*/ 0 h 20"/>
                  <a:gd name="T12" fmla="*/ 1 w 20"/>
                  <a:gd name="T13" fmla="*/ 0 h 20"/>
                  <a:gd name="T14" fmla="*/ 1 w 20"/>
                  <a:gd name="T15" fmla="*/ 1 h 20"/>
                  <a:gd name="T16" fmla="*/ 1 w 20"/>
                  <a:gd name="T17" fmla="*/ 1 h 20"/>
                  <a:gd name="T18" fmla="*/ 1 w 20"/>
                  <a:gd name="T19" fmla="*/ 1 h 20"/>
                  <a:gd name="T20" fmla="*/ 0 w 20"/>
                  <a:gd name="T21" fmla="*/ 2 h 20"/>
                  <a:gd name="T22" fmla="*/ 1 w 20"/>
                  <a:gd name="T23" fmla="*/ 2 h 20"/>
                  <a:gd name="T24" fmla="*/ 1 w 20"/>
                  <a:gd name="T25" fmla="*/ 2 h 20"/>
                  <a:gd name="T26" fmla="*/ 1 w 20"/>
                  <a:gd name="T27" fmla="*/ 3 h 20"/>
                  <a:gd name="T28" fmla="*/ 2 w 20"/>
                  <a:gd name="T29" fmla="*/ 3 h 20"/>
                  <a:gd name="T30" fmla="*/ 2 w 20"/>
                  <a:gd name="T31" fmla="*/ 3 h 20"/>
                  <a:gd name="T32" fmla="*/ 3 w 20"/>
                  <a:gd name="T33" fmla="*/ 2 h 20"/>
                  <a:gd name="T34" fmla="*/ 3 w 20"/>
                  <a:gd name="T35" fmla="*/ 2 h 2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0"/>
                  <a:gd name="T55" fmla="*/ 0 h 20"/>
                  <a:gd name="T56" fmla="*/ 20 w 20"/>
                  <a:gd name="T57" fmla="*/ 20 h 2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0" h="20">
                    <a:moveTo>
                      <a:pt x="20" y="14"/>
                    </a:moveTo>
                    <a:lnTo>
                      <a:pt x="20" y="9"/>
                    </a:lnTo>
                    <a:lnTo>
                      <a:pt x="20" y="6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6" y="0"/>
                    </a:lnTo>
                    <a:lnTo>
                      <a:pt x="4" y="2"/>
                    </a:lnTo>
                    <a:lnTo>
                      <a:pt x="2" y="6"/>
                    </a:lnTo>
                    <a:lnTo>
                      <a:pt x="0" y="9"/>
                    </a:lnTo>
                    <a:lnTo>
                      <a:pt x="2" y="13"/>
                    </a:lnTo>
                    <a:lnTo>
                      <a:pt x="4" y="16"/>
                    </a:lnTo>
                    <a:lnTo>
                      <a:pt x="6" y="18"/>
                    </a:lnTo>
                    <a:lnTo>
                      <a:pt x="11" y="20"/>
                    </a:lnTo>
                    <a:lnTo>
                      <a:pt x="14" y="18"/>
                    </a:lnTo>
                    <a:lnTo>
                      <a:pt x="18" y="16"/>
                    </a:lnTo>
                    <a:lnTo>
                      <a:pt x="2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81" name="Freeform 3181">
                <a:extLst>
                  <a:ext uri="{FF2B5EF4-FFF2-40B4-BE49-F238E27FC236}">
                    <a16:creationId xmlns:a16="http://schemas.microsoft.com/office/drawing/2014/main" id="{C37B8509-1E4C-4A20-9CE7-F32446E628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7" y="2383"/>
                <a:ext cx="10" cy="10"/>
              </a:xfrm>
              <a:custGeom>
                <a:avLst/>
                <a:gdLst>
                  <a:gd name="T0" fmla="*/ 3 w 20"/>
                  <a:gd name="T1" fmla="*/ 2 h 19"/>
                  <a:gd name="T2" fmla="*/ 3 w 20"/>
                  <a:gd name="T3" fmla="*/ 2 h 19"/>
                  <a:gd name="T4" fmla="*/ 3 w 20"/>
                  <a:gd name="T5" fmla="*/ 1 h 19"/>
                  <a:gd name="T6" fmla="*/ 3 w 20"/>
                  <a:gd name="T7" fmla="*/ 1 h 19"/>
                  <a:gd name="T8" fmla="*/ 2 w 20"/>
                  <a:gd name="T9" fmla="*/ 1 h 19"/>
                  <a:gd name="T10" fmla="*/ 2 w 20"/>
                  <a:gd name="T11" fmla="*/ 0 h 19"/>
                  <a:gd name="T12" fmla="*/ 1 w 20"/>
                  <a:gd name="T13" fmla="*/ 1 h 19"/>
                  <a:gd name="T14" fmla="*/ 1 w 20"/>
                  <a:gd name="T15" fmla="*/ 1 h 19"/>
                  <a:gd name="T16" fmla="*/ 1 w 20"/>
                  <a:gd name="T17" fmla="*/ 1 h 19"/>
                  <a:gd name="T18" fmla="*/ 1 w 20"/>
                  <a:gd name="T19" fmla="*/ 1 h 19"/>
                  <a:gd name="T20" fmla="*/ 0 w 20"/>
                  <a:gd name="T21" fmla="*/ 2 h 19"/>
                  <a:gd name="T22" fmla="*/ 1 w 20"/>
                  <a:gd name="T23" fmla="*/ 2 h 19"/>
                  <a:gd name="T24" fmla="*/ 1 w 20"/>
                  <a:gd name="T25" fmla="*/ 3 h 19"/>
                  <a:gd name="T26" fmla="*/ 1 w 20"/>
                  <a:gd name="T27" fmla="*/ 3 h 19"/>
                  <a:gd name="T28" fmla="*/ 2 w 20"/>
                  <a:gd name="T29" fmla="*/ 3 h 19"/>
                  <a:gd name="T30" fmla="*/ 2 w 20"/>
                  <a:gd name="T31" fmla="*/ 3 h 19"/>
                  <a:gd name="T32" fmla="*/ 3 w 20"/>
                  <a:gd name="T33" fmla="*/ 3 h 19"/>
                  <a:gd name="T34" fmla="*/ 3 w 20"/>
                  <a:gd name="T35" fmla="*/ 2 h 1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0"/>
                  <a:gd name="T55" fmla="*/ 0 h 19"/>
                  <a:gd name="T56" fmla="*/ 20 w 20"/>
                  <a:gd name="T57" fmla="*/ 19 h 1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0" h="19">
                    <a:moveTo>
                      <a:pt x="20" y="13"/>
                    </a:moveTo>
                    <a:lnTo>
                      <a:pt x="20" y="10"/>
                    </a:lnTo>
                    <a:lnTo>
                      <a:pt x="19" y="5"/>
                    </a:lnTo>
                    <a:lnTo>
                      <a:pt x="17" y="3"/>
                    </a:lnTo>
                    <a:lnTo>
                      <a:pt x="14" y="1"/>
                    </a:lnTo>
                    <a:lnTo>
                      <a:pt x="10" y="0"/>
                    </a:lnTo>
                    <a:lnTo>
                      <a:pt x="6" y="1"/>
                    </a:lnTo>
                    <a:lnTo>
                      <a:pt x="4" y="3"/>
                    </a:lnTo>
                    <a:lnTo>
                      <a:pt x="1" y="5"/>
                    </a:lnTo>
                    <a:lnTo>
                      <a:pt x="0" y="10"/>
                    </a:lnTo>
                    <a:lnTo>
                      <a:pt x="1" y="13"/>
                    </a:lnTo>
                    <a:lnTo>
                      <a:pt x="2" y="17"/>
                    </a:lnTo>
                    <a:lnTo>
                      <a:pt x="6" y="18"/>
                    </a:lnTo>
                    <a:lnTo>
                      <a:pt x="10" y="19"/>
                    </a:lnTo>
                    <a:lnTo>
                      <a:pt x="14" y="18"/>
                    </a:lnTo>
                    <a:lnTo>
                      <a:pt x="17" y="17"/>
                    </a:lnTo>
                    <a:lnTo>
                      <a:pt x="20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82" name="Freeform 3182">
                <a:extLst>
                  <a:ext uri="{FF2B5EF4-FFF2-40B4-BE49-F238E27FC236}">
                    <a16:creationId xmlns:a16="http://schemas.microsoft.com/office/drawing/2014/main" id="{2E4D2E9A-27EF-4EAD-B5DE-063139B2FB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8" y="2401"/>
                <a:ext cx="10" cy="10"/>
              </a:xfrm>
              <a:custGeom>
                <a:avLst/>
                <a:gdLst>
                  <a:gd name="T0" fmla="*/ 3 w 19"/>
                  <a:gd name="T1" fmla="*/ 2 h 20"/>
                  <a:gd name="T2" fmla="*/ 3 w 19"/>
                  <a:gd name="T3" fmla="*/ 2 h 20"/>
                  <a:gd name="T4" fmla="*/ 3 w 19"/>
                  <a:gd name="T5" fmla="*/ 1 h 20"/>
                  <a:gd name="T6" fmla="*/ 2 w 19"/>
                  <a:gd name="T7" fmla="*/ 1 h 20"/>
                  <a:gd name="T8" fmla="*/ 2 w 19"/>
                  <a:gd name="T9" fmla="*/ 0 h 20"/>
                  <a:gd name="T10" fmla="*/ 2 w 19"/>
                  <a:gd name="T11" fmla="*/ 0 h 20"/>
                  <a:gd name="T12" fmla="*/ 1 w 19"/>
                  <a:gd name="T13" fmla="*/ 0 h 20"/>
                  <a:gd name="T14" fmla="*/ 1 w 19"/>
                  <a:gd name="T15" fmla="*/ 1 h 20"/>
                  <a:gd name="T16" fmla="*/ 0 w 19"/>
                  <a:gd name="T17" fmla="*/ 1 h 20"/>
                  <a:gd name="T18" fmla="*/ 0 w 19"/>
                  <a:gd name="T19" fmla="*/ 1 h 20"/>
                  <a:gd name="T20" fmla="*/ 0 w 19"/>
                  <a:gd name="T21" fmla="*/ 2 h 20"/>
                  <a:gd name="T22" fmla="*/ 1 w 19"/>
                  <a:gd name="T23" fmla="*/ 2 h 20"/>
                  <a:gd name="T24" fmla="*/ 1 w 19"/>
                  <a:gd name="T25" fmla="*/ 3 h 20"/>
                  <a:gd name="T26" fmla="*/ 1 w 19"/>
                  <a:gd name="T27" fmla="*/ 3 h 20"/>
                  <a:gd name="T28" fmla="*/ 2 w 19"/>
                  <a:gd name="T29" fmla="*/ 3 h 20"/>
                  <a:gd name="T30" fmla="*/ 2 w 19"/>
                  <a:gd name="T31" fmla="*/ 3 h 20"/>
                  <a:gd name="T32" fmla="*/ 2 w 19"/>
                  <a:gd name="T33" fmla="*/ 3 h 20"/>
                  <a:gd name="T34" fmla="*/ 3 w 19"/>
                  <a:gd name="T35" fmla="*/ 2 h 2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9"/>
                  <a:gd name="T55" fmla="*/ 0 h 20"/>
                  <a:gd name="T56" fmla="*/ 19 w 19"/>
                  <a:gd name="T57" fmla="*/ 20 h 2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9" h="20">
                    <a:moveTo>
                      <a:pt x="18" y="14"/>
                    </a:moveTo>
                    <a:lnTo>
                      <a:pt x="19" y="10"/>
                    </a:lnTo>
                    <a:lnTo>
                      <a:pt x="18" y="6"/>
                    </a:lnTo>
                    <a:lnTo>
                      <a:pt x="16" y="3"/>
                    </a:lnTo>
                    <a:lnTo>
                      <a:pt x="14" y="0"/>
                    </a:lnTo>
                    <a:lnTo>
                      <a:pt x="9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1" y="13"/>
                    </a:lnTo>
                    <a:lnTo>
                      <a:pt x="2" y="17"/>
                    </a:lnTo>
                    <a:lnTo>
                      <a:pt x="5" y="19"/>
                    </a:lnTo>
                    <a:lnTo>
                      <a:pt x="9" y="20"/>
                    </a:lnTo>
                    <a:lnTo>
                      <a:pt x="14" y="19"/>
                    </a:lnTo>
                    <a:lnTo>
                      <a:pt x="16" y="17"/>
                    </a:lnTo>
                    <a:lnTo>
                      <a:pt x="18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83" name="Freeform 3183">
                <a:extLst>
                  <a:ext uri="{FF2B5EF4-FFF2-40B4-BE49-F238E27FC236}">
                    <a16:creationId xmlns:a16="http://schemas.microsoft.com/office/drawing/2014/main" id="{CBAB87E0-B06F-48A6-9200-6F16BECC6A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0" y="2419"/>
                <a:ext cx="9" cy="9"/>
              </a:xfrm>
              <a:custGeom>
                <a:avLst/>
                <a:gdLst>
                  <a:gd name="T0" fmla="*/ 2 w 20"/>
                  <a:gd name="T1" fmla="*/ 1 h 20"/>
                  <a:gd name="T2" fmla="*/ 2 w 20"/>
                  <a:gd name="T3" fmla="*/ 1 h 20"/>
                  <a:gd name="T4" fmla="*/ 2 w 20"/>
                  <a:gd name="T5" fmla="*/ 0 h 20"/>
                  <a:gd name="T6" fmla="*/ 2 w 20"/>
                  <a:gd name="T7" fmla="*/ 0 h 20"/>
                  <a:gd name="T8" fmla="*/ 1 w 20"/>
                  <a:gd name="T9" fmla="*/ 0 h 20"/>
                  <a:gd name="T10" fmla="*/ 1 w 20"/>
                  <a:gd name="T11" fmla="*/ 0 h 20"/>
                  <a:gd name="T12" fmla="*/ 0 w 20"/>
                  <a:gd name="T13" fmla="*/ 0 h 20"/>
                  <a:gd name="T14" fmla="*/ 0 w 20"/>
                  <a:gd name="T15" fmla="*/ 0 h 20"/>
                  <a:gd name="T16" fmla="*/ 0 w 20"/>
                  <a:gd name="T17" fmla="*/ 0 h 20"/>
                  <a:gd name="T18" fmla="*/ 0 w 20"/>
                  <a:gd name="T19" fmla="*/ 0 h 20"/>
                  <a:gd name="T20" fmla="*/ 0 w 20"/>
                  <a:gd name="T21" fmla="*/ 1 h 20"/>
                  <a:gd name="T22" fmla="*/ 0 w 20"/>
                  <a:gd name="T23" fmla="*/ 1 h 20"/>
                  <a:gd name="T24" fmla="*/ 0 w 20"/>
                  <a:gd name="T25" fmla="*/ 1 h 20"/>
                  <a:gd name="T26" fmla="*/ 0 w 20"/>
                  <a:gd name="T27" fmla="*/ 2 h 20"/>
                  <a:gd name="T28" fmla="*/ 1 w 20"/>
                  <a:gd name="T29" fmla="*/ 2 h 20"/>
                  <a:gd name="T30" fmla="*/ 1 w 20"/>
                  <a:gd name="T31" fmla="*/ 2 h 20"/>
                  <a:gd name="T32" fmla="*/ 2 w 20"/>
                  <a:gd name="T33" fmla="*/ 1 h 20"/>
                  <a:gd name="T34" fmla="*/ 2 w 20"/>
                  <a:gd name="T35" fmla="*/ 1 h 2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0"/>
                  <a:gd name="T55" fmla="*/ 0 h 20"/>
                  <a:gd name="T56" fmla="*/ 20 w 20"/>
                  <a:gd name="T57" fmla="*/ 20 h 2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0" h="20">
                    <a:moveTo>
                      <a:pt x="19" y="14"/>
                    </a:moveTo>
                    <a:lnTo>
                      <a:pt x="20" y="9"/>
                    </a:lnTo>
                    <a:lnTo>
                      <a:pt x="19" y="6"/>
                    </a:lnTo>
                    <a:lnTo>
                      <a:pt x="17" y="2"/>
                    </a:lnTo>
                    <a:lnTo>
                      <a:pt x="13" y="1"/>
                    </a:lnTo>
                    <a:lnTo>
                      <a:pt x="10" y="0"/>
                    </a:lnTo>
                    <a:lnTo>
                      <a:pt x="6" y="1"/>
                    </a:lnTo>
                    <a:lnTo>
                      <a:pt x="3" y="2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0" y="14"/>
                    </a:lnTo>
                    <a:lnTo>
                      <a:pt x="3" y="16"/>
                    </a:lnTo>
                    <a:lnTo>
                      <a:pt x="6" y="19"/>
                    </a:lnTo>
                    <a:lnTo>
                      <a:pt x="10" y="20"/>
                    </a:lnTo>
                    <a:lnTo>
                      <a:pt x="13" y="19"/>
                    </a:lnTo>
                    <a:lnTo>
                      <a:pt x="17" y="16"/>
                    </a:lnTo>
                    <a:lnTo>
                      <a:pt x="1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84" name="Freeform 3184">
                <a:extLst>
                  <a:ext uri="{FF2B5EF4-FFF2-40B4-BE49-F238E27FC236}">
                    <a16:creationId xmlns:a16="http://schemas.microsoft.com/office/drawing/2014/main" id="{C339BC99-D51B-448A-BD51-5D3C6AF2D8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0" y="2436"/>
                <a:ext cx="10" cy="10"/>
              </a:xfrm>
              <a:custGeom>
                <a:avLst/>
                <a:gdLst>
                  <a:gd name="T0" fmla="*/ 3 w 19"/>
                  <a:gd name="T1" fmla="*/ 2 h 19"/>
                  <a:gd name="T2" fmla="*/ 3 w 19"/>
                  <a:gd name="T3" fmla="*/ 2 h 19"/>
                  <a:gd name="T4" fmla="*/ 3 w 19"/>
                  <a:gd name="T5" fmla="*/ 1 h 19"/>
                  <a:gd name="T6" fmla="*/ 3 w 19"/>
                  <a:gd name="T7" fmla="*/ 1 h 19"/>
                  <a:gd name="T8" fmla="*/ 2 w 19"/>
                  <a:gd name="T9" fmla="*/ 1 h 19"/>
                  <a:gd name="T10" fmla="*/ 2 w 19"/>
                  <a:gd name="T11" fmla="*/ 0 h 19"/>
                  <a:gd name="T12" fmla="*/ 1 w 19"/>
                  <a:gd name="T13" fmla="*/ 1 h 19"/>
                  <a:gd name="T14" fmla="*/ 1 w 19"/>
                  <a:gd name="T15" fmla="*/ 1 h 19"/>
                  <a:gd name="T16" fmla="*/ 1 w 19"/>
                  <a:gd name="T17" fmla="*/ 1 h 19"/>
                  <a:gd name="T18" fmla="*/ 1 w 19"/>
                  <a:gd name="T19" fmla="*/ 1 h 19"/>
                  <a:gd name="T20" fmla="*/ 0 w 19"/>
                  <a:gd name="T21" fmla="*/ 2 h 19"/>
                  <a:gd name="T22" fmla="*/ 1 w 19"/>
                  <a:gd name="T23" fmla="*/ 2 h 19"/>
                  <a:gd name="T24" fmla="*/ 1 w 19"/>
                  <a:gd name="T25" fmla="*/ 3 h 19"/>
                  <a:gd name="T26" fmla="*/ 1 w 19"/>
                  <a:gd name="T27" fmla="*/ 3 h 19"/>
                  <a:gd name="T28" fmla="*/ 2 w 19"/>
                  <a:gd name="T29" fmla="*/ 3 h 19"/>
                  <a:gd name="T30" fmla="*/ 2 w 19"/>
                  <a:gd name="T31" fmla="*/ 3 h 19"/>
                  <a:gd name="T32" fmla="*/ 3 w 19"/>
                  <a:gd name="T33" fmla="*/ 3 h 19"/>
                  <a:gd name="T34" fmla="*/ 3 w 19"/>
                  <a:gd name="T35" fmla="*/ 2 h 1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9"/>
                  <a:gd name="T55" fmla="*/ 0 h 19"/>
                  <a:gd name="T56" fmla="*/ 19 w 19"/>
                  <a:gd name="T57" fmla="*/ 19 h 1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9" h="19">
                    <a:moveTo>
                      <a:pt x="19" y="14"/>
                    </a:moveTo>
                    <a:lnTo>
                      <a:pt x="19" y="10"/>
                    </a:lnTo>
                    <a:lnTo>
                      <a:pt x="19" y="7"/>
                    </a:lnTo>
                    <a:lnTo>
                      <a:pt x="17" y="3"/>
                    </a:lnTo>
                    <a:lnTo>
                      <a:pt x="14" y="1"/>
                    </a:lnTo>
                    <a:lnTo>
                      <a:pt x="10" y="0"/>
                    </a:lnTo>
                    <a:lnTo>
                      <a:pt x="7" y="1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10"/>
                    </a:lnTo>
                    <a:lnTo>
                      <a:pt x="1" y="14"/>
                    </a:lnTo>
                    <a:lnTo>
                      <a:pt x="3" y="17"/>
                    </a:lnTo>
                    <a:lnTo>
                      <a:pt x="7" y="19"/>
                    </a:lnTo>
                    <a:lnTo>
                      <a:pt x="10" y="19"/>
                    </a:lnTo>
                    <a:lnTo>
                      <a:pt x="14" y="19"/>
                    </a:lnTo>
                    <a:lnTo>
                      <a:pt x="17" y="17"/>
                    </a:lnTo>
                    <a:lnTo>
                      <a:pt x="19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85" name="Freeform 3185">
                <a:extLst>
                  <a:ext uri="{FF2B5EF4-FFF2-40B4-BE49-F238E27FC236}">
                    <a16:creationId xmlns:a16="http://schemas.microsoft.com/office/drawing/2014/main" id="{146CCD18-7604-47F3-9656-3DB4BA51FB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2" y="2454"/>
                <a:ext cx="10" cy="10"/>
              </a:xfrm>
              <a:custGeom>
                <a:avLst/>
                <a:gdLst>
                  <a:gd name="T0" fmla="*/ 3 w 20"/>
                  <a:gd name="T1" fmla="*/ 2 h 19"/>
                  <a:gd name="T2" fmla="*/ 3 w 20"/>
                  <a:gd name="T3" fmla="*/ 2 h 19"/>
                  <a:gd name="T4" fmla="*/ 3 w 20"/>
                  <a:gd name="T5" fmla="*/ 1 h 19"/>
                  <a:gd name="T6" fmla="*/ 3 w 20"/>
                  <a:gd name="T7" fmla="*/ 1 h 19"/>
                  <a:gd name="T8" fmla="*/ 2 w 20"/>
                  <a:gd name="T9" fmla="*/ 0 h 19"/>
                  <a:gd name="T10" fmla="*/ 2 w 20"/>
                  <a:gd name="T11" fmla="*/ 0 h 19"/>
                  <a:gd name="T12" fmla="*/ 1 w 20"/>
                  <a:gd name="T13" fmla="*/ 0 h 19"/>
                  <a:gd name="T14" fmla="*/ 1 w 20"/>
                  <a:gd name="T15" fmla="*/ 1 h 19"/>
                  <a:gd name="T16" fmla="*/ 1 w 20"/>
                  <a:gd name="T17" fmla="*/ 1 h 19"/>
                  <a:gd name="T18" fmla="*/ 1 w 20"/>
                  <a:gd name="T19" fmla="*/ 1 h 19"/>
                  <a:gd name="T20" fmla="*/ 0 w 20"/>
                  <a:gd name="T21" fmla="*/ 2 h 19"/>
                  <a:gd name="T22" fmla="*/ 1 w 20"/>
                  <a:gd name="T23" fmla="*/ 2 h 19"/>
                  <a:gd name="T24" fmla="*/ 1 w 20"/>
                  <a:gd name="T25" fmla="*/ 2 h 19"/>
                  <a:gd name="T26" fmla="*/ 1 w 20"/>
                  <a:gd name="T27" fmla="*/ 3 h 19"/>
                  <a:gd name="T28" fmla="*/ 2 w 20"/>
                  <a:gd name="T29" fmla="*/ 3 h 19"/>
                  <a:gd name="T30" fmla="*/ 2 w 20"/>
                  <a:gd name="T31" fmla="*/ 3 h 19"/>
                  <a:gd name="T32" fmla="*/ 3 w 20"/>
                  <a:gd name="T33" fmla="*/ 2 h 19"/>
                  <a:gd name="T34" fmla="*/ 3 w 20"/>
                  <a:gd name="T35" fmla="*/ 2 h 1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0"/>
                  <a:gd name="T55" fmla="*/ 0 h 19"/>
                  <a:gd name="T56" fmla="*/ 20 w 20"/>
                  <a:gd name="T57" fmla="*/ 19 h 1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0" h="19">
                    <a:moveTo>
                      <a:pt x="20" y="14"/>
                    </a:moveTo>
                    <a:lnTo>
                      <a:pt x="20" y="9"/>
                    </a:lnTo>
                    <a:lnTo>
                      <a:pt x="20" y="5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2"/>
                    </a:lnTo>
                    <a:lnTo>
                      <a:pt x="2" y="5"/>
                    </a:lnTo>
                    <a:lnTo>
                      <a:pt x="0" y="9"/>
                    </a:lnTo>
                    <a:lnTo>
                      <a:pt x="2" y="14"/>
                    </a:lnTo>
                    <a:lnTo>
                      <a:pt x="4" y="16"/>
                    </a:lnTo>
                    <a:lnTo>
                      <a:pt x="6" y="18"/>
                    </a:lnTo>
                    <a:lnTo>
                      <a:pt x="11" y="19"/>
                    </a:lnTo>
                    <a:lnTo>
                      <a:pt x="14" y="18"/>
                    </a:lnTo>
                    <a:lnTo>
                      <a:pt x="18" y="16"/>
                    </a:lnTo>
                    <a:lnTo>
                      <a:pt x="2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86" name="Freeform 3186">
                <a:extLst>
                  <a:ext uri="{FF2B5EF4-FFF2-40B4-BE49-F238E27FC236}">
                    <a16:creationId xmlns:a16="http://schemas.microsoft.com/office/drawing/2014/main" id="{F02FE409-1942-4D8B-9077-7350AB8EF7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3" y="2471"/>
                <a:ext cx="10" cy="10"/>
              </a:xfrm>
              <a:custGeom>
                <a:avLst/>
                <a:gdLst>
                  <a:gd name="T0" fmla="*/ 3 w 20"/>
                  <a:gd name="T1" fmla="*/ 2 h 20"/>
                  <a:gd name="T2" fmla="*/ 3 w 20"/>
                  <a:gd name="T3" fmla="*/ 2 h 20"/>
                  <a:gd name="T4" fmla="*/ 3 w 20"/>
                  <a:gd name="T5" fmla="*/ 1 h 20"/>
                  <a:gd name="T6" fmla="*/ 3 w 20"/>
                  <a:gd name="T7" fmla="*/ 1 h 20"/>
                  <a:gd name="T8" fmla="*/ 2 w 20"/>
                  <a:gd name="T9" fmla="*/ 1 h 20"/>
                  <a:gd name="T10" fmla="*/ 2 w 20"/>
                  <a:gd name="T11" fmla="*/ 0 h 20"/>
                  <a:gd name="T12" fmla="*/ 1 w 20"/>
                  <a:gd name="T13" fmla="*/ 1 h 20"/>
                  <a:gd name="T14" fmla="*/ 1 w 20"/>
                  <a:gd name="T15" fmla="*/ 1 h 20"/>
                  <a:gd name="T16" fmla="*/ 1 w 20"/>
                  <a:gd name="T17" fmla="*/ 1 h 20"/>
                  <a:gd name="T18" fmla="*/ 1 w 20"/>
                  <a:gd name="T19" fmla="*/ 1 h 20"/>
                  <a:gd name="T20" fmla="*/ 0 w 20"/>
                  <a:gd name="T21" fmla="*/ 2 h 20"/>
                  <a:gd name="T22" fmla="*/ 1 w 20"/>
                  <a:gd name="T23" fmla="*/ 2 h 20"/>
                  <a:gd name="T24" fmla="*/ 1 w 20"/>
                  <a:gd name="T25" fmla="*/ 3 h 20"/>
                  <a:gd name="T26" fmla="*/ 1 w 20"/>
                  <a:gd name="T27" fmla="*/ 3 h 20"/>
                  <a:gd name="T28" fmla="*/ 2 w 20"/>
                  <a:gd name="T29" fmla="*/ 3 h 20"/>
                  <a:gd name="T30" fmla="*/ 2 w 20"/>
                  <a:gd name="T31" fmla="*/ 3 h 20"/>
                  <a:gd name="T32" fmla="*/ 3 w 20"/>
                  <a:gd name="T33" fmla="*/ 3 h 20"/>
                  <a:gd name="T34" fmla="*/ 3 w 20"/>
                  <a:gd name="T35" fmla="*/ 2 h 2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0"/>
                  <a:gd name="T55" fmla="*/ 0 h 20"/>
                  <a:gd name="T56" fmla="*/ 20 w 20"/>
                  <a:gd name="T57" fmla="*/ 20 h 2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0" h="20">
                    <a:moveTo>
                      <a:pt x="20" y="14"/>
                    </a:moveTo>
                    <a:lnTo>
                      <a:pt x="20" y="11"/>
                    </a:lnTo>
                    <a:lnTo>
                      <a:pt x="19" y="6"/>
                    </a:lnTo>
                    <a:lnTo>
                      <a:pt x="17" y="4"/>
                    </a:lnTo>
                    <a:lnTo>
                      <a:pt x="14" y="2"/>
                    </a:lnTo>
                    <a:lnTo>
                      <a:pt x="11" y="0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1" y="6"/>
                    </a:lnTo>
                    <a:lnTo>
                      <a:pt x="0" y="11"/>
                    </a:lnTo>
                    <a:lnTo>
                      <a:pt x="1" y="14"/>
                    </a:lnTo>
                    <a:lnTo>
                      <a:pt x="4" y="18"/>
                    </a:lnTo>
                    <a:lnTo>
                      <a:pt x="6" y="20"/>
                    </a:lnTo>
                    <a:lnTo>
                      <a:pt x="11" y="20"/>
                    </a:lnTo>
                    <a:lnTo>
                      <a:pt x="14" y="20"/>
                    </a:lnTo>
                    <a:lnTo>
                      <a:pt x="17" y="18"/>
                    </a:lnTo>
                    <a:lnTo>
                      <a:pt x="2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87" name="Freeform 3187">
                <a:extLst>
                  <a:ext uri="{FF2B5EF4-FFF2-40B4-BE49-F238E27FC236}">
                    <a16:creationId xmlns:a16="http://schemas.microsoft.com/office/drawing/2014/main" id="{0B023B57-E2B5-4366-BFE2-821882491C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0" y="2434"/>
                <a:ext cx="77" cy="119"/>
              </a:xfrm>
              <a:custGeom>
                <a:avLst/>
                <a:gdLst>
                  <a:gd name="T0" fmla="*/ 8 w 154"/>
                  <a:gd name="T1" fmla="*/ 0 h 240"/>
                  <a:gd name="T2" fmla="*/ 0 w 154"/>
                  <a:gd name="T3" fmla="*/ 29 h 240"/>
                  <a:gd name="T4" fmla="*/ 20 w 154"/>
                  <a:gd name="T5" fmla="*/ 5 h 240"/>
                  <a:gd name="T6" fmla="*/ 10 w 154"/>
                  <a:gd name="T7" fmla="*/ 11 h 240"/>
                  <a:gd name="T8" fmla="*/ 8 w 154"/>
                  <a:gd name="T9" fmla="*/ 0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4"/>
                  <a:gd name="T16" fmla="*/ 0 h 240"/>
                  <a:gd name="T17" fmla="*/ 154 w 154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4" h="240">
                    <a:moveTo>
                      <a:pt x="59" y="0"/>
                    </a:moveTo>
                    <a:lnTo>
                      <a:pt x="0" y="240"/>
                    </a:lnTo>
                    <a:lnTo>
                      <a:pt x="154" y="46"/>
                    </a:lnTo>
                    <a:lnTo>
                      <a:pt x="73" y="92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23588" name="Group 3195">
              <a:extLst>
                <a:ext uri="{FF2B5EF4-FFF2-40B4-BE49-F238E27FC236}">
                  <a16:creationId xmlns:a16="http://schemas.microsoft.com/office/drawing/2014/main" id="{811BC77C-A063-44A9-852F-49C788A7BE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64" y="2851"/>
              <a:ext cx="262" cy="64"/>
              <a:chOff x="2664" y="2851"/>
              <a:chExt cx="262" cy="64"/>
            </a:xfrm>
          </p:grpSpPr>
          <p:sp>
            <p:nvSpPr>
              <p:cNvPr id="23650" name="Freeform 3189">
                <a:extLst>
                  <a:ext uri="{FF2B5EF4-FFF2-40B4-BE49-F238E27FC236}">
                    <a16:creationId xmlns:a16="http://schemas.microsoft.com/office/drawing/2014/main" id="{2E8075BB-DA7F-4F3C-B9A2-35E766F1DF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4" y="2874"/>
                <a:ext cx="16" cy="17"/>
              </a:xfrm>
              <a:custGeom>
                <a:avLst/>
                <a:gdLst>
                  <a:gd name="T0" fmla="*/ 2 w 32"/>
                  <a:gd name="T1" fmla="*/ 0 h 33"/>
                  <a:gd name="T2" fmla="*/ 2 w 32"/>
                  <a:gd name="T3" fmla="*/ 1 h 33"/>
                  <a:gd name="T4" fmla="*/ 1 w 32"/>
                  <a:gd name="T5" fmla="*/ 1 h 33"/>
                  <a:gd name="T6" fmla="*/ 1 w 32"/>
                  <a:gd name="T7" fmla="*/ 2 h 33"/>
                  <a:gd name="T8" fmla="*/ 0 w 32"/>
                  <a:gd name="T9" fmla="*/ 2 h 33"/>
                  <a:gd name="T10" fmla="*/ 1 w 32"/>
                  <a:gd name="T11" fmla="*/ 3 h 33"/>
                  <a:gd name="T12" fmla="*/ 1 w 32"/>
                  <a:gd name="T13" fmla="*/ 4 h 33"/>
                  <a:gd name="T14" fmla="*/ 2 w 32"/>
                  <a:gd name="T15" fmla="*/ 4 h 33"/>
                  <a:gd name="T16" fmla="*/ 2 w 32"/>
                  <a:gd name="T17" fmla="*/ 5 h 33"/>
                  <a:gd name="T18" fmla="*/ 2 w 32"/>
                  <a:gd name="T19" fmla="*/ 5 h 33"/>
                  <a:gd name="T20" fmla="*/ 3 w 32"/>
                  <a:gd name="T21" fmla="*/ 4 h 33"/>
                  <a:gd name="T22" fmla="*/ 4 w 32"/>
                  <a:gd name="T23" fmla="*/ 4 h 33"/>
                  <a:gd name="T24" fmla="*/ 4 w 32"/>
                  <a:gd name="T25" fmla="*/ 3 h 33"/>
                  <a:gd name="T26" fmla="*/ 4 w 32"/>
                  <a:gd name="T27" fmla="*/ 2 h 33"/>
                  <a:gd name="T28" fmla="*/ 4 w 32"/>
                  <a:gd name="T29" fmla="*/ 2 h 33"/>
                  <a:gd name="T30" fmla="*/ 4 w 32"/>
                  <a:gd name="T31" fmla="*/ 1 h 33"/>
                  <a:gd name="T32" fmla="*/ 3 w 32"/>
                  <a:gd name="T33" fmla="*/ 1 h 33"/>
                  <a:gd name="T34" fmla="*/ 2 w 32"/>
                  <a:gd name="T35" fmla="*/ 0 h 3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2"/>
                  <a:gd name="T55" fmla="*/ 0 h 33"/>
                  <a:gd name="T56" fmla="*/ 32 w 32"/>
                  <a:gd name="T57" fmla="*/ 33 h 3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2" h="33">
                    <a:moveTo>
                      <a:pt x="16" y="0"/>
                    </a:moveTo>
                    <a:lnTo>
                      <a:pt x="9" y="1"/>
                    </a:lnTo>
                    <a:lnTo>
                      <a:pt x="5" y="4"/>
                    </a:lnTo>
                    <a:lnTo>
                      <a:pt x="1" y="9"/>
                    </a:lnTo>
                    <a:lnTo>
                      <a:pt x="0" y="16"/>
                    </a:lnTo>
                    <a:lnTo>
                      <a:pt x="1" y="23"/>
                    </a:lnTo>
                    <a:lnTo>
                      <a:pt x="5" y="27"/>
                    </a:lnTo>
                    <a:lnTo>
                      <a:pt x="9" y="31"/>
                    </a:lnTo>
                    <a:lnTo>
                      <a:pt x="16" y="33"/>
                    </a:lnTo>
                    <a:lnTo>
                      <a:pt x="23" y="31"/>
                    </a:lnTo>
                    <a:lnTo>
                      <a:pt x="28" y="27"/>
                    </a:lnTo>
                    <a:lnTo>
                      <a:pt x="31" y="23"/>
                    </a:lnTo>
                    <a:lnTo>
                      <a:pt x="32" y="16"/>
                    </a:lnTo>
                    <a:lnTo>
                      <a:pt x="31" y="9"/>
                    </a:lnTo>
                    <a:lnTo>
                      <a:pt x="28" y="4"/>
                    </a:lnTo>
                    <a:lnTo>
                      <a:pt x="23" y="1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51" name="Freeform 3190">
                <a:extLst>
                  <a:ext uri="{FF2B5EF4-FFF2-40B4-BE49-F238E27FC236}">
                    <a16:creationId xmlns:a16="http://schemas.microsoft.com/office/drawing/2014/main" id="{52438ECD-5C82-470F-9C59-6BE918A967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7" y="2874"/>
                <a:ext cx="17" cy="17"/>
              </a:xfrm>
              <a:custGeom>
                <a:avLst/>
                <a:gdLst>
                  <a:gd name="T0" fmla="*/ 3 w 33"/>
                  <a:gd name="T1" fmla="*/ 0 h 33"/>
                  <a:gd name="T2" fmla="*/ 2 w 33"/>
                  <a:gd name="T3" fmla="*/ 1 h 33"/>
                  <a:gd name="T4" fmla="*/ 1 w 33"/>
                  <a:gd name="T5" fmla="*/ 1 h 33"/>
                  <a:gd name="T6" fmla="*/ 1 w 33"/>
                  <a:gd name="T7" fmla="*/ 2 h 33"/>
                  <a:gd name="T8" fmla="*/ 0 w 33"/>
                  <a:gd name="T9" fmla="*/ 2 h 33"/>
                  <a:gd name="T10" fmla="*/ 1 w 33"/>
                  <a:gd name="T11" fmla="*/ 3 h 33"/>
                  <a:gd name="T12" fmla="*/ 1 w 33"/>
                  <a:gd name="T13" fmla="*/ 4 h 33"/>
                  <a:gd name="T14" fmla="*/ 2 w 33"/>
                  <a:gd name="T15" fmla="*/ 4 h 33"/>
                  <a:gd name="T16" fmla="*/ 3 w 33"/>
                  <a:gd name="T17" fmla="*/ 5 h 33"/>
                  <a:gd name="T18" fmla="*/ 3 w 33"/>
                  <a:gd name="T19" fmla="*/ 5 h 33"/>
                  <a:gd name="T20" fmla="*/ 3 w 33"/>
                  <a:gd name="T21" fmla="*/ 4 h 33"/>
                  <a:gd name="T22" fmla="*/ 4 w 33"/>
                  <a:gd name="T23" fmla="*/ 4 h 33"/>
                  <a:gd name="T24" fmla="*/ 4 w 33"/>
                  <a:gd name="T25" fmla="*/ 3 h 33"/>
                  <a:gd name="T26" fmla="*/ 5 w 33"/>
                  <a:gd name="T27" fmla="*/ 2 h 33"/>
                  <a:gd name="T28" fmla="*/ 4 w 33"/>
                  <a:gd name="T29" fmla="*/ 2 h 33"/>
                  <a:gd name="T30" fmla="*/ 4 w 33"/>
                  <a:gd name="T31" fmla="*/ 1 h 33"/>
                  <a:gd name="T32" fmla="*/ 3 w 33"/>
                  <a:gd name="T33" fmla="*/ 1 h 33"/>
                  <a:gd name="T34" fmla="*/ 3 w 33"/>
                  <a:gd name="T35" fmla="*/ 0 h 3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3"/>
                  <a:gd name="T55" fmla="*/ 0 h 33"/>
                  <a:gd name="T56" fmla="*/ 33 w 33"/>
                  <a:gd name="T57" fmla="*/ 33 h 3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3" h="33">
                    <a:moveTo>
                      <a:pt x="17" y="0"/>
                    </a:moveTo>
                    <a:lnTo>
                      <a:pt x="10" y="1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6"/>
                    </a:lnTo>
                    <a:lnTo>
                      <a:pt x="2" y="23"/>
                    </a:lnTo>
                    <a:lnTo>
                      <a:pt x="6" y="27"/>
                    </a:lnTo>
                    <a:lnTo>
                      <a:pt x="10" y="31"/>
                    </a:lnTo>
                    <a:lnTo>
                      <a:pt x="17" y="33"/>
                    </a:lnTo>
                    <a:lnTo>
                      <a:pt x="24" y="31"/>
                    </a:lnTo>
                    <a:lnTo>
                      <a:pt x="29" y="27"/>
                    </a:lnTo>
                    <a:lnTo>
                      <a:pt x="32" y="23"/>
                    </a:lnTo>
                    <a:lnTo>
                      <a:pt x="33" y="16"/>
                    </a:lnTo>
                    <a:lnTo>
                      <a:pt x="32" y="9"/>
                    </a:lnTo>
                    <a:lnTo>
                      <a:pt x="29" y="4"/>
                    </a:lnTo>
                    <a:lnTo>
                      <a:pt x="24" y="1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52" name="Freeform 3191">
                <a:extLst>
                  <a:ext uri="{FF2B5EF4-FFF2-40B4-BE49-F238E27FC236}">
                    <a16:creationId xmlns:a16="http://schemas.microsoft.com/office/drawing/2014/main" id="{D205D224-AE1F-4190-83B1-3629A7733E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0" y="2874"/>
                <a:ext cx="17" cy="17"/>
              </a:xfrm>
              <a:custGeom>
                <a:avLst/>
                <a:gdLst>
                  <a:gd name="T0" fmla="*/ 3 w 33"/>
                  <a:gd name="T1" fmla="*/ 0 h 33"/>
                  <a:gd name="T2" fmla="*/ 2 w 33"/>
                  <a:gd name="T3" fmla="*/ 1 h 33"/>
                  <a:gd name="T4" fmla="*/ 1 w 33"/>
                  <a:gd name="T5" fmla="*/ 1 h 33"/>
                  <a:gd name="T6" fmla="*/ 1 w 33"/>
                  <a:gd name="T7" fmla="*/ 2 h 33"/>
                  <a:gd name="T8" fmla="*/ 0 w 33"/>
                  <a:gd name="T9" fmla="*/ 2 h 33"/>
                  <a:gd name="T10" fmla="*/ 1 w 33"/>
                  <a:gd name="T11" fmla="*/ 3 h 33"/>
                  <a:gd name="T12" fmla="*/ 1 w 33"/>
                  <a:gd name="T13" fmla="*/ 4 h 33"/>
                  <a:gd name="T14" fmla="*/ 2 w 33"/>
                  <a:gd name="T15" fmla="*/ 4 h 33"/>
                  <a:gd name="T16" fmla="*/ 3 w 33"/>
                  <a:gd name="T17" fmla="*/ 5 h 33"/>
                  <a:gd name="T18" fmla="*/ 3 w 33"/>
                  <a:gd name="T19" fmla="*/ 5 h 33"/>
                  <a:gd name="T20" fmla="*/ 3 w 33"/>
                  <a:gd name="T21" fmla="*/ 4 h 33"/>
                  <a:gd name="T22" fmla="*/ 4 w 33"/>
                  <a:gd name="T23" fmla="*/ 4 h 33"/>
                  <a:gd name="T24" fmla="*/ 4 w 33"/>
                  <a:gd name="T25" fmla="*/ 3 h 33"/>
                  <a:gd name="T26" fmla="*/ 5 w 33"/>
                  <a:gd name="T27" fmla="*/ 2 h 33"/>
                  <a:gd name="T28" fmla="*/ 4 w 33"/>
                  <a:gd name="T29" fmla="*/ 2 h 33"/>
                  <a:gd name="T30" fmla="*/ 4 w 33"/>
                  <a:gd name="T31" fmla="*/ 1 h 33"/>
                  <a:gd name="T32" fmla="*/ 3 w 33"/>
                  <a:gd name="T33" fmla="*/ 1 h 33"/>
                  <a:gd name="T34" fmla="*/ 3 w 33"/>
                  <a:gd name="T35" fmla="*/ 0 h 3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3"/>
                  <a:gd name="T55" fmla="*/ 0 h 33"/>
                  <a:gd name="T56" fmla="*/ 33 w 33"/>
                  <a:gd name="T57" fmla="*/ 33 h 3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3" h="33">
                    <a:moveTo>
                      <a:pt x="17" y="0"/>
                    </a:moveTo>
                    <a:lnTo>
                      <a:pt x="10" y="1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6"/>
                    </a:lnTo>
                    <a:lnTo>
                      <a:pt x="2" y="23"/>
                    </a:lnTo>
                    <a:lnTo>
                      <a:pt x="6" y="27"/>
                    </a:lnTo>
                    <a:lnTo>
                      <a:pt x="10" y="31"/>
                    </a:lnTo>
                    <a:lnTo>
                      <a:pt x="17" y="33"/>
                    </a:lnTo>
                    <a:lnTo>
                      <a:pt x="24" y="31"/>
                    </a:lnTo>
                    <a:lnTo>
                      <a:pt x="29" y="27"/>
                    </a:lnTo>
                    <a:lnTo>
                      <a:pt x="32" y="23"/>
                    </a:lnTo>
                    <a:lnTo>
                      <a:pt x="33" y="16"/>
                    </a:lnTo>
                    <a:lnTo>
                      <a:pt x="32" y="9"/>
                    </a:lnTo>
                    <a:lnTo>
                      <a:pt x="29" y="4"/>
                    </a:lnTo>
                    <a:lnTo>
                      <a:pt x="24" y="1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53" name="Freeform 3192">
                <a:extLst>
                  <a:ext uri="{FF2B5EF4-FFF2-40B4-BE49-F238E27FC236}">
                    <a16:creationId xmlns:a16="http://schemas.microsoft.com/office/drawing/2014/main" id="{7CCA4E1C-6975-41E1-802E-0842B7B6CA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4" y="2874"/>
                <a:ext cx="17" cy="17"/>
              </a:xfrm>
              <a:custGeom>
                <a:avLst/>
                <a:gdLst>
                  <a:gd name="T0" fmla="*/ 3 w 34"/>
                  <a:gd name="T1" fmla="*/ 0 h 33"/>
                  <a:gd name="T2" fmla="*/ 2 w 34"/>
                  <a:gd name="T3" fmla="*/ 1 h 33"/>
                  <a:gd name="T4" fmla="*/ 1 w 34"/>
                  <a:gd name="T5" fmla="*/ 1 h 33"/>
                  <a:gd name="T6" fmla="*/ 1 w 34"/>
                  <a:gd name="T7" fmla="*/ 2 h 33"/>
                  <a:gd name="T8" fmla="*/ 0 w 34"/>
                  <a:gd name="T9" fmla="*/ 2 h 33"/>
                  <a:gd name="T10" fmla="*/ 1 w 34"/>
                  <a:gd name="T11" fmla="*/ 3 h 33"/>
                  <a:gd name="T12" fmla="*/ 1 w 34"/>
                  <a:gd name="T13" fmla="*/ 4 h 33"/>
                  <a:gd name="T14" fmla="*/ 2 w 34"/>
                  <a:gd name="T15" fmla="*/ 4 h 33"/>
                  <a:gd name="T16" fmla="*/ 3 w 34"/>
                  <a:gd name="T17" fmla="*/ 5 h 33"/>
                  <a:gd name="T18" fmla="*/ 3 w 34"/>
                  <a:gd name="T19" fmla="*/ 5 h 33"/>
                  <a:gd name="T20" fmla="*/ 3 w 34"/>
                  <a:gd name="T21" fmla="*/ 4 h 33"/>
                  <a:gd name="T22" fmla="*/ 4 w 34"/>
                  <a:gd name="T23" fmla="*/ 4 h 33"/>
                  <a:gd name="T24" fmla="*/ 4 w 34"/>
                  <a:gd name="T25" fmla="*/ 3 h 33"/>
                  <a:gd name="T26" fmla="*/ 5 w 34"/>
                  <a:gd name="T27" fmla="*/ 2 h 33"/>
                  <a:gd name="T28" fmla="*/ 4 w 34"/>
                  <a:gd name="T29" fmla="*/ 2 h 33"/>
                  <a:gd name="T30" fmla="*/ 4 w 34"/>
                  <a:gd name="T31" fmla="*/ 1 h 33"/>
                  <a:gd name="T32" fmla="*/ 3 w 34"/>
                  <a:gd name="T33" fmla="*/ 1 h 33"/>
                  <a:gd name="T34" fmla="*/ 3 w 34"/>
                  <a:gd name="T35" fmla="*/ 0 h 3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4"/>
                  <a:gd name="T55" fmla="*/ 0 h 33"/>
                  <a:gd name="T56" fmla="*/ 34 w 34"/>
                  <a:gd name="T57" fmla="*/ 33 h 3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4" h="33">
                    <a:moveTo>
                      <a:pt x="17" y="0"/>
                    </a:moveTo>
                    <a:lnTo>
                      <a:pt x="10" y="1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6"/>
                    </a:lnTo>
                    <a:lnTo>
                      <a:pt x="2" y="23"/>
                    </a:lnTo>
                    <a:lnTo>
                      <a:pt x="6" y="27"/>
                    </a:lnTo>
                    <a:lnTo>
                      <a:pt x="10" y="31"/>
                    </a:lnTo>
                    <a:lnTo>
                      <a:pt x="17" y="33"/>
                    </a:lnTo>
                    <a:lnTo>
                      <a:pt x="24" y="31"/>
                    </a:lnTo>
                    <a:lnTo>
                      <a:pt x="29" y="27"/>
                    </a:lnTo>
                    <a:lnTo>
                      <a:pt x="32" y="23"/>
                    </a:lnTo>
                    <a:lnTo>
                      <a:pt x="34" y="16"/>
                    </a:lnTo>
                    <a:lnTo>
                      <a:pt x="32" y="9"/>
                    </a:lnTo>
                    <a:lnTo>
                      <a:pt x="29" y="4"/>
                    </a:lnTo>
                    <a:lnTo>
                      <a:pt x="24" y="1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54" name="Freeform 3193">
                <a:extLst>
                  <a:ext uri="{FF2B5EF4-FFF2-40B4-BE49-F238E27FC236}">
                    <a16:creationId xmlns:a16="http://schemas.microsoft.com/office/drawing/2014/main" id="{4456F066-44F3-4921-8706-B30C955725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8" y="2874"/>
                <a:ext cx="16" cy="17"/>
              </a:xfrm>
              <a:custGeom>
                <a:avLst/>
                <a:gdLst>
                  <a:gd name="T0" fmla="*/ 2 w 34"/>
                  <a:gd name="T1" fmla="*/ 0 h 33"/>
                  <a:gd name="T2" fmla="*/ 1 w 34"/>
                  <a:gd name="T3" fmla="*/ 1 h 33"/>
                  <a:gd name="T4" fmla="*/ 0 w 34"/>
                  <a:gd name="T5" fmla="*/ 1 h 33"/>
                  <a:gd name="T6" fmla="*/ 0 w 34"/>
                  <a:gd name="T7" fmla="*/ 2 h 33"/>
                  <a:gd name="T8" fmla="*/ 0 w 34"/>
                  <a:gd name="T9" fmla="*/ 2 h 33"/>
                  <a:gd name="T10" fmla="*/ 0 w 34"/>
                  <a:gd name="T11" fmla="*/ 3 h 33"/>
                  <a:gd name="T12" fmla="*/ 0 w 34"/>
                  <a:gd name="T13" fmla="*/ 4 h 33"/>
                  <a:gd name="T14" fmla="*/ 1 w 34"/>
                  <a:gd name="T15" fmla="*/ 4 h 33"/>
                  <a:gd name="T16" fmla="*/ 2 w 34"/>
                  <a:gd name="T17" fmla="*/ 5 h 33"/>
                  <a:gd name="T18" fmla="*/ 2 w 34"/>
                  <a:gd name="T19" fmla="*/ 5 h 33"/>
                  <a:gd name="T20" fmla="*/ 2 w 34"/>
                  <a:gd name="T21" fmla="*/ 4 h 33"/>
                  <a:gd name="T22" fmla="*/ 3 w 34"/>
                  <a:gd name="T23" fmla="*/ 4 h 33"/>
                  <a:gd name="T24" fmla="*/ 4 w 34"/>
                  <a:gd name="T25" fmla="*/ 3 h 33"/>
                  <a:gd name="T26" fmla="*/ 4 w 34"/>
                  <a:gd name="T27" fmla="*/ 2 h 33"/>
                  <a:gd name="T28" fmla="*/ 4 w 34"/>
                  <a:gd name="T29" fmla="*/ 2 h 33"/>
                  <a:gd name="T30" fmla="*/ 3 w 34"/>
                  <a:gd name="T31" fmla="*/ 1 h 33"/>
                  <a:gd name="T32" fmla="*/ 2 w 34"/>
                  <a:gd name="T33" fmla="*/ 1 h 33"/>
                  <a:gd name="T34" fmla="*/ 2 w 34"/>
                  <a:gd name="T35" fmla="*/ 0 h 3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4"/>
                  <a:gd name="T55" fmla="*/ 0 h 33"/>
                  <a:gd name="T56" fmla="*/ 34 w 34"/>
                  <a:gd name="T57" fmla="*/ 33 h 3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4" h="33">
                    <a:moveTo>
                      <a:pt x="17" y="0"/>
                    </a:moveTo>
                    <a:lnTo>
                      <a:pt x="11" y="1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6"/>
                    </a:lnTo>
                    <a:lnTo>
                      <a:pt x="2" y="23"/>
                    </a:lnTo>
                    <a:lnTo>
                      <a:pt x="6" y="27"/>
                    </a:lnTo>
                    <a:lnTo>
                      <a:pt x="11" y="31"/>
                    </a:lnTo>
                    <a:lnTo>
                      <a:pt x="17" y="33"/>
                    </a:lnTo>
                    <a:lnTo>
                      <a:pt x="24" y="31"/>
                    </a:lnTo>
                    <a:lnTo>
                      <a:pt x="29" y="27"/>
                    </a:lnTo>
                    <a:lnTo>
                      <a:pt x="33" y="23"/>
                    </a:lnTo>
                    <a:lnTo>
                      <a:pt x="34" y="16"/>
                    </a:lnTo>
                    <a:lnTo>
                      <a:pt x="33" y="9"/>
                    </a:lnTo>
                    <a:lnTo>
                      <a:pt x="29" y="4"/>
                    </a:lnTo>
                    <a:lnTo>
                      <a:pt x="24" y="1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55" name="Freeform 3194">
                <a:extLst>
                  <a:ext uri="{FF2B5EF4-FFF2-40B4-BE49-F238E27FC236}">
                    <a16:creationId xmlns:a16="http://schemas.microsoft.com/office/drawing/2014/main" id="{0377191A-5E23-4F79-8E28-22A26C5645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3" y="2851"/>
                <a:ext cx="153" cy="64"/>
              </a:xfrm>
              <a:custGeom>
                <a:avLst/>
                <a:gdLst>
                  <a:gd name="T0" fmla="*/ 0 w 305"/>
                  <a:gd name="T1" fmla="*/ 16 h 129"/>
                  <a:gd name="T2" fmla="*/ 39 w 305"/>
                  <a:gd name="T3" fmla="*/ 8 h 129"/>
                  <a:gd name="T4" fmla="*/ 0 w 305"/>
                  <a:gd name="T5" fmla="*/ 0 h 129"/>
                  <a:gd name="T6" fmla="*/ 12 w 305"/>
                  <a:gd name="T7" fmla="*/ 8 h 129"/>
                  <a:gd name="T8" fmla="*/ 0 w 305"/>
                  <a:gd name="T9" fmla="*/ 16 h 1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5"/>
                  <a:gd name="T16" fmla="*/ 0 h 129"/>
                  <a:gd name="T17" fmla="*/ 305 w 305"/>
                  <a:gd name="T18" fmla="*/ 129 h 1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5" h="129">
                    <a:moveTo>
                      <a:pt x="0" y="129"/>
                    </a:moveTo>
                    <a:lnTo>
                      <a:pt x="305" y="65"/>
                    </a:lnTo>
                    <a:lnTo>
                      <a:pt x="0" y="0"/>
                    </a:lnTo>
                    <a:lnTo>
                      <a:pt x="96" y="65"/>
                    </a:lnTo>
                    <a:lnTo>
                      <a:pt x="0" y="129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23589" name="Group 3218">
              <a:extLst>
                <a:ext uri="{FF2B5EF4-FFF2-40B4-BE49-F238E27FC236}">
                  <a16:creationId xmlns:a16="http://schemas.microsoft.com/office/drawing/2014/main" id="{47ABF71F-5BB3-4A23-9D3F-0969DC5246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0" y="1940"/>
              <a:ext cx="498" cy="613"/>
              <a:chOff x="2260" y="1940"/>
              <a:chExt cx="498" cy="613"/>
            </a:xfrm>
          </p:grpSpPr>
          <p:sp>
            <p:nvSpPr>
              <p:cNvPr id="23628" name="Freeform 3196">
                <a:extLst>
                  <a:ext uri="{FF2B5EF4-FFF2-40B4-BE49-F238E27FC236}">
                    <a16:creationId xmlns:a16="http://schemas.microsoft.com/office/drawing/2014/main" id="{8ED8A62D-4D1A-4B09-91D0-16467B75DC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0" y="1940"/>
                <a:ext cx="16" cy="16"/>
              </a:xfrm>
              <a:custGeom>
                <a:avLst/>
                <a:gdLst>
                  <a:gd name="T0" fmla="*/ 3 w 33"/>
                  <a:gd name="T1" fmla="*/ 1 h 32"/>
                  <a:gd name="T2" fmla="*/ 2 w 33"/>
                  <a:gd name="T3" fmla="*/ 1 h 32"/>
                  <a:gd name="T4" fmla="*/ 2 w 33"/>
                  <a:gd name="T5" fmla="*/ 0 h 32"/>
                  <a:gd name="T6" fmla="*/ 1 w 33"/>
                  <a:gd name="T7" fmla="*/ 1 h 32"/>
                  <a:gd name="T8" fmla="*/ 0 w 33"/>
                  <a:gd name="T9" fmla="*/ 1 h 32"/>
                  <a:gd name="T10" fmla="*/ 0 w 33"/>
                  <a:gd name="T11" fmla="*/ 2 h 32"/>
                  <a:gd name="T12" fmla="*/ 0 w 33"/>
                  <a:gd name="T13" fmla="*/ 2 h 32"/>
                  <a:gd name="T14" fmla="*/ 0 w 33"/>
                  <a:gd name="T15" fmla="*/ 3 h 32"/>
                  <a:gd name="T16" fmla="*/ 0 w 33"/>
                  <a:gd name="T17" fmla="*/ 4 h 32"/>
                  <a:gd name="T18" fmla="*/ 0 w 33"/>
                  <a:gd name="T19" fmla="*/ 4 h 32"/>
                  <a:gd name="T20" fmla="*/ 1 w 33"/>
                  <a:gd name="T21" fmla="*/ 4 h 32"/>
                  <a:gd name="T22" fmla="*/ 2 w 33"/>
                  <a:gd name="T23" fmla="*/ 4 h 32"/>
                  <a:gd name="T24" fmla="*/ 2 w 33"/>
                  <a:gd name="T25" fmla="*/ 4 h 32"/>
                  <a:gd name="T26" fmla="*/ 3 w 33"/>
                  <a:gd name="T27" fmla="*/ 4 h 32"/>
                  <a:gd name="T28" fmla="*/ 4 w 33"/>
                  <a:gd name="T29" fmla="*/ 3 h 32"/>
                  <a:gd name="T30" fmla="*/ 4 w 33"/>
                  <a:gd name="T31" fmla="*/ 2 h 32"/>
                  <a:gd name="T32" fmla="*/ 4 w 33"/>
                  <a:gd name="T33" fmla="*/ 2 h 32"/>
                  <a:gd name="T34" fmla="*/ 3 w 33"/>
                  <a:gd name="T35" fmla="*/ 1 h 3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3"/>
                  <a:gd name="T55" fmla="*/ 0 h 32"/>
                  <a:gd name="T56" fmla="*/ 33 w 33"/>
                  <a:gd name="T57" fmla="*/ 32 h 3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3" h="32">
                    <a:moveTo>
                      <a:pt x="29" y="4"/>
                    </a:moveTo>
                    <a:lnTo>
                      <a:pt x="23" y="1"/>
                    </a:lnTo>
                    <a:lnTo>
                      <a:pt x="17" y="0"/>
                    </a:lnTo>
                    <a:lnTo>
                      <a:pt x="10" y="1"/>
                    </a:lnTo>
                    <a:lnTo>
                      <a:pt x="5" y="4"/>
                    </a:lnTo>
                    <a:lnTo>
                      <a:pt x="2" y="9"/>
                    </a:lnTo>
                    <a:lnTo>
                      <a:pt x="0" y="16"/>
                    </a:lnTo>
                    <a:lnTo>
                      <a:pt x="2" y="23"/>
                    </a:lnTo>
                    <a:lnTo>
                      <a:pt x="5" y="28"/>
                    </a:lnTo>
                    <a:lnTo>
                      <a:pt x="10" y="31"/>
                    </a:lnTo>
                    <a:lnTo>
                      <a:pt x="17" y="32"/>
                    </a:lnTo>
                    <a:lnTo>
                      <a:pt x="23" y="31"/>
                    </a:lnTo>
                    <a:lnTo>
                      <a:pt x="28" y="27"/>
                    </a:lnTo>
                    <a:lnTo>
                      <a:pt x="32" y="23"/>
                    </a:lnTo>
                    <a:lnTo>
                      <a:pt x="33" y="16"/>
                    </a:lnTo>
                    <a:lnTo>
                      <a:pt x="32" y="9"/>
                    </a:lnTo>
                    <a:lnTo>
                      <a:pt x="29" y="4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29" name="Freeform 3197">
                <a:extLst>
                  <a:ext uri="{FF2B5EF4-FFF2-40B4-BE49-F238E27FC236}">
                    <a16:creationId xmlns:a16="http://schemas.microsoft.com/office/drawing/2014/main" id="{117E03D4-7844-461A-A5C6-26E3002028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0" y="1966"/>
                <a:ext cx="17" cy="17"/>
              </a:xfrm>
              <a:custGeom>
                <a:avLst/>
                <a:gdLst>
                  <a:gd name="T0" fmla="*/ 4 w 34"/>
                  <a:gd name="T1" fmla="*/ 1 h 33"/>
                  <a:gd name="T2" fmla="*/ 3 w 34"/>
                  <a:gd name="T3" fmla="*/ 1 h 33"/>
                  <a:gd name="T4" fmla="*/ 3 w 34"/>
                  <a:gd name="T5" fmla="*/ 0 h 33"/>
                  <a:gd name="T6" fmla="*/ 2 w 34"/>
                  <a:gd name="T7" fmla="*/ 1 h 33"/>
                  <a:gd name="T8" fmla="*/ 1 w 34"/>
                  <a:gd name="T9" fmla="*/ 1 h 33"/>
                  <a:gd name="T10" fmla="*/ 1 w 34"/>
                  <a:gd name="T11" fmla="*/ 2 h 33"/>
                  <a:gd name="T12" fmla="*/ 0 w 34"/>
                  <a:gd name="T13" fmla="*/ 2 h 33"/>
                  <a:gd name="T14" fmla="*/ 1 w 34"/>
                  <a:gd name="T15" fmla="*/ 3 h 33"/>
                  <a:gd name="T16" fmla="*/ 1 w 34"/>
                  <a:gd name="T17" fmla="*/ 4 h 33"/>
                  <a:gd name="T18" fmla="*/ 1 w 34"/>
                  <a:gd name="T19" fmla="*/ 4 h 33"/>
                  <a:gd name="T20" fmla="*/ 2 w 34"/>
                  <a:gd name="T21" fmla="*/ 4 h 33"/>
                  <a:gd name="T22" fmla="*/ 3 w 34"/>
                  <a:gd name="T23" fmla="*/ 5 h 33"/>
                  <a:gd name="T24" fmla="*/ 3 w 34"/>
                  <a:gd name="T25" fmla="*/ 4 h 33"/>
                  <a:gd name="T26" fmla="*/ 4 w 34"/>
                  <a:gd name="T27" fmla="*/ 4 h 33"/>
                  <a:gd name="T28" fmla="*/ 4 w 34"/>
                  <a:gd name="T29" fmla="*/ 3 h 33"/>
                  <a:gd name="T30" fmla="*/ 5 w 34"/>
                  <a:gd name="T31" fmla="*/ 2 h 33"/>
                  <a:gd name="T32" fmla="*/ 4 w 34"/>
                  <a:gd name="T33" fmla="*/ 2 h 33"/>
                  <a:gd name="T34" fmla="*/ 4 w 34"/>
                  <a:gd name="T35" fmla="*/ 1 h 3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4"/>
                  <a:gd name="T55" fmla="*/ 0 h 33"/>
                  <a:gd name="T56" fmla="*/ 34 w 34"/>
                  <a:gd name="T57" fmla="*/ 33 h 3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4" h="33">
                    <a:moveTo>
                      <a:pt x="29" y="4"/>
                    </a:moveTo>
                    <a:lnTo>
                      <a:pt x="23" y="1"/>
                    </a:lnTo>
                    <a:lnTo>
                      <a:pt x="17" y="0"/>
                    </a:lnTo>
                    <a:lnTo>
                      <a:pt x="10" y="1"/>
                    </a:lnTo>
                    <a:lnTo>
                      <a:pt x="5" y="4"/>
                    </a:lnTo>
                    <a:lnTo>
                      <a:pt x="1" y="9"/>
                    </a:lnTo>
                    <a:lnTo>
                      <a:pt x="0" y="16"/>
                    </a:lnTo>
                    <a:lnTo>
                      <a:pt x="1" y="23"/>
                    </a:lnTo>
                    <a:lnTo>
                      <a:pt x="5" y="28"/>
                    </a:lnTo>
                    <a:lnTo>
                      <a:pt x="10" y="31"/>
                    </a:lnTo>
                    <a:lnTo>
                      <a:pt x="17" y="33"/>
                    </a:lnTo>
                    <a:lnTo>
                      <a:pt x="23" y="31"/>
                    </a:lnTo>
                    <a:lnTo>
                      <a:pt x="29" y="27"/>
                    </a:lnTo>
                    <a:lnTo>
                      <a:pt x="32" y="23"/>
                    </a:lnTo>
                    <a:lnTo>
                      <a:pt x="34" y="16"/>
                    </a:lnTo>
                    <a:lnTo>
                      <a:pt x="32" y="9"/>
                    </a:lnTo>
                    <a:lnTo>
                      <a:pt x="29" y="4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30" name="Freeform 3198">
                <a:extLst>
                  <a:ext uri="{FF2B5EF4-FFF2-40B4-BE49-F238E27FC236}">
                    <a16:creationId xmlns:a16="http://schemas.microsoft.com/office/drawing/2014/main" id="{F11A9CC7-E7B2-4C78-B980-9907A513F8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2" y="1992"/>
                <a:ext cx="17" cy="17"/>
              </a:xfrm>
              <a:custGeom>
                <a:avLst/>
                <a:gdLst>
                  <a:gd name="T0" fmla="*/ 4 w 33"/>
                  <a:gd name="T1" fmla="*/ 1 h 33"/>
                  <a:gd name="T2" fmla="*/ 3 w 33"/>
                  <a:gd name="T3" fmla="*/ 1 h 33"/>
                  <a:gd name="T4" fmla="*/ 2 w 33"/>
                  <a:gd name="T5" fmla="*/ 0 h 33"/>
                  <a:gd name="T6" fmla="*/ 2 w 33"/>
                  <a:gd name="T7" fmla="*/ 1 h 33"/>
                  <a:gd name="T8" fmla="*/ 1 w 33"/>
                  <a:gd name="T9" fmla="*/ 1 h 33"/>
                  <a:gd name="T10" fmla="*/ 1 w 33"/>
                  <a:gd name="T11" fmla="*/ 2 h 33"/>
                  <a:gd name="T12" fmla="*/ 0 w 33"/>
                  <a:gd name="T13" fmla="*/ 2 h 33"/>
                  <a:gd name="T14" fmla="*/ 1 w 33"/>
                  <a:gd name="T15" fmla="*/ 3 h 33"/>
                  <a:gd name="T16" fmla="*/ 1 w 33"/>
                  <a:gd name="T17" fmla="*/ 4 h 33"/>
                  <a:gd name="T18" fmla="*/ 1 w 33"/>
                  <a:gd name="T19" fmla="*/ 4 h 33"/>
                  <a:gd name="T20" fmla="*/ 2 w 33"/>
                  <a:gd name="T21" fmla="*/ 4 h 33"/>
                  <a:gd name="T22" fmla="*/ 2 w 33"/>
                  <a:gd name="T23" fmla="*/ 5 h 33"/>
                  <a:gd name="T24" fmla="*/ 3 w 33"/>
                  <a:gd name="T25" fmla="*/ 4 h 33"/>
                  <a:gd name="T26" fmla="*/ 4 w 33"/>
                  <a:gd name="T27" fmla="*/ 4 h 33"/>
                  <a:gd name="T28" fmla="*/ 4 w 33"/>
                  <a:gd name="T29" fmla="*/ 3 h 33"/>
                  <a:gd name="T30" fmla="*/ 5 w 33"/>
                  <a:gd name="T31" fmla="*/ 2 h 33"/>
                  <a:gd name="T32" fmla="*/ 4 w 33"/>
                  <a:gd name="T33" fmla="*/ 2 h 33"/>
                  <a:gd name="T34" fmla="*/ 4 w 33"/>
                  <a:gd name="T35" fmla="*/ 1 h 3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3"/>
                  <a:gd name="T55" fmla="*/ 0 h 33"/>
                  <a:gd name="T56" fmla="*/ 33 w 33"/>
                  <a:gd name="T57" fmla="*/ 33 h 3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3" h="33">
                    <a:moveTo>
                      <a:pt x="29" y="4"/>
                    </a:moveTo>
                    <a:lnTo>
                      <a:pt x="23" y="1"/>
                    </a:lnTo>
                    <a:lnTo>
                      <a:pt x="16" y="0"/>
                    </a:lnTo>
                    <a:lnTo>
                      <a:pt x="9" y="1"/>
                    </a:lnTo>
                    <a:lnTo>
                      <a:pt x="4" y="4"/>
                    </a:lnTo>
                    <a:lnTo>
                      <a:pt x="1" y="9"/>
                    </a:lnTo>
                    <a:lnTo>
                      <a:pt x="0" y="16"/>
                    </a:lnTo>
                    <a:lnTo>
                      <a:pt x="1" y="23"/>
                    </a:lnTo>
                    <a:lnTo>
                      <a:pt x="4" y="29"/>
                    </a:lnTo>
                    <a:lnTo>
                      <a:pt x="9" y="31"/>
                    </a:lnTo>
                    <a:lnTo>
                      <a:pt x="16" y="33"/>
                    </a:lnTo>
                    <a:lnTo>
                      <a:pt x="23" y="31"/>
                    </a:lnTo>
                    <a:lnTo>
                      <a:pt x="28" y="27"/>
                    </a:lnTo>
                    <a:lnTo>
                      <a:pt x="32" y="23"/>
                    </a:lnTo>
                    <a:lnTo>
                      <a:pt x="33" y="16"/>
                    </a:lnTo>
                    <a:lnTo>
                      <a:pt x="32" y="9"/>
                    </a:lnTo>
                    <a:lnTo>
                      <a:pt x="29" y="4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31" name="Freeform 3199">
                <a:extLst>
                  <a:ext uri="{FF2B5EF4-FFF2-40B4-BE49-F238E27FC236}">
                    <a16:creationId xmlns:a16="http://schemas.microsoft.com/office/drawing/2014/main" id="{0CF3D205-480C-430C-97B0-54A57E329C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3" y="2018"/>
                <a:ext cx="16" cy="17"/>
              </a:xfrm>
              <a:custGeom>
                <a:avLst/>
                <a:gdLst>
                  <a:gd name="T0" fmla="*/ 3 w 34"/>
                  <a:gd name="T1" fmla="*/ 1 h 33"/>
                  <a:gd name="T2" fmla="*/ 2 w 34"/>
                  <a:gd name="T3" fmla="*/ 1 h 33"/>
                  <a:gd name="T4" fmla="*/ 2 w 34"/>
                  <a:gd name="T5" fmla="*/ 0 h 33"/>
                  <a:gd name="T6" fmla="*/ 1 w 34"/>
                  <a:gd name="T7" fmla="*/ 1 h 33"/>
                  <a:gd name="T8" fmla="*/ 0 w 34"/>
                  <a:gd name="T9" fmla="*/ 1 h 33"/>
                  <a:gd name="T10" fmla="*/ 0 w 34"/>
                  <a:gd name="T11" fmla="*/ 2 h 33"/>
                  <a:gd name="T12" fmla="*/ 0 w 34"/>
                  <a:gd name="T13" fmla="*/ 2 h 33"/>
                  <a:gd name="T14" fmla="*/ 0 w 34"/>
                  <a:gd name="T15" fmla="*/ 3 h 33"/>
                  <a:gd name="T16" fmla="*/ 0 w 34"/>
                  <a:gd name="T17" fmla="*/ 4 h 33"/>
                  <a:gd name="T18" fmla="*/ 0 w 34"/>
                  <a:gd name="T19" fmla="*/ 4 h 33"/>
                  <a:gd name="T20" fmla="*/ 1 w 34"/>
                  <a:gd name="T21" fmla="*/ 4 h 33"/>
                  <a:gd name="T22" fmla="*/ 2 w 34"/>
                  <a:gd name="T23" fmla="*/ 5 h 33"/>
                  <a:gd name="T24" fmla="*/ 2 w 34"/>
                  <a:gd name="T25" fmla="*/ 4 h 33"/>
                  <a:gd name="T26" fmla="*/ 3 w 34"/>
                  <a:gd name="T27" fmla="*/ 4 h 33"/>
                  <a:gd name="T28" fmla="*/ 4 w 34"/>
                  <a:gd name="T29" fmla="*/ 3 h 33"/>
                  <a:gd name="T30" fmla="*/ 4 w 34"/>
                  <a:gd name="T31" fmla="*/ 2 h 33"/>
                  <a:gd name="T32" fmla="*/ 4 w 34"/>
                  <a:gd name="T33" fmla="*/ 2 h 33"/>
                  <a:gd name="T34" fmla="*/ 3 w 34"/>
                  <a:gd name="T35" fmla="*/ 1 h 3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4"/>
                  <a:gd name="T55" fmla="*/ 0 h 33"/>
                  <a:gd name="T56" fmla="*/ 34 w 34"/>
                  <a:gd name="T57" fmla="*/ 33 h 3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4" h="33">
                    <a:moveTo>
                      <a:pt x="29" y="4"/>
                    </a:moveTo>
                    <a:lnTo>
                      <a:pt x="24" y="1"/>
                    </a:lnTo>
                    <a:lnTo>
                      <a:pt x="18" y="0"/>
                    </a:lnTo>
                    <a:lnTo>
                      <a:pt x="11" y="1"/>
                    </a:lnTo>
                    <a:lnTo>
                      <a:pt x="5" y="4"/>
                    </a:lnTo>
                    <a:lnTo>
                      <a:pt x="2" y="9"/>
                    </a:lnTo>
                    <a:lnTo>
                      <a:pt x="0" y="16"/>
                    </a:lnTo>
                    <a:lnTo>
                      <a:pt x="2" y="23"/>
                    </a:lnTo>
                    <a:lnTo>
                      <a:pt x="5" y="29"/>
                    </a:lnTo>
                    <a:lnTo>
                      <a:pt x="11" y="31"/>
                    </a:lnTo>
                    <a:lnTo>
                      <a:pt x="18" y="33"/>
                    </a:lnTo>
                    <a:lnTo>
                      <a:pt x="24" y="31"/>
                    </a:lnTo>
                    <a:lnTo>
                      <a:pt x="29" y="27"/>
                    </a:lnTo>
                    <a:lnTo>
                      <a:pt x="33" y="23"/>
                    </a:lnTo>
                    <a:lnTo>
                      <a:pt x="34" y="16"/>
                    </a:lnTo>
                    <a:lnTo>
                      <a:pt x="33" y="9"/>
                    </a:lnTo>
                    <a:lnTo>
                      <a:pt x="29" y="4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32" name="Freeform 3200">
                <a:extLst>
                  <a:ext uri="{FF2B5EF4-FFF2-40B4-BE49-F238E27FC236}">
                    <a16:creationId xmlns:a16="http://schemas.microsoft.com/office/drawing/2014/main" id="{7F5F205C-BB9C-47C7-84BC-BD1346E2ED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4" y="2044"/>
                <a:ext cx="17" cy="17"/>
              </a:xfrm>
              <a:custGeom>
                <a:avLst/>
                <a:gdLst>
                  <a:gd name="T0" fmla="*/ 4 w 34"/>
                  <a:gd name="T1" fmla="*/ 1 h 33"/>
                  <a:gd name="T2" fmla="*/ 3 w 34"/>
                  <a:gd name="T3" fmla="*/ 1 h 33"/>
                  <a:gd name="T4" fmla="*/ 2 w 34"/>
                  <a:gd name="T5" fmla="*/ 0 h 33"/>
                  <a:gd name="T6" fmla="*/ 2 w 34"/>
                  <a:gd name="T7" fmla="*/ 1 h 33"/>
                  <a:gd name="T8" fmla="*/ 1 w 34"/>
                  <a:gd name="T9" fmla="*/ 1 h 33"/>
                  <a:gd name="T10" fmla="*/ 1 w 34"/>
                  <a:gd name="T11" fmla="*/ 2 h 33"/>
                  <a:gd name="T12" fmla="*/ 0 w 34"/>
                  <a:gd name="T13" fmla="*/ 2 h 33"/>
                  <a:gd name="T14" fmla="*/ 1 w 34"/>
                  <a:gd name="T15" fmla="*/ 3 h 33"/>
                  <a:gd name="T16" fmla="*/ 1 w 34"/>
                  <a:gd name="T17" fmla="*/ 4 h 33"/>
                  <a:gd name="T18" fmla="*/ 1 w 34"/>
                  <a:gd name="T19" fmla="*/ 4 h 33"/>
                  <a:gd name="T20" fmla="*/ 2 w 34"/>
                  <a:gd name="T21" fmla="*/ 4 h 33"/>
                  <a:gd name="T22" fmla="*/ 2 w 34"/>
                  <a:gd name="T23" fmla="*/ 5 h 33"/>
                  <a:gd name="T24" fmla="*/ 3 w 34"/>
                  <a:gd name="T25" fmla="*/ 4 h 33"/>
                  <a:gd name="T26" fmla="*/ 4 w 34"/>
                  <a:gd name="T27" fmla="*/ 4 h 33"/>
                  <a:gd name="T28" fmla="*/ 5 w 34"/>
                  <a:gd name="T29" fmla="*/ 3 h 33"/>
                  <a:gd name="T30" fmla="*/ 5 w 34"/>
                  <a:gd name="T31" fmla="*/ 2 h 33"/>
                  <a:gd name="T32" fmla="*/ 5 w 34"/>
                  <a:gd name="T33" fmla="*/ 2 h 33"/>
                  <a:gd name="T34" fmla="*/ 4 w 34"/>
                  <a:gd name="T35" fmla="*/ 1 h 3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4"/>
                  <a:gd name="T55" fmla="*/ 0 h 33"/>
                  <a:gd name="T56" fmla="*/ 34 w 34"/>
                  <a:gd name="T57" fmla="*/ 33 h 3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4" h="33">
                    <a:moveTo>
                      <a:pt x="29" y="4"/>
                    </a:moveTo>
                    <a:lnTo>
                      <a:pt x="23" y="1"/>
                    </a:lnTo>
                    <a:lnTo>
                      <a:pt x="16" y="0"/>
                    </a:lnTo>
                    <a:lnTo>
                      <a:pt x="11" y="1"/>
                    </a:lnTo>
                    <a:lnTo>
                      <a:pt x="5" y="4"/>
                    </a:lnTo>
                    <a:lnTo>
                      <a:pt x="1" y="9"/>
                    </a:lnTo>
                    <a:lnTo>
                      <a:pt x="0" y="16"/>
                    </a:lnTo>
                    <a:lnTo>
                      <a:pt x="1" y="23"/>
                    </a:lnTo>
                    <a:lnTo>
                      <a:pt x="5" y="29"/>
                    </a:lnTo>
                    <a:lnTo>
                      <a:pt x="11" y="31"/>
                    </a:lnTo>
                    <a:lnTo>
                      <a:pt x="16" y="33"/>
                    </a:lnTo>
                    <a:lnTo>
                      <a:pt x="23" y="31"/>
                    </a:lnTo>
                    <a:lnTo>
                      <a:pt x="29" y="27"/>
                    </a:lnTo>
                    <a:lnTo>
                      <a:pt x="33" y="23"/>
                    </a:lnTo>
                    <a:lnTo>
                      <a:pt x="34" y="16"/>
                    </a:lnTo>
                    <a:lnTo>
                      <a:pt x="33" y="9"/>
                    </a:lnTo>
                    <a:lnTo>
                      <a:pt x="29" y="4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33" name="Freeform 3201">
                <a:extLst>
                  <a:ext uri="{FF2B5EF4-FFF2-40B4-BE49-F238E27FC236}">
                    <a16:creationId xmlns:a16="http://schemas.microsoft.com/office/drawing/2014/main" id="{3355066A-3980-4B4E-9BED-2D3652123B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5" y="2070"/>
                <a:ext cx="17" cy="17"/>
              </a:xfrm>
              <a:custGeom>
                <a:avLst/>
                <a:gdLst>
                  <a:gd name="T0" fmla="*/ 4 w 33"/>
                  <a:gd name="T1" fmla="*/ 1 h 33"/>
                  <a:gd name="T2" fmla="*/ 3 w 33"/>
                  <a:gd name="T3" fmla="*/ 1 h 33"/>
                  <a:gd name="T4" fmla="*/ 3 w 33"/>
                  <a:gd name="T5" fmla="*/ 0 h 33"/>
                  <a:gd name="T6" fmla="*/ 2 w 33"/>
                  <a:gd name="T7" fmla="*/ 1 h 33"/>
                  <a:gd name="T8" fmla="*/ 1 w 33"/>
                  <a:gd name="T9" fmla="*/ 1 h 33"/>
                  <a:gd name="T10" fmla="*/ 1 w 33"/>
                  <a:gd name="T11" fmla="*/ 2 h 33"/>
                  <a:gd name="T12" fmla="*/ 0 w 33"/>
                  <a:gd name="T13" fmla="*/ 2 h 33"/>
                  <a:gd name="T14" fmla="*/ 1 w 33"/>
                  <a:gd name="T15" fmla="*/ 3 h 33"/>
                  <a:gd name="T16" fmla="*/ 1 w 33"/>
                  <a:gd name="T17" fmla="*/ 4 h 33"/>
                  <a:gd name="T18" fmla="*/ 1 w 33"/>
                  <a:gd name="T19" fmla="*/ 4 h 33"/>
                  <a:gd name="T20" fmla="*/ 2 w 33"/>
                  <a:gd name="T21" fmla="*/ 4 h 33"/>
                  <a:gd name="T22" fmla="*/ 3 w 33"/>
                  <a:gd name="T23" fmla="*/ 5 h 33"/>
                  <a:gd name="T24" fmla="*/ 3 w 33"/>
                  <a:gd name="T25" fmla="*/ 4 h 33"/>
                  <a:gd name="T26" fmla="*/ 4 w 33"/>
                  <a:gd name="T27" fmla="*/ 4 h 33"/>
                  <a:gd name="T28" fmla="*/ 4 w 33"/>
                  <a:gd name="T29" fmla="*/ 3 h 33"/>
                  <a:gd name="T30" fmla="*/ 5 w 33"/>
                  <a:gd name="T31" fmla="*/ 2 h 33"/>
                  <a:gd name="T32" fmla="*/ 4 w 33"/>
                  <a:gd name="T33" fmla="*/ 2 h 33"/>
                  <a:gd name="T34" fmla="*/ 4 w 33"/>
                  <a:gd name="T35" fmla="*/ 1 h 3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3"/>
                  <a:gd name="T55" fmla="*/ 0 h 33"/>
                  <a:gd name="T56" fmla="*/ 33 w 33"/>
                  <a:gd name="T57" fmla="*/ 33 h 3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3" h="33">
                    <a:moveTo>
                      <a:pt x="29" y="4"/>
                    </a:moveTo>
                    <a:lnTo>
                      <a:pt x="24" y="1"/>
                    </a:lnTo>
                    <a:lnTo>
                      <a:pt x="17" y="0"/>
                    </a:lnTo>
                    <a:lnTo>
                      <a:pt x="10" y="1"/>
                    </a:lnTo>
                    <a:lnTo>
                      <a:pt x="6" y="4"/>
                    </a:lnTo>
                    <a:lnTo>
                      <a:pt x="1" y="9"/>
                    </a:lnTo>
                    <a:lnTo>
                      <a:pt x="0" y="16"/>
                    </a:lnTo>
                    <a:lnTo>
                      <a:pt x="1" y="23"/>
                    </a:lnTo>
                    <a:lnTo>
                      <a:pt x="5" y="29"/>
                    </a:lnTo>
                    <a:lnTo>
                      <a:pt x="10" y="31"/>
                    </a:lnTo>
                    <a:lnTo>
                      <a:pt x="17" y="33"/>
                    </a:lnTo>
                    <a:lnTo>
                      <a:pt x="24" y="31"/>
                    </a:lnTo>
                    <a:lnTo>
                      <a:pt x="29" y="28"/>
                    </a:lnTo>
                    <a:lnTo>
                      <a:pt x="32" y="23"/>
                    </a:lnTo>
                    <a:lnTo>
                      <a:pt x="33" y="16"/>
                    </a:lnTo>
                    <a:lnTo>
                      <a:pt x="32" y="9"/>
                    </a:lnTo>
                    <a:lnTo>
                      <a:pt x="29" y="4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34" name="Freeform 3202">
                <a:extLst>
                  <a:ext uri="{FF2B5EF4-FFF2-40B4-BE49-F238E27FC236}">
                    <a16:creationId xmlns:a16="http://schemas.microsoft.com/office/drawing/2014/main" id="{301C8BB9-9DF9-4331-AA6B-E001755282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6" y="2096"/>
                <a:ext cx="17" cy="17"/>
              </a:xfrm>
              <a:custGeom>
                <a:avLst/>
                <a:gdLst>
                  <a:gd name="T0" fmla="*/ 4 w 33"/>
                  <a:gd name="T1" fmla="*/ 1 h 33"/>
                  <a:gd name="T2" fmla="*/ 3 w 33"/>
                  <a:gd name="T3" fmla="*/ 1 h 33"/>
                  <a:gd name="T4" fmla="*/ 2 w 33"/>
                  <a:gd name="T5" fmla="*/ 0 h 33"/>
                  <a:gd name="T6" fmla="*/ 2 w 33"/>
                  <a:gd name="T7" fmla="*/ 1 h 33"/>
                  <a:gd name="T8" fmla="*/ 1 w 33"/>
                  <a:gd name="T9" fmla="*/ 1 h 33"/>
                  <a:gd name="T10" fmla="*/ 1 w 33"/>
                  <a:gd name="T11" fmla="*/ 2 h 33"/>
                  <a:gd name="T12" fmla="*/ 0 w 33"/>
                  <a:gd name="T13" fmla="*/ 2 h 33"/>
                  <a:gd name="T14" fmla="*/ 1 w 33"/>
                  <a:gd name="T15" fmla="*/ 3 h 33"/>
                  <a:gd name="T16" fmla="*/ 1 w 33"/>
                  <a:gd name="T17" fmla="*/ 4 h 33"/>
                  <a:gd name="T18" fmla="*/ 1 w 33"/>
                  <a:gd name="T19" fmla="*/ 4 h 33"/>
                  <a:gd name="T20" fmla="*/ 2 w 33"/>
                  <a:gd name="T21" fmla="*/ 4 h 33"/>
                  <a:gd name="T22" fmla="*/ 2 w 33"/>
                  <a:gd name="T23" fmla="*/ 5 h 33"/>
                  <a:gd name="T24" fmla="*/ 3 w 33"/>
                  <a:gd name="T25" fmla="*/ 4 h 33"/>
                  <a:gd name="T26" fmla="*/ 4 w 33"/>
                  <a:gd name="T27" fmla="*/ 4 h 33"/>
                  <a:gd name="T28" fmla="*/ 4 w 33"/>
                  <a:gd name="T29" fmla="*/ 3 h 33"/>
                  <a:gd name="T30" fmla="*/ 5 w 33"/>
                  <a:gd name="T31" fmla="*/ 2 h 33"/>
                  <a:gd name="T32" fmla="*/ 4 w 33"/>
                  <a:gd name="T33" fmla="*/ 2 h 33"/>
                  <a:gd name="T34" fmla="*/ 4 w 33"/>
                  <a:gd name="T35" fmla="*/ 1 h 3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3"/>
                  <a:gd name="T55" fmla="*/ 0 h 33"/>
                  <a:gd name="T56" fmla="*/ 33 w 33"/>
                  <a:gd name="T57" fmla="*/ 33 h 3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3" h="33">
                    <a:moveTo>
                      <a:pt x="29" y="4"/>
                    </a:moveTo>
                    <a:lnTo>
                      <a:pt x="23" y="1"/>
                    </a:lnTo>
                    <a:lnTo>
                      <a:pt x="16" y="0"/>
                    </a:lnTo>
                    <a:lnTo>
                      <a:pt x="10" y="1"/>
                    </a:lnTo>
                    <a:lnTo>
                      <a:pt x="4" y="4"/>
                    </a:lnTo>
                    <a:lnTo>
                      <a:pt x="1" y="9"/>
                    </a:lnTo>
                    <a:lnTo>
                      <a:pt x="0" y="16"/>
                    </a:lnTo>
                    <a:lnTo>
                      <a:pt x="1" y="23"/>
                    </a:lnTo>
                    <a:lnTo>
                      <a:pt x="4" y="29"/>
                    </a:lnTo>
                    <a:lnTo>
                      <a:pt x="10" y="32"/>
                    </a:lnTo>
                    <a:lnTo>
                      <a:pt x="16" y="33"/>
                    </a:lnTo>
                    <a:lnTo>
                      <a:pt x="23" y="32"/>
                    </a:lnTo>
                    <a:lnTo>
                      <a:pt x="29" y="28"/>
                    </a:lnTo>
                    <a:lnTo>
                      <a:pt x="32" y="23"/>
                    </a:lnTo>
                    <a:lnTo>
                      <a:pt x="33" y="16"/>
                    </a:lnTo>
                    <a:lnTo>
                      <a:pt x="32" y="10"/>
                    </a:lnTo>
                    <a:lnTo>
                      <a:pt x="29" y="4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35" name="Freeform 3203">
                <a:extLst>
                  <a:ext uri="{FF2B5EF4-FFF2-40B4-BE49-F238E27FC236}">
                    <a16:creationId xmlns:a16="http://schemas.microsoft.com/office/drawing/2014/main" id="{D8A63648-E761-433F-8938-779ECD59DD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7" y="2122"/>
                <a:ext cx="18" cy="17"/>
              </a:xfrm>
              <a:custGeom>
                <a:avLst/>
                <a:gdLst>
                  <a:gd name="T0" fmla="*/ 4 w 35"/>
                  <a:gd name="T1" fmla="*/ 1 h 33"/>
                  <a:gd name="T2" fmla="*/ 4 w 35"/>
                  <a:gd name="T3" fmla="*/ 1 h 33"/>
                  <a:gd name="T4" fmla="*/ 3 w 35"/>
                  <a:gd name="T5" fmla="*/ 0 h 33"/>
                  <a:gd name="T6" fmla="*/ 2 w 35"/>
                  <a:gd name="T7" fmla="*/ 1 h 33"/>
                  <a:gd name="T8" fmla="*/ 1 w 35"/>
                  <a:gd name="T9" fmla="*/ 1 h 33"/>
                  <a:gd name="T10" fmla="*/ 1 w 35"/>
                  <a:gd name="T11" fmla="*/ 2 h 33"/>
                  <a:gd name="T12" fmla="*/ 0 w 35"/>
                  <a:gd name="T13" fmla="*/ 2 h 33"/>
                  <a:gd name="T14" fmla="*/ 1 w 35"/>
                  <a:gd name="T15" fmla="*/ 3 h 33"/>
                  <a:gd name="T16" fmla="*/ 1 w 35"/>
                  <a:gd name="T17" fmla="*/ 4 h 33"/>
                  <a:gd name="T18" fmla="*/ 1 w 35"/>
                  <a:gd name="T19" fmla="*/ 4 h 33"/>
                  <a:gd name="T20" fmla="*/ 2 w 35"/>
                  <a:gd name="T21" fmla="*/ 4 h 33"/>
                  <a:gd name="T22" fmla="*/ 3 w 35"/>
                  <a:gd name="T23" fmla="*/ 5 h 33"/>
                  <a:gd name="T24" fmla="*/ 4 w 35"/>
                  <a:gd name="T25" fmla="*/ 4 h 33"/>
                  <a:gd name="T26" fmla="*/ 4 w 35"/>
                  <a:gd name="T27" fmla="*/ 4 h 33"/>
                  <a:gd name="T28" fmla="*/ 5 w 35"/>
                  <a:gd name="T29" fmla="*/ 3 h 33"/>
                  <a:gd name="T30" fmla="*/ 5 w 35"/>
                  <a:gd name="T31" fmla="*/ 2 h 33"/>
                  <a:gd name="T32" fmla="*/ 5 w 35"/>
                  <a:gd name="T33" fmla="*/ 2 h 33"/>
                  <a:gd name="T34" fmla="*/ 4 w 35"/>
                  <a:gd name="T35" fmla="*/ 1 h 33"/>
                  <a:gd name="T36" fmla="*/ 4 w 35"/>
                  <a:gd name="T37" fmla="*/ 1 h 3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5"/>
                  <a:gd name="T58" fmla="*/ 0 h 33"/>
                  <a:gd name="T59" fmla="*/ 35 w 35"/>
                  <a:gd name="T60" fmla="*/ 33 h 3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5" h="33">
                    <a:moveTo>
                      <a:pt x="29" y="5"/>
                    </a:moveTo>
                    <a:lnTo>
                      <a:pt x="25" y="1"/>
                    </a:lnTo>
                    <a:lnTo>
                      <a:pt x="18" y="0"/>
                    </a:lnTo>
                    <a:lnTo>
                      <a:pt x="11" y="1"/>
                    </a:lnTo>
                    <a:lnTo>
                      <a:pt x="6" y="5"/>
                    </a:lnTo>
                    <a:lnTo>
                      <a:pt x="3" y="9"/>
                    </a:lnTo>
                    <a:lnTo>
                      <a:pt x="0" y="16"/>
                    </a:lnTo>
                    <a:lnTo>
                      <a:pt x="3" y="23"/>
                    </a:lnTo>
                    <a:lnTo>
                      <a:pt x="5" y="29"/>
                    </a:lnTo>
                    <a:lnTo>
                      <a:pt x="6" y="29"/>
                    </a:lnTo>
                    <a:lnTo>
                      <a:pt x="11" y="32"/>
                    </a:lnTo>
                    <a:lnTo>
                      <a:pt x="18" y="33"/>
                    </a:lnTo>
                    <a:lnTo>
                      <a:pt x="25" y="32"/>
                    </a:lnTo>
                    <a:lnTo>
                      <a:pt x="29" y="28"/>
                    </a:lnTo>
                    <a:lnTo>
                      <a:pt x="33" y="23"/>
                    </a:lnTo>
                    <a:lnTo>
                      <a:pt x="35" y="16"/>
                    </a:lnTo>
                    <a:lnTo>
                      <a:pt x="33" y="10"/>
                    </a:lnTo>
                    <a:lnTo>
                      <a:pt x="30" y="5"/>
                    </a:lnTo>
                    <a:lnTo>
                      <a:pt x="29" y="5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36" name="Freeform 3204">
                <a:extLst>
                  <a:ext uri="{FF2B5EF4-FFF2-40B4-BE49-F238E27FC236}">
                    <a16:creationId xmlns:a16="http://schemas.microsoft.com/office/drawing/2014/main" id="{25162D12-B7CD-4882-A685-5FF2F00454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9" y="2148"/>
                <a:ext cx="16" cy="17"/>
              </a:xfrm>
              <a:custGeom>
                <a:avLst/>
                <a:gdLst>
                  <a:gd name="T0" fmla="*/ 3 w 34"/>
                  <a:gd name="T1" fmla="*/ 1 h 33"/>
                  <a:gd name="T2" fmla="*/ 2 w 34"/>
                  <a:gd name="T3" fmla="*/ 1 h 33"/>
                  <a:gd name="T4" fmla="*/ 2 w 34"/>
                  <a:gd name="T5" fmla="*/ 0 h 33"/>
                  <a:gd name="T6" fmla="*/ 1 w 34"/>
                  <a:gd name="T7" fmla="*/ 1 h 33"/>
                  <a:gd name="T8" fmla="*/ 0 w 34"/>
                  <a:gd name="T9" fmla="*/ 1 h 33"/>
                  <a:gd name="T10" fmla="*/ 0 w 34"/>
                  <a:gd name="T11" fmla="*/ 2 h 33"/>
                  <a:gd name="T12" fmla="*/ 0 w 34"/>
                  <a:gd name="T13" fmla="*/ 2 h 33"/>
                  <a:gd name="T14" fmla="*/ 0 w 34"/>
                  <a:gd name="T15" fmla="*/ 3 h 33"/>
                  <a:gd name="T16" fmla="*/ 0 w 34"/>
                  <a:gd name="T17" fmla="*/ 4 h 33"/>
                  <a:gd name="T18" fmla="*/ 0 w 34"/>
                  <a:gd name="T19" fmla="*/ 4 h 33"/>
                  <a:gd name="T20" fmla="*/ 1 w 34"/>
                  <a:gd name="T21" fmla="*/ 4 h 33"/>
                  <a:gd name="T22" fmla="*/ 2 w 34"/>
                  <a:gd name="T23" fmla="*/ 5 h 33"/>
                  <a:gd name="T24" fmla="*/ 2 w 34"/>
                  <a:gd name="T25" fmla="*/ 4 h 33"/>
                  <a:gd name="T26" fmla="*/ 3 w 34"/>
                  <a:gd name="T27" fmla="*/ 4 h 33"/>
                  <a:gd name="T28" fmla="*/ 4 w 34"/>
                  <a:gd name="T29" fmla="*/ 3 h 33"/>
                  <a:gd name="T30" fmla="*/ 4 w 34"/>
                  <a:gd name="T31" fmla="*/ 2 h 33"/>
                  <a:gd name="T32" fmla="*/ 4 w 34"/>
                  <a:gd name="T33" fmla="*/ 2 h 33"/>
                  <a:gd name="T34" fmla="*/ 3 w 34"/>
                  <a:gd name="T35" fmla="*/ 1 h 3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4"/>
                  <a:gd name="T55" fmla="*/ 0 h 33"/>
                  <a:gd name="T56" fmla="*/ 34 w 34"/>
                  <a:gd name="T57" fmla="*/ 33 h 3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4" h="33">
                    <a:moveTo>
                      <a:pt x="29" y="5"/>
                    </a:moveTo>
                    <a:lnTo>
                      <a:pt x="23" y="1"/>
                    </a:lnTo>
                    <a:lnTo>
                      <a:pt x="17" y="0"/>
                    </a:lnTo>
                    <a:lnTo>
                      <a:pt x="11" y="1"/>
                    </a:lnTo>
                    <a:lnTo>
                      <a:pt x="5" y="5"/>
                    </a:lnTo>
                    <a:lnTo>
                      <a:pt x="1" y="10"/>
                    </a:lnTo>
                    <a:lnTo>
                      <a:pt x="0" y="16"/>
                    </a:lnTo>
                    <a:lnTo>
                      <a:pt x="1" y="23"/>
                    </a:lnTo>
                    <a:lnTo>
                      <a:pt x="5" y="29"/>
                    </a:lnTo>
                    <a:lnTo>
                      <a:pt x="11" y="32"/>
                    </a:lnTo>
                    <a:lnTo>
                      <a:pt x="17" y="33"/>
                    </a:lnTo>
                    <a:lnTo>
                      <a:pt x="23" y="32"/>
                    </a:lnTo>
                    <a:lnTo>
                      <a:pt x="29" y="28"/>
                    </a:lnTo>
                    <a:lnTo>
                      <a:pt x="33" y="23"/>
                    </a:lnTo>
                    <a:lnTo>
                      <a:pt x="34" y="16"/>
                    </a:lnTo>
                    <a:lnTo>
                      <a:pt x="33" y="10"/>
                    </a:lnTo>
                    <a:lnTo>
                      <a:pt x="29" y="5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37" name="Freeform 3205">
                <a:extLst>
                  <a:ext uri="{FF2B5EF4-FFF2-40B4-BE49-F238E27FC236}">
                    <a16:creationId xmlns:a16="http://schemas.microsoft.com/office/drawing/2014/main" id="{DE9127B0-CD5B-40E5-82A0-080A8F239B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0" y="2174"/>
                <a:ext cx="17" cy="17"/>
              </a:xfrm>
              <a:custGeom>
                <a:avLst/>
                <a:gdLst>
                  <a:gd name="T0" fmla="*/ 4 w 33"/>
                  <a:gd name="T1" fmla="*/ 1 h 34"/>
                  <a:gd name="T2" fmla="*/ 3 w 33"/>
                  <a:gd name="T3" fmla="*/ 1 h 34"/>
                  <a:gd name="T4" fmla="*/ 2 w 33"/>
                  <a:gd name="T5" fmla="*/ 0 h 34"/>
                  <a:gd name="T6" fmla="*/ 2 w 33"/>
                  <a:gd name="T7" fmla="*/ 1 h 34"/>
                  <a:gd name="T8" fmla="*/ 1 w 33"/>
                  <a:gd name="T9" fmla="*/ 1 h 34"/>
                  <a:gd name="T10" fmla="*/ 1 w 33"/>
                  <a:gd name="T11" fmla="*/ 2 h 34"/>
                  <a:gd name="T12" fmla="*/ 0 w 33"/>
                  <a:gd name="T13" fmla="*/ 2 h 34"/>
                  <a:gd name="T14" fmla="*/ 1 w 33"/>
                  <a:gd name="T15" fmla="*/ 3 h 34"/>
                  <a:gd name="T16" fmla="*/ 1 w 33"/>
                  <a:gd name="T17" fmla="*/ 4 h 34"/>
                  <a:gd name="T18" fmla="*/ 1 w 33"/>
                  <a:gd name="T19" fmla="*/ 4 h 34"/>
                  <a:gd name="T20" fmla="*/ 2 w 33"/>
                  <a:gd name="T21" fmla="*/ 4 h 34"/>
                  <a:gd name="T22" fmla="*/ 2 w 33"/>
                  <a:gd name="T23" fmla="*/ 5 h 34"/>
                  <a:gd name="T24" fmla="*/ 3 w 33"/>
                  <a:gd name="T25" fmla="*/ 4 h 34"/>
                  <a:gd name="T26" fmla="*/ 4 w 33"/>
                  <a:gd name="T27" fmla="*/ 4 h 34"/>
                  <a:gd name="T28" fmla="*/ 4 w 33"/>
                  <a:gd name="T29" fmla="*/ 3 h 34"/>
                  <a:gd name="T30" fmla="*/ 5 w 33"/>
                  <a:gd name="T31" fmla="*/ 2 h 34"/>
                  <a:gd name="T32" fmla="*/ 4 w 33"/>
                  <a:gd name="T33" fmla="*/ 2 h 34"/>
                  <a:gd name="T34" fmla="*/ 4 w 33"/>
                  <a:gd name="T35" fmla="*/ 1 h 3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3"/>
                  <a:gd name="T55" fmla="*/ 0 h 34"/>
                  <a:gd name="T56" fmla="*/ 33 w 33"/>
                  <a:gd name="T57" fmla="*/ 34 h 3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3" h="34">
                    <a:moveTo>
                      <a:pt x="29" y="5"/>
                    </a:moveTo>
                    <a:lnTo>
                      <a:pt x="23" y="1"/>
                    </a:lnTo>
                    <a:lnTo>
                      <a:pt x="16" y="0"/>
                    </a:lnTo>
                    <a:lnTo>
                      <a:pt x="9" y="1"/>
                    </a:lnTo>
                    <a:lnTo>
                      <a:pt x="5" y="5"/>
                    </a:lnTo>
                    <a:lnTo>
                      <a:pt x="1" y="10"/>
                    </a:lnTo>
                    <a:lnTo>
                      <a:pt x="0" y="16"/>
                    </a:lnTo>
                    <a:lnTo>
                      <a:pt x="1" y="23"/>
                    </a:lnTo>
                    <a:lnTo>
                      <a:pt x="5" y="29"/>
                    </a:lnTo>
                    <a:lnTo>
                      <a:pt x="9" y="32"/>
                    </a:lnTo>
                    <a:lnTo>
                      <a:pt x="16" y="34"/>
                    </a:lnTo>
                    <a:lnTo>
                      <a:pt x="23" y="32"/>
                    </a:lnTo>
                    <a:lnTo>
                      <a:pt x="28" y="28"/>
                    </a:lnTo>
                    <a:lnTo>
                      <a:pt x="32" y="23"/>
                    </a:lnTo>
                    <a:lnTo>
                      <a:pt x="33" y="16"/>
                    </a:lnTo>
                    <a:lnTo>
                      <a:pt x="32" y="10"/>
                    </a:lnTo>
                    <a:lnTo>
                      <a:pt x="29" y="5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38" name="Freeform 3206">
                <a:extLst>
                  <a:ext uri="{FF2B5EF4-FFF2-40B4-BE49-F238E27FC236}">
                    <a16:creationId xmlns:a16="http://schemas.microsoft.com/office/drawing/2014/main" id="{7F8967D4-59ED-404E-90CA-FEAA5ACE2B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1" y="2201"/>
                <a:ext cx="17" cy="16"/>
              </a:xfrm>
              <a:custGeom>
                <a:avLst/>
                <a:gdLst>
                  <a:gd name="T0" fmla="*/ 4 w 33"/>
                  <a:gd name="T1" fmla="*/ 0 h 34"/>
                  <a:gd name="T2" fmla="*/ 3 w 33"/>
                  <a:gd name="T3" fmla="*/ 0 h 34"/>
                  <a:gd name="T4" fmla="*/ 3 w 33"/>
                  <a:gd name="T5" fmla="*/ 0 h 34"/>
                  <a:gd name="T6" fmla="*/ 2 w 33"/>
                  <a:gd name="T7" fmla="*/ 0 h 34"/>
                  <a:gd name="T8" fmla="*/ 1 w 33"/>
                  <a:gd name="T9" fmla="*/ 0 h 34"/>
                  <a:gd name="T10" fmla="*/ 1 w 33"/>
                  <a:gd name="T11" fmla="*/ 1 h 34"/>
                  <a:gd name="T12" fmla="*/ 0 w 33"/>
                  <a:gd name="T13" fmla="*/ 2 h 34"/>
                  <a:gd name="T14" fmla="*/ 1 w 33"/>
                  <a:gd name="T15" fmla="*/ 2 h 34"/>
                  <a:gd name="T16" fmla="*/ 1 w 33"/>
                  <a:gd name="T17" fmla="*/ 3 h 34"/>
                  <a:gd name="T18" fmla="*/ 1 w 33"/>
                  <a:gd name="T19" fmla="*/ 3 h 34"/>
                  <a:gd name="T20" fmla="*/ 2 w 33"/>
                  <a:gd name="T21" fmla="*/ 3 h 34"/>
                  <a:gd name="T22" fmla="*/ 3 w 33"/>
                  <a:gd name="T23" fmla="*/ 4 h 34"/>
                  <a:gd name="T24" fmla="*/ 3 w 33"/>
                  <a:gd name="T25" fmla="*/ 3 h 34"/>
                  <a:gd name="T26" fmla="*/ 4 w 33"/>
                  <a:gd name="T27" fmla="*/ 3 h 34"/>
                  <a:gd name="T28" fmla="*/ 4 w 33"/>
                  <a:gd name="T29" fmla="*/ 2 h 34"/>
                  <a:gd name="T30" fmla="*/ 5 w 33"/>
                  <a:gd name="T31" fmla="*/ 2 h 34"/>
                  <a:gd name="T32" fmla="*/ 4 w 33"/>
                  <a:gd name="T33" fmla="*/ 1 h 34"/>
                  <a:gd name="T34" fmla="*/ 4 w 33"/>
                  <a:gd name="T35" fmla="*/ 0 h 3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3"/>
                  <a:gd name="T55" fmla="*/ 0 h 34"/>
                  <a:gd name="T56" fmla="*/ 33 w 33"/>
                  <a:gd name="T57" fmla="*/ 34 h 3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3" h="34">
                    <a:moveTo>
                      <a:pt x="28" y="5"/>
                    </a:moveTo>
                    <a:lnTo>
                      <a:pt x="23" y="1"/>
                    </a:lnTo>
                    <a:lnTo>
                      <a:pt x="17" y="0"/>
                    </a:lnTo>
                    <a:lnTo>
                      <a:pt x="10" y="1"/>
                    </a:lnTo>
                    <a:lnTo>
                      <a:pt x="4" y="5"/>
                    </a:lnTo>
                    <a:lnTo>
                      <a:pt x="1" y="10"/>
                    </a:lnTo>
                    <a:lnTo>
                      <a:pt x="0" y="16"/>
                    </a:lnTo>
                    <a:lnTo>
                      <a:pt x="1" y="23"/>
                    </a:lnTo>
                    <a:lnTo>
                      <a:pt x="4" y="29"/>
                    </a:lnTo>
                    <a:lnTo>
                      <a:pt x="10" y="32"/>
                    </a:lnTo>
                    <a:lnTo>
                      <a:pt x="17" y="34"/>
                    </a:lnTo>
                    <a:lnTo>
                      <a:pt x="23" y="32"/>
                    </a:lnTo>
                    <a:lnTo>
                      <a:pt x="28" y="28"/>
                    </a:lnTo>
                    <a:lnTo>
                      <a:pt x="32" y="23"/>
                    </a:lnTo>
                    <a:lnTo>
                      <a:pt x="33" y="16"/>
                    </a:lnTo>
                    <a:lnTo>
                      <a:pt x="32" y="10"/>
                    </a:lnTo>
                    <a:lnTo>
                      <a:pt x="28" y="5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39" name="Freeform 3207">
                <a:extLst>
                  <a:ext uri="{FF2B5EF4-FFF2-40B4-BE49-F238E27FC236}">
                    <a16:creationId xmlns:a16="http://schemas.microsoft.com/office/drawing/2014/main" id="{23361A06-75B7-426F-9976-4CEE1739AD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2" y="2227"/>
                <a:ext cx="17" cy="16"/>
              </a:xfrm>
              <a:custGeom>
                <a:avLst/>
                <a:gdLst>
                  <a:gd name="T0" fmla="*/ 4 w 34"/>
                  <a:gd name="T1" fmla="*/ 0 h 34"/>
                  <a:gd name="T2" fmla="*/ 3 w 34"/>
                  <a:gd name="T3" fmla="*/ 0 h 34"/>
                  <a:gd name="T4" fmla="*/ 3 w 34"/>
                  <a:gd name="T5" fmla="*/ 0 h 34"/>
                  <a:gd name="T6" fmla="*/ 2 w 34"/>
                  <a:gd name="T7" fmla="*/ 0 h 34"/>
                  <a:gd name="T8" fmla="*/ 1 w 34"/>
                  <a:gd name="T9" fmla="*/ 0 h 34"/>
                  <a:gd name="T10" fmla="*/ 1 w 34"/>
                  <a:gd name="T11" fmla="*/ 1 h 34"/>
                  <a:gd name="T12" fmla="*/ 0 w 34"/>
                  <a:gd name="T13" fmla="*/ 2 h 34"/>
                  <a:gd name="T14" fmla="*/ 1 w 34"/>
                  <a:gd name="T15" fmla="*/ 2 h 34"/>
                  <a:gd name="T16" fmla="*/ 1 w 34"/>
                  <a:gd name="T17" fmla="*/ 3 h 34"/>
                  <a:gd name="T18" fmla="*/ 1 w 34"/>
                  <a:gd name="T19" fmla="*/ 3 h 34"/>
                  <a:gd name="T20" fmla="*/ 2 w 34"/>
                  <a:gd name="T21" fmla="*/ 3 h 34"/>
                  <a:gd name="T22" fmla="*/ 3 w 34"/>
                  <a:gd name="T23" fmla="*/ 4 h 34"/>
                  <a:gd name="T24" fmla="*/ 3 w 34"/>
                  <a:gd name="T25" fmla="*/ 3 h 34"/>
                  <a:gd name="T26" fmla="*/ 4 w 34"/>
                  <a:gd name="T27" fmla="*/ 3 h 34"/>
                  <a:gd name="T28" fmla="*/ 5 w 34"/>
                  <a:gd name="T29" fmla="*/ 2 h 34"/>
                  <a:gd name="T30" fmla="*/ 5 w 34"/>
                  <a:gd name="T31" fmla="*/ 2 h 34"/>
                  <a:gd name="T32" fmla="*/ 5 w 34"/>
                  <a:gd name="T33" fmla="*/ 1 h 34"/>
                  <a:gd name="T34" fmla="*/ 4 w 34"/>
                  <a:gd name="T35" fmla="*/ 0 h 3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4"/>
                  <a:gd name="T55" fmla="*/ 0 h 34"/>
                  <a:gd name="T56" fmla="*/ 34 w 34"/>
                  <a:gd name="T57" fmla="*/ 34 h 3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4" h="34">
                    <a:moveTo>
                      <a:pt x="29" y="5"/>
                    </a:moveTo>
                    <a:lnTo>
                      <a:pt x="24" y="1"/>
                    </a:lnTo>
                    <a:lnTo>
                      <a:pt x="17" y="0"/>
                    </a:lnTo>
                    <a:lnTo>
                      <a:pt x="11" y="1"/>
                    </a:lnTo>
                    <a:lnTo>
                      <a:pt x="5" y="5"/>
                    </a:lnTo>
                    <a:lnTo>
                      <a:pt x="2" y="10"/>
                    </a:lnTo>
                    <a:lnTo>
                      <a:pt x="0" y="16"/>
                    </a:lnTo>
                    <a:lnTo>
                      <a:pt x="2" y="23"/>
                    </a:lnTo>
                    <a:lnTo>
                      <a:pt x="5" y="29"/>
                    </a:lnTo>
                    <a:lnTo>
                      <a:pt x="11" y="32"/>
                    </a:lnTo>
                    <a:lnTo>
                      <a:pt x="17" y="34"/>
                    </a:lnTo>
                    <a:lnTo>
                      <a:pt x="24" y="32"/>
                    </a:lnTo>
                    <a:lnTo>
                      <a:pt x="29" y="28"/>
                    </a:lnTo>
                    <a:lnTo>
                      <a:pt x="33" y="23"/>
                    </a:lnTo>
                    <a:lnTo>
                      <a:pt x="34" y="16"/>
                    </a:lnTo>
                    <a:lnTo>
                      <a:pt x="33" y="10"/>
                    </a:lnTo>
                    <a:lnTo>
                      <a:pt x="29" y="5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40" name="Freeform 3208">
                <a:extLst>
                  <a:ext uri="{FF2B5EF4-FFF2-40B4-BE49-F238E27FC236}">
                    <a16:creationId xmlns:a16="http://schemas.microsoft.com/office/drawing/2014/main" id="{D7CCBBEF-8D0D-419B-94F4-C7A05ABFB5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3" y="2253"/>
                <a:ext cx="17" cy="16"/>
              </a:xfrm>
              <a:custGeom>
                <a:avLst/>
                <a:gdLst>
                  <a:gd name="T0" fmla="*/ 4 w 34"/>
                  <a:gd name="T1" fmla="*/ 0 h 34"/>
                  <a:gd name="T2" fmla="*/ 3 w 34"/>
                  <a:gd name="T3" fmla="*/ 0 h 34"/>
                  <a:gd name="T4" fmla="*/ 3 w 34"/>
                  <a:gd name="T5" fmla="*/ 0 h 34"/>
                  <a:gd name="T6" fmla="*/ 2 w 34"/>
                  <a:gd name="T7" fmla="*/ 0 h 34"/>
                  <a:gd name="T8" fmla="*/ 1 w 34"/>
                  <a:gd name="T9" fmla="*/ 0 h 34"/>
                  <a:gd name="T10" fmla="*/ 1 w 34"/>
                  <a:gd name="T11" fmla="*/ 1 h 34"/>
                  <a:gd name="T12" fmla="*/ 0 w 34"/>
                  <a:gd name="T13" fmla="*/ 2 h 34"/>
                  <a:gd name="T14" fmla="*/ 1 w 34"/>
                  <a:gd name="T15" fmla="*/ 2 h 34"/>
                  <a:gd name="T16" fmla="*/ 1 w 34"/>
                  <a:gd name="T17" fmla="*/ 3 h 34"/>
                  <a:gd name="T18" fmla="*/ 1 w 34"/>
                  <a:gd name="T19" fmla="*/ 3 h 34"/>
                  <a:gd name="T20" fmla="*/ 2 w 34"/>
                  <a:gd name="T21" fmla="*/ 4 h 34"/>
                  <a:gd name="T22" fmla="*/ 3 w 34"/>
                  <a:gd name="T23" fmla="*/ 4 h 34"/>
                  <a:gd name="T24" fmla="*/ 3 w 34"/>
                  <a:gd name="T25" fmla="*/ 4 h 34"/>
                  <a:gd name="T26" fmla="*/ 4 w 34"/>
                  <a:gd name="T27" fmla="*/ 3 h 34"/>
                  <a:gd name="T28" fmla="*/ 4 w 34"/>
                  <a:gd name="T29" fmla="*/ 2 h 34"/>
                  <a:gd name="T30" fmla="*/ 5 w 34"/>
                  <a:gd name="T31" fmla="*/ 2 h 34"/>
                  <a:gd name="T32" fmla="*/ 4 w 34"/>
                  <a:gd name="T33" fmla="*/ 1 h 34"/>
                  <a:gd name="T34" fmla="*/ 4 w 34"/>
                  <a:gd name="T35" fmla="*/ 0 h 3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4"/>
                  <a:gd name="T55" fmla="*/ 0 h 34"/>
                  <a:gd name="T56" fmla="*/ 34 w 34"/>
                  <a:gd name="T57" fmla="*/ 34 h 3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4" h="34">
                    <a:moveTo>
                      <a:pt x="29" y="5"/>
                    </a:moveTo>
                    <a:lnTo>
                      <a:pt x="24" y="1"/>
                    </a:lnTo>
                    <a:lnTo>
                      <a:pt x="17" y="0"/>
                    </a:lnTo>
                    <a:lnTo>
                      <a:pt x="10" y="1"/>
                    </a:lnTo>
                    <a:lnTo>
                      <a:pt x="6" y="5"/>
                    </a:lnTo>
                    <a:lnTo>
                      <a:pt x="1" y="11"/>
                    </a:lnTo>
                    <a:lnTo>
                      <a:pt x="0" y="16"/>
                    </a:lnTo>
                    <a:lnTo>
                      <a:pt x="1" y="23"/>
                    </a:lnTo>
                    <a:lnTo>
                      <a:pt x="5" y="29"/>
                    </a:lnTo>
                    <a:lnTo>
                      <a:pt x="10" y="33"/>
                    </a:lnTo>
                    <a:lnTo>
                      <a:pt x="17" y="34"/>
                    </a:lnTo>
                    <a:lnTo>
                      <a:pt x="24" y="33"/>
                    </a:lnTo>
                    <a:lnTo>
                      <a:pt x="29" y="28"/>
                    </a:lnTo>
                    <a:lnTo>
                      <a:pt x="32" y="23"/>
                    </a:lnTo>
                    <a:lnTo>
                      <a:pt x="34" y="16"/>
                    </a:lnTo>
                    <a:lnTo>
                      <a:pt x="32" y="11"/>
                    </a:lnTo>
                    <a:lnTo>
                      <a:pt x="29" y="5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41" name="Freeform 3209">
                <a:extLst>
                  <a:ext uri="{FF2B5EF4-FFF2-40B4-BE49-F238E27FC236}">
                    <a16:creationId xmlns:a16="http://schemas.microsoft.com/office/drawing/2014/main" id="{20991A4D-0FFE-470A-8BCB-CA28C1DF45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4" y="2279"/>
                <a:ext cx="17" cy="16"/>
              </a:xfrm>
              <a:custGeom>
                <a:avLst/>
                <a:gdLst>
                  <a:gd name="T0" fmla="*/ 4 w 33"/>
                  <a:gd name="T1" fmla="*/ 0 h 34"/>
                  <a:gd name="T2" fmla="*/ 3 w 33"/>
                  <a:gd name="T3" fmla="*/ 0 h 34"/>
                  <a:gd name="T4" fmla="*/ 2 w 33"/>
                  <a:gd name="T5" fmla="*/ 0 h 34"/>
                  <a:gd name="T6" fmla="*/ 2 w 33"/>
                  <a:gd name="T7" fmla="*/ 0 h 34"/>
                  <a:gd name="T8" fmla="*/ 1 w 33"/>
                  <a:gd name="T9" fmla="*/ 0 h 34"/>
                  <a:gd name="T10" fmla="*/ 1 w 33"/>
                  <a:gd name="T11" fmla="*/ 1 h 34"/>
                  <a:gd name="T12" fmla="*/ 0 w 33"/>
                  <a:gd name="T13" fmla="*/ 2 h 34"/>
                  <a:gd name="T14" fmla="*/ 1 w 33"/>
                  <a:gd name="T15" fmla="*/ 2 h 34"/>
                  <a:gd name="T16" fmla="*/ 1 w 33"/>
                  <a:gd name="T17" fmla="*/ 3 h 34"/>
                  <a:gd name="T18" fmla="*/ 1 w 33"/>
                  <a:gd name="T19" fmla="*/ 3 h 34"/>
                  <a:gd name="T20" fmla="*/ 2 w 33"/>
                  <a:gd name="T21" fmla="*/ 4 h 34"/>
                  <a:gd name="T22" fmla="*/ 2 w 33"/>
                  <a:gd name="T23" fmla="*/ 4 h 34"/>
                  <a:gd name="T24" fmla="*/ 3 w 33"/>
                  <a:gd name="T25" fmla="*/ 4 h 34"/>
                  <a:gd name="T26" fmla="*/ 4 w 33"/>
                  <a:gd name="T27" fmla="*/ 3 h 34"/>
                  <a:gd name="T28" fmla="*/ 4 w 33"/>
                  <a:gd name="T29" fmla="*/ 2 h 34"/>
                  <a:gd name="T30" fmla="*/ 5 w 33"/>
                  <a:gd name="T31" fmla="*/ 2 h 34"/>
                  <a:gd name="T32" fmla="*/ 4 w 33"/>
                  <a:gd name="T33" fmla="*/ 1 h 34"/>
                  <a:gd name="T34" fmla="*/ 4 w 33"/>
                  <a:gd name="T35" fmla="*/ 0 h 3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3"/>
                  <a:gd name="T55" fmla="*/ 0 h 34"/>
                  <a:gd name="T56" fmla="*/ 33 w 33"/>
                  <a:gd name="T57" fmla="*/ 34 h 3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3" h="34">
                    <a:moveTo>
                      <a:pt x="29" y="5"/>
                    </a:moveTo>
                    <a:lnTo>
                      <a:pt x="23" y="1"/>
                    </a:lnTo>
                    <a:lnTo>
                      <a:pt x="16" y="0"/>
                    </a:lnTo>
                    <a:lnTo>
                      <a:pt x="10" y="1"/>
                    </a:lnTo>
                    <a:lnTo>
                      <a:pt x="4" y="5"/>
                    </a:lnTo>
                    <a:lnTo>
                      <a:pt x="1" y="11"/>
                    </a:lnTo>
                    <a:lnTo>
                      <a:pt x="0" y="16"/>
                    </a:lnTo>
                    <a:lnTo>
                      <a:pt x="1" y="23"/>
                    </a:lnTo>
                    <a:lnTo>
                      <a:pt x="4" y="29"/>
                    </a:lnTo>
                    <a:lnTo>
                      <a:pt x="10" y="33"/>
                    </a:lnTo>
                    <a:lnTo>
                      <a:pt x="16" y="34"/>
                    </a:lnTo>
                    <a:lnTo>
                      <a:pt x="23" y="33"/>
                    </a:lnTo>
                    <a:lnTo>
                      <a:pt x="29" y="29"/>
                    </a:lnTo>
                    <a:lnTo>
                      <a:pt x="32" y="23"/>
                    </a:lnTo>
                    <a:lnTo>
                      <a:pt x="33" y="16"/>
                    </a:lnTo>
                    <a:lnTo>
                      <a:pt x="32" y="11"/>
                    </a:lnTo>
                    <a:lnTo>
                      <a:pt x="29" y="5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42" name="Freeform 3210">
                <a:extLst>
                  <a:ext uri="{FF2B5EF4-FFF2-40B4-BE49-F238E27FC236}">
                    <a16:creationId xmlns:a16="http://schemas.microsoft.com/office/drawing/2014/main" id="{C4D0D3C5-2CC5-4CF3-9CB9-49886FA2DD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5" y="2305"/>
                <a:ext cx="18" cy="16"/>
              </a:xfrm>
              <a:custGeom>
                <a:avLst/>
                <a:gdLst>
                  <a:gd name="T0" fmla="*/ 4 w 35"/>
                  <a:gd name="T1" fmla="*/ 0 h 34"/>
                  <a:gd name="T2" fmla="*/ 4 w 35"/>
                  <a:gd name="T3" fmla="*/ 0 h 34"/>
                  <a:gd name="T4" fmla="*/ 3 w 35"/>
                  <a:gd name="T5" fmla="*/ 0 h 34"/>
                  <a:gd name="T6" fmla="*/ 2 w 35"/>
                  <a:gd name="T7" fmla="*/ 0 h 34"/>
                  <a:gd name="T8" fmla="*/ 1 w 35"/>
                  <a:gd name="T9" fmla="*/ 0 h 34"/>
                  <a:gd name="T10" fmla="*/ 1 w 35"/>
                  <a:gd name="T11" fmla="*/ 1 h 34"/>
                  <a:gd name="T12" fmla="*/ 0 w 35"/>
                  <a:gd name="T13" fmla="*/ 2 h 34"/>
                  <a:gd name="T14" fmla="*/ 1 w 35"/>
                  <a:gd name="T15" fmla="*/ 2 h 34"/>
                  <a:gd name="T16" fmla="*/ 1 w 35"/>
                  <a:gd name="T17" fmla="*/ 3 h 34"/>
                  <a:gd name="T18" fmla="*/ 1 w 35"/>
                  <a:gd name="T19" fmla="*/ 3 h 34"/>
                  <a:gd name="T20" fmla="*/ 2 w 35"/>
                  <a:gd name="T21" fmla="*/ 4 h 34"/>
                  <a:gd name="T22" fmla="*/ 3 w 35"/>
                  <a:gd name="T23" fmla="*/ 4 h 34"/>
                  <a:gd name="T24" fmla="*/ 4 w 35"/>
                  <a:gd name="T25" fmla="*/ 4 h 34"/>
                  <a:gd name="T26" fmla="*/ 4 w 35"/>
                  <a:gd name="T27" fmla="*/ 3 h 34"/>
                  <a:gd name="T28" fmla="*/ 5 w 35"/>
                  <a:gd name="T29" fmla="*/ 2 h 34"/>
                  <a:gd name="T30" fmla="*/ 5 w 35"/>
                  <a:gd name="T31" fmla="*/ 2 h 34"/>
                  <a:gd name="T32" fmla="*/ 5 w 35"/>
                  <a:gd name="T33" fmla="*/ 1 h 34"/>
                  <a:gd name="T34" fmla="*/ 4 w 35"/>
                  <a:gd name="T35" fmla="*/ 0 h 34"/>
                  <a:gd name="T36" fmla="*/ 4 w 35"/>
                  <a:gd name="T37" fmla="*/ 0 h 3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5"/>
                  <a:gd name="T58" fmla="*/ 0 h 34"/>
                  <a:gd name="T59" fmla="*/ 35 w 35"/>
                  <a:gd name="T60" fmla="*/ 34 h 3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5" h="34">
                    <a:moveTo>
                      <a:pt x="29" y="5"/>
                    </a:moveTo>
                    <a:lnTo>
                      <a:pt x="25" y="1"/>
                    </a:lnTo>
                    <a:lnTo>
                      <a:pt x="18" y="0"/>
                    </a:lnTo>
                    <a:lnTo>
                      <a:pt x="11" y="1"/>
                    </a:lnTo>
                    <a:lnTo>
                      <a:pt x="6" y="5"/>
                    </a:lnTo>
                    <a:lnTo>
                      <a:pt x="3" y="11"/>
                    </a:lnTo>
                    <a:lnTo>
                      <a:pt x="0" y="16"/>
                    </a:lnTo>
                    <a:lnTo>
                      <a:pt x="3" y="23"/>
                    </a:lnTo>
                    <a:lnTo>
                      <a:pt x="5" y="29"/>
                    </a:lnTo>
                    <a:lnTo>
                      <a:pt x="6" y="29"/>
                    </a:lnTo>
                    <a:lnTo>
                      <a:pt x="11" y="33"/>
                    </a:lnTo>
                    <a:lnTo>
                      <a:pt x="18" y="34"/>
                    </a:lnTo>
                    <a:lnTo>
                      <a:pt x="25" y="33"/>
                    </a:lnTo>
                    <a:lnTo>
                      <a:pt x="29" y="29"/>
                    </a:lnTo>
                    <a:lnTo>
                      <a:pt x="33" y="23"/>
                    </a:lnTo>
                    <a:lnTo>
                      <a:pt x="35" y="16"/>
                    </a:lnTo>
                    <a:lnTo>
                      <a:pt x="33" y="11"/>
                    </a:lnTo>
                    <a:lnTo>
                      <a:pt x="31" y="5"/>
                    </a:lnTo>
                    <a:lnTo>
                      <a:pt x="29" y="5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43" name="Freeform 3211">
                <a:extLst>
                  <a:ext uri="{FF2B5EF4-FFF2-40B4-BE49-F238E27FC236}">
                    <a16:creationId xmlns:a16="http://schemas.microsoft.com/office/drawing/2014/main" id="{D53260E5-6AD5-493F-9B25-08469AB607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7" y="2331"/>
                <a:ext cx="16" cy="16"/>
              </a:xfrm>
              <a:custGeom>
                <a:avLst/>
                <a:gdLst>
                  <a:gd name="T0" fmla="*/ 3 w 34"/>
                  <a:gd name="T1" fmla="*/ 0 h 34"/>
                  <a:gd name="T2" fmla="*/ 2 w 34"/>
                  <a:gd name="T3" fmla="*/ 0 h 34"/>
                  <a:gd name="T4" fmla="*/ 2 w 34"/>
                  <a:gd name="T5" fmla="*/ 0 h 34"/>
                  <a:gd name="T6" fmla="*/ 1 w 34"/>
                  <a:gd name="T7" fmla="*/ 0 h 34"/>
                  <a:gd name="T8" fmla="*/ 0 w 34"/>
                  <a:gd name="T9" fmla="*/ 0 h 34"/>
                  <a:gd name="T10" fmla="*/ 0 w 34"/>
                  <a:gd name="T11" fmla="*/ 1 h 34"/>
                  <a:gd name="T12" fmla="*/ 0 w 34"/>
                  <a:gd name="T13" fmla="*/ 2 h 34"/>
                  <a:gd name="T14" fmla="*/ 0 w 34"/>
                  <a:gd name="T15" fmla="*/ 2 h 34"/>
                  <a:gd name="T16" fmla="*/ 0 w 34"/>
                  <a:gd name="T17" fmla="*/ 3 h 34"/>
                  <a:gd name="T18" fmla="*/ 0 w 34"/>
                  <a:gd name="T19" fmla="*/ 3 h 34"/>
                  <a:gd name="T20" fmla="*/ 1 w 34"/>
                  <a:gd name="T21" fmla="*/ 4 h 34"/>
                  <a:gd name="T22" fmla="*/ 2 w 34"/>
                  <a:gd name="T23" fmla="*/ 4 h 34"/>
                  <a:gd name="T24" fmla="*/ 2 w 34"/>
                  <a:gd name="T25" fmla="*/ 4 h 34"/>
                  <a:gd name="T26" fmla="*/ 3 w 34"/>
                  <a:gd name="T27" fmla="*/ 3 h 34"/>
                  <a:gd name="T28" fmla="*/ 4 w 34"/>
                  <a:gd name="T29" fmla="*/ 2 h 34"/>
                  <a:gd name="T30" fmla="*/ 4 w 34"/>
                  <a:gd name="T31" fmla="*/ 2 h 34"/>
                  <a:gd name="T32" fmla="*/ 4 w 34"/>
                  <a:gd name="T33" fmla="*/ 1 h 34"/>
                  <a:gd name="T34" fmla="*/ 3 w 34"/>
                  <a:gd name="T35" fmla="*/ 0 h 3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4"/>
                  <a:gd name="T55" fmla="*/ 0 h 34"/>
                  <a:gd name="T56" fmla="*/ 34 w 34"/>
                  <a:gd name="T57" fmla="*/ 34 h 3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4" h="34">
                    <a:moveTo>
                      <a:pt x="29" y="5"/>
                    </a:moveTo>
                    <a:lnTo>
                      <a:pt x="23" y="1"/>
                    </a:lnTo>
                    <a:lnTo>
                      <a:pt x="18" y="0"/>
                    </a:lnTo>
                    <a:lnTo>
                      <a:pt x="11" y="1"/>
                    </a:lnTo>
                    <a:lnTo>
                      <a:pt x="5" y="5"/>
                    </a:lnTo>
                    <a:lnTo>
                      <a:pt x="1" y="11"/>
                    </a:lnTo>
                    <a:lnTo>
                      <a:pt x="0" y="16"/>
                    </a:lnTo>
                    <a:lnTo>
                      <a:pt x="1" y="23"/>
                    </a:lnTo>
                    <a:lnTo>
                      <a:pt x="5" y="29"/>
                    </a:lnTo>
                    <a:lnTo>
                      <a:pt x="11" y="33"/>
                    </a:lnTo>
                    <a:lnTo>
                      <a:pt x="18" y="34"/>
                    </a:lnTo>
                    <a:lnTo>
                      <a:pt x="23" y="33"/>
                    </a:lnTo>
                    <a:lnTo>
                      <a:pt x="29" y="29"/>
                    </a:lnTo>
                    <a:lnTo>
                      <a:pt x="33" y="23"/>
                    </a:lnTo>
                    <a:lnTo>
                      <a:pt x="34" y="16"/>
                    </a:lnTo>
                    <a:lnTo>
                      <a:pt x="33" y="11"/>
                    </a:lnTo>
                    <a:lnTo>
                      <a:pt x="29" y="5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44" name="Freeform 3212">
                <a:extLst>
                  <a:ext uri="{FF2B5EF4-FFF2-40B4-BE49-F238E27FC236}">
                    <a16:creationId xmlns:a16="http://schemas.microsoft.com/office/drawing/2014/main" id="{BCA385A6-A4C4-49CE-9EE1-4E0E4040A7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8" y="2357"/>
                <a:ext cx="17" cy="16"/>
              </a:xfrm>
              <a:custGeom>
                <a:avLst/>
                <a:gdLst>
                  <a:gd name="T0" fmla="*/ 4 w 34"/>
                  <a:gd name="T1" fmla="*/ 0 h 34"/>
                  <a:gd name="T2" fmla="*/ 3 w 34"/>
                  <a:gd name="T3" fmla="*/ 0 h 34"/>
                  <a:gd name="T4" fmla="*/ 2 w 34"/>
                  <a:gd name="T5" fmla="*/ 0 h 34"/>
                  <a:gd name="T6" fmla="*/ 2 w 34"/>
                  <a:gd name="T7" fmla="*/ 0 h 34"/>
                  <a:gd name="T8" fmla="*/ 1 w 34"/>
                  <a:gd name="T9" fmla="*/ 0 h 34"/>
                  <a:gd name="T10" fmla="*/ 1 w 34"/>
                  <a:gd name="T11" fmla="*/ 1 h 34"/>
                  <a:gd name="T12" fmla="*/ 0 w 34"/>
                  <a:gd name="T13" fmla="*/ 2 h 34"/>
                  <a:gd name="T14" fmla="*/ 1 w 34"/>
                  <a:gd name="T15" fmla="*/ 2 h 34"/>
                  <a:gd name="T16" fmla="*/ 1 w 34"/>
                  <a:gd name="T17" fmla="*/ 3 h 34"/>
                  <a:gd name="T18" fmla="*/ 1 w 34"/>
                  <a:gd name="T19" fmla="*/ 3 h 34"/>
                  <a:gd name="T20" fmla="*/ 2 w 34"/>
                  <a:gd name="T21" fmla="*/ 4 h 34"/>
                  <a:gd name="T22" fmla="*/ 2 w 34"/>
                  <a:gd name="T23" fmla="*/ 4 h 34"/>
                  <a:gd name="T24" fmla="*/ 3 w 34"/>
                  <a:gd name="T25" fmla="*/ 4 h 34"/>
                  <a:gd name="T26" fmla="*/ 4 w 34"/>
                  <a:gd name="T27" fmla="*/ 3 h 34"/>
                  <a:gd name="T28" fmla="*/ 4 w 34"/>
                  <a:gd name="T29" fmla="*/ 2 h 34"/>
                  <a:gd name="T30" fmla="*/ 5 w 34"/>
                  <a:gd name="T31" fmla="*/ 2 h 34"/>
                  <a:gd name="T32" fmla="*/ 4 w 34"/>
                  <a:gd name="T33" fmla="*/ 1 h 34"/>
                  <a:gd name="T34" fmla="*/ 4 w 34"/>
                  <a:gd name="T35" fmla="*/ 0 h 3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4"/>
                  <a:gd name="T55" fmla="*/ 0 h 34"/>
                  <a:gd name="T56" fmla="*/ 34 w 34"/>
                  <a:gd name="T57" fmla="*/ 34 h 3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4" h="34">
                    <a:moveTo>
                      <a:pt x="29" y="5"/>
                    </a:moveTo>
                    <a:lnTo>
                      <a:pt x="23" y="1"/>
                    </a:lnTo>
                    <a:lnTo>
                      <a:pt x="16" y="0"/>
                    </a:lnTo>
                    <a:lnTo>
                      <a:pt x="9" y="1"/>
                    </a:lnTo>
                    <a:lnTo>
                      <a:pt x="5" y="5"/>
                    </a:lnTo>
                    <a:lnTo>
                      <a:pt x="1" y="11"/>
                    </a:lnTo>
                    <a:lnTo>
                      <a:pt x="0" y="17"/>
                    </a:lnTo>
                    <a:lnTo>
                      <a:pt x="1" y="23"/>
                    </a:lnTo>
                    <a:lnTo>
                      <a:pt x="5" y="29"/>
                    </a:lnTo>
                    <a:lnTo>
                      <a:pt x="9" y="33"/>
                    </a:lnTo>
                    <a:lnTo>
                      <a:pt x="16" y="34"/>
                    </a:lnTo>
                    <a:lnTo>
                      <a:pt x="23" y="33"/>
                    </a:lnTo>
                    <a:lnTo>
                      <a:pt x="28" y="29"/>
                    </a:lnTo>
                    <a:lnTo>
                      <a:pt x="32" y="23"/>
                    </a:lnTo>
                    <a:lnTo>
                      <a:pt x="34" y="17"/>
                    </a:lnTo>
                    <a:lnTo>
                      <a:pt x="32" y="11"/>
                    </a:lnTo>
                    <a:lnTo>
                      <a:pt x="29" y="5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45" name="Freeform 3213">
                <a:extLst>
                  <a:ext uri="{FF2B5EF4-FFF2-40B4-BE49-F238E27FC236}">
                    <a16:creationId xmlns:a16="http://schemas.microsoft.com/office/drawing/2014/main" id="{4C7475E7-D6A2-4B5B-A8C4-4206518D20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9" y="2383"/>
                <a:ext cx="17" cy="16"/>
              </a:xfrm>
              <a:custGeom>
                <a:avLst/>
                <a:gdLst>
                  <a:gd name="T0" fmla="*/ 4 w 33"/>
                  <a:gd name="T1" fmla="*/ 0 h 34"/>
                  <a:gd name="T2" fmla="*/ 3 w 33"/>
                  <a:gd name="T3" fmla="*/ 0 h 34"/>
                  <a:gd name="T4" fmla="*/ 3 w 33"/>
                  <a:gd name="T5" fmla="*/ 0 h 34"/>
                  <a:gd name="T6" fmla="*/ 2 w 33"/>
                  <a:gd name="T7" fmla="*/ 0 h 34"/>
                  <a:gd name="T8" fmla="*/ 1 w 33"/>
                  <a:gd name="T9" fmla="*/ 0 h 34"/>
                  <a:gd name="T10" fmla="*/ 1 w 33"/>
                  <a:gd name="T11" fmla="*/ 1 h 34"/>
                  <a:gd name="T12" fmla="*/ 0 w 33"/>
                  <a:gd name="T13" fmla="*/ 2 h 34"/>
                  <a:gd name="T14" fmla="*/ 1 w 33"/>
                  <a:gd name="T15" fmla="*/ 2 h 34"/>
                  <a:gd name="T16" fmla="*/ 1 w 33"/>
                  <a:gd name="T17" fmla="*/ 3 h 34"/>
                  <a:gd name="T18" fmla="*/ 1 w 33"/>
                  <a:gd name="T19" fmla="*/ 3 h 34"/>
                  <a:gd name="T20" fmla="*/ 2 w 33"/>
                  <a:gd name="T21" fmla="*/ 4 h 34"/>
                  <a:gd name="T22" fmla="*/ 3 w 33"/>
                  <a:gd name="T23" fmla="*/ 4 h 34"/>
                  <a:gd name="T24" fmla="*/ 3 w 33"/>
                  <a:gd name="T25" fmla="*/ 4 h 34"/>
                  <a:gd name="T26" fmla="*/ 4 w 33"/>
                  <a:gd name="T27" fmla="*/ 3 h 34"/>
                  <a:gd name="T28" fmla="*/ 4 w 33"/>
                  <a:gd name="T29" fmla="*/ 2 h 34"/>
                  <a:gd name="T30" fmla="*/ 5 w 33"/>
                  <a:gd name="T31" fmla="*/ 2 h 34"/>
                  <a:gd name="T32" fmla="*/ 4 w 33"/>
                  <a:gd name="T33" fmla="*/ 1 h 34"/>
                  <a:gd name="T34" fmla="*/ 4 w 33"/>
                  <a:gd name="T35" fmla="*/ 0 h 3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3"/>
                  <a:gd name="T55" fmla="*/ 0 h 34"/>
                  <a:gd name="T56" fmla="*/ 33 w 33"/>
                  <a:gd name="T57" fmla="*/ 34 h 3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3" h="34">
                    <a:moveTo>
                      <a:pt x="29" y="5"/>
                    </a:moveTo>
                    <a:lnTo>
                      <a:pt x="23" y="2"/>
                    </a:lnTo>
                    <a:lnTo>
                      <a:pt x="17" y="0"/>
                    </a:lnTo>
                    <a:lnTo>
                      <a:pt x="10" y="2"/>
                    </a:lnTo>
                    <a:lnTo>
                      <a:pt x="4" y="5"/>
                    </a:lnTo>
                    <a:lnTo>
                      <a:pt x="1" y="11"/>
                    </a:lnTo>
                    <a:lnTo>
                      <a:pt x="0" y="17"/>
                    </a:lnTo>
                    <a:lnTo>
                      <a:pt x="1" y="24"/>
                    </a:lnTo>
                    <a:lnTo>
                      <a:pt x="4" y="29"/>
                    </a:lnTo>
                    <a:lnTo>
                      <a:pt x="10" y="33"/>
                    </a:lnTo>
                    <a:lnTo>
                      <a:pt x="17" y="34"/>
                    </a:lnTo>
                    <a:lnTo>
                      <a:pt x="23" y="33"/>
                    </a:lnTo>
                    <a:lnTo>
                      <a:pt x="29" y="29"/>
                    </a:lnTo>
                    <a:lnTo>
                      <a:pt x="32" y="24"/>
                    </a:lnTo>
                    <a:lnTo>
                      <a:pt x="33" y="17"/>
                    </a:lnTo>
                    <a:lnTo>
                      <a:pt x="32" y="11"/>
                    </a:lnTo>
                    <a:lnTo>
                      <a:pt x="29" y="5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46" name="Freeform 3214">
                <a:extLst>
                  <a:ext uri="{FF2B5EF4-FFF2-40B4-BE49-F238E27FC236}">
                    <a16:creationId xmlns:a16="http://schemas.microsoft.com/office/drawing/2014/main" id="{0EBA0CCE-860C-4C2A-8277-2B8AA2C3F2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0" y="2409"/>
                <a:ext cx="17" cy="16"/>
              </a:xfrm>
              <a:custGeom>
                <a:avLst/>
                <a:gdLst>
                  <a:gd name="T0" fmla="*/ 4 w 34"/>
                  <a:gd name="T1" fmla="*/ 0 h 34"/>
                  <a:gd name="T2" fmla="*/ 3 w 34"/>
                  <a:gd name="T3" fmla="*/ 0 h 34"/>
                  <a:gd name="T4" fmla="*/ 3 w 34"/>
                  <a:gd name="T5" fmla="*/ 0 h 34"/>
                  <a:gd name="T6" fmla="*/ 2 w 34"/>
                  <a:gd name="T7" fmla="*/ 0 h 34"/>
                  <a:gd name="T8" fmla="*/ 1 w 34"/>
                  <a:gd name="T9" fmla="*/ 0 h 34"/>
                  <a:gd name="T10" fmla="*/ 1 w 34"/>
                  <a:gd name="T11" fmla="*/ 1 h 34"/>
                  <a:gd name="T12" fmla="*/ 0 w 34"/>
                  <a:gd name="T13" fmla="*/ 2 h 34"/>
                  <a:gd name="T14" fmla="*/ 1 w 34"/>
                  <a:gd name="T15" fmla="*/ 2 h 34"/>
                  <a:gd name="T16" fmla="*/ 1 w 34"/>
                  <a:gd name="T17" fmla="*/ 3 h 34"/>
                  <a:gd name="T18" fmla="*/ 1 w 34"/>
                  <a:gd name="T19" fmla="*/ 3 h 34"/>
                  <a:gd name="T20" fmla="*/ 2 w 34"/>
                  <a:gd name="T21" fmla="*/ 4 h 34"/>
                  <a:gd name="T22" fmla="*/ 3 w 34"/>
                  <a:gd name="T23" fmla="*/ 4 h 34"/>
                  <a:gd name="T24" fmla="*/ 3 w 34"/>
                  <a:gd name="T25" fmla="*/ 4 h 34"/>
                  <a:gd name="T26" fmla="*/ 4 w 34"/>
                  <a:gd name="T27" fmla="*/ 3 h 34"/>
                  <a:gd name="T28" fmla="*/ 5 w 34"/>
                  <a:gd name="T29" fmla="*/ 2 h 34"/>
                  <a:gd name="T30" fmla="*/ 5 w 34"/>
                  <a:gd name="T31" fmla="*/ 2 h 34"/>
                  <a:gd name="T32" fmla="*/ 5 w 34"/>
                  <a:gd name="T33" fmla="*/ 1 h 34"/>
                  <a:gd name="T34" fmla="*/ 4 w 34"/>
                  <a:gd name="T35" fmla="*/ 0 h 3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4"/>
                  <a:gd name="T55" fmla="*/ 0 h 34"/>
                  <a:gd name="T56" fmla="*/ 34 w 34"/>
                  <a:gd name="T57" fmla="*/ 34 h 3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4" h="34">
                    <a:moveTo>
                      <a:pt x="29" y="5"/>
                    </a:moveTo>
                    <a:lnTo>
                      <a:pt x="24" y="2"/>
                    </a:lnTo>
                    <a:lnTo>
                      <a:pt x="17" y="0"/>
                    </a:lnTo>
                    <a:lnTo>
                      <a:pt x="11" y="2"/>
                    </a:lnTo>
                    <a:lnTo>
                      <a:pt x="5" y="5"/>
                    </a:lnTo>
                    <a:lnTo>
                      <a:pt x="2" y="11"/>
                    </a:lnTo>
                    <a:lnTo>
                      <a:pt x="0" y="17"/>
                    </a:lnTo>
                    <a:lnTo>
                      <a:pt x="2" y="24"/>
                    </a:lnTo>
                    <a:lnTo>
                      <a:pt x="5" y="29"/>
                    </a:lnTo>
                    <a:lnTo>
                      <a:pt x="11" y="33"/>
                    </a:lnTo>
                    <a:lnTo>
                      <a:pt x="17" y="34"/>
                    </a:lnTo>
                    <a:lnTo>
                      <a:pt x="24" y="33"/>
                    </a:lnTo>
                    <a:lnTo>
                      <a:pt x="29" y="29"/>
                    </a:lnTo>
                    <a:lnTo>
                      <a:pt x="33" y="24"/>
                    </a:lnTo>
                    <a:lnTo>
                      <a:pt x="34" y="17"/>
                    </a:lnTo>
                    <a:lnTo>
                      <a:pt x="33" y="11"/>
                    </a:lnTo>
                    <a:lnTo>
                      <a:pt x="29" y="5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47" name="Freeform 3215">
                <a:extLst>
                  <a:ext uri="{FF2B5EF4-FFF2-40B4-BE49-F238E27FC236}">
                    <a16:creationId xmlns:a16="http://schemas.microsoft.com/office/drawing/2014/main" id="{234BE677-B900-4D74-80EA-3458F4D44D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1" y="2435"/>
                <a:ext cx="17" cy="17"/>
              </a:xfrm>
              <a:custGeom>
                <a:avLst/>
                <a:gdLst>
                  <a:gd name="T0" fmla="*/ 4 w 34"/>
                  <a:gd name="T1" fmla="*/ 1 h 34"/>
                  <a:gd name="T2" fmla="*/ 3 w 34"/>
                  <a:gd name="T3" fmla="*/ 1 h 34"/>
                  <a:gd name="T4" fmla="*/ 3 w 34"/>
                  <a:gd name="T5" fmla="*/ 0 h 34"/>
                  <a:gd name="T6" fmla="*/ 2 w 34"/>
                  <a:gd name="T7" fmla="*/ 1 h 34"/>
                  <a:gd name="T8" fmla="*/ 1 w 34"/>
                  <a:gd name="T9" fmla="*/ 1 h 34"/>
                  <a:gd name="T10" fmla="*/ 1 w 34"/>
                  <a:gd name="T11" fmla="*/ 2 h 34"/>
                  <a:gd name="T12" fmla="*/ 0 w 34"/>
                  <a:gd name="T13" fmla="*/ 3 h 34"/>
                  <a:gd name="T14" fmla="*/ 1 w 34"/>
                  <a:gd name="T15" fmla="*/ 3 h 34"/>
                  <a:gd name="T16" fmla="*/ 1 w 34"/>
                  <a:gd name="T17" fmla="*/ 4 h 34"/>
                  <a:gd name="T18" fmla="*/ 1 w 34"/>
                  <a:gd name="T19" fmla="*/ 4 h 34"/>
                  <a:gd name="T20" fmla="*/ 2 w 34"/>
                  <a:gd name="T21" fmla="*/ 5 h 34"/>
                  <a:gd name="T22" fmla="*/ 3 w 34"/>
                  <a:gd name="T23" fmla="*/ 5 h 34"/>
                  <a:gd name="T24" fmla="*/ 3 w 34"/>
                  <a:gd name="T25" fmla="*/ 5 h 34"/>
                  <a:gd name="T26" fmla="*/ 4 w 34"/>
                  <a:gd name="T27" fmla="*/ 4 h 34"/>
                  <a:gd name="T28" fmla="*/ 5 w 34"/>
                  <a:gd name="T29" fmla="*/ 3 h 34"/>
                  <a:gd name="T30" fmla="*/ 5 w 34"/>
                  <a:gd name="T31" fmla="*/ 3 h 34"/>
                  <a:gd name="T32" fmla="*/ 5 w 34"/>
                  <a:gd name="T33" fmla="*/ 2 h 34"/>
                  <a:gd name="T34" fmla="*/ 4 w 34"/>
                  <a:gd name="T35" fmla="*/ 1 h 3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4"/>
                  <a:gd name="T55" fmla="*/ 0 h 34"/>
                  <a:gd name="T56" fmla="*/ 34 w 34"/>
                  <a:gd name="T57" fmla="*/ 34 h 3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4" h="34">
                    <a:moveTo>
                      <a:pt x="29" y="5"/>
                    </a:moveTo>
                    <a:lnTo>
                      <a:pt x="24" y="2"/>
                    </a:lnTo>
                    <a:lnTo>
                      <a:pt x="17" y="0"/>
                    </a:lnTo>
                    <a:lnTo>
                      <a:pt x="11" y="2"/>
                    </a:lnTo>
                    <a:lnTo>
                      <a:pt x="6" y="5"/>
                    </a:lnTo>
                    <a:lnTo>
                      <a:pt x="1" y="11"/>
                    </a:lnTo>
                    <a:lnTo>
                      <a:pt x="0" y="17"/>
                    </a:lnTo>
                    <a:lnTo>
                      <a:pt x="1" y="24"/>
                    </a:lnTo>
                    <a:lnTo>
                      <a:pt x="5" y="29"/>
                    </a:lnTo>
                    <a:lnTo>
                      <a:pt x="11" y="33"/>
                    </a:lnTo>
                    <a:lnTo>
                      <a:pt x="17" y="34"/>
                    </a:lnTo>
                    <a:lnTo>
                      <a:pt x="24" y="33"/>
                    </a:lnTo>
                    <a:lnTo>
                      <a:pt x="29" y="29"/>
                    </a:lnTo>
                    <a:lnTo>
                      <a:pt x="33" y="24"/>
                    </a:lnTo>
                    <a:lnTo>
                      <a:pt x="34" y="17"/>
                    </a:lnTo>
                    <a:lnTo>
                      <a:pt x="33" y="11"/>
                    </a:lnTo>
                    <a:lnTo>
                      <a:pt x="29" y="5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48" name="Freeform 3216">
                <a:extLst>
                  <a:ext uri="{FF2B5EF4-FFF2-40B4-BE49-F238E27FC236}">
                    <a16:creationId xmlns:a16="http://schemas.microsoft.com/office/drawing/2014/main" id="{8E3A3246-EF83-4F0A-AD6F-855FCBA805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2" y="2461"/>
                <a:ext cx="17" cy="17"/>
              </a:xfrm>
              <a:custGeom>
                <a:avLst/>
                <a:gdLst>
                  <a:gd name="T0" fmla="*/ 4 w 33"/>
                  <a:gd name="T1" fmla="*/ 1 h 33"/>
                  <a:gd name="T2" fmla="*/ 3 w 33"/>
                  <a:gd name="T3" fmla="*/ 1 h 33"/>
                  <a:gd name="T4" fmla="*/ 2 w 33"/>
                  <a:gd name="T5" fmla="*/ 0 h 33"/>
                  <a:gd name="T6" fmla="*/ 2 w 33"/>
                  <a:gd name="T7" fmla="*/ 1 h 33"/>
                  <a:gd name="T8" fmla="*/ 1 w 33"/>
                  <a:gd name="T9" fmla="*/ 1 h 33"/>
                  <a:gd name="T10" fmla="*/ 1 w 33"/>
                  <a:gd name="T11" fmla="*/ 2 h 33"/>
                  <a:gd name="T12" fmla="*/ 0 w 33"/>
                  <a:gd name="T13" fmla="*/ 2 h 33"/>
                  <a:gd name="T14" fmla="*/ 1 w 33"/>
                  <a:gd name="T15" fmla="*/ 3 h 33"/>
                  <a:gd name="T16" fmla="*/ 1 w 33"/>
                  <a:gd name="T17" fmla="*/ 4 h 33"/>
                  <a:gd name="T18" fmla="*/ 1 w 33"/>
                  <a:gd name="T19" fmla="*/ 4 h 33"/>
                  <a:gd name="T20" fmla="*/ 2 w 33"/>
                  <a:gd name="T21" fmla="*/ 4 h 33"/>
                  <a:gd name="T22" fmla="*/ 2 w 33"/>
                  <a:gd name="T23" fmla="*/ 5 h 33"/>
                  <a:gd name="T24" fmla="*/ 3 w 33"/>
                  <a:gd name="T25" fmla="*/ 4 h 33"/>
                  <a:gd name="T26" fmla="*/ 4 w 33"/>
                  <a:gd name="T27" fmla="*/ 4 h 33"/>
                  <a:gd name="T28" fmla="*/ 4 w 33"/>
                  <a:gd name="T29" fmla="*/ 3 h 33"/>
                  <a:gd name="T30" fmla="*/ 5 w 33"/>
                  <a:gd name="T31" fmla="*/ 2 h 33"/>
                  <a:gd name="T32" fmla="*/ 4 w 33"/>
                  <a:gd name="T33" fmla="*/ 2 h 33"/>
                  <a:gd name="T34" fmla="*/ 4 w 33"/>
                  <a:gd name="T35" fmla="*/ 1 h 3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3"/>
                  <a:gd name="T55" fmla="*/ 0 h 33"/>
                  <a:gd name="T56" fmla="*/ 33 w 33"/>
                  <a:gd name="T57" fmla="*/ 33 h 3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3" h="33">
                    <a:moveTo>
                      <a:pt x="29" y="4"/>
                    </a:moveTo>
                    <a:lnTo>
                      <a:pt x="23" y="1"/>
                    </a:lnTo>
                    <a:lnTo>
                      <a:pt x="16" y="0"/>
                    </a:lnTo>
                    <a:lnTo>
                      <a:pt x="10" y="1"/>
                    </a:lnTo>
                    <a:lnTo>
                      <a:pt x="5" y="4"/>
                    </a:lnTo>
                    <a:lnTo>
                      <a:pt x="1" y="10"/>
                    </a:lnTo>
                    <a:lnTo>
                      <a:pt x="0" y="16"/>
                    </a:lnTo>
                    <a:lnTo>
                      <a:pt x="1" y="23"/>
                    </a:lnTo>
                    <a:lnTo>
                      <a:pt x="5" y="28"/>
                    </a:lnTo>
                    <a:lnTo>
                      <a:pt x="10" y="32"/>
                    </a:lnTo>
                    <a:lnTo>
                      <a:pt x="16" y="33"/>
                    </a:lnTo>
                    <a:lnTo>
                      <a:pt x="23" y="32"/>
                    </a:lnTo>
                    <a:lnTo>
                      <a:pt x="29" y="28"/>
                    </a:lnTo>
                    <a:lnTo>
                      <a:pt x="32" y="23"/>
                    </a:lnTo>
                    <a:lnTo>
                      <a:pt x="33" y="16"/>
                    </a:lnTo>
                    <a:lnTo>
                      <a:pt x="32" y="10"/>
                    </a:lnTo>
                    <a:lnTo>
                      <a:pt x="29" y="4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49" name="Freeform 3217">
                <a:extLst>
                  <a:ext uri="{FF2B5EF4-FFF2-40B4-BE49-F238E27FC236}">
                    <a16:creationId xmlns:a16="http://schemas.microsoft.com/office/drawing/2014/main" id="{3726ED67-29ED-4BD3-8AC4-F8E01CCF09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7" y="2414"/>
                <a:ext cx="121" cy="139"/>
              </a:xfrm>
              <a:custGeom>
                <a:avLst/>
                <a:gdLst>
                  <a:gd name="T0" fmla="*/ 0 w 241"/>
                  <a:gd name="T1" fmla="*/ 10 h 279"/>
                  <a:gd name="T2" fmla="*/ 31 w 241"/>
                  <a:gd name="T3" fmla="*/ 34 h 279"/>
                  <a:gd name="T4" fmla="*/ 13 w 241"/>
                  <a:gd name="T5" fmla="*/ 0 h 279"/>
                  <a:gd name="T6" fmla="*/ 14 w 241"/>
                  <a:gd name="T7" fmla="*/ 14 h 279"/>
                  <a:gd name="T8" fmla="*/ 0 w 241"/>
                  <a:gd name="T9" fmla="*/ 10 h 2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1"/>
                  <a:gd name="T16" fmla="*/ 0 h 279"/>
                  <a:gd name="T17" fmla="*/ 241 w 241"/>
                  <a:gd name="T18" fmla="*/ 279 h 2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1" h="279">
                    <a:moveTo>
                      <a:pt x="0" y="80"/>
                    </a:moveTo>
                    <a:lnTo>
                      <a:pt x="241" y="279"/>
                    </a:lnTo>
                    <a:lnTo>
                      <a:pt x="99" y="0"/>
                    </a:lnTo>
                    <a:lnTo>
                      <a:pt x="111" y="116"/>
                    </a:lnTo>
                    <a:lnTo>
                      <a:pt x="0" y="8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3590" name="Freeform 3219">
              <a:extLst>
                <a:ext uri="{FF2B5EF4-FFF2-40B4-BE49-F238E27FC236}">
                  <a16:creationId xmlns:a16="http://schemas.microsoft.com/office/drawing/2014/main" id="{5C9358E7-1364-4EF2-9B8B-8B719C8746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6" y="2032"/>
              <a:ext cx="1748" cy="1563"/>
            </a:xfrm>
            <a:custGeom>
              <a:avLst/>
              <a:gdLst>
                <a:gd name="T0" fmla="*/ 33 w 3496"/>
                <a:gd name="T1" fmla="*/ 77 h 3128"/>
                <a:gd name="T2" fmla="*/ 44 w 3496"/>
                <a:gd name="T3" fmla="*/ 67 h 3128"/>
                <a:gd name="T4" fmla="*/ 67 w 3496"/>
                <a:gd name="T5" fmla="*/ 50 h 3128"/>
                <a:gd name="T6" fmla="*/ 99 w 3496"/>
                <a:gd name="T7" fmla="*/ 29 h 3128"/>
                <a:gd name="T8" fmla="*/ 120 w 3496"/>
                <a:gd name="T9" fmla="*/ 17 h 3128"/>
                <a:gd name="T10" fmla="*/ 126 w 3496"/>
                <a:gd name="T11" fmla="*/ 14 h 3128"/>
                <a:gd name="T12" fmla="*/ 135 w 3496"/>
                <a:gd name="T13" fmla="*/ 11 h 3128"/>
                <a:gd name="T14" fmla="*/ 138 w 3496"/>
                <a:gd name="T15" fmla="*/ 10 h 3128"/>
                <a:gd name="T16" fmla="*/ 149 w 3496"/>
                <a:gd name="T17" fmla="*/ 9 h 3128"/>
                <a:gd name="T18" fmla="*/ 159 w 3496"/>
                <a:gd name="T19" fmla="*/ 8 h 3128"/>
                <a:gd name="T20" fmla="*/ 174 w 3496"/>
                <a:gd name="T21" fmla="*/ 7 h 3128"/>
                <a:gd name="T22" fmla="*/ 181 w 3496"/>
                <a:gd name="T23" fmla="*/ 8 h 3128"/>
                <a:gd name="T24" fmla="*/ 207 w 3496"/>
                <a:gd name="T25" fmla="*/ 17 h 3128"/>
                <a:gd name="T26" fmla="*/ 218 w 3496"/>
                <a:gd name="T27" fmla="*/ 24 h 3128"/>
                <a:gd name="T28" fmla="*/ 247 w 3496"/>
                <a:gd name="T29" fmla="*/ 48 h 3128"/>
                <a:gd name="T30" fmla="*/ 264 w 3496"/>
                <a:gd name="T31" fmla="*/ 67 h 3128"/>
                <a:gd name="T32" fmla="*/ 288 w 3496"/>
                <a:gd name="T33" fmla="*/ 93 h 3128"/>
                <a:gd name="T34" fmla="*/ 294 w 3496"/>
                <a:gd name="T35" fmla="*/ 108 h 3128"/>
                <a:gd name="T36" fmla="*/ 302 w 3496"/>
                <a:gd name="T37" fmla="*/ 124 h 3128"/>
                <a:gd name="T38" fmla="*/ 317 w 3496"/>
                <a:gd name="T39" fmla="*/ 151 h 3128"/>
                <a:gd name="T40" fmla="*/ 341 w 3496"/>
                <a:gd name="T41" fmla="*/ 194 h 3128"/>
                <a:gd name="T42" fmla="*/ 350 w 3496"/>
                <a:gd name="T43" fmla="*/ 209 h 3128"/>
                <a:gd name="T44" fmla="*/ 362 w 3496"/>
                <a:gd name="T45" fmla="*/ 234 h 3128"/>
                <a:gd name="T46" fmla="*/ 374 w 3496"/>
                <a:gd name="T47" fmla="*/ 261 h 3128"/>
                <a:gd name="T48" fmla="*/ 394 w 3496"/>
                <a:gd name="T49" fmla="*/ 309 h 3128"/>
                <a:gd name="T50" fmla="*/ 414 w 3496"/>
                <a:gd name="T51" fmla="*/ 351 h 3128"/>
                <a:gd name="T52" fmla="*/ 425 w 3496"/>
                <a:gd name="T53" fmla="*/ 375 h 3128"/>
                <a:gd name="T54" fmla="*/ 429 w 3496"/>
                <a:gd name="T55" fmla="*/ 386 h 3128"/>
                <a:gd name="T56" fmla="*/ 436 w 3496"/>
                <a:gd name="T57" fmla="*/ 383 h 3128"/>
                <a:gd name="T58" fmla="*/ 431 w 3496"/>
                <a:gd name="T59" fmla="*/ 372 h 3128"/>
                <a:gd name="T60" fmla="*/ 421 w 3496"/>
                <a:gd name="T61" fmla="*/ 349 h 3128"/>
                <a:gd name="T62" fmla="*/ 401 w 3496"/>
                <a:gd name="T63" fmla="*/ 306 h 3128"/>
                <a:gd name="T64" fmla="*/ 380 w 3496"/>
                <a:gd name="T65" fmla="*/ 258 h 3128"/>
                <a:gd name="T66" fmla="*/ 367 w 3496"/>
                <a:gd name="T67" fmla="*/ 228 h 3128"/>
                <a:gd name="T68" fmla="*/ 355 w 3496"/>
                <a:gd name="T69" fmla="*/ 204 h 3128"/>
                <a:gd name="T70" fmla="*/ 343 w 3496"/>
                <a:gd name="T71" fmla="*/ 182 h 3128"/>
                <a:gd name="T72" fmla="*/ 319 w 3496"/>
                <a:gd name="T73" fmla="*/ 139 h 3128"/>
                <a:gd name="T74" fmla="*/ 306 w 3496"/>
                <a:gd name="T75" fmla="*/ 116 h 3128"/>
                <a:gd name="T76" fmla="*/ 298 w 3496"/>
                <a:gd name="T77" fmla="*/ 101 h 3128"/>
                <a:gd name="T78" fmla="*/ 284 w 3496"/>
                <a:gd name="T79" fmla="*/ 81 h 3128"/>
                <a:gd name="T80" fmla="*/ 263 w 3496"/>
                <a:gd name="T81" fmla="*/ 54 h 3128"/>
                <a:gd name="T82" fmla="*/ 238 w 3496"/>
                <a:gd name="T83" fmla="*/ 31 h 3128"/>
                <a:gd name="T84" fmla="*/ 217 w 3496"/>
                <a:gd name="T85" fmla="*/ 15 h 3128"/>
                <a:gd name="T86" fmla="*/ 189 w 3496"/>
                <a:gd name="T87" fmla="*/ 3 h 3128"/>
                <a:gd name="T88" fmla="*/ 174 w 3496"/>
                <a:gd name="T89" fmla="*/ 0 h 3128"/>
                <a:gd name="T90" fmla="*/ 159 w 3496"/>
                <a:gd name="T91" fmla="*/ 1 h 3128"/>
                <a:gd name="T92" fmla="*/ 145 w 3496"/>
                <a:gd name="T93" fmla="*/ 2 h 3128"/>
                <a:gd name="T94" fmla="*/ 135 w 3496"/>
                <a:gd name="T95" fmla="*/ 4 h 3128"/>
                <a:gd name="T96" fmla="*/ 128 w 3496"/>
                <a:gd name="T97" fmla="*/ 6 h 3128"/>
                <a:gd name="T98" fmla="*/ 122 w 3496"/>
                <a:gd name="T99" fmla="*/ 7 h 3128"/>
                <a:gd name="T100" fmla="*/ 110 w 3496"/>
                <a:gd name="T101" fmla="*/ 14 h 3128"/>
                <a:gd name="T102" fmla="*/ 77 w 3496"/>
                <a:gd name="T103" fmla="*/ 34 h 3128"/>
                <a:gd name="T104" fmla="*/ 47 w 3496"/>
                <a:gd name="T105" fmla="*/ 56 h 3128"/>
                <a:gd name="T106" fmla="*/ 32 w 3496"/>
                <a:gd name="T107" fmla="*/ 68 h 3128"/>
                <a:gd name="T108" fmla="*/ 22 w 3496"/>
                <a:gd name="T109" fmla="*/ 80 h 312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496"/>
                <a:gd name="T166" fmla="*/ 0 h 3128"/>
                <a:gd name="T167" fmla="*/ 3496 w 3496"/>
                <a:gd name="T168" fmla="*/ 3128 h 312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496" h="3128">
                  <a:moveTo>
                    <a:pt x="0" y="813"/>
                  </a:moveTo>
                  <a:lnTo>
                    <a:pt x="40" y="854"/>
                  </a:lnTo>
                  <a:lnTo>
                    <a:pt x="214" y="680"/>
                  </a:lnTo>
                  <a:lnTo>
                    <a:pt x="223" y="669"/>
                  </a:lnTo>
                  <a:lnTo>
                    <a:pt x="232" y="660"/>
                  </a:lnTo>
                  <a:lnTo>
                    <a:pt x="249" y="641"/>
                  </a:lnTo>
                  <a:lnTo>
                    <a:pt x="264" y="623"/>
                  </a:lnTo>
                  <a:lnTo>
                    <a:pt x="279" y="604"/>
                  </a:lnTo>
                  <a:lnTo>
                    <a:pt x="287" y="595"/>
                  </a:lnTo>
                  <a:lnTo>
                    <a:pt x="296" y="584"/>
                  </a:lnTo>
                  <a:lnTo>
                    <a:pt x="308" y="573"/>
                  </a:lnTo>
                  <a:lnTo>
                    <a:pt x="319" y="562"/>
                  </a:lnTo>
                  <a:lnTo>
                    <a:pt x="333" y="550"/>
                  </a:lnTo>
                  <a:lnTo>
                    <a:pt x="348" y="536"/>
                  </a:lnTo>
                  <a:lnTo>
                    <a:pt x="367" y="522"/>
                  </a:lnTo>
                  <a:lnTo>
                    <a:pt x="384" y="509"/>
                  </a:lnTo>
                  <a:lnTo>
                    <a:pt x="411" y="488"/>
                  </a:lnTo>
                  <a:lnTo>
                    <a:pt x="438" y="470"/>
                  </a:lnTo>
                  <a:lnTo>
                    <a:pt x="468" y="448"/>
                  </a:lnTo>
                  <a:lnTo>
                    <a:pt x="501" y="425"/>
                  </a:lnTo>
                  <a:lnTo>
                    <a:pt x="535" y="402"/>
                  </a:lnTo>
                  <a:lnTo>
                    <a:pt x="572" y="376"/>
                  </a:lnTo>
                  <a:lnTo>
                    <a:pt x="552" y="357"/>
                  </a:lnTo>
                  <a:lnTo>
                    <a:pt x="563" y="383"/>
                  </a:lnTo>
                  <a:lnTo>
                    <a:pt x="638" y="332"/>
                  </a:lnTo>
                  <a:lnTo>
                    <a:pt x="715" y="283"/>
                  </a:lnTo>
                  <a:lnTo>
                    <a:pt x="751" y="259"/>
                  </a:lnTo>
                  <a:lnTo>
                    <a:pt x="785" y="236"/>
                  </a:lnTo>
                  <a:lnTo>
                    <a:pt x="818" y="215"/>
                  </a:lnTo>
                  <a:lnTo>
                    <a:pt x="848" y="197"/>
                  </a:lnTo>
                  <a:lnTo>
                    <a:pt x="876" y="180"/>
                  </a:lnTo>
                  <a:lnTo>
                    <a:pt x="900" y="165"/>
                  </a:lnTo>
                  <a:lnTo>
                    <a:pt x="918" y="154"/>
                  </a:lnTo>
                  <a:lnTo>
                    <a:pt x="937" y="144"/>
                  </a:lnTo>
                  <a:lnTo>
                    <a:pt x="953" y="136"/>
                  </a:lnTo>
                  <a:lnTo>
                    <a:pt x="967" y="129"/>
                  </a:lnTo>
                  <a:lnTo>
                    <a:pt x="980" y="123"/>
                  </a:lnTo>
                  <a:lnTo>
                    <a:pt x="990" y="119"/>
                  </a:lnTo>
                  <a:lnTo>
                    <a:pt x="999" y="116"/>
                  </a:lnTo>
                  <a:lnTo>
                    <a:pt x="988" y="89"/>
                  </a:lnTo>
                  <a:lnTo>
                    <a:pt x="994" y="117"/>
                  </a:lnTo>
                  <a:lnTo>
                    <a:pt x="1003" y="115"/>
                  </a:lnTo>
                  <a:lnTo>
                    <a:pt x="1017" y="111"/>
                  </a:lnTo>
                  <a:lnTo>
                    <a:pt x="1029" y="109"/>
                  </a:lnTo>
                  <a:lnTo>
                    <a:pt x="1041" y="107"/>
                  </a:lnTo>
                  <a:lnTo>
                    <a:pt x="1047" y="104"/>
                  </a:lnTo>
                  <a:lnTo>
                    <a:pt x="1056" y="102"/>
                  </a:lnTo>
                  <a:lnTo>
                    <a:pt x="1069" y="96"/>
                  </a:lnTo>
                  <a:lnTo>
                    <a:pt x="1077" y="94"/>
                  </a:lnTo>
                  <a:lnTo>
                    <a:pt x="1081" y="92"/>
                  </a:lnTo>
                  <a:lnTo>
                    <a:pt x="1086" y="91"/>
                  </a:lnTo>
                  <a:lnTo>
                    <a:pt x="1075" y="64"/>
                  </a:lnTo>
                  <a:lnTo>
                    <a:pt x="1080" y="92"/>
                  </a:lnTo>
                  <a:lnTo>
                    <a:pt x="1086" y="91"/>
                  </a:lnTo>
                  <a:lnTo>
                    <a:pt x="1091" y="89"/>
                  </a:lnTo>
                  <a:lnTo>
                    <a:pt x="1099" y="87"/>
                  </a:lnTo>
                  <a:lnTo>
                    <a:pt x="1091" y="59"/>
                  </a:lnTo>
                  <a:lnTo>
                    <a:pt x="1098" y="87"/>
                  </a:lnTo>
                  <a:lnTo>
                    <a:pt x="1112" y="84"/>
                  </a:lnTo>
                  <a:lnTo>
                    <a:pt x="1129" y="80"/>
                  </a:lnTo>
                  <a:lnTo>
                    <a:pt x="1147" y="77"/>
                  </a:lnTo>
                  <a:lnTo>
                    <a:pt x="1166" y="74"/>
                  </a:lnTo>
                  <a:lnTo>
                    <a:pt x="1189" y="72"/>
                  </a:lnTo>
                  <a:lnTo>
                    <a:pt x="1183" y="43"/>
                  </a:lnTo>
                  <a:lnTo>
                    <a:pt x="1183" y="72"/>
                  </a:lnTo>
                  <a:lnTo>
                    <a:pt x="1204" y="71"/>
                  </a:lnTo>
                  <a:lnTo>
                    <a:pt x="1228" y="69"/>
                  </a:lnTo>
                  <a:lnTo>
                    <a:pt x="1241" y="69"/>
                  </a:lnTo>
                  <a:lnTo>
                    <a:pt x="1258" y="67"/>
                  </a:lnTo>
                  <a:lnTo>
                    <a:pt x="1272" y="66"/>
                  </a:lnTo>
                  <a:lnTo>
                    <a:pt x="1278" y="65"/>
                  </a:lnTo>
                  <a:lnTo>
                    <a:pt x="1295" y="64"/>
                  </a:lnTo>
                  <a:lnTo>
                    <a:pt x="1334" y="59"/>
                  </a:lnTo>
                  <a:lnTo>
                    <a:pt x="1328" y="32"/>
                  </a:lnTo>
                  <a:lnTo>
                    <a:pt x="1328" y="60"/>
                  </a:lnTo>
                  <a:lnTo>
                    <a:pt x="1368" y="58"/>
                  </a:lnTo>
                  <a:lnTo>
                    <a:pt x="1388" y="58"/>
                  </a:lnTo>
                  <a:lnTo>
                    <a:pt x="1388" y="29"/>
                  </a:lnTo>
                  <a:lnTo>
                    <a:pt x="1382" y="57"/>
                  </a:lnTo>
                  <a:lnTo>
                    <a:pt x="1407" y="59"/>
                  </a:lnTo>
                  <a:lnTo>
                    <a:pt x="1409" y="30"/>
                  </a:lnTo>
                  <a:lnTo>
                    <a:pt x="1405" y="59"/>
                  </a:lnTo>
                  <a:lnTo>
                    <a:pt x="1424" y="62"/>
                  </a:lnTo>
                  <a:lnTo>
                    <a:pt x="1445" y="66"/>
                  </a:lnTo>
                  <a:lnTo>
                    <a:pt x="1489" y="79"/>
                  </a:lnTo>
                  <a:lnTo>
                    <a:pt x="1494" y="51"/>
                  </a:lnTo>
                  <a:lnTo>
                    <a:pt x="1483" y="78"/>
                  </a:lnTo>
                  <a:lnTo>
                    <a:pt x="1527" y="93"/>
                  </a:lnTo>
                  <a:lnTo>
                    <a:pt x="1573" y="110"/>
                  </a:lnTo>
                  <a:lnTo>
                    <a:pt x="1611" y="125"/>
                  </a:lnTo>
                  <a:lnTo>
                    <a:pt x="1649" y="141"/>
                  </a:lnTo>
                  <a:lnTo>
                    <a:pt x="1668" y="152"/>
                  </a:lnTo>
                  <a:lnTo>
                    <a:pt x="1688" y="162"/>
                  </a:lnTo>
                  <a:lnTo>
                    <a:pt x="1708" y="174"/>
                  </a:lnTo>
                  <a:lnTo>
                    <a:pt x="1726" y="185"/>
                  </a:lnTo>
                  <a:lnTo>
                    <a:pt x="1751" y="203"/>
                  </a:lnTo>
                  <a:lnTo>
                    <a:pt x="1763" y="176"/>
                  </a:lnTo>
                  <a:lnTo>
                    <a:pt x="1743" y="197"/>
                  </a:lnTo>
                  <a:lnTo>
                    <a:pt x="1766" y="213"/>
                  </a:lnTo>
                  <a:lnTo>
                    <a:pt x="1789" y="232"/>
                  </a:lnTo>
                  <a:lnTo>
                    <a:pt x="1814" y="251"/>
                  </a:lnTo>
                  <a:lnTo>
                    <a:pt x="1861" y="292"/>
                  </a:lnTo>
                  <a:lnTo>
                    <a:pt x="1910" y="335"/>
                  </a:lnTo>
                  <a:lnTo>
                    <a:pt x="1950" y="372"/>
                  </a:lnTo>
                  <a:lnTo>
                    <a:pt x="1971" y="390"/>
                  </a:lnTo>
                  <a:lnTo>
                    <a:pt x="1992" y="410"/>
                  </a:lnTo>
                  <a:lnTo>
                    <a:pt x="2013" y="431"/>
                  </a:lnTo>
                  <a:lnTo>
                    <a:pt x="2035" y="454"/>
                  </a:lnTo>
                  <a:lnTo>
                    <a:pt x="2058" y="478"/>
                  </a:lnTo>
                  <a:lnTo>
                    <a:pt x="2080" y="505"/>
                  </a:lnTo>
                  <a:lnTo>
                    <a:pt x="2095" y="522"/>
                  </a:lnTo>
                  <a:lnTo>
                    <a:pt x="2108" y="538"/>
                  </a:lnTo>
                  <a:lnTo>
                    <a:pt x="2136" y="573"/>
                  </a:lnTo>
                  <a:lnTo>
                    <a:pt x="2167" y="611"/>
                  </a:lnTo>
                  <a:lnTo>
                    <a:pt x="2197" y="651"/>
                  </a:lnTo>
                  <a:lnTo>
                    <a:pt x="2227" y="691"/>
                  </a:lnTo>
                  <a:lnTo>
                    <a:pt x="2256" y="730"/>
                  </a:lnTo>
                  <a:lnTo>
                    <a:pt x="2282" y="768"/>
                  </a:lnTo>
                  <a:lnTo>
                    <a:pt x="2303" y="747"/>
                  </a:lnTo>
                  <a:lnTo>
                    <a:pt x="2276" y="759"/>
                  </a:lnTo>
                  <a:lnTo>
                    <a:pt x="2303" y="798"/>
                  </a:lnTo>
                  <a:lnTo>
                    <a:pt x="2310" y="809"/>
                  </a:lnTo>
                  <a:lnTo>
                    <a:pt x="2318" y="823"/>
                  </a:lnTo>
                  <a:lnTo>
                    <a:pt x="2326" y="835"/>
                  </a:lnTo>
                  <a:lnTo>
                    <a:pt x="2333" y="846"/>
                  </a:lnTo>
                  <a:lnTo>
                    <a:pt x="2345" y="868"/>
                  </a:lnTo>
                  <a:lnTo>
                    <a:pt x="2355" y="889"/>
                  </a:lnTo>
                  <a:lnTo>
                    <a:pt x="2367" y="912"/>
                  </a:lnTo>
                  <a:lnTo>
                    <a:pt x="2372" y="924"/>
                  </a:lnTo>
                  <a:lnTo>
                    <a:pt x="2381" y="940"/>
                  </a:lnTo>
                  <a:lnTo>
                    <a:pt x="2389" y="956"/>
                  </a:lnTo>
                  <a:lnTo>
                    <a:pt x="2398" y="974"/>
                  </a:lnTo>
                  <a:lnTo>
                    <a:pt x="2409" y="994"/>
                  </a:lnTo>
                  <a:lnTo>
                    <a:pt x="2423" y="1018"/>
                  </a:lnTo>
                  <a:lnTo>
                    <a:pt x="2437" y="1044"/>
                  </a:lnTo>
                  <a:lnTo>
                    <a:pt x="2453" y="1074"/>
                  </a:lnTo>
                  <a:lnTo>
                    <a:pt x="2472" y="1105"/>
                  </a:lnTo>
                  <a:lnTo>
                    <a:pt x="2492" y="1140"/>
                  </a:lnTo>
                  <a:lnTo>
                    <a:pt x="2512" y="1177"/>
                  </a:lnTo>
                  <a:lnTo>
                    <a:pt x="2533" y="1214"/>
                  </a:lnTo>
                  <a:lnTo>
                    <a:pt x="2578" y="1292"/>
                  </a:lnTo>
                  <a:lnTo>
                    <a:pt x="2623" y="1372"/>
                  </a:lnTo>
                  <a:lnTo>
                    <a:pt x="2645" y="1411"/>
                  </a:lnTo>
                  <a:lnTo>
                    <a:pt x="2667" y="1448"/>
                  </a:lnTo>
                  <a:lnTo>
                    <a:pt x="2688" y="1485"/>
                  </a:lnTo>
                  <a:lnTo>
                    <a:pt x="2707" y="1520"/>
                  </a:lnTo>
                  <a:lnTo>
                    <a:pt x="2725" y="1553"/>
                  </a:lnTo>
                  <a:lnTo>
                    <a:pt x="2741" y="1583"/>
                  </a:lnTo>
                  <a:lnTo>
                    <a:pt x="2768" y="1571"/>
                  </a:lnTo>
                  <a:lnTo>
                    <a:pt x="2741" y="1583"/>
                  </a:lnTo>
                  <a:lnTo>
                    <a:pt x="2756" y="1609"/>
                  </a:lnTo>
                  <a:lnTo>
                    <a:pt x="2769" y="1635"/>
                  </a:lnTo>
                  <a:lnTo>
                    <a:pt x="2782" y="1658"/>
                  </a:lnTo>
                  <a:lnTo>
                    <a:pt x="2793" y="1680"/>
                  </a:lnTo>
                  <a:lnTo>
                    <a:pt x="2805" y="1699"/>
                  </a:lnTo>
                  <a:lnTo>
                    <a:pt x="2815" y="1719"/>
                  </a:lnTo>
                  <a:lnTo>
                    <a:pt x="2835" y="1757"/>
                  </a:lnTo>
                  <a:lnTo>
                    <a:pt x="2854" y="1793"/>
                  </a:lnTo>
                  <a:lnTo>
                    <a:pt x="2872" y="1831"/>
                  </a:lnTo>
                  <a:lnTo>
                    <a:pt x="2883" y="1852"/>
                  </a:lnTo>
                  <a:lnTo>
                    <a:pt x="2893" y="1873"/>
                  </a:lnTo>
                  <a:lnTo>
                    <a:pt x="2903" y="1896"/>
                  </a:lnTo>
                  <a:lnTo>
                    <a:pt x="2915" y="1920"/>
                  </a:lnTo>
                  <a:lnTo>
                    <a:pt x="2942" y="1910"/>
                  </a:lnTo>
                  <a:lnTo>
                    <a:pt x="2915" y="1920"/>
                  </a:lnTo>
                  <a:lnTo>
                    <a:pt x="2938" y="1975"/>
                  </a:lnTo>
                  <a:lnTo>
                    <a:pt x="2962" y="2030"/>
                  </a:lnTo>
                  <a:lnTo>
                    <a:pt x="2986" y="2089"/>
                  </a:lnTo>
                  <a:lnTo>
                    <a:pt x="3010" y="2149"/>
                  </a:lnTo>
                  <a:lnTo>
                    <a:pt x="3035" y="2212"/>
                  </a:lnTo>
                  <a:lnTo>
                    <a:pt x="3061" y="2277"/>
                  </a:lnTo>
                  <a:lnTo>
                    <a:pt x="3088" y="2340"/>
                  </a:lnTo>
                  <a:lnTo>
                    <a:pt x="3116" y="2405"/>
                  </a:lnTo>
                  <a:lnTo>
                    <a:pt x="3131" y="2440"/>
                  </a:lnTo>
                  <a:lnTo>
                    <a:pt x="3147" y="2474"/>
                  </a:lnTo>
                  <a:lnTo>
                    <a:pt x="3164" y="2511"/>
                  </a:lnTo>
                  <a:lnTo>
                    <a:pt x="3182" y="2548"/>
                  </a:lnTo>
                  <a:lnTo>
                    <a:pt x="3218" y="2626"/>
                  </a:lnTo>
                  <a:lnTo>
                    <a:pt x="3255" y="2703"/>
                  </a:lnTo>
                  <a:lnTo>
                    <a:pt x="3274" y="2742"/>
                  </a:lnTo>
                  <a:lnTo>
                    <a:pt x="3291" y="2779"/>
                  </a:lnTo>
                  <a:lnTo>
                    <a:pt x="3308" y="2814"/>
                  </a:lnTo>
                  <a:lnTo>
                    <a:pt x="3324" y="2849"/>
                  </a:lnTo>
                  <a:lnTo>
                    <a:pt x="3339" y="2880"/>
                  </a:lnTo>
                  <a:lnTo>
                    <a:pt x="3355" y="2910"/>
                  </a:lnTo>
                  <a:lnTo>
                    <a:pt x="3366" y="2938"/>
                  </a:lnTo>
                  <a:lnTo>
                    <a:pt x="3378" y="2961"/>
                  </a:lnTo>
                  <a:lnTo>
                    <a:pt x="3387" y="2983"/>
                  </a:lnTo>
                  <a:lnTo>
                    <a:pt x="3395" y="3003"/>
                  </a:lnTo>
                  <a:lnTo>
                    <a:pt x="3402" y="3019"/>
                  </a:lnTo>
                  <a:lnTo>
                    <a:pt x="3408" y="3034"/>
                  </a:lnTo>
                  <a:lnTo>
                    <a:pt x="3414" y="3048"/>
                  </a:lnTo>
                  <a:lnTo>
                    <a:pt x="3418" y="3060"/>
                  </a:lnTo>
                  <a:lnTo>
                    <a:pt x="3422" y="3069"/>
                  </a:lnTo>
                  <a:lnTo>
                    <a:pt x="3425" y="3078"/>
                  </a:lnTo>
                  <a:lnTo>
                    <a:pt x="3430" y="3093"/>
                  </a:lnTo>
                  <a:lnTo>
                    <a:pt x="3433" y="3106"/>
                  </a:lnTo>
                  <a:lnTo>
                    <a:pt x="3437" y="3118"/>
                  </a:lnTo>
                  <a:lnTo>
                    <a:pt x="3441" y="3128"/>
                  </a:lnTo>
                  <a:lnTo>
                    <a:pt x="3496" y="3109"/>
                  </a:lnTo>
                  <a:lnTo>
                    <a:pt x="3490" y="3096"/>
                  </a:lnTo>
                  <a:lnTo>
                    <a:pt x="3486" y="3084"/>
                  </a:lnTo>
                  <a:lnTo>
                    <a:pt x="3483" y="3071"/>
                  </a:lnTo>
                  <a:lnTo>
                    <a:pt x="3478" y="3056"/>
                  </a:lnTo>
                  <a:lnTo>
                    <a:pt x="3475" y="3047"/>
                  </a:lnTo>
                  <a:lnTo>
                    <a:pt x="3471" y="3038"/>
                  </a:lnTo>
                  <a:lnTo>
                    <a:pt x="3467" y="3026"/>
                  </a:lnTo>
                  <a:lnTo>
                    <a:pt x="3461" y="3012"/>
                  </a:lnTo>
                  <a:lnTo>
                    <a:pt x="3455" y="2997"/>
                  </a:lnTo>
                  <a:lnTo>
                    <a:pt x="3448" y="2981"/>
                  </a:lnTo>
                  <a:lnTo>
                    <a:pt x="3440" y="2961"/>
                  </a:lnTo>
                  <a:lnTo>
                    <a:pt x="3432" y="2942"/>
                  </a:lnTo>
                  <a:lnTo>
                    <a:pt x="3419" y="2916"/>
                  </a:lnTo>
                  <a:lnTo>
                    <a:pt x="3408" y="2889"/>
                  </a:lnTo>
                  <a:lnTo>
                    <a:pt x="3393" y="2858"/>
                  </a:lnTo>
                  <a:lnTo>
                    <a:pt x="3378" y="2827"/>
                  </a:lnTo>
                  <a:lnTo>
                    <a:pt x="3361" y="2793"/>
                  </a:lnTo>
                  <a:lnTo>
                    <a:pt x="3344" y="2757"/>
                  </a:lnTo>
                  <a:lnTo>
                    <a:pt x="3327" y="2720"/>
                  </a:lnTo>
                  <a:lnTo>
                    <a:pt x="3308" y="2681"/>
                  </a:lnTo>
                  <a:lnTo>
                    <a:pt x="3271" y="2604"/>
                  </a:lnTo>
                  <a:lnTo>
                    <a:pt x="3235" y="2526"/>
                  </a:lnTo>
                  <a:lnTo>
                    <a:pt x="3217" y="2489"/>
                  </a:lnTo>
                  <a:lnTo>
                    <a:pt x="3201" y="2452"/>
                  </a:lnTo>
                  <a:lnTo>
                    <a:pt x="3184" y="2418"/>
                  </a:lnTo>
                  <a:lnTo>
                    <a:pt x="3171" y="2385"/>
                  </a:lnTo>
                  <a:lnTo>
                    <a:pt x="3142" y="2318"/>
                  </a:lnTo>
                  <a:lnTo>
                    <a:pt x="3114" y="2255"/>
                  </a:lnTo>
                  <a:lnTo>
                    <a:pt x="3088" y="2190"/>
                  </a:lnTo>
                  <a:lnTo>
                    <a:pt x="3063" y="2127"/>
                  </a:lnTo>
                  <a:lnTo>
                    <a:pt x="3039" y="2067"/>
                  </a:lnTo>
                  <a:lnTo>
                    <a:pt x="3016" y="2008"/>
                  </a:lnTo>
                  <a:lnTo>
                    <a:pt x="2991" y="1953"/>
                  </a:lnTo>
                  <a:lnTo>
                    <a:pt x="2969" y="1901"/>
                  </a:lnTo>
                  <a:lnTo>
                    <a:pt x="2969" y="1900"/>
                  </a:lnTo>
                  <a:lnTo>
                    <a:pt x="2957" y="1874"/>
                  </a:lnTo>
                  <a:lnTo>
                    <a:pt x="2946" y="1851"/>
                  </a:lnTo>
                  <a:lnTo>
                    <a:pt x="2936" y="1830"/>
                  </a:lnTo>
                  <a:lnTo>
                    <a:pt x="2925" y="1809"/>
                  </a:lnTo>
                  <a:lnTo>
                    <a:pt x="2907" y="1771"/>
                  </a:lnTo>
                  <a:lnTo>
                    <a:pt x="2888" y="1735"/>
                  </a:lnTo>
                  <a:lnTo>
                    <a:pt x="2869" y="1697"/>
                  </a:lnTo>
                  <a:lnTo>
                    <a:pt x="2858" y="1677"/>
                  </a:lnTo>
                  <a:lnTo>
                    <a:pt x="2847" y="1658"/>
                  </a:lnTo>
                  <a:lnTo>
                    <a:pt x="2835" y="1636"/>
                  </a:lnTo>
                  <a:lnTo>
                    <a:pt x="2822" y="1613"/>
                  </a:lnTo>
                  <a:lnTo>
                    <a:pt x="2810" y="1587"/>
                  </a:lnTo>
                  <a:lnTo>
                    <a:pt x="2795" y="1561"/>
                  </a:lnTo>
                  <a:lnTo>
                    <a:pt x="2795" y="1559"/>
                  </a:lnTo>
                  <a:lnTo>
                    <a:pt x="2778" y="1531"/>
                  </a:lnTo>
                  <a:lnTo>
                    <a:pt x="2760" y="1498"/>
                  </a:lnTo>
                  <a:lnTo>
                    <a:pt x="2741" y="1463"/>
                  </a:lnTo>
                  <a:lnTo>
                    <a:pt x="2721" y="1426"/>
                  </a:lnTo>
                  <a:lnTo>
                    <a:pt x="2699" y="1389"/>
                  </a:lnTo>
                  <a:lnTo>
                    <a:pt x="2677" y="1350"/>
                  </a:lnTo>
                  <a:lnTo>
                    <a:pt x="2632" y="1270"/>
                  </a:lnTo>
                  <a:lnTo>
                    <a:pt x="2586" y="1192"/>
                  </a:lnTo>
                  <a:lnTo>
                    <a:pt x="2566" y="1155"/>
                  </a:lnTo>
                  <a:lnTo>
                    <a:pt x="2545" y="1118"/>
                  </a:lnTo>
                  <a:lnTo>
                    <a:pt x="2525" y="1083"/>
                  </a:lnTo>
                  <a:lnTo>
                    <a:pt x="2507" y="1052"/>
                  </a:lnTo>
                  <a:lnTo>
                    <a:pt x="2490" y="1022"/>
                  </a:lnTo>
                  <a:lnTo>
                    <a:pt x="2475" y="995"/>
                  </a:lnTo>
                  <a:lnTo>
                    <a:pt x="2463" y="972"/>
                  </a:lnTo>
                  <a:lnTo>
                    <a:pt x="2451" y="952"/>
                  </a:lnTo>
                  <a:lnTo>
                    <a:pt x="2442" y="934"/>
                  </a:lnTo>
                  <a:lnTo>
                    <a:pt x="2434" y="918"/>
                  </a:lnTo>
                  <a:lnTo>
                    <a:pt x="2426" y="902"/>
                  </a:lnTo>
                  <a:lnTo>
                    <a:pt x="2420" y="890"/>
                  </a:lnTo>
                  <a:lnTo>
                    <a:pt x="2408" y="867"/>
                  </a:lnTo>
                  <a:lnTo>
                    <a:pt x="2398" y="846"/>
                  </a:lnTo>
                  <a:lnTo>
                    <a:pt x="2386" y="824"/>
                  </a:lnTo>
                  <a:lnTo>
                    <a:pt x="2379" y="813"/>
                  </a:lnTo>
                  <a:lnTo>
                    <a:pt x="2371" y="801"/>
                  </a:lnTo>
                  <a:lnTo>
                    <a:pt x="2363" y="787"/>
                  </a:lnTo>
                  <a:lnTo>
                    <a:pt x="2350" y="767"/>
                  </a:lnTo>
                  <a:lnTo>
                    <a:pt x="2330" y="737"/>
                  </a:lnTo>
                  <a:lnTo>
                    <a:pt x="2323" y="728"/>
                  </a:lnTo>
                  <a:lnTo>
                    <a:pt x="2296" y="690"/>
                  </a:lnTo>
                  <a:lnTo>
                    <a:pt x="2267" y="650"/>
                  </a:lnTo>
                  <a:lnTo>
                    <a:pt x="2237" y="611"/>
                  </a:lnTo>
                  <a:lnTo>
                    <a:pt x="2207" y="571"/>
                  </a:lnTo>
                  <a:lnTo>
                    <a:pt x="2177" y="532"/>
                  </a:lnTo>
                  <a:lnTo>
                    <a:pt x="2148" y="498"/>
                  </a:lnTo>
                  <a:lnTo>
                    <a:pt x="2135" y="481"/>
                  </a:lnTo>
                  <a:lnTo>
                    <a:pt x="2124" y="468"/>
                  </a:lnTo>
                  <a:lnTo>
                    <a:pt x="2098" y="438"/>
                  </a:lnTo>
                  <a:lnTo>
                    <a:pt x="2075" y="413"/>
                  </a:lnTo>
                  <a:lnTo>
                    <a:pt x="2053" y="390"/>
                  </a:lnTo>
                  <a:lnTo>
                    <a:pt x="2032" y="369"/>
                  </a:lnTo>
                  <a:lnTo>
                    <a:pt x="2012" y="350"/>
                  </a:lnTo>
                  <a:lnTo>
                    <a:pt x="1991" y="331"/>
                  </a:lnTo>
                  <a:lnTo>
                    <a:pt x="1948" y="292"/>
                  </a:lnTo>
                  <a:lnTo>
                    <a:pt x="1902" y="251"/>
                  </a:lnTo>
                  <a:lnTo>
                    <a:pt x="1854" y="211"/>
                  </a:lnTo>
                  <a:lnTo>
                    <a:pt x="1830" y="191"/>
                  </a:lnTo>
                  <a:lnTo>
                    <a:pt x="1807" y="173"/>
                  </a:lnTo>
                  <a:lnTo>
                    <a:pt x="1784" y="156"/>
                  </a:lnTo>
                  <a:lnTo>
                    <a:pt x="1774" y="149"/>
                  </a:lnTo>
                  <a:lnTo>
                    <a:pt x="1756" y="137"/>
                  </a:lnTo>
                  <a:lnTo>
                    <a:pt x="1732" y="121"/>
                  </a:lnTo>
                  <a:lnTo>
                    <a:pt x="1711" y="109"/>
                  </a:lnTo>
                  <a:lnTo>
                    <a:pt x="1691" y="99"/>
                  </a:lnTo>
                  <a:lnTo>
                    <a:pt x="1673" y="88"/>
                  </a:lnTo>
                  <a:lnTo>
                    <a:pt x="1634" y="72"/>
                  </a:lnTo>
                  <a:lnTo>
                    <a:pt x="1592" y="56"/>
                  </a:lnTo>
                  <a:lnTo>
                    <a:pt x="1550" y="40"/>
                  </a:lnTo>
                  <a:lnTo>
                    <a:pt x="1506" y="25"/>
                  </a:lnTo>
                  <a:lnTo>
                    <a:pt x="1500" y="22"/>
                  </a:lnTo>
                  <a:lnTo>
                    <a:pt x="1456" y="10"/>
                  </a:lnTo>
                  <a:lnTo>
                    <a:pt x="1435" y="5"/>
                  </a:lnTo>
                  <a:lnTo>
                    <a:pt x="1413" y="3"/>
                  </a:lnTo>
                  <a:lnTo>
                    <a:pt x="1412" y="1"/>
                  </a:lnTo>
                  <a:lnTo>
                    <a:pt x="1394" y="0"/>
                  </a:lnTo>
                  <a:lnTo>
                    <a:pt x="1388" y="0"/>
                  </a:lnTo>
                  <a:lnTo>
                    <a:pt x="1368" y="0"/>
                  </a:lnTo>
                  <a:lnTo>
                    <a:pt x="1328" y="3"/>
                  </a:lnTo>
                  <a:lnTo>
                    <a:pt x="1322" y="3"/>
                  </a:lnTo>
                  <a:lnTo>
                    <a:pt x="1284" y="7"/>
                  </a:lnTo>
                  <a:lnTo>
                    <a:pt x="1267" y="8"/>
                  </a:lnTo>
                  <a:lnTo>
                    <a:pt x="1272" y="37"/>
                  </a:lnTo>
                  <a:lnTo>
                    <a:pt x="1272" y="8"/>
                  </a:lnTo>
                  <a:lnTo>
                    <a:pt x="1255" y="10"/>
                  </a:lnTo>
                  <a:lnTo>
                    <a:pt x="1241" y="11"/>
                  </a:lnTo>
                  <a:lnTo>
                    <a:pt x="1228" y="11"/>
                  </a:lnTo>
                  <a:lnTo>
                    <a:pt x="1204" y="13"/>
                  </a:lnTo>
                  <a:lnTo>
                    <a:pt x="1183" y="14"/>
                  </a:lnTo>
                  <a:lnTo>
                    <a:pt x="1177" y="15"/>
                  </a:lnTo>
                  <a:lnTo>
                    <a:pt x="1159" y="18"/>
                  </a:lnTo>
                  <a:lnTo>
                    <a:pt x="1136" y="20"/>
                  </a:lnTo>
                  <a:lnTo>
                    <a:pt x="1117" y="23"/>
                  </a:lnTo>
                  <a:lnTo>
                    <a:pt x="1100" y="27"/>
                  </a:lnTo>
                  <a:lnTo>
                    <a:pt x="1084" y="32"/>
                  </a:lnTo>
                  <a:lnTo>
                    <a:pt x="1083" y="32"/>
                  </a:lnTo>
                  <a:lnTo>
                    <a:pt x="1079" y="33"/>
                  </a:lnTo>
                  <a:lnTo>
                    <a:pt x="1075" y="34"/>
                  </a:lnTo>
                  <a:lnTo>
                    <a:pt x="1069" y="35"/>
                  </a:lnTo>
                  <a:lnTo>
                    <a:pt x="1063" y="37"/>
                  </a:lnTo>
                  <a:lnTo>
                    <a:pt x="1058" y="38"/>
                  </a:lnTo>
                  <a:lnTo>
                    <a:pt x="1054" y="41"/>
                  </a:lnTo>
                  <a:lnTo>
                    <a:pt x="1046" y="43"/>
                  </a:lnTo>
                  <a:lnTo>
                    <a:pt x="1038" y="48"/>
                  </a:lnTo>
                  <a:lnTo>
                    <a:pt x="1024" y="51"/>
                  </a:lnTo>
                  <a:lnTo>
                    <a:pt x="1035" y="78"/>
                  </a:lnTo>
                  <a:lnTo>
                    <a:pt x="1029" y="50"/>
                  </a:lnTo>
                  <a:lnTo>
                    <a:pt x="1018" y="52"/>
                  </a:lnTo>
                  <a:lnTo>
                    <a:pt x="1005" y="55"/>
                  </a:lnTo>
                  <a:lnTo>
                    <a:pt x="991" y="58"/>
                  </a:lnTo>
                  <a:lnTo>
                    <a:pt x="982" y="60"/>
                  </a:lnTo>
                  <a:lnTo>
                    <a:pt x="976" y="63"/>
                  </a:lnTo>
                  <a:lnTo>
                    <a:pt x="967" y="66"/>
                  </a:lnTo>
                  <a:lnTo>
                    <a:pt x="957" y="70"/>
                  </a:lnTo>
                  <a:lnTo>
                    <a:pt x="944" y="75"/>
                  </a:lnTo>
                  <a:lnTo>
                    <a:pt x="930" y="82"/>
                  </a:lnTo>
                  <a:lnTo>
                    <a:pt x="914" y="91"/>
                  </a:lnTo>
                  <a:lnTo>
                    <a:pt x="895" y="101"/>
                  </a:lnTo>
                  <a:lnTo>
                    <a:pt x="874" y="114"/>
                  </a:lnTo>
                  <a:lnTo>
                    <a:pt x="852" y="126"/>
                  </a:lnTo>
                  <a:lnTo>
                    <a:pt x="825" y="144"/>
                  </a:lnTo>
                  <a:lnTo>
                    <a:pt x="795" y="162"/>
                  </a:lnTo>
                  <a:lnTo>
                    <a:pt x="762" y="183"/>
                  </a:lnTo>
                  <a:lnTo>
                    <a:pt x="727" y="206"/>
                  </a:lnTo>
                  <a:lnTo>
                    <a:pt x="692" y="229"/>
                  </a:lnTo>
                  <a:lnTo>
                    <a:pt x="615" y="279"/>
                  </a:lnTo>
                  <a:lnTo>
                    <a:pt x="540" y="330"/>
                  </a:lnTo>
                  <a:lnTo>
                    <a:pt x="532" y="336"/>
                  </a:lnTo>
                  <a:lnTo>
                    <a:pt x="495" y="361"/>
                  </a:lnTo>
                  <a:lnTo>
                    <a:pt x="460" y="384"/>
                  </a:lnTo>
                  <a:lnTo>
                    <a:pt x="428" y="407"/>
                  </a:lnTo>
                  <a:lnTo>
                    <a:pt x="398" y="429"/>
                  </a:lnTo>
                  <a:lnTo>
                    <a:pt x="370" y="448"/>
                  </a:lnTo>
                  <a:lnTo>
                    <a:pt x="350" y="464"/>
                  </a:lnTo>
                  <a:lnTo>
                    <a:pt x="326" y="481"/>
                  </a:lnTo>
                  <a:lnTo>
                    <a:pt x="308" y="495"/>
                  </a:lnTo>
                  <a:lnTo>
                    <a:pt x="293" y="509"/>
                  </a:lnTo>
                  <a:lnTo>
                    <a:pt x="279" y="522"/>
                  </a:lnTo>
                  <a:lnTo>
                    <a:pt x="267" y="532"/>
                  </a:lnTo>
                  <a:lnTo>
                    <a:pt x="256" y="544"/>
                  </a:lnTo>
                  <a:lnTo>
                    <a:pt x="246" y="554"/>
                  </a:lnTo>
                  <a:lnTo>
                    <a:pt x="238" y="564"/>
                  </a:lnTo>
                  <a:lnTo>
                    <a:pt x="223" y="582"/>
                  </a:lnTo>
                  <a:lnTo>
                    <a:pt x="208" y="601"/>
                  </a:lnTo>
                  <a:lnTo>
                    <a:pt x="192" y="619"/>
                  </a:lnTo>
                  <a:lnTo>
                    <a:pt x="183" y="628"/>
                  </a:lnTo>
                  <a:lnTo>
                    <a:pt x="173" y="640"/>
                  </a:lnTo>
                  <a:lnTo>
                    <a:pt x="0" y="81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91" name="Rectangle 3220">
              <a:extLst>
                <a:ext uri="{FF2B5EF4-FFF2-40B4-BE49-F238E27FC236}">
                  <a16:creationId xmlns:a16="http://schemas.microsoft.com/office/drawing/2014/main" id="{86E0BDAB-DFDE-4F24-A015-C3F75931D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7" y="2078"/>
              <a:ext cx="1388" cy="19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grpSp>
          <p:nvGrpSpPr>
            <p:cNvPr id="23592" name="Group 3225">
              <a:extLst>
                <a:ext uri="{FF2B5EF4-FFF2-40B4-BE49-F238E27FC236}">
                  <a16:creationId xmlns:a16="http://schemas.microsoft.com/office/drawing/2014/main" id="{71809D86-500C-4EF4-B162-B85651777B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62" y="2316"/>
              <a:ext cx="320" cy="201"/>
              <a:chOff x="2762" y="2316"/>
              <a:chExt cx="320" cy="201"/>
            </a:xfrm>
          </p:grpSpPr>
          <p:sp>
            <p:nvSpPr>
              <p:cNvPr id="23624" name="Freeform 3221">
                <a:extLst>
                  <a:ext uri="{FF2B5EF4-FFF2-40B4-BE49-F238E27FC236}">
                    <a16:creationId xmlns:a16="http://schemas.microsoft.com/office/drawing/2014/main" id="{383BEC13-9A47-42B0-928A-56C4567BD90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846" y="2387"/>
                <a:ext cx="152" cy="58"/>
              </a:xfrm>
              <a:custGeom>
                <a:avLst/>
                <a:gdLst>
                  <a:gd name="T0" fmla="*/ 0 w 303"/>
                  <a:gd name="T1" fmla="*/ 12 h 115"/>
                  <a:gd name="T2" fmla="*/ 0 w 303"/>
                  <a:gd name="T3" fmla="*/ 15 h 115"/>
                  <a:gd name="T4" fmla="*/ 38 w 303"/>
                  <a:gd name="T5" fmla="*/ 15 h 115"/>
                  <a:gd name="T6" fmla="*/ 38 w 303"/>
                  <a:gd name="T7" fmla="*/ 12 h 115"/>
                  <a:gd name="T8" fmla="*/ 0 w 303"/>
                  <a:gd name="T9" fmla="*/ 12 h 115"/>
                  <a:gd name="T10" fmla="*/ 0 w 303"/>
                  <a:gd name="T11" fmla="*/ 0 h 115"/>
                  <a:gd name="T12" fmla="*/ 0 w 303"/>
                  <a:gd name="T13" fmla="*/ 3 h 115"/>
                  <a:gd name="T14" fmla="*/ 38 w 303"/>
                  <a:gd name="T15" fmla="*/ 3 h 115"/>
                  <a:gd name="T16" fmla="*/ 38 w 303"/>
                  <a:gd name="T17" fmla="*/ 0 h 115"/>
                  <a:gd name="T18" fmla="*/ 0 w 303"/>
                  <a:gd name="T19" fmla="*/ 0 h 1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03"/>
                  <a:gd name="T31" fmla="*/ 0 h 115"/>
                  <a:gd name="T32" fmla="*/ 303 w 303"/>
                  <a:gd name="T33" fmla="*/ 115 h 1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03" h="115">
                    <a:moveTo>
                      <a:pt x="0" y="96"/>
                    </a:moveTo>
                    <a:lnTo>
                      <a:pt x="0" y="115"/>
                    </a:lnTo>
                    <a:lnTo>
                      <a:pt x="303" y="115"/>
                    </a:lnTo>
                    <a:lnTo>
                      <a:pt x="303" y="96"/>
                    </a:lnTo>
                    <a:lnTo>
                      <a:pt x="0" y="96"/>
                    </a:lnTo>
                    <a:close/>
                    <a:moveTo>
                      <a:pt x="0" y="0"/>
                    </a:moveTo>
                    <a:lnTo>
                      <a:pt x="0" y="19"/>
                    </a:lnTo>
                    <a:lnTo>
                      <a:pt x="303" y="19"/>
                    </a:lnTo>
                    <a:lnTo>
                      <a:pt x="30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25" name="Freeform 3222">
                <a:extLst>
                  <a:ext uri="{FF2B5EF4-FFF2-40B4-BE49-F238E27FC236}">
                    <a16:creationId xmlns:a16="http://schemas.microsoft.com/office/drawing/2014/main" id="{110F5CE4-D459-4C3D-9408-3BBC2A581A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2316"/>
                <a:ext cx="125" cy="201"/>
              </a:xfrm>
              <a:custGeom>
                <a:avLst/>
                <a:gdLst>
                  <a:gd name="T0" fmla="*/ 31 w 251"/>
                  <a:gd name="T1" fmla="*/ 0 h 404"/>
                  <a:gd name="T2" fmla="*/ 0 w 251"/>
                  <a:gd name="T3" fmla="*/ 25 h 404"/>
                  <a:gd name="T4" fmla="*/ 31 w 251"/>
                  <a:gd name="T5" fmla="*/ 50 h 404"/>
                  <a:gd name="T6" fmla="*/ 21 w 251"/>
                  <a:gd name="T7" fmla="*/ 25 h 404"/>
                  <a:gd name="T8" fmla="*/ 31 w 251"/>
                  <a:gd name="T9" fmla="*/ 0 h 4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1"/>
                  <a:gd name="T16" fmla="*/ 0 h 404"/>
                  <a:gd name="T17" fmla="*/ 251 w 251"/>
                  <a:gd name="T18" fmla="*/ 404 h 4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1" h="404">
                    <a:moveTo>
                      <a:pt x="251" y="0"/>
                    </a:moveTo>
                    <a:lnTo>
                      <a:pt x="0" y="203"/>
                    </a:lnTo>
                    <a:lnTo>
                      <a:pt x="251" y="404"/>
                    </a:lnTo>
                    <a:lnTo>
                      <a:pt x="173" y="203"/>
                    </a:lnTo>
                    <a:lnTo>
                      <a:pt x="251" y="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26" name="Freeform 3223">
                <a:extLst>
                  <a:ext uri="{FF2B5EF4-FFF2-40B4-BE49-F238E27FC236}">
                    <a16:creationId xmlns:a16="http://schemas.microsoft.com/office/drawing/2014/main" id="{159BAC96-3B80-4183-B90E-4F0FD4DBA6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7" y="2316"/>
                <a:ext cx="125" cy="201"/>
              </a:xfrm>
              <a:custGeom>
                <a:avLst/>
                <a:gdLst>
                  <a:gd name="T0" fmla="*/ 0 w 250"/>
                  <a:gd name="T1" fmla="*/ 50 h 404"/>
                  <a:gd name="T2" fmla="*/ 32 w 250"/>
                  <a:gd name="T3" fmla="*/ 25 h 404"/>
                  <a:gd name="T4" fmla="*/ 0 w 250"/>
                  <a:gd name="T5" fmla="*/ 0 h 404"/>
                  <a:gd name="T6" fmla="*/ 10 w 250"/>
                  <a:gd name="T7" fmla="*/ 25 h 404"/>
                  <a:gd name="T8" fmla="*/ 0 w 250"/>
                  <a:gd name="T9" fmla="*/ 50 h 4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0"/>
                  <a:gd name="T16" fmla="*/ 0 h 404"/>
                  <a:gd name="T17" fmla="*/ 250 w 250"/>
                  <a:gd name="T18" fmla="*/ 404 h 4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0" h="404">
                    <a:moveTo>
                      <a:pt x="0" y="404"/>
                    </a:moveTo>
                    <a:lnTo>
                      <a:pt x="250" y="203"/>
                    </a:lnTo>
                    <a:lnTo>
                      <a:pt x="0" y="0"/>
                    </a:lnTo>
                    <a:lnTo>
                      <a:pt x="79" y="203"/>
                    </a:lnTo>
                    <a:lnTo>
                      <a:pt x="0" y="404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27" name="Rectangle 3224">
                <a:extLst>
                  <a:ext uri="{FF2B5EF4-FFF2-40B4-BE49-F238E27FC236}">
                    <a16:creationId xmlns:a16="http://schemas.microsoft.com/office/drawing/2014/main" id="{3CC388E4-90A4-45F6-BA2F-3F715A44F9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6" y="2407"/>
                <a:ext cx="152" cy="18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</p:grpSp>
        <p:sp>
          <p:nvSpPr>
            <p:cNvPr id="23593" name="Rectangle 3226">
              <a:extLst>
                <a:ext uri="{FF2B5EF4-FFF2-40B4-BE49-F238E27FC236}">
                  <a16:creationId xmlns:a16="http://schemas.microsoft.com/office/drawing/2014/main" id="{0DFFC490-175C-4B70-ADF7-11151B4E5B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1" y="3707"/>
              <a:ext cx="303" cy="167"/>
            </a:xfrm>
            <a:prstGeom prst="rect">
              <a:avLst/>
            </a:prstGeom>
            <a:solidFill>
              <a:srgbClr val="FFFFFF"/>
            </a:solidFill>
            <a:ln w="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23594" name="Rectangle 3227">
              <a:extLst>
                <a:ext uri="{FF2B5EF4-FFF2-40B4-BE49-F238E27FC236}">
                  <a16:creationId xmlns:a16="http://schemas.microsoft.com/office/drawing/2014/main" id="{E12D8AEA-84C5-4015-9892-7CACC02008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6" y="3719"/>
              <a:ext cx="385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600" b="0">
                  <a:solidFill>
                    <a:srgbClr val="000000"/>
                  </a:solidFill>
                  <a:latin typeface="Letter Gothic" pitchFamily="33" charset="0"/>
                </a:rPr>
                <a:t>1.00</a:t>
              </a:r>
              <a:endParaRPr lang="en-US" altLang="cs-CZ" sz="2400" b="0"/>
            </a:p>
          </p:txBody>
        </p:sp>
        <p:sp>
          <p:nvSpPr>
            <p:cNvPr id="23595" name="Rectangle 3228">
              <a:extLst>
                <a:ext uri="{FF2B5EF4-FFF2-40B4-BE49-F238E27FC236}">
                  <a16:creationId xmlns:a16="http://schemas.microsoft.com/office/drawing/2014/main" id="{12653E21-4C9F-4FD4-BF9A-7FA0DE3D47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8" y="3719"/>
              <a:ext cx="154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600" b="0">
                  <a:solidFill>
                    <a:srgbClr val="000000"/>
                  </a:solidFill>
                  <a:latin typeface="Letter Gothic" pitchFamily="33" charset="0"/>
                </a:rPr>
                <a:t> </a:t>
              </a:r>
              <a:endParaRPr lang="en-US" altLang="cs-CZ" sz="2400" b="0"/>
            </a:p>
          </p:txBody>
        </p:sp>
        <p:grpSp>
          <p:nvGrpSpPr>
            <p:cNvPr id="23596" name="Group 3231">
              <a:extLst>
                <a:ext uri="{FF2B5EF4-FFF2-40B4-BE49-F238E27FC236}">
                  <a16:creationId xmlns:a16="http://schemas.microsoft.com/office/drawing/2014/main" id="{3E255B02-133A-42BB-81B7-6D6706A4DD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74" y="2033"/>
              <a:ext cx="106" cy="1925"/>
              <a:chOff x="2874" y="2033"/>
              <a:chExt cx="106" cy="1925"/>
            </a:xfrm>
          </p:grpSpPr>
          <p:sp>
            <p:nvSpPr>
              <p:cNvPr id="23622" name="Rectangle 3229">
                <a:extLst>
                  <a:ext uri="{FF2B5EF4-FFF2-40B4-BE49-F238E27FC236}">
                    <a16:creationId xmlns:a16="http://schemas.microsoft.com/office/drawing/2014/main" id="{EEBB0310-7837-4211-BAE4-EF5845BD92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8" y="2137"/>
                <a:ext cx="19" cy="1821"/>
              </a:xfrm>
              <a:prstGeom prst="rect">
                <a:avLst/>
              </a:prstGeom>
              <a:solidFill>
                <a:srgbClr val="33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23623" name="Freeform 3230">
                <a:extLst>
                  <a:ext uri="{FF2B5EF4-FFF2-40B4-BE49-F238E27FC236}">
                    <a16:creationId xmlns:a16="http://schemas.microsoft.com/office/drawing/2014/main" id="{9F5F911F-F261-44C8-B5FB-58A3B48F3E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4" y="2033"/>
                <a:ext cx="106" cy="106"/>
              </a:xfrm>
              <a:custGeom>
                <a:avLst/>
                <a:gdLst>
                  <a:gd name="T0" fmla="*/ 27 w 212"/>
                  <a:gd name="T1" fmla="*/ 27 h 212"/>
                  <a:gd name="T2" fmla="*/ 14 w 212"/>
                  <a:gd name="T3" fmla="*/ 0 h 212"/>
                  <a:gd name="T4" fmla="*/ 0 w 212"/>
                  <a:gd name="T5" fmla="*/ 27 h 212"/>
                  <a:gd name="T6" fmla="*/ 27 w 212"/>
                  <a:gd name="T7" fmla="*/ 27 h 2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2"/>
                  <a:gd name="T13" fmla="*/ 0 h 212"/>
                  <a:gd name="T14" fmla="*/ 212 w 212"/>
                  <a:gd name="T15" fmla="*/ 212 h 2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2" h="212">
                    <a:moveTo>
                      <a:pt x="212" y="212"/>
                    </a:moveTo>
                    <a:lnTo>
                      <a:pt x="105" y="0"/>
                    </a:lnTo>
                    <a:lnTo>
                      <a:pt x="0" y="212"/>
                    </a:lnTo>
                    <a:lnTo>
                      <a:pt x="212" y="212"/>
                    </a:lnTo>
                    <a:close/>
                  </a:path>
                </a:pathLst>
              </a:custGeom>
              <a:solidFill>
                <a:srgbClr val="33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3597" name="Rectangle 3232">
              <a:extLst>
                <a:ext uri="{FF2B5EF4-FFF2-40B4-BE49-F238E27FC236}">
                  <a16:creationId xmlns:a16="http://schemas.microsoft.com/office/drawing/2014/main" id="{DE48A2A0-2344-4789-BB2F-BA5F0B423C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" y="2343"/>
              <a:ext cx="1615" cy="248"/>
            </a:xfrm>
            <a:prstGeom prst="rect">
              <a:avLst/>
            </a:prstGeom>
            <a:solidFill>
              <a:srgbClr val="FFFFCC"/>
            </a:solidFill>
            <a:ln w="31">
              <a:solidFill>
                <a:srgbClr val="FF99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23598" name="Rectangle 3233">
              <a:extLst>
                <a:ext uri="{FF2B5EF4-FFF2-40B4-BE49-F238E27FC236}">
                  <a16:creationId xmlns:a16="http://schemas.microsoft.com/office/drawing/2014/main" id="{E596A246-4517-4F6D-9E78-CF043CF3D2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" y="2404"/>
              <a:ext cx="453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500">
                  <a:solidFill>
                    <a:srgbClr val="FF9900"/>
                  </a:solidFill>
                </a:rPr>
                <a:t>maxLF </a:t>
              </a:r>
              <a:endParaRPr lang="en-US" altLang="cs-CZ" sz="2400" b="0"/>
            </a:p>
          </p:txBody>
        </p:sp>
        <p:sp>
          <p:nvSpPr>
            <p:cNvPr id="23599" name="Rectangle 3234">
              <a:extLst>
                <a:ext uri="{FF2B5EF4-FFF2-40B4-BE49-F238E27FC236}">
                  <a16:creationId xmlns:a16="http://schemas.microsoft.com/office/drawing/2014/main" id="{84BB5814-1019-4D5E-A50C-336F09BB96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" y="2404"/>
              <a:ext cx="11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500">
                  <a:solidFill>
                    <a:srgbClr val="FF9900"/>
                  </a:solidFill>
                </a:rPr>
                <a:t>–</a:t>
              </a:r>
              <a:endParaRPr lang="en-US" altLang="cs-CZ" sz="2400" b="0"/>
            </a:p>
          </p:txBody>
        </p:sp>
        <p:sp>
          <p:nvSpPr>
            <p:cNvPr id="23600" name="Rectangle 3235">
              <a:extLst>
                <a:ext uri="{FF2B5EF4-FFF2-40B4-BE49-F238E27FC236}">
                  <a16:creationId xmlns:a16="http://schemas.microsoft.com/office/drawing/2014/main" id="{1A1A2638-764C-44B2-AA34-CC3FE1EE0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3" y="2404"/>
              <a:ext cx="17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500">
                  <a:solidFill>
                    <a:srgbClr val="FF9900"/>
                  </a:solidFill>
                </a:rPr>
                <a:t> 0,</a:t>
              </a:r>
              <a:endParaRPr lang="en-US" altLang="cs-CZ" sz="2400" b="0"/>
            </a:p>
          </p:txBody>
        </p:sp>
        <p:sp>
          <p:nvSpPr>
            <p:cNvPr id="23601" name="Rectangle 3236">
              <a:extLst>
                <a:ext uri="{FF2B5EF4-FFF2-40B4-BE49-F238E27FC236}">
                  <a16:creationId xmlns:a16="http://schemas.microsoft.com/office/drawing/2014/main" id="{E541D2EA-6C2E-42E5-83A5-7DA751563E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8" y="2404"/>
              <a:ext cx="17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500">
                  <a:solidFill>
                    <a:srgbClr val="FF9900"/>
                  </a:solidFill>
                </a:rPr>
                <a:t>5*</a:t>
              </a:r>
              <a:endParaRPr lang="en-US" altLang="cs-CZ" sz="2400" b="0"/>
            </a:p>
          </p:txBody>
        </p:sp>
        <p:sp>
          <p:nvSpPr>
            <p:cNvPr id="23602" name="Rectangle 3237">
              <a:extLst>
                <a:ext uri="{FF2B5EF4-FFF2-40B4-BE49-F238E27FC236}">
                  <a16:creationId xmlns:a16="http://schemas.microsoft.com/office/drawing/2014/main" id="{E3F88A59-7850-49B0-8136-E7E094819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2404"/>
              <a:ext cx="59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500">
                  <a:solidFill>
                    <a:srgbClr val="FF9900"/>
                  </a:solidFill>
                </a:rPr>
                <a:t>quantile </a:t>
              </a:r>
              <a:r>
                <a:rPr lang="cs-CZ" altLang="cs-CZ" sz="1500">
                  <a:solidFill>
                    <a:srgbClr val="FF9900"/>
                  </a:solidFill>
                  <a:sym typeface="Symbol" panose="05050102010706020507" pitchFamily="18" charset="2"/>
                </a:rPr>
                <a:t></a:t>
              </a:r>
              <a:r>
                <a:rPr lang="cs-CZ" altLang="cs-CZ" sz="1500" baseline="30000">
                  <a:solidFill>
                    <a:srgbClr val="FF9900"/>
                  </a:solidFill>
                  <a:sym typeface="Symbol" panose="05050102010706020507" pitchFamily="18" charset="2"/>
                </a:rPr>
                <a:t>2</a:t>
              </a:r>
              <a:r>
                <a:rPr lang="en-US" altLang="cs-CZ" sz="1500">
                  <a:solidFill>
                    <a:srgbClr val="FF9900"/>
                  </a:solidFill>
                </a:rPr>
                <a:t> </a:t>
              </a:r>
              <a:endParaRPr lang="en-US" altLang="cs-CZ" sz="2400" b="0"/>
            </a:p>
          </p:txBody>
        </p:sp>
        <p:grpSp>
          <p:nvGrpSpPr>
            <p:cNvPr id="23603" name="Group 3261">
              <a:extLst>
                <a:ext uri="{FF2B5EF4-FFF2-40B4-BE49-F238E27FC236}">
                  <a16:creationId xmlns:a16="http://schemas.microsoft.com/office/drawing/2014/main" id="{EE67EC2E-3D6D-412C-9D8F-36D038E346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37" y="2087"/>
              <a:ext cx="559" cy="365"/>
              <a:chOff x="1737" y="2087"/>
              <a:chExt cx="559" cy="365"/>
            </a:xfrm>
          </p:grpSpPr>
          <p:sp>
            <p:nvSpPr>
              <p:cNvPr id="23604" name="Freeform 3243">
                <a:extLst>
                  <a:ext uri="{FF2B5EF4-FFF2-40B4-BE49-F238E27FC236}">
                    <a16:creationId xmlns:a16="http://schemas.microsoft.com/office/drawing/2014/main" id="{A777956F-1B4F-4E43-A3C0-291EFF226A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7" y="2435"/>
                <a:ext cx="17" cy="17"/>
              </a:xfrm>
              <a:custGeom>
                <a:avLst/>
                <a:gdLst>
                  <a:gd name="T0" fmla="*/ 2 w 33"/>
                  <a:gd name="T1" fmla="*/ 1 h 34"/>
                  <a:gd name="T2" fmla="*/ 1 w 33"/>
                  <a:gd name="T3" fmla="*/ 1 h 34"/>
                  <a:gd name="T4" fmla="*/ 1 w 33"/>
                  <a:gd name="T5" fmla="*/ 2 h 34"/>
                  <a:gd name="T6" fmla="*/ 0 w 33"/>
                  <a:gd name="T7" fmla="*/ 3 h 34"/>
                  <a:gd name="T8" fmla="*/ 1 w 33"/>
                  <a:gd name="T9" fmla="*/ 4 h 34"/>
                  <a:gd name="T10" fmla="*/ 1 w 33"/>
                  <a:gd name="T11" fmla="*/ 4 h 34"/>
                  <a:gd name="T12" fmla="*/ 2 w 33"/>
                  <a:gd name="T13" fmla="*/ 5 h 34"/>
                  <a:gd name="T14" fmla="*/ 2 w 33"/>
                  <a:gd name="T15" fmla="*/ 5 h 34"/>
                  <a:gd name="T16" fmla="*/ 3 w 33"/>
                  <a:gd name="T17" fmla="*/ 5 h 34"/>
                  <a:gd name="T18" fmla="*/ 3 w 33"/>
                  <a:gd name="T19" fmla="*/ 5 h 34"/>
                  <a:gd name="T20" fmla="*/ 4 w 33"/>
                  <a:gd name="T21" fmla="*/ 4 h 34"/>
                  <a:gd name="T22" fmla="*/ 4 w 33"/>
                  <a:gd name="T23" fmla="*/ 4 h 34"/>
                  <a:gd name="T24" fmla="*/ 5 w 33"/>
                  <a:gd name="T25" fmla="*/ 3 h 34"/>
                  <a:gd name="T26" fmla="*/ 4 w 33"/>
                  <a:gd name="T27" fmla="*/ 2 h 34"/>
                  <a:gd name="T28" fmla="*/ 4 w 33"/>
                  <a:gd name="T29" fmla="*/ 1 h 34"/>
                  <a:gd name="T30" fmla="*/ 3 w 33"/>
                  <a:gd name="T31" fmla="*/ 1 h 34"/>
                  <a:gd name="T32" fmla="*/ 2 w 33"/>
                  <a:gd name="T33" fmla="*/ 0 h 34"/>
                  <a:gd name="T34" fmla="*/ 2 w 33"/>
                  <a:gd name="T35" fmla="*/ 1 h 34"/>
                  <a:gd name="T36" fmla="*/ 2 w 33"/>
                  <a:gd name="T37" fmla="*/ 1 h 3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3"/>
                  <a:gd name="T58" fmla="*/ 0 h 34"/>
                  <a:gd name="T59" fmla="*/ 33 w 33"/>
                  <a:gd name="T60" fmla="*/ 34 h 3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3" h="34">
                    <a:moveTo>
                      <a:pt x="10" y="3"/>
                    </a:moveTo>
                    <a:lnTo>
                      <a:pt x="4" y="6"/>
                    </a:lnTo>
                    <a:lnTo>
                      <a:pt x="1" y="11"/>
                    </a:lnTo>
                    <a:lnTo>
                      <a:pt x="0" y="18"/>
                    </a:lnTo>
                    <a:lnTo>
                      <a:pt x="1" y="25"/>
                    </a:lnTo>
                    <a:lnTo>
                      <a:pt x="4" y="29"/>
                    </a:lnTo>
                    <a:lnTo>
                      <a:pt x="9" y="33"/>
                    </a:lnTo>
                    <a:lnTo>
                      <a:pt x="16" y="34"/>
                    </a:lnTo>
                    <a:lnTo>
                      <a:pt x="23" y="34"/>
                    </a:lnTo>
                    <a:lnTo>
                      <a:pt x="23" y="33"/>
                    </a:lnTo>
                    <a:lnTo>
                      <a:pt x="28" y="29"/>
                    </a:lnTo>
                    <a:lnTo>
                      <a:pt x="31" y="25"/>
                    </a:lnTo>
                    <a:lnTo>
                      <a:pt x="33" y="18"/>
                    </a:lnTo>
                    <a:lnTo>
                      <a:pt x="31" y="11"/>
                    </a:lnTo>
                    <a:lnTo>
                      <a:pt x="28" y="6"/>
                    </a:lnTo>
                    <a:lnTo>
                      <a:pt x="23" y="3"/>
                    </a:lnTo>
                    <a:lnTo>
                      <a:pt x="16" y="0"/>
                    </a:lnTo>
                    <a:lnTo>
                      <a:pt x="10" y="2"/>
                    </a:lnTo>
                    <a:lnTo>
                      <a:pt x="10" y="3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05" name="Freeform 3244">
                <a:extLst>
                  <a:ext uri="{FF2B5EF4-FFF2-40B4-BE49-F238E27FC236}">
                    <a16:creationId xmlns:a16="http://schemas.microsoft.com/office/drawing/2014/main" id="{75EE6D9F-0987-4B6F-9DBF-1B63B52E7F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5" y="2417"/>
                <a:ext cx="17" cy="17"/>
              </a:xfrm>
              <a:custGeom>
                <a:avLst/>
                <a:gdLst>
                  <a:gd name="T0" fmla="*/ 2 w 34"/>
                  <a:gd name="T1" fmla="*/ 1 h 33"/>
                  <a:gd name="T2" fmla="*/ 1 w 34"/>
                  <a:gd name="T3" fmla="*/ 1 h 33"/>
                  <a:gd name="T4" fmla="*/ 1 w 34"/>
                  <a:gd name="T5" fmla="*/ 2 h 33"/>
                  <a:gd name="T6" fmla="*/ 0 w 34"/>
                  <a:gd name="T7" fmla="*/ 2 h 33"/>
                  <a:gd name="T8" fmla="*/ 1 w 34"/>
                  <a:gd name="T9" fmla="*/ 3 h 33"/>
                  <a:gd name="T10" fmla="*/ 1 w 34"/>
                  <a:gd name="T11" fmla="*/ 4 h 33"/>
                  <a:gd name="T12" fmla="*/ 2 w 34"/>
                  <a:gd name="T13" fmla="*/ 4 h 33"/>
                  <a:gd name="T14" fmla="*/ 3 w 34"/>
                  <a:gd name="T15" fmla="*/ 5 h 33"/>
                  <a:gd name="T16" fmla="*/ 3 w 34"/>
                  <a:gd name="T17" fmla="*/ 4 h 33"/>
                  <a:gd name="T18" fmla="*/ 3 w 34"/>
                  <a:gd name="T19" fmla="*/ 4 h 33"/>
                  <a:gd name="T20" fmla="*/ 4 w 34"/>
                  <a:gd name="T21" fmla="*/ 4 h 33"/>
                  <a:gd name="T22" fmla="*/ 5 w 34"/>
                  <a:gd name="T23" fmla="*/ 3 h 33"/>
                  <a:gd name="T24" fmla="*/ 5 w 34"/>
                  <a:gd name="T25" fmla="*/ 2 h 33"/>
                  <a:gd name="T26" fmla="*/ 5 w 34"/>
                  <a:gd name="T27" fmla="*/ 2 h 33"/>
                  <a:gd name="T28" fmla="*/ 4 w 34"/>
                  <a:gd name="T29" fmla="*/ 1 h 33"/>
                  <a:gd name="T30" fmla="*/ 3 w 34"/>
                  <a:gd name="T31" fmla="*/ 1 h 33"/>
                  <a:gd name="T32" fmla="*/ 3 w 34"/>
                  <a:gd name="T33" fmla="*/ 0 h 33"/>
                  <a:gd name="T34" fmla="*/ 2 w 34"/>
                  <a:gd name="T35" fmla="*/ 1 h 3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4"/>
                  <a:gd name="T55" fmla="*/ 0 h 33"/>
                  <a:gd name="T56" fmla="*/ 34 w 34"/>
                  <a:gd name="T57" fmla="*/ 33 h 3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4" h="33">
                    <a:moveTo>
                      <a:pt x="11" y="1"/>
                    </a:moveTo>
                    <a:lnTo>
                      <a:pt x="5" y="4"/>
                    </a:lnTo>
                    <a:lnTo>
                      <a:pt x="1" y="10"/>
                    </a:lnTo>
                    <a:lnTo>
                      <a:pt x="0" y="16"/>
                    </a:lnTo>
                    <a:lnTo>
                      <a:pt x="1" y="23"/>
                    </a:lnTo>
                    <a:lnTo>
                      <a:pt x="5" y="29"/>
                    </a:lnTo>
                    <a:lnTo>
                      <a:pt x="11" y="32"/>
                    </a:lnTo>
                    <a:lnTo>
                      <a:pt x="18" y="33"/>
                    </a:lnTo>
                    <a:lnTo>
                      <a:pt x="23" y="32"/>
                    </a:lnTo>
                    <a:lnTo>
                      <a:pt x="29" y="29"/>
                    </a:lnTo>
                    <a:lnTo>
                      <a:pt x="33" y="23"/>
                    </a:lnTo>
                    <a:lnTo>
                      <a:pt x="34" y="16"/>
                    </a:lnTo>
                    <a:lnTo>
                      <a:pt x="33" y="10"/>
                    </a:lnTo>
                    <a:lnTo>
                      <a:pt x="29" y="4"/>
                    </a:lnTo>
                    <a:lnTo>
                      <a:pt x="23" y="1"/>
                    </a:lnTo>
                    <a:lnTo>
                      <a:pt x="18" y="0"/>
                    </a:lnTo>
                    <a:lnTo>
                      <a:pt x="11" y="1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06" name="Freeform 3245">
                <a:extLst>
                  <a:ext uri="{FF2B5EF4-FFF2-40B4-BE49-F238E27FC236}">
                    <a16:creationId xmlns:a16="http://schemas.microsoft.com/office/drawing/2014/main" id="{5AED240A-7A72-4198-8841-7994F9AD09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3" y="2398"/>
                <a:ext cx="17" cy="17"/>
              </a:xfrm>
              <a:custGeom>
                <a:avLst/>
                <a:gdLst>
                  <a:gd name="T0" fmla="*/ 2 w 34"/>
                  <a:gd name="T1" fmla="*/ 1 h 33"/>
                  <a:gd name="T2" fmla="*/ 1 w 34"/>
                  <a:gd name="T3" fmla="*/ 1 h 33"/>
                  <a:gd name="T4" fmla="*/ 1 w 34"/>
                  <a:gd name="T5" fmla="*/ 2 h 33"/>
                  <a:gd name="T6" fmla="*/ 0 w 34"/>
                  <a:gd name="T7" fmla="*/ 3 h 33"/>
                  <a:gd name="T8" fmla="*/ 1 w 34"/>
                  <a:gd name="T9" fmla="*/ 3 h 33"/>
                  <a:gd name="T10" fmla="*/ 1 w 34"/>
                  <a:gd name="T11" fmla="*/ 4 h 33"/>
                  <a:gd name="T12" fmla="*/ 2 w 34"/>
                  <a:gd name="T13" fmla="*/ 4 h 33"/>
                  <a:gd name="T14" fmla="*/ 2 w 34"/>
                  <a:gd name="T15" fmla="*/ 5 h 33"/>
                  <a:gd name="T16" fmla="*/ 3 w 34"/>
                  <a:gd name="T17" fmla="*/ 4 h 33"/>
                  <a:gd name="T18" fmla="*/ 3 w 34"/>
                  <a:gd name="T19" fmla="*/ 4 h 33"/>
                  <a:gd name="T20" fmla="*/ 4 w 34"/>
                  <a:gd name="T21" fmla="*/ 4 h 33"/>
                  <a:gd name="T22" fmla="*/ 4 w 34"/>
                  <a:gd name="T23" fmla="*/ 3 h 33"/>
                  <a:gd name="T24" fmla="*/ 5 w 34"/>
                  <a:gd name="T25" fmla="*/ 3 h 33"/>
                  <a:gd name="T26" fmla="*/ 4 w 34"/>
                  <a:gd name="T27" fmla="*/ 2 h 33"/>
                  <a:gd name="T28" fmla="*/ 4 w 34"/>
                  <a:gd name="T29" fmla="*/ 1 h 33"/>
                  <a:gd name="T30" fmla="*/ 3 w 34"/>
                  <a:gd name="T31" fmla="*/ 1 h 33"/>
                  <a:gd name="T32" fmla="*/ 2 w 34"/>
                  <a:gd name="T33" fmla="*/ 0 h 33"/>
                  <a:gd name="T34" fmla="*/ 2 w 34"/>
                  <a:gd name="T35" fmla="*/ 1 h 3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4"/>
                  <a:gd name="T55" fmla="*/ 0 h 33"/>
                  <a:gd name="T56" fmla="*/ 34 w 34"/>
                  <a:gd name="T57" fmla="*/ 33 h 3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4" h="33">
                    <a:moveTo>
                      <a:pt x="10" y="1"/>
                    </a:moveTo>
                    <a:lnTo>
                      <a:pt x="5" y="5"/>
                    </a:lnTo>
                    <a:lnTo>
                      <a:pt x="1" y="10"/>
                    </a:lnTo>
                    <a:lnTo>
                      <a:pt x="0" y="17"/>
                    </a:lnTo>
                    <a:lnTo>
                      <a:pt x="1" y="23"/>
                    </a:lnTo>
                    <a:lnTo>
                      <a:pt x="5" y="29"/>
                    </a:lnTo>
                    <a:lnTo>
                      <a:pt x="10" y="32"/>
                    </a:lnTo>
                    <a:lnTo>
                      <a:pt x="16" y="33"/>
                    </a:lnTo>
                    <a:lnTo>
                      <a:pt x="23" y="32"/>
                    </a:lnTo>
                    <a:lnTo>
                      <a:pt x="29" y="29"/>
                    </a:lnTo>
                    <a:lnTo>
                      <a:pt x="32" y="23"/>
                    </a:lnTo>
                    <a:lnTo>
                      <a:pt x="34" y="17"/>
                    </a:lnTo>
                    <a:lnTo>
                      <a:pt x="32" y="10"/>
                    </a:lnTo>
                    <a:lnTo>
                      <a:pt x="29" y="5"/>
                    </a:lnTo>
                    <a:lnTo>
                      <a:pt x="23" y="1"/>
                    </a:lnTo>
                    <a:lnTo>
                      <a:pt x="16" y="0"/>
                    </a:lnTo>
                    <a:lnTo>
                      <a:pt x="10" y="1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07" name="Freeform 3246">
                <a:extLst>
                  <a:ext uri="{FF2B5EF4-FFF2-40B4-BE49-F238E27FC236}">
                    <a16:creationId xmlns:a16="http://schemas.microsoft.com/office/drawing/2014/main" id="{025A53CA-B1F4-4E03-A882-37050D28AA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1" y="2380"/>
                <a:ext cx="17" cy="17"/>
              </a:xfrm>
              <a:custGeom>
                <a:avLst/>
                <a:gdLst>
                  <a:gd name="T0" fmla="*/ 2 w 33"/>
                  <a:gd name="T1" fmla="*/ 1 h 33"/>
                  <a:gd name="T2" fmla="*/ 1 w 33"/>
                  <a:gd name="T3" fmla="*/ 1 h 33"/>
                  <a:gd name="T4" fmla="*/ 1 w 33"/>
                  <a:gd name="T5" fmla="*/ 2 h 33"/>
                  <a:gd name="T6" fmla="*/ 0 w 33"/>
                  <a:gd name="T7" fmla="*/ 2 h 33"/>
                  <a:gd name="T8" fmla="*/ 1 w 33"/>
                  <a:gd name="T9" fmla="*/ 3 h 33"/>
                  <a:gd name="T10" fmla="*/ 1 w 33"/>
                  <a:gd name="T11" fmla="*/ 4 h 33"/>
                  <a:gd name="T12" fmla="*/ 2 w 33"/>
                  <a:gd name="T13" fmla="*/ 4 h 33"/>
                  <a:gd name="T14" fmla="*/ 3 w 33"/>
                  <a:gd name="T15" fmla="*/ 5 h 33"/>
                  <a:gd name="T16" fmla="*/ 3 w 33"/>
                  <a:gd name="T17" fmla="*/ 4 h 33"/>
                  <a:gd name="T18" fmla="*/ 3 w 33"/>
                  <a:gd name="T19" fmla="*/ 4 h 33"/>
                  <a:gd name="T20" fmla="*/ 4 w 33"/>
                  <a:gd name="T21" fmla="*/ 4 h 33"/>
                  <a:gd name="T22" fmla="*/ 4 w 33"/>
                  <a:gd name="T23" fmla="*/ 3 h 33"/>
                  <a:gd name="T24" fmla="*/ 5 w 33"/>
                  <a:gd name="T25" fmla="*/ 2 h 33"/>
                  <a:gd name="T26" fmla="*/ 4 w 33"/>
                  <a:gd name="T27" fmla="*/ 2 h 33"/>
                  <a:gd name="T28" fmla="*/ 4 w 33"/>
                  <a:gd name="T29" fmla="*/ 1 h 33"/>
                  <a:gd name="T30" fmla="*/ 3 w 33"/>
                  <a:gd name="T31" fmla="*/ 1 h 33"/>
                  <a:gd name="T32" fmla="*/ 3 w 33"/>
                  <a:gd name="T33" fmla="*/ 0 h 33"/>
                  <a:gd name="T34" fmla="*/ 2 w 33"/>
                  <a:gd name="T35" fmla="*/ 1 h 3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3"/>
                  <a:gd name="T55" fmla="*/ 0 h 33"/>
                  <a:gd name="T56" fmla="*/ 33 w 33"/>
                  <a:gd name="T57" fmla="*/ 33 h 3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3" h="33">
                    <a:moveTo>
                      <a:pt x="10" y="1"/>
                    </a:moveTo>
                    <a:lnTo>
                      <a:pt x="5" y="4"/>
                    </a:lnTo>
                    <a:lnTo>
                      <a:pt x="2" y="10"/>
                    </a:lnTo>
                    <a:lnTo>
                      <a:pt x="0" y="16"/>
                    </a:lnTo>
                    <a:lnTo>
                      <a:pt x="2" y="23"/>
                    </a:lnTo>
                    <a:lnTo>
                      <a:pt x="5" y="28"/>
                    </a:lnTo>
                    <a:lnTo>
                      <a:pt x="10" y="32"/>
                    </a:lnTo>
                    <a:lnTo>
                      <a:pt x="17" y="33"/>
                    </a:lnTo>
                    <a:lnTo>
                      <a:pt x="23" y="32"/>
                    </a:lnTo>
                    <a:lnTo>
                      <a:pt x="28" y="28"/>
                    </a:lnTo>
                    <a:lnTo>
                      <a:pt x="32" y="23"/>
                    </a:lnTo>
                    <a:lnTo>
                      <a:pt x="33" y="16"/>
                    </a:lnTo>
                    <a:lnTo>
                      <a:pt x="32" y="10"/>
                    </a:lnTo>
                    <a:lnTo>
                      <a:pt x="28" y="4"/>
                    </a:lnTo>
                    <a:lnTo>
                      <a:pt x="24" y="1"/>
                    </a:lnTo>
                    <a:lnTo>
                      <a:pt x="17" y="0"/>
                    </a:lnTo>
                    <a:lnTo>
                      <a:pt x="10" y="1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08" name="Freeform 3247">
                <a:extLst>
                  <a:ext uri="{FF2B5EF4-FFF2-40B4-BE49-F238E27FC236}">
                    <a16:creationId xmlns:a16="http://schemas.microsoft.com/office/drawing/2014/main" id="{423613EB-7F4D-4AC0-AC5B-0FDA66BE14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0" y="2362"/>
                <a:ext cx="16" cy="17"/>
              </a:xfrm>
              <a:custGeom>
                <a:avLst/>
                <a:gdLst>
                  <a:gd name="T0" fmla="*/ 1 w 34"/>
                  <a:gd name="T1" fmla="*/ 1 h 33"/>
                  <a:gd name="T2" fmla="*/ 0 w 34"/>
                  <a:gd name="T3" fmla="*/ 1 h 33"/>
                  <a:gd name="T4" fmla="*/ 0 w 34"/>
                  <a:gd name="T5" fmla="*/ 2 h 33"/>
                  <a:gd name="T6" fmla="*/ 0 w 34"/>
                  <a:gd name="T7" fmla="*/ 3 h 33"/>
                  <a:gd name="T8" fmla="*/ 0 w 34"/>
                  <a:gd name="T9" fmla="*/ 3 h 33"/>
                  <a:gd name="T10" fmla="*/ 0 w 34"/>
                  <a:gd name="T11" fmla="*/ 4 h 33"/>
                  <a:gd name="T12" fmla="*/ 1 w 34"/>
                  <a:gd name="T13" fmla="*/ 4 h 33"/>
                  <a:gd name="T14" fmla="*/ 2 w 34"/>
                  <a:gd name="T15" fmla="*/ 5 h 33"/>
                  <a:gd name="T16" fmla="*/ 2 w 34"/>
                  <a:gd name="T17" fmla="*/ 4 h 33"/>
                  <a:gd name="T18" fmla="*/ 2 w 34"/>
                  <a:gd name="T19" fmla="*/ 4 h 33"/>
                  <a:gd name="T20" fmla="*/ 3 w 34"/>
                  <a:gd name="T21" fmla="*/ 4 h 33"/>
                  <a:gd name="T22" fmla="*/ 4 w 34"/>
                  <a:gd name="T23" fmla="*/ 3 h 33"/>
                  <a:gd name="T24" fmla="*/ 4 w 34"/>
                  <a:gd name="T25" fmla="*/ 3 h 33"/>
                  <a:gd name="T26" fmla="*/ 4 w 34"/>
                  <a:gd name="T27" fmla="*/ 2 h 33"/>
                  <a:gd name="T28" fmla="*/ 3 w 34"/>
                  <a:gd name="T29" fmla="*/ 1 h 33"/>
                  <a:gd name="T30" fmla="*/ 2 w 34"/>
                  <a:gd name="T31" fmla="*/ 1 h 33"/>
                  <a:gd name="T32" fmla="*/ 2 w 34"/>
                  <a:gd name="T33" fmla="*/ 0 h 33"/>
                  <a:gd name="T34" fmla="*/ 1 w 34"/>
                  <a:gd name="T35" fmla="*/ 1 h 3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4"/>
                  <a:gd name="T55" fmla="*/ 0 h 33"/>
                  <a:gd name="T56" fmla="*/ 34 w 34"/>
                  <a:gd name="T57" fmla="*/ 33 h 3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4" h="33">
                    <a:moveTo>
                      <a:pt x="11" y="1"/>
                    </a:moveTo>
                    <a:lnTo>
                      <a:pt x="5" y="4"/>
                    </a:lnTo>
                    <a:lnTo>
                      <a:pt x="1" y="10"/>
                    </a:lnTo>
                    <a:lnTo>
                      <a:pt x="0" y="17"/>
                    </a:lnTo>
                    <a:lnTo>
                      <a:pt x="1" y="23"/>
                    </a:lnTo>
                    <a:lnTo>
                      <a:pt x="5" y="29"/>
                    </a:lnTo>
                    <a:lnTo>
                      <a:pt x="11" y="32"/>
                    </a:lnTo>
                    <a:lnTo>
                      <a:pt x="18" y="33"/>
                    </a:lnTo>
                    <a:lnTo>
                      <a:pt x="23" y="32"/>
                    </a:lnTo>
                    <a:lnTo>
                      <a:pt x="29" y="29"/>
                    </a:lnTo>
                    <a:lnTo>
                      <a:pt x="33" y="23"/>
                    </a:lnTo>
                    <a:lnTo>
                      <a:pt x="34" y="17"/>
                    </a:lnTo>
                    <a:lnTo>
                      <a:pt x="33" y="10"/>
                    </a:lnTo>
                    <a:lnTo>
                      <a:pt x="29" y="4"/>
                    </a:lnTo>
                    <a:lnTo>
                      <a:pt x="23" y="1"/>
                    </a:lnTo>
                    <a:lnTo>
                      <a:pt x="18" y="0"/>
                    </a:lnTo>
                    <a:lnTo>
                      <a:pt x="11" y="1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09" name="Freeform 3248">
                <a:extLst>
                  <a:ext uri="{FF2B5EF4-FFF2-40B4-BE49-F238E27FC236}">
                    <a16:creationId xmlns:a16="http://schemas.microsoft.com/office/drawing/2014/main" id="{D09A436B-061E-457C-A775-E286386C0E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8" y="2343"/>
                <a:ext cx="17" cy="17"/>
              </a:xfrm>
              <a:custGeom>
                <a:avLst/>
                <a:gdLst>
                  <a:gd name="T0" fmla="*/ 2 w 33"/>
                  <a:gd name="T1" fmla="*/ 1 h 33"/>
                  <a:gd name="T2" fmla="*/ 1 w 33"/>
                  <a:gd name="T3" fmla="*/ 1 h 33"/>
                  <a:gd name="T4" fmla="*/ 1 w 33"/>
                  <a:gd name="T5" fmla="*/ 2 h 33"/>
                  <a:gd name="T6" fmla="*/ 0 w 33"/>
                  <a:gd name="T7" fmla="*/ 3 h 33"/>
                  <a:gd name="T8" fmla="*/ 1 w 33"/>
                  <a:gd name="T9" fmla="*/ 3 h 33"/>
                  <a:gd name="T10" fmla="*/ 1 w 33"/>
                  <a:gd name="T11" fmla="*/ 4 h 33"/>
                  <a:gd name="T12" fmla="*/ 2 w 33"/>
                  <a:gd name="T13" fmla="*/ 4 h 33"/>
                  <a:gd name="T14" fmla="*/ 2 w 33"/>
                  <a:gd name="T15" fmla="*/ 5 h 33"/>
                  <a:gd name="T16" fmla="*/ 3 w 33"/>
                  <a:gd name="T17" fmla="*/ 4 h 33"/>
                  <a:gd name="T18" fmla="*/ 3 w 33"/>
                  <a:gd name="T19" fmla="*/ 4 h 33"/>
                  <a:gd name="T20" fmla="*/ 4 w 33"/>
                  <a:gd name="T21" fmla="*/ 4 h 33"/>
                  <a:gd name="T22" fmla="*/ 4 w 33"/>
                  <a:gd name="T23" fmla="*/ 3 h 33"/>
                  <a:gd name="T24" fmla="*/ 5 w 33"/>
                  <a:gd name="T25" fmla="*/ 3 h 33"/>
                  <a:gd name="T26" fmla="*/ 4 w 33"/>
                  <a:gd name="T27" fmla="*/ 2 h 33"/>
                  <a:gd name="T28" fmla="*/ 4 w 33"/>
                  <a:gd name="T29" fmla="*/ 1 h 33"/>
                  <a:gd name="T30" fmla="*/ 3 w 33"/>
                  <a:gd name="T31" fmla="*/ 1 h 33"/>
                  <a:gd name="T32" fmla="*/ 2 w 33"/>
                  <a:gd name="T33" fmla="*/ 0 h 33"/>
                  <a:gd name="T34" fmla="*/ 2 w 33"/>
                  <a:gd name="T35" fmla="*/ 1 h 3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3"/>
                  <a:gd name="T55" fmla="*/ 0 h 33"/>
                  <a:gd name="T56" fmla="*/ 33 w 33"/>
                  <a:gd name="T57" fmla="*/ 33 h 3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3" h="33">
                    <a:moveTo>
                      <a:pt x="10" y="1"/>
                    </a:moveTo>
                    <a:lnTo>
                      <a:pt x="5" y="6"/>
                    </a:lnTo>
                    <a:lnTo>
                      <a:pt x="1" y="10"/>
                    </a:lnTo>
                    <a:lnTo>
                      <a:pt x="0" y="17"/>
                    </a:lnTo>
                    <a:lnTo>
                      <a:pt x="1" y="24"/>
                    </a:lnTo>
                    <a:lnTo>
                      <a:pt x="5" y="29"/>
                    </a:lnTo>
                    <a:lnTo>
                      <a:pt x="9" y="32"/>
                    </a:lnTo>
                    <a:lnTo>
                      <a:pt x="16" y="33"/>
                    </a:lnTo>
                    <a:lnTo>
                      <a:pt x="23" y="32"/>
                    </a:lnTo>
                    <a:lnTo>
                      <a:pt x="28" y="29"/>
                    </a:lnTo>
                    <a:lnTo>
                      <a:pt x="32" y="24"/>
                    </a:lnTo>
                    <a:lnTo>
                      <a:pt x="33" y="17"/>
                    </a:lnTo>
                    <a:lnTo>
                      <a:pt x="32" y="10"/>
                    </a:lnTo>
                    <a:lnTo>
                      <a:pt x="28" y="6"/>
                    </a:lnTo>
                    <a:lnTo>
                      <a:pt x="23" y="2"/>
                    </a:lnTo>
                    <a:lnTo>
                      <a:pt x="16" y="0"/>
                    </a:lnTo>
                    <a:lnTo>
                      <a:pt x="10" y="1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10" name="Freeform 3249">
                <a:extLst>
                  <a:ext uri="{FF2B5EF4-FFF2-40B4-BE49-F238E27FC236}">
                    <a16:creationId xmlns:a16="http://schemas.microsoft.com/office/drawing/2014/main" id="{16C917EE-E45F-4D46-B92F-4E79518FEF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6" y="2325"/>
                <a:ext cx="16" cy="17"/>
              </a:xfrm>
              <a:custGeom>
                <a:avLst/>
                <a:gdLst>
                  <a:gd name="T0" fmla="*/ 1 w 34"/>
                  <a:gd name="T1" fmla="*/ 1 h 33"/>
                  <a:gd name="T2" fmla="*/ 0 w 34"/>
                  <a:gd name="T3" fmla="*/ 1 h 33"/>
                  <a:gd name="T4" fmla="*/ 0 w 34"/>
                  <a:gd name="T5" fmla="*/ 2 h 33"/>
                  <a:gd name="T6" fmla="*/ 0 w 34"/>
                  <a:gd name="T7" fmla="*/ 2 h 33"/>
                  <a:gd name="T8" fmla="*/ 0 w 34"/>
                  <a:gd name="T9" fmla="*/ 3 h 33"/>
                  <a:gd name="T10" fmla="*/ 0 w 34"/>
                  <a:gd name="T11" fmla="*/ 4 h 33"/>
                  <a:gd name="T12" fmla="*/ 1 w 34"/>
                  <a:gd name="T13" fmla="*/ 4 h 33"/>
                  <a:gd name="T14" fmla="*/ 2 w 34"/>
                  <a:gd name="T15" fmla="*/ 5 h 33"/>
                  <a:gd name="T16" fmla="*/ 2 w 34"/>
                  <a:gd name="T17" fmla="*/ 4 h 33"/>
                  <a:gd name="T18" fmla="*/ 2 w 34"/>
                  <a:gd name="T19" fmla="*/ 4 h 33"/>
                  <a:gd name="T20" fmla="*/ 3 w 34"/>
                  <a:gd name="T21" fmla="*/ 4 h 33"/>
                  <a:gd name="T22" fmla="*/ 4 w 34"/>
                  <a:gd name="T23" fmla="*/ 3 h 33"/>
                  <a:gd name="T24" fmla="*/ 4 w 34"/>
                  <a:gd name="T25" fmla="*/ 2 h 33"/>
                  <a:gd name="T26" fmla="*/ 4 w 34"/>
                  <a:gd name="T27" fmla="*/ 2 h 33"/>
                  <a:gd name="T28" fmla="*/ 3 w 34"/>
                  <a:gd name="T29" fmla="*/ 1 h 33"/>
                  <a:gd name="T30" fmla="*/ 2 w 34"/>
                  <a:gd name="T31" fmla="*/ 1 h 33"/>
                  <a:gd name="T32" fmla="*/ 2 w 34"/>
                  <a:gd name="T33" fmla="*/ 0 h 33"/>
                  <a:gd name="T34" fmla="*/ 1 w 34"/>
                  <a:gd name="T35" fmla="*/ 1 h 3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4"/>
                  <a:gd name="T55" fmla="*/ 0 h 33"/>
                  <a:gd name="T56" fmla="*/ 34 w 34"/>
                  <a:gd name="T57" fmla="*/ 33 h 3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4" h="33">
                    <a:moveTo>
                      <a:pt x="11" y="1"/>
                    </a:moveTo>
                    <a:lnTo>
                      <a:pt x="6" y="5"/>
                    </a:lnTo>
                    <a:lnTo>
                      <a:pt x="2" y="10"/>
                    </a:lnTo>
                    <a:lnTo>
                      <a:pt x="0" y="16"/>
                    </a:lnTo>
                    <a:lnTo>
                      <a:pt x="2" y="23"/>
                    </a:lnTo>
                    <a:lnTo>
                      <a:pt x="6" y="29"/>
                    </a:lnTo>
                    <a:lnTo>
                      <a:pt x="11" y="32"/>
                    </a:lnTo>
                    <a:lnTo>
                      <a:pt x="18" y="33"/>
                    </a:lnTo>
                    <a:lnTo>
                      <a:pt x="24" y="32"/>
                    </a:lnTo>
                    <a:lnTo>
                      <a:pt x="29" y="29"/>
                    </a:lnTo>
                    <a:lnTo>
                      <a:pt x="33" y="23"/>
                    </a:lnTo>
                    <a:lnTo>
                      <a:pt x="34" y="16"/>
                    </a:lnTo>
                    <a:lnTo>
                      <a:pt x="33" y="10"/>
                    </a:lnTo>
                    <a:lnTo>
                      <a:pt x="29" y="5"/>
                    </a:lnTo>
                    <a:lnTo>
                      <a:pt x="24" y="1"/>
                    </a:lnTo>
                    <a:lnTo>
                      <a:pt x="18" y="0"/>
                    </a:lnTo>
                    <a:lnTo>
                      <a:pt x="11" y="1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11" name="Freeform 3250">
                <a:extLst>
                  <a:ext uri="{FF2B5EF4-FFF2-40B4-BE49-F238E27FC236}">
                    <a16:creationId xmlns:a16="http://schemas.microsoft.com/office/drawing/2014/main" id="{8BA10281-672E-46C8-BDF4-EA489FA6F6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4" y="2307"/>
                <a:ext cx="17" cy="17"/>
              </a:xfrm>
              <a:custGeom>
                <a:avLst/>
                <a:gdLst>
                  <a:gd name="T0" fmla="*/ 2 w 34"/>
                  <a:gd name="T1" fmla="*/ 1 h 33"/>
                  <a:gd name="T2" fmla="*/ 1 w 34"/>
                  <a:gd name="T3" fmla="*/ 1 h 33"/>
                  <a:gd name="T4" fmla="*/ 1 w 34"/>
                  <a:gd name="T5" fmla="*/ 2 h 33"/>
                  <a:gd name="T6" fmla="*/ 0 w 34"/>
                  <a:gd name="T7" fmla="*/ 3 h 33"/>
                  <a:gd name="T8" fmla="*/ 1 w 34"/>
                  <a:gd name="T9" fmla="*/ 3 h 33"/>
                  <a:gd name="T10" fmla="*/ 1 w 34"/>
                  <a:gd name="T11" fmla="*/ 4 h 33"/>
                  <a:gd name="T12" fmla="*/ 2 w 34"/>
                  <a:gd name="T13" fmla="*/ 4 h 33"/>
                  <a:gd name="T14" fmla="*/ 2 w 34"/>
                  <a:gd name="T15" fmla="*/ 5 h 33"/>
                  <a:gd name="T16" fmla="*/ 3 w 34"/>
                  <a:gd name="T17" fmla="*/ 4 h 33"/>
                  <a:gd name="T18" fmla="*/ 3 w 34"/>
                  <a:gd name="T19" fmla="*/ 4 h 33"/>
                  <a:gd name="T20" fmla="*/ 4 w 34"/>
                  <a:gd name="T21" fmla="*/ 4 h 33"/>
                  <a:gd name="T22" fmla="*/ 4 w 34"/>
                  <a:gd name="T23" fmla="*/ 3 h 33"/>
                  <a:gd name="T24" fmla="*/ 5 w 34"/>
                  <a:gd name="T25" fmla="*/ 3 h 33"/>
                  <a:gd name="T26" fmla="*/ 4 w 34"/>
                  <a:gd name="T27" fmla="*/ 2 h 33"/>
                  <a:gd name="T28" fmla="*/ 4 w 34"/>
                  <a:gd name="T29" fmla="*/ 1 h 33"/>
                  <a:gd name="T30" fmla="*/ 3 w 34"/>
                  <a:gd name="T31" fmla="*/ 1 h 33"/>
                  <a:gd name="T32" fmla="*/ 2 w 34"/>
                  <a:gd name="T33" fmla="*/ 0 h 33"/>
                  <a:gd name="T34" fmla="*/ 2 w 34"/>
                  <a:gd name="T35" fmla="*/ 1 h 3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4"/>
                  <a:gd name="T55" fmla="*/ 0 h 33"/>
                  <a:gd name="T56" fmla="*/ 34 w 34"/>
                  <a:gd name="T57" fmla="*/ 33 h 3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4" h="33">
                    <a:moveTo>
                      <a:pt x="10" y="1"/>
                    </a:moveTo>
                    <a:lnTo>
                      <a:pt x="5" y="4"/>
                    </a:lnTo>
                    <a:lnTo>
                      <a:pt x="1" y="10"/>
                    </a:lnTo>
                    <a:lnTo>
                      <a:pt x="0" y="17"/>
                    </a:lnTo>
                    <a:lnTo>
                      <a:pt x="1" y="23"/>
                    </a:lnTo>
                    <a:lnTo>
                      <a:pt x="5" y="29"/>
                    </a:lnTo>
                    <a:lnTo>
                      <a:pt x="10" y="32"/>
                    </a:lnTo>
                    <a:lnTo>
                      <a:pt x="16" y="33"/>
                    </a:lnTo>
                    <a:lnTo>
                      <a:pt x="23" y="32"/>
                    </a:lnTo>
                    <a:lnTo>
                      <a:pt x="29" y="29"/>
                    </a:lnTo>
                    <a:lnTo>
                      <a:pt x="32" y="23"/>
                    </a:lnTo>
                    <a:lnTo>
                      <a:pt x="34" y="17"/>
                    </a:lnTo>
                    <a:lnTo>
                      <a:pt x="32" y="10"/>
                    </a:lnTo>
                    <a:lnTo>
                      <a:pt x="29" y="4"/>
                    </a:lnTo>
                    <a:lnTo>
                      <a:pt x="23" y="1"/>
                    </a:lnTo>
                    <a:lnTo>
                      <a:pt x="16" y="0"/>
                    </a:lnTo>
                    <a:lnTo>
                      <a:pt x="10" y="1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12" name="Freeform 3251">
                <a:extLst>
                  <a:ext uri="{FF2B5EF4-FFF2-40B4-BE49-F238E27FC236}">
                    <a16:creationId xmlns:a16="http://schemas.microsoft.com/office/drawing/2014/main" id="{177B2380-252A-4377-8B17-8684D2727C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2" y="2289"/>
                <a:ext cx="17" cy="17"/>
              </a:xfrm>
              <a:custGeom>
                <a:avLst/>
                <a:gdLst>
                  <a:gd name="T0" fmla="*/ 2 w 33"/>
                  <a:gd name="T1" fmla="*/ 1 h 34"/>
                  <a:gd name="T2" fmla="*/ 1 w 33"/>
                  <a:gd name="T3" fmla="*/ 1 h 34"/>
                  <a:gd name="T4" fmla="*/ 1 w 33"/>
                  <a:gd name="T5" fmla="*/ 2 h 34"/>
                  <a:gd name="T6" fmla="*/ 0 w 33"/>
                  <a:gd name="T7" fmla="*/ 2 h 34"/>
                  <a:gd name="T8" fmla="*/ 1 w 33"/>
                  <a:gd name="T9" fmla="*/ 3 h 34"/>
                  <a:gd name="T10" fmla="*/ 1 w 33"/>
                  <a:gd name="T11" fmla="*/ 4 h 34"/>
                  <a:gd name="T12" fmla="*/ 2 w 33"/>
                  <a:gd name="T13" fmla="*/ 4 h 34"/>
                  <a:gd name="T14" fmla="*/ 2 w 33"/>
                  <a:gd name="T15" fmla="*/ 5 h 34"/>
                  <a:gd name="T16" fmla="*/ 3 w 33"/>
                  <a:gd name="T17" fmla="*/ 4 h 34"/>
                  <a:gd name="T18" fmla="*/ 3 w 33"/>
                  <a:gd name="T19" fmla="*/ 4 h 34"/>
                  <a:gd name="T20" fmla="*/ 4 w 33"/>
                  <a:gd name="T21" fmla="*/ 4 h 34"/>
                  <a:gd name="T22" fmla="*/ 4 w 33"/>
                  <a:gd name="T23" fmla="*/ 3 h 34"/>
                  <a:gd name="T24" fmla="*/ 5 w 33"/>
                  <a:gd name="T25" fmla="*/ 2 h 34"/>
                  <a:gd name="T26" fmla="*/ 4 w 33"/>
                  <a:gd name="T27" fmla="*/ 2 h 34"/>
                  <a:gd name="T28" fmla="*/ 4 w 33"/>
                  <a:gd name="T29" fmla="*/ 1 h 34"/>
                  <a:gd name="T30" fmla="*/ 3 w 33"/>
                  <a:gd name="T31" fmla="*/ 1 h 34"/>
                  <a:gd name="T32" fmla="*/ 2 w 33"/>
                  <a:gd name="T33" fmla="*/ 0 h 34"/>
                  <a:gd name="T34" fmla="*/ 2 w 33"/>
                  <a:gd name="T35" fmla="*/ 1 h 3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3"/>
                  <a:gd name="T55" fmla="*/ 0 h 34"/>
                  <a:gd name="T56" fmla="*/ 33 w 33"/>
                  <a:gd name="T57" fmla="*/ 34 h 3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3" h="34">
                    <a:moveTo>
                      <a:pt x="10" y="1"/>
                    </a:moveTo>
                    <a:lnTo>
                      <a:pt x="4" y="5"/>
                    </a:lnTo>
                    <a:lnTo>
                      <a:pt x="1" y="10"/>
                    </a:lnTo>
                    <a:lnTo>
                      <a:pt x="0" y="16"/>
                    </a:lnTo>
                    <a:lnTo>
                      <a:pt x="1" y="23"/>
                    </a:lnTo>
                    <a:lnTo>
                      <a:pt x="4" y="28"/>
                    </a:lnTo>
                    <a:lnTo>
                      <a:pt x="9" y="32"/>
                    </a:lnTo>
                    <a:lnTo>
                      <a:pt x="16" y="34"/>
                    </a:lnTo>
                    <a:lnTo>
                      <a:pt x="23" y="32"/>
                    </a:lnTo>
                    <a:lnTo>
                      <a:pt x="28" y="28"/>
                    </a:lnTo>
                    <a:lnTo>
                      <a:pt x="31" y="23"/>
                    </a:lnTo>
                    <a:lnTo>
                      <a:pt x="33" y="16"/>
                    </a:lnTo>
                    <a:lnTo>
                      <a:pt x="31" y="9"/>
                    </a:lnTo>
                    <a:lnTo>
                      <a:pt x="28" y="5"/>
                    </a:lnTo>
                    <a:lnTo>
                      <a:pt x="23" y="1"/>
                    </a:lnTo>
                    <a:lnTo>
                      <a:pt x="16" y="0"/>
                    </a:lnTo>
                    <a:lnTo>
                      <a:pt x="10" y="1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13" name="Freeform 3252">
                <a:extLst>
                  <a:ext uri="{FF2B5EF4-FFF2-40B4-BE49-F238E27FC236}">
                    <a16:creationId xmlns:a16="http://schemas.microsoft.com/office/drawing/2014/main" id="{694D9B51-D38A-4B3E-8FD8-B02F5ACBC1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0" y="2270"/>
                <a:ext cx="17" cy="17"/>
              </a:xfrm>
              <a:custGeom>
                <a:avLst/>
                <a:gdLst>
                  <a:gd name="T0" fmla="*/ 2 w 34"/>
                  <a:gd name="T1" fmla="*/ 1 h 34"/>
                  <a:gd name="T2" fmla="*/ 1 w 34"/>
                  <a:gd name="T3" fmla="*/ 1 h 34"/>
                  <a:gd name="T4" fmla="*/ 1 w 34"/>
                  <a:gd name="T5" fmla="*/ 2 h 34"/>
                  <a:gd name="T6" fmla="*/ 0 w 34"/>
                  <a:gd name="T7" fmla="*/ 3 h 34"/>
                  <a:gd name="T8" fmla="*/ 1 w 34"/>
                  <a:gd name="T9" fmla="*/ 3 h 34"/>
                  <a:gd name="T10" fmla="*/ 1 w 34"/>
                  <a:gd name="T11" fmla="*/ 4 h 34"/>
                  <a:gd name="T12" fmla="*/ 2 w 34"/>
                  <a:gd name="T13" fmla="*/ 4 h 34"/>
                  <a:gd name="T14" fmla="*/ 3 w 34"/>
                  <a:gd name="T15" fmla="*/ 5 h 34"/>
                  <a:gd name="T16" fmla="*/ 3 w 34"/>
                  <a:gd name="T17" fmla="*/ 4 h 34"/>
                  <a:gd name="T18" fmla="*/ 3 w 34"/>
                  <a:gd name="T19" fmla="*/ 4 h 34"/>
                  <a:gd name="T20" fmla="*/ 4 w 34"/>
                  <a:gd name="T21" fmla="*/ 4 h 34"/>
                  <a:gd name="T22" fmla="*/ 5 w 34"/>
                  <a:gd name="T23" fmla="*/ 3 h 34"/>
                  <a:gd name="T24" fmla="*/ 5 w 34"/>
                  <a:gd name="T25" fmla="*/ 3 h 34"/>
                  <a:gd name="T26" fmla="*/ 5 w 34"/>
                  <a:gd name="T27" fmla="*/ 2 h 34"/>
                  <a:gd name="T28" fmla="*/ 4 w 34"/>
                  <a:gd name="T29" fmla="*/ 1 h 34"/>
                  <a:gd name="T30" fmla="*/ 3 w 34"/>
                  <a:gd name="T31" fmla="*/ 1 h 34"/>
                  <a:gd name="T32" fmla="*/ 3 w 34"/>
                  <a:gd name="T33" fmla="*/ 0 h 34"/>
                  <a:gd name="T34" fmla="*/ 2 w 34"/>
                  <a:gd name="T35" fmla="*/ 1 h 3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4"/>
                  <a:gd name="T55" fmla="*/ 0 h 34"/>
                  <a:gd name="T56" fmla="*/ 34 w 34"/>
                  <a:gd name="T57" fmla="*/ 34 h 3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4" h="34">
                    <a:moveTo>
                      <a:pt x="11" y="1"/>
                    </a:moveTo>
                    <a:lnTo>
                      <a:pt x="5" y="5"/>
                    </a:lnTo>
                    <a:lnTo>
                      <a:pt x="1" y="10"/>
                    </a:lnTo>
                    <a:lnTo>
                      <a:pt x="0" y="17"/>
                    </a:lnTo>
                    <a:lnTo>
                      <a:pt x="1" y="23"/>
                    </a:lnTo>
                    <a:lnTo>
                      <a:pt x="5" y="29"/>
                    </a:lnTo>
                    <a:lnTo>
                      <a:pt x="11" y="32"/>
                    </a:lnTo>
                    <a:lnTo>
                      <a:pt x="18" y="34"/>
                    </a:lnTo>
                    <a:lnTo>
                      <a:pt x="23" y="32"/>
                    </a:lnTo>
                    <a:lnTo>
                      <a:pt x="29" y="29"/>
                    </a:lnTo>
                    <a:lnTo>
                      <a:pt x="33" y="23"/>
                    </a:lnTo>
                    <a:lnTo>
                      <a:pt x="34" y="17"/>
                    </a:lnTo>
                    <a:lnTo>
                      <a:pt x="33" y="10"/>
                    </a:lnTo>
                    <a:lnTo>
                      <a:pt x="29" y="5"/>
                    </a:lnTo>
                    <a:lnTo>
                      <a:pt x="23" y="1"/>
                    </a:lnTo>
                    <a:lnTo>
                      <a:pt x="18" y="0"/>
                    </a:lnTo>
                    <a:lnTo>
                      <a:pt x="11" y="1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14" name="Freeform 3253">
                <a:extLst>
                  <a:ext uri="{FF2B5EF4-FFF2-40B4-BE49-F238E27FC236}">
                    <a16:creationId xmlns:a16="http://schemas.microsoft.com/office/drawing/2014/main" id="{A362D5AA-1BD2-44BF-B03C-244A0DA2C4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8" y="2252"/>
                <a:ext cx="17" cy="17"/>
              </a:xfrm>
              <a:custGeom>
                <a:avLst/>
                <a:gdLst>
                  <a:gd name="T0" fmla="*/ 2 w 34"/>
                  <a:gd name="T1" fmla="*/ 1 h 34"/>
                  <a:gd name="T2" fmla="*/ 1 w 34"/>
                  <a:gd name="T3" fmla="*/ 1 h 34"/>
                  <a:gd name="T4" fmla="*/ 1 w 34"/>
                  <a:gd name="T5" fmla="*/ 2 h 34"/>
                  <a:gd name="T6" fmla="*/ 0 w 34"/>
                  <a:gd name="T7" fmla="*/ 3 h 34"/>
                  <a:gd name="T8" fmla="*/ 1 w 34"/>
                  <a:gd name="T9" fmla="*/ 3 h 34"/>
                  <a:gd name="T10" fmla="*/ 1 w 34"/>
                  <a:gd name="T11" fmla="*/ 4 h 34"/>
                  <a:gd name="T12" fmla="*/ 2 w 34"/>
                  <a:gd name="T13" fmla="*/ 4 h 34"/>
                  <a:gd name="T14" fmla="*/ 2 w 34"/>
                  <a:gd name="T15" fmla="*/ 5 h 34"/>
                  <a:gd name="T16" fmla="*/ 3 w 34"/>
                  <a:gd name="T17" fmla="*/ 4 h 34"/>
                  <a:gd name="T18" fmla="*/ 3 w 34"/>
                  <a:gd name="T19" fmla="*/ 4 h 34"/>
                  <a:gd name="T20" fmla="*/ 4 w 34"/>
                  <a:gd name="T21" fmla="*/ 4 h 34"/>
                  <a:gd name="T22" fmla="*/ 4 w 34"/>
                  <a:gd name="T23" fmla="*/ 3 h 34"/>
                  <a:gd name="T24" fmla="*/ 5 w 34"/>
                  <a:gd name="T25" fmla="*/ 3 h 34"/>
                  <a:gd name="T26" fmla="*/ 4 w 34"/>
                  <a:gd name="T27" fmla="*/ 2 h 34"/>
                  <a:gd name="T28" fmla="*/ 4 w 34"/>
                  <a:gd name="T29" fmla="*/ 1 h 34"/>
                  <a:gd name="T30" fmla="*/ 3 w 34"/>
                  <a:gd name="T31" fmla="*/ 1 h 34"/>
                  <a:gd name="T32" fmla="*/ 2 w 34"/>
                  <a:gd name="T33" fmla="*/ 0 h 34"/>
                  <a:gd name="T34" fmla="*/ 2 w 34"/>
                  <a:gd name="T35" fmla="*/ 1 h 3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4"/>
                  <a:gd name="T55" fmla="*/ 0 h 34"/>
                  <a:gd name="T56" fmla="*/ 34 w 34"/>
                  <a:gd name="T57" fmla="*/ 34 h 3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4" h="34">
                    <a:moveTo>
                      <a:pt x="10" y="1"/>
                    </a:moveTo>
                    <a:lnTo>
                      <a:pt x="5" y="6"/>
                    </a:lnTo>
                    <a:lnTo>
                      <a:pt x="1" y="10"/>
                    </a:lnTo>
                    <a:lnTo>
                      <a:pt x="0" y="17"/>
                    </a:lnTo>
                    <a:lnTo>
                      <a:pt x="1" y="24"/>
                    </a:lnTo>
                    <a:lnTo>
                      <a:pt x="5" y="29"/>
                    </a:lnTo>
                    <a:lnTo>
                      <a:pt x="10" y="32"/>
                    </a:lnTo>
                    <a:lnTo>
                      <a:pt x="16" y="34"/>
                    </a:lnTo>
                    <a:lnTo>
                      <a:pt x="23" y="32"/>
                    </a:lnTo>
                    <a:lnTo>
                      <a:pt x="29" y="29"/>
                    </a:lnTo>
                    <a:lnTo>
                      <a:pt x="32" y="24"/>
                    </a:lnTo>
                    <a:lnTo>
                      <a:pt x="34" y="17"/>
                    </a:lnTo>
                    <a:lnTo>
                      <a:pt x="32" y="10"/>
                    </a:lnTo>
                    <a:lnTo>
                      <a:pt x="29" y="6"/>
                    </a:lnTo>
                    <a:lnTo>
                      <a:pt x="23" y="2"/>
                    </a:lnTo>
                    <a:lnTo>
                      <a:pt x="16" y="0"/>
                    </a:lnTo>
                    <a:lnTo>
                      <a:pt x="10" y="1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15" name="Freeform 3254">
                <a:extLst>
                  <a:ext uri="{FF2B5EF4-FFF2-40B4-BE49-F238E27FC236}">
                    <a16:creationId xmlns:a16="http://schemas.microsoft.com/office/drawing/2014/main" id="{53CA1840-A074-4AAC-B047-9A4832E193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6" y="2234"/>
                <a:ext cx="17" cy="17"/>
              </a:xfrm>
              <a:custGeom>
                <a:avLst/>
                <a:gdLst>
                  <a:gd name="T0" fmla="*/ 2 w 34"/>
                  <a:gd name="T1" fmla="*/ 1 h 34"/>
                  <a:gd name="T2" fmla="*/ 1 w 34"/>
                  <a:gd name="T3" fmla="*/ 1 h 34"/>
                  <a:gd name="T4" fmla="*/ 1 w 34"/>
                  <a:gd name="T5" fmla="*/ 2 h 34"/>
                  <a:gd name="T6" fmla="*/ 0 w 34"/>
                  <a:gd name="T7" fmla="*/ 2 h 34"/>
                  <a:gd name="T8" fmla="*/ 1 w 34"/>
                  <a:gd name="T9" fmla="*/ 3 h 34"/>
                  <a:gd name="T10" fmla="*/ 1 w 34"/>
                  <a:gd name="T11" fmla="*/ 4 h 34"/>
                  <a:gd name="T12" fmla="*/ 2 w 34"/>
                  <a:gd name="T13" fmla="*/ 5 h 34"/>
                  <a:gd name="T14" fmla="*/ 3 w 34"/>
                  <a:gd name="T15" fmla="*/ 5 h 34"/>
                  <a:gd name="T16" fmla="*/ 3 w 34"/>
                  <a:gd name="T17" fmla="*/ 5 h 34"/>
                  <a:gd name="T18" fmla="*/ 3 w 34"/>
                  <a:gd name="T19" fmla="*/ 5 h 34"/>
                  <a:gd name="T20" fmla="*/ 4 w 34"/>
                  <a:gd name="T21" fmla="*/ 4 h 34"/>
                  <a:gd name="T22" fmla="*/ 5 w 34"/>
                  <a:gd name="T23" fmla="*/ 3 h 34"/>
                  <a:gd name="T24" fmla="*/ 5 w 34"/>
                  <a:gd name="T25" fmla="*/ 2 h 34"/>
                  <a:gd name="T26" fmla="*/ 5 w 34"/>
                  <a:gd name="T27" fmla="*/ 2 h 34"/>
                  <a:gd name="T28" fmla="*/ 4 w 34"/>
                  <a:gd name="T29" fmla="*/ 1 h 34"/>
                  <a:gd name="T30" fmla="*/ 4 w 34"/>
                  <a:gd name="T31" fmla="*/ 1 h 34"/>
                  <a:gd name="T32" fmla="*/ 3 w 34"/>
                  <a:gd name="T33" fmla="*/ 0 h 34"/>
                  <a:gd name="T34" fmla="*/ 2 w 34"/>
                  <a:gd name="T35" fmla="*/ 1 h 3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4"/>
                  <a:gd name="T55" fmla="*/ 0 h 34"/>
                  <a:gd name="T56" fmla="*/ 34 w 34"/>
                  <a:gd name="T57" fmla="*/ 34 h 3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4" h="34">
                    <a:moveTo>
                      <a:pt x="11" y="1"/>
                    </a:moveTo>
                    <a:lnTo>
                      <a:pt x="6" y="5"/>
                    </a:lnTo>
                    <a:lnTo>
                      <a:pt x="3" y="11"/>
                    </a:lnTo>
                    <a:lnTo>
                      <a:pt x="0" y="16"/>
                    </a:lnTo>
                    <a:lnTo>
                      <a:pt x="3" y="23"/>
                    </a:lnTo>
                    <a:lnTo>
                      <a:pt x="6" y="29"/>
                    </a:lnTo>
                    <a:lnTo>
                      <a:pt x="11" y="33"/>
                    </a:lnTo>
                    <a:lnTo>
                      <a:pt x="18" y="34"/>
                    </a:lnTo>
                    <a:lnTo>
                      <a:pt x="24" y="33"/>
                    </a:lnTo>
                    <a:lnTo>
                      <a:pt x="29" y="29"/>
                    </a:lnTo>
                    <a:lnTo>
                      <a:pt x="33" y="23"/>
                    </a:lnTo>
                    <a:lnTo>
                      <a:pt x="34" y="16"/>
                    </a:lnTo>
                    <a:lnTo>
                      <a:pt x="33" y="11"/>
                    </a:lnTo>
                    <a:lnTo>
                      <a:pt x="29" y="5"/>
                    </a:lnTo>
                    <a:lnTo>
                      <a:pt x="25" y="1"/>
                    </a:lnTo>
                    <a:lnTo>
                      <a:pt x="18" y="0"/>
                    </a:lnTo>
                    <a:lnTo>
                      <a:pt x="11" y="1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16" name="Freeform 3255">
                <a:extLst>
                  <a:ext uri="{FF2B5EF4-FFF2-40B4-BE49-F238E27FC236}">
                    <a16:creationId xmlns:a16="http://schemas.microsoft.com/office/drawing/2014/main" id="{9F9D17B8-C445-4434-89F9-B8582E2F17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5" y="2216"/>
                <a:ext cx="16" cy="16"/>
              </a:xfrm>
              <a:custGeom>
                <a:avLst/>
                <a:gdLst>
                  <a:gd name="T0" fmla="*/ 1 w 34"/>
                  <a:gd name="T1" fmla="*/ 0 h 34"/>
                  <a:gd name="T2" fmla="*/ 0 w 34"/>
                  <a:gd name="T3" fmla="*/ 0 h 34"/>
                  <a:gd name="T4" fmla="*/ 0 w 34"/>
                  <a:gd name="T5" fmla="*/ 1 h 34"/>
                  <a:gd name="T6" fmla="*/ 0 w 34"/>
                  <a:gd name="T7" fmla="*/ 2 h 34"/>
                  <a:gd name="T8" fmla="*/ 0 w 34"/>
                  <a:gd name="T9" fmla="*/ 2 h 34"/>
                  <a:gd name="T10" fmla="*/ 0 w 34"/>
                  <a:gd name="T11" fmla="*/ 3 h 34"/>
                  <a:gd name="T12" fmla="*/ 1 w 34"/>
                  <a:gd name="T13" fmla="*/ 3 h 34"/>
                  <a:gd name="T14" fmla="*/ 2 w 34"/>
                  <a:gd name="T15" fmla="*/ 4 h 34"/>
                  <a:gd name="T16" fmla="*/ 2 w 34"/>
                  <a:gd name="T17" fmla="*/ 3 h 34"/>
                  <a:gd name="T18" fmla="*/ 2 w 34"/>
                  <a:gd name="T19" fmla="*/ 3 h 34"/>
                  <a:gd name="T20" fmla="*/ 3 w 34"/>
                  <a:gd name="T21" fmla="*/ 3 h 34"/>
                  <a:gd name="T22" fmla="*/ 4 w 34"/>
                  <a:gd name="T23" fmla="*/ 2 h 34"/>
                  <a:gd name="T24" fmla="*/ 4 w 34"/>
                  <a:gd name="T25" fmla="*/ 2 h 34"/>
                  <a:gd name="T26" fmla="*/ 4 w 34"/>
                  <a:gd name="T27" fmla="*/ 1 h 34"/>
                  <a:gd name="T28" fmla="*/ 3 w 34"/>
                  <a:gd name="T29" fmla="*/ 0 h 34"/>
                  <a:gd name="T30" fmla="*/ 2 w 34"/>
                  <a:gd name="T31" fmla="*/ 0 h 34"/>
                  <a:gd name="T32" fmla="*/ 2 w 34"/>
                  <a:gd name="T33" fmla="*/ 0 h 34"/>
                  <a:gd name="T34" fmla="*/ 1 w 34"/>
                  <a:gd name="T35" fmla="*/ 0 h 3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4"/>
                  <a:gd name="T55" fmla="*/ 0 h 34"/>
                  <a:gd name="T56" fmla="*/ 34 w 34"/>
                  <a:gd name="T57" fmla="*/ 34 h 3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4" h="34">
                    <a:moveTo>
                      <a:pt x="11" y="1"/>
                    </a:moveTo>
                    <a:lnTo>
                      <a:pt x="5" y="5"/>
                    </a:lnTo>
                    <a:lnTo>
                      <a:pt x="1" y="11"/>
                    </a:lnTo>
                    <a:lnTo>
                      <a:pt x="0" y="17"/>
                    </a:lnTo>
                    <a:lnTo>
                      <a:pt x="1" y="23"/>
                    </a:lnTo>
                    <a:lnTo>
                      <a:pt x="5" y="29"/>
                    </a:lnTo>
                    <a:lnTo>
                      <a:pt x="11" y="32"/>
                    </a:lnTo>
                    <a:lnTo>
                      <a:pt x="18" y="34"/>
                    </a:lnTo>
                    <a:lnTo>
                      <a:pt x="23" y="32"/>
                    </a:lnTo>
                    <a:lnTo>
                      <a:pt x="29" y="29"/>
                    </a:lnTo>
                    <a:lnTo>
                      <a:pt x="33" y="23"/>
                    </a:lnTo>
                    <a:lnTo>
                      <a:pt x="34" y="17"/>
                    </a:lnTo>
                    <a:lnTo>
                      <a:pt x="33" y="11"/>
                    </a:lnTo>
                    <a:lnTo>
                      <a:pt x="29" y="5"/>
                    </a:lnTo>
                    <a:lnTo>
                      <a:pt x="23" y="1"/>
                    </a:lnTo>
                    <a:lnTo>
                      <a:pt x="18" y="0"/>
                    </a:lnTo>
                    <a:lnTo>
                      <a:pt x="11" y="1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17" name="Freeform 3256">
                <a:extLst>
                  <a:ext uri="{FF2B5EF4-FFF2-40B4-BE49-F238E27FC236}">
                    <a16:creationId xmlns:a16="http://schemas.microsoft.com/office/drawing/2014/main" id="{64F67E26-148F-4B2F-BFD6-BB829A125F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3" y="2198"/>
                <a:ext cx="17" cy="16"/>
              </a:xfrm>
              <a:custGeom>
                <a:avLst/>
                <a:gdLst>
                  <a:gd name="T0" fmla="*/ 2 w 33"/>
                  <a:gd name="T1" fmla="*/ 0 h 34"/>
                  <a:gd name="T2" fmla="*/ 1 w 33"/>
                  <a:gd name="T3" fmla="*/ 0 h 34"/>
                  <a:gd name="T4" fmla="*/ 1 w 33"/>
                  <a:gd name="T5" fmla="*/ 1 h 34"/>
                  <a:gd name="T6" fmla="*/ 0 w 33"/>
                  <a:gd name="T7" fmla="*/ 2 h 34"/>
                  <a:gd name="T8" fmla="*/ 1 w 33"/>
                  <a:gd name="T9" fmla="*/ 2 h 34"/>
                  <a:gd name="T10" fmla="*/ 1 w 33"/>
                  <a:gd name="T11" fmla="*/ 3 h 34"/>
                  <a:gd name="T12" fmla="*/ 2 w 33"/>
                  <a:gd name="T13" fmla="*/ 3 h 34"/>
                  <a:gd name="T14" fmla="*/ 2 w 33"/>
                  <a:gd name="T15" fmla="*/ 4 h 34"/>
                  <a:gd name="T16" fmla="*/ 3 w 33"/>
                  <a:gd name="T17" fmla="*/ 4 h 34"/>
                  <a:gd name="T18" fmla="*/ 3 w 33"/>
                  <a:gd name="T19" fmla="*/ 4 h 34"/>
                  <a:gd name="T20" fmla="*/ 4 w 33"/>
                  <a:gd name="T21" fmla="*/ 3 h 34"/>
                  <a:gd name="T22" fmla="*/ 4 w 33"/>
                  <a:gd name="T23" fmla="*/ 2 h 34"/>
                  <a:gd name="T24" fmla="*/ 5 w 33"/>
                  <a:gd name="T25" fmla="*/ 2 h 34"/>
                  <a:gd name="T26" fmla="*/ 4 w 33"/>
                  <a:gd name="T27" fmla="*/ 1 h 34"/>
                  <a:gd name="T28" fmla="*/ 4 w 33"/>
                  <a:gd name="T29" fmla="*/ 0 h 34"/>
                  <a:gd name="T30" fmla="*/ 3 w 33"/>
                  <a:gd name="T31" fmla="*/ 0 h 34"/>
                  <a:gd name="T32" fmla="*/ 2 w 33"/>
                  <a:gd name="T33" fmla="*/ 0 h 34"/>
                  <a:gd name="T34" fmla="*/ 2 w 33"/>
                  <a:gd name="T35" fmla="*/ 0 h 3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3"/>
                  <a:gd name="T55" fmla="*/ 0 h 34"/>
                  <a:gd name="T56" fmla="*/ 33 w 33"/>
                  <a:gd name="T57" fmla="*/ 34 h 3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3" h="34">
                    <a:moveTo>
                      <a:pt x="10" y="1"/>
                    </a:moveTo>
                    <a:lnTo>
                      <a:pt x="4" y="5"/>
                    </a:lnTo>
                    <a:lnTo>
                      <a:pt x="1" y="10"/>
                    </a:lnTo>
                    <a:lnTo>
                      <a:pt x="0" y="16"/>
                    </a:lnTo>
                    <a:lnTo>
                      <a:pt x="1" y="23"/>
                    </a:lnTo>
                    <a:lnTo>
                      <a:pt x="4" y="28"/>
                    </a:lnTo>
                    <a:lnTo>
                      <a:pt x="9" y="31"/>
                    </a:lnTo>
                    <a:lnTo>
                      <a:pt x="16" y="34"/>
                    </a:lnTo>
                    <a:lnTo>
                      <a:pt x="23" y="33"/>
                    </a:lnTo>
                    <a:lnTo>
                      <a:pt x="28" y="28"/>
                    </a:lnTo>
                    <a:lnTo>
                      <a:pt x="32" y="23"/>
                    </a:lnTo>
                    <a:lnTo>
                      <a:pt x="33" y="16"/>
                    </a:lnTo>
                    <a:lnTo>
                      <a:pt x="32" y="10"/>
                    </a:lnTo>
                    <a:lnTo>
                      <a:pt x="28" y="5"/>
                    </a:lnTo>
                    <a:lnTo>
                      <a:pt x="23" y="1"/>
                    </a:lnTo>
                    <a:lnTo>
                      <a:pt x="16" y="0"/>
                    </a:lnTo>
                    <a:lnTo>
                      <a:pt x="10" y="1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18" name="Freeform 3257">
                <a:extLst>
                  <a:ext uri="{FF2B5EF4-FFF2-40B4-BE49-F238E27FC236}">
                    <a16:creationId xmlns:a16="http://schemas.microsoft.com/office/drawing/2014/main" id="{456DBC5E-4574-410A-9F34-37E2FDFE54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1" y="2179"/>
                <a:ext cx="16" cy="17"/>
              </a:xfrm>
              <a:custGeom>
                <a:avLst/>
                <a:gdLst>
                  <a:gd name="T0" fmla="*/ 1 w 34"/>
                  <a:gd name="T1" fmla="*/ 1 h 34"/>
                  <a:gd name="T2" fmla="*/ 0 w 34"/>
                  <a:gd name="T3" fmla="*/ 1 h 34"/>
                  <a:gd name="T4" fmla="*/ 0 w 34"/>
                  <a:gd name="T5" fmla="*/ 2 h 34"/>
                  <a:gd name="T6" fmla="*/ 0 w 34"/>
                  <a:gd name="T7" fmla="*/ 2 h 34"/>
                  <a:gd name="T8" fmla="*/ 0 w 34"/>
                  <a:gd name="T9" fmla="*/ 3 h 34"/>
                  <a:gd name="T10" fmla="*/ 0 w 34"/>
                  <a:gd name="T11" fmla="*/ 4 h 34"/>
                  <a:gd name="T12" fmla="*/ 1 w 34"/>
                  <a:gd name="T13" fmla="*/ 5 h 34"/>
                  <a:gd name="T14" fmla="*/ 2 w 34"/>
                  <a:gd name="T15" fmla="*/ 5 h 34"/>
                  <a:gd name="T16" fmla="*/ 2 w 34"/>
                  <a:gd name="T17" fmla="*/ 5 h 34"/>
                  <a:gd name="T18" fmla="*/ 2 w 34"/>
                  <a:gd name="T19" fmla="*/ 5 h 34"/>
                  <a:gd name="T20" fmla="*/ 3 w 34"/>
                  <a:gd name="T21" fmla="*/ 4 h 34"/>
                  <a:gd name="T22" fmla="*/ 4 w 34"/>
                  <a:gd name="T23" fmla="*/ 3 h 34"/>
                  <a:gd name="T24" fmla="*/ 4 w 34"/>
                  <a:gd name="T25" fmla="*/ 2 h 34"/>
                  <a:gd name="T26" fmla="*/ 4 w 34"/>
                  <a:gd name="T27" fmla="*/ 2 h 34"/>
                  <a:gd name="T28" fmla="*/ 3 w 34"/>
                  <a:gd name="T29" fmla="*/ 1 h 34"/>
                  <a:gd name="T30" fmla="*/ 3 w 34"/>
                  <a:gd name="T31" fmla="*/ 1 h 34"/>
                  <a:gd name="T32" fmla="*/ 2 w 34"/>
                  <a:gd name="T33" fmla="*/ 0 h 34"/>
                  <a:gd name="T34" fmla="*/ 1 w 34"/>
                  <a:gd name="T35" fmla="*/ 1 h 3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4"/>
                  <a:gd name="T55" fmla="*/ 0 h 34"/>
                  <a:gd name="T56" fmla="*/ 34 w 34"/>
                  <a:gd name="T57" fmla="*/ 34 h 3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4" h="34">
                    <a:moveTo>
                      <a:pt x="11" y="1"/>
                    </a:moveTo>
                    <a:lnTo>
                      <a:pt x="6" y="5"/>
                    </a:lnTo>
                    <a:lnTo>
                      <a:pt x="2" y="11"/>
                    </a:lnTo>
                    <a:lnTo>
                      <a:pt x="0" y="16"/>
                    </a:lnTo>
                    <a:lnTo>
                      <a:pt x="2" y="23"/>
                    </a:lnTo>
                    <a:lnTo>
                      <a:pt x="6" y="29"/>
                    </a:lnTo>
                    <a:lnTo>
                      <a:pt x="11" y="33"/>
                    </a:lnTo>
                    <a:lnTo>
                      <a:pt x="18" y="34"/>
                    </a:lnTo>
                    <a:lnTo>
                      <a:pt x="24" y="33"/>
                    </a:lnTo>
                    <a:lnTo>
                      <a:pt x="29" y="29"/>
                    </a:lnTo>
                    <a:lnTo>
                      <a:pt x="33" y="23"/>
                    </a:lnTo>
                    <a:lnTo>
                      <a:pt x="34" y="16"/>
                    </a:lnTo>
                    <a:lnTo>
                      <a:pt x="33" y="11"/>
                    </a:lnTo>
                    <a:lnTo>
                      <a:pt x="29" y="5"/>
                    </a:lnTo>
                    <a:lnTo>
                      <a:pt x="25" y="1"/>
                    </a:lnTo>
                    <a:lnTo>
                      <a:pt x="18" y="0"/>
                    </a:lnTo>
                    <a:lnTo>
                      <a:pt x="11" y="1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19" name="Freeform 3258">
                <a:extLst>
                  <a:ext uri="{FF2B5EF4-FFF2-40B4-BE49-F238E27FC236}">
                    <a16:creationId xmlns:a16="http://schemas.microsoft.com/office/drawing/2014/main" id="{16AF1E83-D46A-42DE-8B4E-A870B0E677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9" y="2161"/>
                <a:ext cx="17" cy="16"/>
              </a:xfrm>
              <a:custGeom>
                <a:avLst/>
                <a:gdLst>
                  <a:gd name="T0" fmla="*/ 2 w 34"/>
                  <a:gd name="T1" fmla="*/ 0 h 34"/>
                  <a:gd name="T2" fmla="*/ 1 w 34"/>
                  <a:gd name="T3" fmla="*/ 0 h 34"/>
                  <a:gd name="T4" fmla="*/ 1 w 34"/>
                  <a:gd name="T5" fmla="*/ 1 h 34"/>
                  <a:gd name="T6" fmla="*/ 0 w 34"/>
                  <a:gd name="T7" fmla="*/ 2 h 34"/>
                  <a:gd name="T8" fmla="*/ 1 w 34"/>
                  <a:gd name="T9" fmla="*/ 2 h 34"/>
                  <a:gd name="T10" fmla="*/ 1 w 34"/>
                  <a:gd name="T11" fmla="*/ 3 h 34"/>
                  <a:gd name="T12" fmla="*/ 2 w 34"/>
                  <a:gd name="T13" fmla="*/ 4 h 34"/>
                  <a:gd name="T14" fmla="*/ 2 w 34"/>
                  <a:gd name="T15" fmla="*/ 4 h 34"/>
                  <a:gd name="T16" fmla="*/ 3 w 34"/>
                  <a:gd name="T17" fmla="*/ 4 h 34"/>
                  <a:gd name="T18" fmla="*/ 3 w 34"/>
                  <a:gd name="T19" fmla="*/ 4 h 34"/>
                  <a:gd name="T20" fmla="*/ 4 w 34"/>
                  <a:gd name="T21" fmla="*/ 3 h 34"/>
                  <a:gd name="T22" fmla="*/ 4 w 34"/>
                  <a:gd name="T23" fmla="*/ 2 h 34"/>
                  <a:gd name="T24" fmla="*/ 5 w 34"/>
                  <a:gd name="T25" fmla="*/ 2 h 34"/>
                  <a:gd name="T26" fmla="*/ 4 w 34"/>
                  <a:gd name="T27" fmla="*/ 1 h 34"/>
                  <a:gd name="T28" fmla="*/ 4 w 34"/>
                  <a:gd name="T29" fmla="*/ 0 h 34"/>
                  <a:gd name="T30" fmla="*/ 3 w 34"/>
                  <a:gd name="T31" fmla="*/ 0 h 34"/>
                  <a:gd name="T32" fmla="*/ 2 w 34"/>
                  <a:gd name="T33" fmla="*/ 0 h 34"/>
                  <a:gd name="T34" fmla="*/ 2 w 34"/>
                  <a:gd name="T35" fmla="*/ 0 h 3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4"/>
                  <a:gd name="T55" fmla="*/ 0 h 34"/>
                  <a:gd name="T56" fmla="*/ 34 w 34"/>
                  <a:gd name="T57" fmla="*/ 34 h 3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4" h="34">
                    <a:moveTo>
                      <a:pt x="10" y="1"/>
                    </a:moveTo>
                    <a:lnTo>
                      <a:pt x="5" y="6"/>
                    </a:lnTo>
                    <a:lnTo>
                      <a:pt x="1" y="11"/>
                    </a:lnTo>
                    <a:lnTo>
                      <a:pt x="0" y="18"/>
                    </a:lnTo>
                    <a:lnTo>
                      <a:pt x="1" y="23"/>
                    </a:lnTo>
                    <a:lnTo>
                      <a:pt x="5" y="29"/>
                    </a:lnTo>
                    <a:lnTo>
                      <a:pt x="10" y="33"/>
                    </a:lnTo>
                    <a:lnTo>
                      <a:pt x="16" y="34"/>
                    </a:lnTo>
                    <a:lnTo>
                      <a:pt x="23" y="33"/>
                    </a:lnTo>
                    <a:lnTo>
                      <a:pt x="29" y="29"/>
                    </a:lnTo>
                    <a:lnTo>
                      <a:pt x="32" y="23"/>
                    </a:lnTo>
                    <a:lnTo>
                      <a:pt x="34" y="18"/>
                    </a:lnTo>
                    <a:lnTo>
                      <a:pt x="32" y="11"/>
                    </a:lnTo>
                    <a:lnTo>
                      <a:pt x="29" y="6"/>
                    </a:lnTo>
                    <a:lnTo>
                      <a:pt x="23" y="1"/>
                    </a:lnTo>
                    <a:lnTo>
                      <a:pt x="16" y="0"/>
                    </a:lnTo>
                    <a:lnTo>
                      <a:pt x="10" y="1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20" name="Freeform 3259">
                <a:extLst>
                  <a:ext uri="{FF2B5EF4-FFF2-40B4-BE49-F238E27FC236}">
                    <a16:creationId xmlns:a16="http://schemas.microsoft.com/office/drawing/2014/main" id="{0E0ABEC4-540F-4560-BD73-AA46D9E14D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7" y="2143"/>
                <a:ext cx="17" cy="16"/>
              </a:xfrm>
              <a:custGeom>
                <a:avLst/>
                <a:gdLst>
                  <a:gd name="T0" fmla="*/ 2 w 33"/>
                  <a:gd name="T1" fmla="*/ 0 h 34"/>
                  <a:gd name="T2" fmla="*/ 1 w 33"/>
                  <a:gd name="T3" fmla="*/ 0 h 34"/>
                  <a:gd name="T4" fmla="*/ 1 w 33"/>
                  <a:gd name="T5" fmla="*/ 1 h 34"/>
                  <a:gd name="T6" fmla="*/ 0 w 33"/>
                  <a:gd name="T7" fmla="*/ 2 h 34"/>
                  <a:gd name="T8" fmla="*/ 1 w 33"/>
                  <a:gd name="T9" fmla="*/ 2 h 34"/>
                  <a:gd name="T10" fmla="*/ 1 w 33"/>
                  <a:gd name="T11" fmla="*/ 3 h 34"/>
                  <a:gd name="T12" fmla="*/ 2 w 33"/>
                  <a:gd name="T13" fmla="*/ 4 h 34"/>
                  <a:gd name="T14" fmla="*/ 2 w 33"/>
                  <a:gd name="T15" fmla="*/ 4 h 34"/>
                  <a:gd name="T16" fmla="*/ 3 w 33"/>
                  <a:gd name="T17" fmla="*/ 4 h 34"/>
                  <a:gd name="T18" fmla="*/ 3 w 33"/>
                  <a:gd name="T19" fmla="*/ 4 h 34"/>
                  <a:gd name="T20" fmla="*/ 4 w 33"/>
                  <a:gd name="T21" fmla="*/ 3 h 34"/>
                  <a:gd name="T22" fmla="*/ 4 w 33"/>
                  <a:gd name="T23" fmla="*/ 2 h 34"/>
                  <a:gd name="T24" fmla="*/ 5 w 33"/>
                  <a:gd name="T25" fmla="*/ 2 h 34"/>
                  <a:gd name="T26" fmla="*/ 4 w 33"/>
                  <a:gd name="T27" fmla="*/ 1 h 34"/>
                  <a:gd name="T28" fmla="*/ 4 w 33"/>
                  <a:gd name="T29" fmla="*/ 0 h 34"/>
                  <a:gd name="T30" fmla="*/ 3 w 33"/>
                  <a:gd name="T31" fmla="*/ 0 h 34"/>
                  <a:gd name="T32" fmla="*/ 2 w 33"/>
                  <a:gd name="T33" fmla="*/ 0 h 34"/>
                  <a:gd name="T34" fmla="*/ 2 w 33"/>
                  <a:gd name="T35" fmla="*/ 0 h 3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3"/>
                  <a:gd name="T55" fmla="*/ 0 h 34"/>
                  <a:gd name="T56" fmla="*/ 33 w 33"/>
                  <a:gd name="T57" fmla="*/ 34 h 3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3" h="34">
                    <a:moveTo>
                      <a:pt x="10" y="2"/>
                    </a:moveTo>
                    <a:lnTo>
                      <a:pt x="4" y="5"/>
                    </a:lnTo>
                    <a:lnTo>
                      <a:pt x="1" y="11"/>
                    </a:lnTo>
                    <a:lnTo>
                      <a:pt x="0" y="17"/>
                    </a:lnTo>
                    <a:lnTo>
                      <a:pt x="1" y="24"/>
                    </a:lnTo>
                    <a:lnTo>
                      <a:pt x="4" y="29"/>
                    </a:lnTo>
                    <a:lnTo>
                      <a:pt x="9" y="33"/>
                    </a:lnTo>
                    <a:lnTo>
                      <a:pt x="16" y="34"/>
                    </a:lnTo>
                    <a:lnTo>
                      <a:pt x="23" y="33"/>
                    </a:lnTo>
                    <a:lnTo>
                      <a:pt x="28" y="28"/>
                    </a:lnTo>
                    <a:lnTo>
                      <a:pt x="31" y="24"/>
                    </a:lnTo>
                    <a:lnTo>
                      <a:pt x="33" y="17"/>
                    </a:lnTo>
                    <a:lnTo>
                      <a:pt x="31" y="11"/>
                    </a:lnTo>
                    <a:lnTo>
                      <a:pt x="28" y="5"/>
                    </a:lnTo>
                    <a:lnTo>
                      <a:pt x="23" y="2"/>
                    </a:lnTo>
                    <a:lnTo>
                      <a:pt x="16" y="0"/>
                    </a:lnTo>
                    <a:lnTo>
                      <a:pt x="10" y="2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621" name="Freeform 3260">
                <a:extLst>
                  <a:ext uri="{FF2B5EF4-FFF2-40B4-BE49-F238E27FC236}">
                    <a16:creationId xmlns:a16="http://schemas.microsoft.com/office/drawing/2014/main" id="{C04E40EA-D498-42B1-A807-F987CC6576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0" y="2087"/>
                <a:ext cx="146" cy="110"/>
              </a:xfrm>
              <a:custGeom>
                <a:avLst/>
                <a:gdLst>
                  <a:gd name="T0" fmla="*/ 9 w 291"/>
                  <a:gd name="T1" fmla="*/ 28 h 220"/>
                  <a:gd name="T2" fmla="*/ 37 w 291"/>
                  <a:gd name="T3" fmla="*/ 0 h 220"/>
                  <a:gd name="T4" fmla="*/ 0 w 291"/>
                  <a:gd name="T5" fmla="*/ 15 h 220"/>
                  <a:gd name="T6" fmla="*/ 15 w 291"/>
                  <a:gd name="T7" fmla="*/ 15 h 220"/>
                  <a:gd name="T8" fmla="*/ 9 w 291"/>
                  <a:gd name="T9" fmla="*/ 28 h 2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1"/>
                  <a:gd name="T16" fmla="*/ 0 h 220"/>
                  <a:gd name="T17" fmla="*/ 291 w 291"/>
                  <a:gd name="T18" fmla="*/ 220 h 2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1" h="220">
                    <a:moveTo>
                      <a:pt x="69" y="220"/>
                    </a:moveTo>
                    <a:lnTo>
                      <a:pt x="291" y="0"/>
                    </a:lnTo>
                    <a:lnTo>
                      <a:pt x="0" y="114"/>
                    </a:lnTo>
                    <a:lnTo>
                      <a:pt x="115" y="114"/>
                    </a:lnTo>
                    <a:lnTo>
                      <a:pt x="69" y="220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2">
            <a:extLst>
              <a:ext uri="{FF2B5EF4-FFF2-40B4-BE49-F238E27FC236}">
                <a16:creationId xmlns:a16="http://schemas.microsoft.com/office/drawing/2014/main" id="{98068DCD-9115-4A02-A9E9-DF140E6992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3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FEB307F-BA85-4BDD-B331-89D4B5097B3D}" type="slidenum">
              <a:rPr lang="cs-CZ" altLang="cs-CZ" sz="26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cs-CZ" altLang="cs-CZ" sz="2600">
              <a:latin typeface="Arial" panose="020B0604020202020204" pitchFamily="34" charset="0"/>
            </a:endParaRPr>
          </a:p>
        </p:txBody>
      </p:sp>
      <p:sp>
        <p:nvSpPr>
          <p:cNvPr id="5123" name="Rectangle 1026">
            <a:extLst>
              <a:ext uri="{FF2B5EF4-FFF2-40B4-BE49-F238E27FC236}">
                <a16:creationId xmlns:a16="http://schemas.microsoft.com/office/drawing/2014/main" id="{C417ACB2-BD70-44E4-B962-969C0355F4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DOT PLOT</a:t>
            </a:r>
          </a:p>
        </p:txBody>
      </p:sp>
      <p:sp>
        <p:nvSpPr>
          <p:cNvPr id="5124" name="Rectangle 1028">
            <a:extLst>
              <a:ext uri="{FF2B5EF4-FFF2-40B4-BE49-F238E27FC236}">
                <a16:creationId xmlns:a16="http://schemas.microsoft.com/office/drawing/2014/main" id="{B6AFAFFB-E06F-49C2-BC7F-44CE9B747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6925" y="2176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3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0"/>
          </a:p>
        </p:txBody>
      </p:sp>
      <p:pic>
        <p:nvPicPr>
          <p:cNvPr id="5125" name="Picture 1027" descr="rozptýlení">
            <a:extLst>
              <a:ext uri="{FF2B5EF4-FFF2-40B4-BE49-F238E27FC236}">
                <a16:creationId xmlns:a16="http://schemas.microsoft.com/office/drawing/2014/main" id="{68E7C8F1-9F6B-4DF1-8213-D04329DDA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86000"/>
            <a:ext cx="7848600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číslo snímku 2">
            <a:extLst>
              <a:ext uri="{FF2B5EF4-FFF2-40B4-BE49-F238E27FC236}">
                <a16:creationId xmlns:a16="http://schemas.microsoft.com/office/drawing/2014/main" id="{49FD0640-3536-4D2A-8C1C-552D7A8170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3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AD7B620-70B8-4F12-A2AB-EA3FBAD3F59A}" type="slidenum">
              <a:rPr lang="cs-CZ" altLang="cs-CZ" sz="26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cs-CZ" altLang="cs-CZ" sz="2600"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48E74F4F-977C-4B47-81DE-CCDE9C082A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BOX PLOT</a:t>
            </a:r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id="{0B1D4598-0243-4974-B5F0-A03A4DBE63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0"/>
            <a:ext cx="8382000" cy="407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AutoShape 31">
            <a:extLst>
              <a:ext uri="{FF2B5EF4-FFF2-40B4-BE49-F238E27FC236}">
                <a16:creationId xmlns:a16="http://schemas.microsoft.com/office/drawing/2014/main" id="{230C1D18-E35C-4AD1-A4AF-FF72204A2E37}"/>
              </a:ext>
            </a:extLst>
          </p:cNvPr>
          <p:cNvSpPr>
            <a:spLocks/>
          </p:cNvSpPr>
          <p:nvPr/>
        </p:nvSpPr>
        <p:spPr bwMode="auto">
          <a:xfrm rot="5400000">
            <a:off x="4914900" y="4686300"/>
            <a:ext cx="152400" cy="838200"/>
          </a:xfrm>
          <a:prstGeom prst="rightBrace">
            <a:avLst>
              <a:gd name="adj1" fmla="val 45833"/>
              <a:gd name="adj2" fmla="val 50000"/>
            </a:avLst>
          </a:prstGeom>
          <a:noFill/>
          <a:ln w="28575">
            <a:solidFill>
              <a:srgbClr val="66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3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0"/>
          </a:p>
        </p:txBody>
      </p:sp>
      <p:sp>
        <p:nvSpPr>
          <p:cNvPr id="6150" name="Rectangle 38">
            <a:extLst>
              <a:ext uri="{FF2B5EF4-FFF2-40B4-BE49-F238E27FC236}">
                <a16:creationId xmlns:a16="http://schemas.microsoft.com/office/drawing/2014/main" id="{7DF23978-55D4-4C8A-A9F6-AA54082BC2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943600"/>
            <a:ext cx="428625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3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0"/>
          </a:p>
        </p:txBody>
      </p:sp>
      <p:sp>
        <p:nvSpPr>
          <p:cNvPr id="6151" name="Rectangle 39">
            <a:extLst>
              <a:ext uri="{FF2B5EF4-FFF2-40B4-BE49-F238E27FC236}">
                <a16:creationId xmlns:a16="http://schemas.microsoft.com/office/drawing/2014/main" id="{238C1261-41C9-4C44-880A-D6182839F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943600"/>
            <a:ext cx="428625" cy="254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3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0"/>
          </a:p>
        </p:txBody>
      </p:sp>
      <p:grpSp>
        <p:nvGrpSpPr>
          <p:cNvPr id="6152" name="Group 48">
            <a:extLst>
              <a:ext uri="{FF2B5EF4-FFF2-40B4-BE49-F238E27FC236}">
                <a16:creationId xmlns:a16="http://schemas.microsoft.com/office/drawing/2014/main" id="{F1E1EB02-6826-4652-8494-F364550313A2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133600"/>
            <a:ext cx="8382000" cy="4637088"/>
            <a:chOff x="480" y="1344"/>
            <a:chExt cx="5280" cy="2921"/>
          </a:xfrm>
        </p:grpSpPr>
        <p:grpSp>
          <p:nvGrpSpPr>
            <p:cNvPr id="6157" name="Group 11">
              <a:extLst>
                <a:ext uri="{FF2B5EF4-FFF2-40B4-BE49-F238E27FC236}">
                  <a16:creationId xmlns:a16="http://schemas.microsoft.com/office/drawing/2014/main" id="{E678C648-4A24-497A-AF17-36149F0D05BC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4992" y="2688"/>
              <a:ext cx="768" cy="144"/>
              <a:chOff x="480" y="2688"/>
              <a:chExt cx="768" cy="144"/>
            </a:xfrm>
          </p:grpSpPr>
          <p:sp>
            <p:nvSpPr>
              <p:cNvPr id="6176" name="AutoShape 12">
                <a:extLst>
                  <a:ext uri="{FF2B5EF4-FFF2-40B4-BE49-F238E27FC236}">
                    <a16:creationId xmlns:a16="http://schemas.microsoft.com/office/drawing/2014/main" id="{70CD38B7-FE55-4585-8BA3-0B521975C058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816" y="2400"/>
                <a:ext cx="144" cy="720"/>
              </a:xfrm>
              <a:prstGeom prst="rightBrace">
                <a:avLst>
                  <a:gd name="adj1" fmla="val 41667"/>
                  <a:gd name="adj2" fmla="val 50000"/>
                </a:avLst>
              </a:prstGeom>
              <a:noFill/>
              <a:ln w="28575">
                <a:solidFill>
                  <a:srgbClr val="008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6177" name="Rectangle 13">
                <a:extLst>
                  <a:ext uri="{FF2B5EF4-FFF2-40B4-BE49-F238E27FC236}">
                    <a16:creationId xmlns:a16="http://schemas.microsoft.com/office/drawing/2014/main" id="{FC0D12A9-19B0-4EF4-84D0-9005543195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" y="2688"/>
                <a:ext cx="144" cy="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6178" name="Line 14">
                <a:extLst>
                  <a:ext uri="{FF2B5EF4-FFF2-40B4-BE49-F238E27FC236}">
                    <a16:creationId xmlns:a16="http://schemas.microsoft.com/office/drawing/2014/main" id="{20E22E9C-3BE9-473A-905E-77BEFDB084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00" y="2765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</p:grpSp>
        <p:grpSp>
          <p:nvGrpSpPr>
            <p:cNvPr id="6158" name="Group 19">
              <a:extLst>
                <a:ext uri="{FF2B5EF4-FFF2-40B4-BE49-F238E27FC236}">
                  <a16:creationId xmlns:a16="http://schemas.microsoft.com/office/drawing/2014/main" id="{42C47E25-2AF6-4A00-8F44-7712E450E5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2688"/>
              <a:ext cx="768" cy="144"/>
              <a:chOff x="480" y="2688"/>
              <a:chExt cx="768" cy="144"/>
            </a:xfrm>
          </p:grpSpPr>
          <p:sp>
            <p:nvSpPr>
              <p:cNvPr id="6173" name="AutoShape 20">
                <a:extLst>
                  <a:ext uri="{FF2B5EF4-FFF2-40B4-BE49-F238E27FC236}">
                    <a16:creationId xmlns:a16="http://schemas.microsoft.com/office/drawing/2014/main" id="{10B296CA-7DCE-4F9D-A429-46A3D1E9AE93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816" y="2400"/>
                <a:ext cx="144" cy="720"/>
              </a:xfrm>
              <a:prstGeom prst="rightBrace">
                <a:avLst>
                  <a:gd name="adj1" fmla="val 41667"/>
                  <a:gd name="adj2" fmla="val 50000"/>
                </a:avLst>
              </a:prstGeom>
              <a:noFill/>
              <a:ln w="28575">
                <a:solidFill>
                  <a:srgbClr val="008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6174" name="Rectangle 21">
                <a:extLst>
                  <a:ext uri="{FF2B5EF4-FFF2-40B4-BE49-F238E27FC236}">
                    <a16:creationId xmlns:a16="http://schemas.microsoft.com/office/drawing/2014/main" id="{78349F37-1CA2-455C-9160-A61E0F577E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" y="2688"/>
                <a:ext cx="144" cy="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Blip>
                    <a:blip r:embed="rId2"/>
                  </a:buBlip>
                  <a:defRPr sz="2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Blip>
                    <a:blip r:embed="rId3"/>
                  </a:buBlip>
                  <a:defRPr sz="2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2400" b="0"/>
              </a:p>
            </p:txBody>
          </p:sp>
          <p:sp>
            <p:nvSpPr>
              <p:cNvPr id="6175" name="Line 22">
                <a:extLst>
                  <a:ext uri="{FF2B5EF4-FFF2-40B4-BE49-F238E27FC236}">
                    <a16:creationId xmlns:a16="http://schemas.microsoft.com/office/drawing/2014/main" id="{B42B68A3-133D-43EF-AD6D-980CB4EF91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00" y="2765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</p:grpSp>
        <p:sp>
          <p:nvSpPr>
            <p:cNvPr id="6159" name="AutoShape 17">
              <a:extLst>
                <a:ext uri="{FF2B5EF4-FFF2-40B4-BE49-F238E27FC236}">
                  <a16:creationId xmlns:a16="http://schemas.microsoft.com/office/drawing/2014/main" id="{A17F0E56-6FF2-4A03-971E-FFA48208C7F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632" y="2352"/>
              <a:ext cx="96" cy="768"/>
            </a:xfrm>
            <a:prstGeom prst="rightBrace">
              <a:avLst>
                <a:gd name="adj1" fmla="val 66667"/>
                <a:gd name="adj2" fmla="val 71481"/>
              </a:avLst>
            </a:prstGeom>
            <a:noFill/>
            <a:ln w="28575">
              <a:solidFill>
                <a:srgbClr val="800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6160" name="AutoShape 27">
              <a:extLst>
                <a:ext uri="{FF2B5EF4-FFF2-40B4-BE49-F238E27FC236}">
                  <a16:creationId xmlns:a16="http://schemas.microsoft.com/office/drawing/2014/main" id="{494C8337-8E1E-410C-A286-F7436B291180}"/>
                </a:ext>
              </a:extLst>
            </p:cNvPr>
            <p:cNvSpPr>
              <a:spLocks/>
            </p:cNvSpPr>
            <p:nvPr/>
          </p:nvSpPr>
          <p:spPr bwMode="auto">
            <a:xfrm rot="16200000" flipH="1">
              <a:off x="4512" y="2352"/>
              <a:ext cx="96" cy="768"/>
            </a:xfrm>
            <a:prstGeom prst="rightBrace">
              <a:avLst>
                <a:gd name="adj1" fmla="val 66667"/>
                <a:gd name="adj2" fmla="val 71481"/>
              </a:avLst>
            </a:prstGeom>
            <a:noFill/>
            <a:ln w="28575">
              <a:solidFill>
                <a:srgbClr val="800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6161" name="Line 32">
              <a:extLst>
                <a:ext uri="{FF2B5EF4-FFF2-40B4-BE49-F238E27FC236}">
                  <a16:creationId xmlns:a16="http://schemas.microsoft.com/office/drawing/2014/main" id="{DD3E6E73-3562-4857-944D-92D6E9CAFB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49" y="3282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6162" name="Text Box 34">
              <a:extLst>
                <a:ext uri="{FF2B5EF4-FFF2-40B4-BE49-F238E27FC236}">
                  <a16:creationId xmlns:a16="http://schemas.microsoft.com/office/drawing/2014/main" id="{17A7F1B6-C1BE-4DF9-AF4F-8E651B2D77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3456"/>
              <a:ext cx="480" cy="31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10800" rIns="18000" bIns="1080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/>
                <a:t>lower</a:t>
              </a:r>
            </a:p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/>
                <a:t>quartil</a:t>
              </a:r>
            </a:p>
          </p:txBody>
        </p:sp>
        <p:sp>
          <p:nvSpPr>
            <p:cNvPr id="6163" name="Text Box 35">
              <a:extLst>
                <a:ext uri="{FF2B5EF4-FFF2-40B4-BE49-F238E27FC236}">
                  <a16:creationId xmlns:a16="http://schemas.microsoft.com/office/drawing/2014/main" id="{7DE38A71-2251-4369-B715-3439C177C9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3436"/>
              <a:ext cx="480" cy="308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10800" rIns="18000" bIns="1080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/>
                <a:t>upper</a:t>
              </a:r>
            </a:p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/>
                <a:t>kvartil</a:t>
              </a:r>
            </a:p>
          </p:txBody>
        </p:sp>
        <p:sp>
          <p:nvSpPr>
            <p:cNvPr id="6164" name="Line 36">
              <a:extLst>
                <a:ext uri="{FF2B5EF4-FFF2-40B4-BE49-F238E27FC236}">
                  <a16:creationId xmlns:a16="http://schemas.microsoft.com/office/drawing/2014/main" id="{8280050B-05EB-47EC-BC82-77A71FD722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6165" name="Line 37">
              <a:extLst>
                <a:ext uri="{FF2B5EF4-FFF2-40B4-BE49-F238E27FC236}">
                  <a16:creationId xmlns:a16="http://schemas.microsoft.com/office/drawing/2014/main" id="{5D813C2D-662A-4E43-99B6-9329E3A763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8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6166" name="Text Box 42">
              <a:extLst>
                <a:ext uri="{FF2B5EF4-FFF2-40B4-BE49-F238E27FC236}">
                  <a16:creationId xmlns:a16="http://schemas.microsoft.com/office/drawing/2014/main" id="{627023B2-F6C1-42CF-919D-BFEB18BFF1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392"/>
              <a:ext cx="1296" cy="352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>
                  <a:solidFill>
                    <a:schemeClr val="bg1"/>
                  </a:solidFill>
                </a:rPr>
                <a:t>fence</a:t>
              </a:r>
            </a:p>
            <a:p>
              <a:pPr algn="ctr" eaLnBrk="1" hangingPunct="1"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>
                  <a:solidFill>
                    <a:schemeClr val="bg1"/>
                  </a:solidFill>
                </a:rPr>
                <a:t>outer           inner</a:t>
              </a:r>
            </a:p>
          </p:txBody>
        </p:sp>
        <p:sp>
          <p:nvSpPr>
            <p:cNvPr id="6167" name="Line 43">
              <a:extLst>
                <a:ext uri="{FF2B5EF4-FFF2-40B4-BE49-F238E27FC236}">
                  <a16:creationId xmlns:a16="http://schemas.microsoft.com/office/drawing/2014/main" id="{7EB0694C-361D-4137-A2BC-20E5ED5644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728"/>
              <a:ext cx="19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6168" name="Line 44">
              <a:extLst>
                <a:ext uri="{FF2B5EF4-FFF2-40B4-BE49-F238E27FC236}">
                  <a16:creationId xmlns:a16="http://schemas.microsoft.com/office/drawing/2014/main" id="{0BA8A86A-690E-432F-BB1F-DFAEEC0DE2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1728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6169" name="Text Box 45">
              <a:extLst>
                <a:ext uri="{FF2B5EF4-FFF2-40B4-BE49-F238E27FC236}">
                  <a16:creationId xmlns:a16="http://schemas.microsoft.com/office/drawing/2014/main" id="{9B96428C-C58C-44FD-BD97-A60F175D36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1344"/>
              <a:ext cx="1296" cy="352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>
                  <a:solidFill>
                    <a:schemeClr val="bg1"/>
                  </a:solidFill>
                </a:rPr>
                <a:t>fence</a:t>
              </a:r>
            </a:p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>
                  <a:solidFill>
                    <a:schemeClr val="bg1"/>
                  </a:solidFill>
                </a:rPr>
                <a:t>inner           outer</a:t>
              </a:r>
            </a:p>
          </p:txBody>
        </p:sp>
        <p:sp>
          <p:nvSpPr>
            <p:cNvPr id="6170" name="Line 46">
              <a:extLst>
                <a:ext uri="{FF2B5EF4-FFF2-40B4-BE49-F238E27FC236}">
                  <a16:creationId xmlns:a16="http://schemas.microsoft.com/office/drawing/2014/main" id="{62672AF4-FBB6-462A-B69D-CB021A3408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4" y="1680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6171" name="Line 47">
              <a:extLst>
                <a:ext uri="{FF2B5EF4-FFF2-40B4-BE49-F238E27FC236}">
                  <a16:creationId xmlns:a16="http://schemas.microsoft.com/office/drawing/2014/main" id="{425171CC-4E54-446D-8D3A-2DCA574FA6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2" y="1680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6172" name="Text Box 30">
              <a:extLst>
                <a:ext uri="{FF2B5EF4-FFF2-40B4-BE49-F238E27FC236}">
                  <a16:creationId xmlns:a16="http://schemas.microsoft.com/office/drawing/2014/main" id="{8B0E027A-AAC1-42A4-A770-AA773AB056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10" y="3861"/>
              <a:ext cx="1152" cy="404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/>
                <a:t>interquartile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/>
                <a:t>range (H)</a:t>
              </a:r>
            </a:p>
          </p:txBody>
        </p:sp>
      </p:grpSp>
      <p:sp>
        <p:nvSpPr>
          <p:cNvPr id="6153" name="Line 49">
            <a:extLst>
              <a:ext uri="{FF2B5EF4-FFF2-40B4-BE49-F238E27FC236}">
                <a16:creationId xmlns:a16="http://schemas.microsoft.com/office/drawing/2014/main" id="{7BE469AF-3EF7-414E-9119-7A59A5433C1F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403860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6154" name="Text Box 50">
            <a:extLst>
              <a:ext uri="{FF2B5EF4-FFF2-40B4-BE49-F238E27FC236}">
                <a16:creationId xmlns:a16="http://schemas.microsoft.com/office/drawing/2014/main" id="{7C0AFFB4-F469-46DF-A6EC-13544B8D3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33800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3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400"/>
              <a:t>číselná osa</a:t>
            </a:r>
          </a:p>
        </p:txBody>
      </p:sp>
      <p:sp>
        <p:nvSpPr>
          <p:cNvPr id="6155" name="Text Box 51">
            <a:extLst>
              <a:ext uri="{FF2B5EF4-FFF2-40B4-BE49-F238E27FC236}">
                <a16:creationId xmlns:a16="http://schemas.microsoft.com/office/drawing/2014/main" id="{815A3231-E1D4-45ED-9BFD-E54D09D64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3284538"/>
            <a:ext cx="792163" cy="276225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3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/>
              <a:t>median</a:t>
            </a:r>
          </a:p>
        </p:txBody>
      </p:sp>
      <p:sp>
        <p:nvSpPr>
          <p:cNvPr id="6156" name="Line 52">
            <a:extLst>
              <a:ext uri="{FF2B5EF4-FFF2-40B4-BE49-F238E27FC236}">
                <a16:creationId xmlns:a16="http://schemas.microsoft.com/office/drawing/2014/main" id="{7E6DFE55-5CF9-44DE-AC83-982CA5D4FE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76825" y="3573463"/>
            <a:ext cx="215900" cy="2873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číslo snímku 2">
            <a:extLst>
              <a:ext uri="{FF2B5EF4-FFF2-40B4-BE49-F238E27FC236}">
                <a16:creationId xmlns:a16="http://schemas.microsoft.com/office/drawing/2014/main" id="{FEAA4043-C46F-46AD-B47E-D26C7E45E8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3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4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5F1B1AD-6386-458B-A539-3BCDC1D03BCB}" type="slidenum">
              <a:rPr lang="cs-CZ" altLang="cs-CZ" sz="26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cs-CZ" altLang="cs-CZ" sz="2600">
              <a:latin typeface="Arial" panose="020B060402020202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01E7FB8-4A89-4E98-AA33-0C74FCA159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NOTCHED BOX PLOT</a:t>
            </a:r>
          </a:p>
        </p:txBody>
      </p:sp>
      <p:sp>
        <p:nvSpPr>
          <p:cNvPr id="7172" name="Text Box 8">
            <a:extLst>
              <a:ext uri="{FF2B5EF4-FFF2-40B4-BE49-F238E27FC236}">
                <a16:creationId xmlns:a16="http://schemas.microsoft.com/office/drawing/2014/main" id="{25A02DAD-D395-44AD-8186-8F2401BEA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724400"/>
            <a:ext cx="42050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3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4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0" dirty="0" err="1"/>
              <a:t>confidence</a:t>
            </a:r>
            <a:r>
              <a:rPr lang="cs-CZ" altLang="cs-CZ" sz="2400" b="0" dirty="0"/>
              <a:t> interval </a:t>
            </a:r>
            <a:r>
              <a:rPr lang="cs-CZ" altLang="cs-CZ" sz="2400" b="0" dirty="0" err="1"/>
              <a:t>of</a:t>
            </a:r>
            <a:r>
              <a:rPr lang="cs-CZ" altLang="cs-CZ" sz="2400" b="0" dirty="0"/>
              <a:t> </a:t>
            </a:r>
            <a:r>
              <a:rPr lang="cs-CZ" altLang="cs-CZ" sz="2400" b="0" dirty="0" err="1"/>
              <a:t>median</a:t>
            </a:r>
            <a:endParaRPr lang="cs-CZ" altLang="cs-CZ" sz="2400" b="0" dirty="0"/>
          </a:p>
        </p:txBody>
      </p:sp>
      <p:graphicFrame>
        <p:nvGraphicFramePr>
          <p:cNvPr id="7173" name="Object 9">
            <a:extLst>
              <a:ext uri="{FF2B5EF4-FFF2-40B4-BE49-F238E27FC236}">
                <a16:creationId xmlns:a16="http://schemas.microsoft.com/office/drawing/2014/main" id="{E0F5C0B4-BEB0-4086-9764-4AFEECBF0E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5486400"/>
          <a:ext cx="3581400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5" imgW="1295400" imgH="419100" progId="Equation.DSMT4">
                  <p:embed/>
                </p:oleObj>
              </mc:Choice>
              <mc:Fallback>
                <p:oleObj name="Equation" r:id="rId5" imgW="1295400" imgH="4191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486400"/>
                        <a:ext cx="3581400" cy="115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74" name="Group 15">
            <a:extLst>
              <a:ext uri="{FF2B5EF4-FFF2-40B4-BE49-F238E27FC236}">
                <a16:creationId xmlns:a16="http://schemas.microsoft.com/office/drawing/2014/main" id="{B48624BA-31F2-43D6-AF9B-955FA2A090B9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2590800"/>
            <a:ext cx="5181600" cy="2057400"/>
            <a:chOff x="1536" y="1344"/>
            <a:chExt cx="3264" cy="1296"/>
          </a:xfrm>
        </p:grpSpPr>
        <p:pic>
          <p:nvPicPr>
            <p:cNvPr id="7176" name="Picture 3">
              <a:extLst>
                <a:ext uri="{FF2B5EF4-FFF2-40B4-BE49-F238E27FC236}">
                  <a16:creationId xmlns:a16="http://schemas.microsoft.com/office/drawing/2014/main" id="{8A994398-3658-46A4-9B8B-1360652B20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1536"/>
              <a:ext cx="3150" cy="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7" name="Rectangle 5">
              <a:extLst>
                <a:ext uri="{FF2B5EF4-FFF2-40B4-BE49-F238E27FC236}">
                  <a16:creationId xmlns:a16="http://schemas.microsoft.com/office/drawing/2014/main" id="{264A8CBF-A1F3-43C3-BDEB-4E24C148A4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2160"/>
              <a:ext cx="768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3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4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7178" name="Rectangle 6">
              <a:extLst>
                <a:ext uri="{FF2B5EF4-FFF2-40B4-BE49-F238E27FC236}">
                  <a16:creationId xmlns:a16="http://schemas.microsoft.com/office/drawing/2014/main" id="{F207B5C1-4EBE-4ABC-8BC9-C700E09EA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160"/>
              <a:ext cx="768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3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4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7179" name="AutoShape 7">
              <a:extLst>
                <a:ext uri="{FF2B5EF4-FFF2-40B4-BE49-F238E27FC236}">
                  <a16:creationId xmlns:a16="http://schemas.microsoft.com/office/drawing/2014/main" id="{408D08F1-5E84-404A-B8D0-08478A50BE6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760" y="2472"/>
              <a:ext cx="144" cy="192"/>
            </a:xfrm>
            <a:prstGeom prst="rightBrace">
              <a:avLst>
                <a:gd name="adj1" fmla="val 11111"/>
                <a:gd name="adj2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3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4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7180" name="Line 10">
              <a:extLst>
                <a:ext uri="{FF2B5EF4-FFF2-40B4-BE49-F238E27FC236}">
                  <a16:creationId xmlns:a16="http://schemas.microsoft.com/office/drawing/2014/main" id="{A8F7D9DF-7B2A-4445-A70B-CC0F37F7A5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134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7181" name="Line 11">
              <a:extLst>
                <a:ext uri="{FF2B5EF4-FFF2-40B4-BE49-F238E27FC236}">
                  <a16:creationId xmlns:a16="http://schemas.microsoft.com/office/drawing/2014/main" id="{AACB452D-AC6C-47AE-9FA5-E0583611CC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134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7182" name="Line 12">
              <a:extLst>
                <a:ext uri="{FF2B5EF4-FFF2-40B4-BE49-F238E27FC236}">
                  <a16:creationId xmlns:a16="http://schemas.microsoft.com/office/drawing/2014/main" id="{03B186E6-2088-4EE0-A425-ADDDC7CA0A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1440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7175" name="Text Box 13">
            <a:extLst>
              <a:ext uri="{FF2B5EF4-FFF2-40B4-BE49-F238E27FC236}">
                <a16:creationId xmlns:a16="http://schemas.microsoft.com/office/drawing/2014/main" id="{1D2EA45D-5135-4138-A2DA-8C9F6B4960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286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3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4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0"/>
              <a:t>R</a:t>
            </a:r>
            <a:r>
              <a:rPr lang="cs-CZ" altLang="cs-CZ" sz="2400" b="0" baseline="-25000"/>
              <a:t>F</a:t>
            </a:r>
            <a:endParaRPr lang="cs-CZ" altLang="cs-CZ" sz="2400" b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číslo snímku 2">
            <a:extLst>
              <a:ext uri="{FF2B5EF4-FFF2-40B4-BE49-F238E27FC236}">
                <a16:creationId xmlns:a16="http://schemas.microsoft.com/office/drawing/2014/main" id="{79611CE3-69A9-4261-BDA8-28B6C03267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3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6103E5A-307B-46CD-9E80-89FF4F700314}" type="slidenum">
              <a:rPr lang="cs-CZ" altLang="cs-CZ" sz="26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cs-CZ" altLang="cs-CZ" sz="2600">
              <a:latin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6ABE0FF5-0A14-46DE-9121-12D03942C8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838200"/>
            <a:ext cx="8001000" cy="839788"/>
          </a:xfrm>
        </p:spPr>
        <p:txBody>
          <a:bodyPr/>
          <a:lstStyle/>
          <a:p>
            <a:pPr eaLnBrk="1" hangingPunct="1"/>
            <a:r>
              <a:rPr lang="cs-CZ" altLang="cs-CZ"/>
              <a:t>Q-Q PLOT</a:t>
            </a:r>
          </a:p>
        </p:txBody>
      </p:sp>
      <p:sp>
        <p:nvSpPr>
          <p:cNvPr id="8196" name="Oval 9">
            <a:extLst>
              <a:ext uri="{FF2B5EF4-FFF2-40B4-BE49-F238E27FC236}">
                <a16:creationId xmlns:a16="http://schemas.microsoft.com/office/drawing/2014/main" id="{0FA0C6F0-410A-439E-8602-C12E844E4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724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3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0"/>
          </a:p>
        </p:txBody>
      </p:sp>
      <p:sp>
        <p:nvSpPr>
          <p:cNvPr id="8197" name="Oval 11">
            <a:extLst>
              <a:ext uri="{FF2B5EF4-FFF2-40B4-BE49-F238E27FC236}">
                <a16:creationId xmlns:a16="http://schemas.microsoft.com/office/drawing/2014/main" id="{8A62321A-2212-4BE5-A161-F61EA9C16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572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3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0"/>
          </a:p>
        </p:txBody>
      </p:sp>
      <p:sp>
        <p:nvSpPr>
          <p:cNvPr id="8198" name="Oval 13">
            <a:extLst>
              <a:ext uri="{FF2B5EF4-FFF2-40B4-BE49-F238E27FC236}">
                <a16:creationId xmlns:a16="http://schemas.microsoft.com/office/drawing/2014/main" id="{FB4B0AA2-133D-45B6-A811-7E9E4FC88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191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3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0"/>
          </a:p>
        </p:txBody>
      </p:sp>
      <p:sp>
        <p:nvSpPr>
          <p:cNvPr id="8199" name="Text Box 20">
            <a:extLst>
              <a:ext uri="{FF2B5EF4-FFF2-40B4-BE49-F238E27FC236}">
                <a16:creationId xmlns:a16="http://schemas.microsoft.com/office/drawing/2014/main" id="{444533CD-D442-415E-BBD2-169BFC5C3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4290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3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2400" b="0"/>
          </a:p>
        </p:txBody>
      </p:sp>
      <p:grpSp>
        <p:nvGrpSpPr>
          <p:cNvPr id="8200" name="Group 33">
            <a:extLst>
              <a:ext uri="{FF2B5EF4-FFF2-40B4-BE49-F238E27FC236}">
                <a16:creationId xmlns:a16="http://schemas.microsoft.com/office/drawing/2014/main" id="{D4F7ED69-9623-46B6-BDF5-9EFD5DDAF140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3124200"/>
            <a:ext cx="7805738" cy="3457575"/>
            <a:chOff x="612" y="1968"/>
            <a:chExt cx="4917" cy="2178"/>
          </a:xfrm>
        </p:grpSpPr>
        <p:sp>
          <p:nvSpPr>
            <p:cNvPr id="8201" name="Line 6">
              <a:extLst>
                <a:ext uri="{FF2B5EF4-FFF2-40B4-BE49-F238E27FC236}">
                  <a16:creationId xmlns:a16="http://schemas.microsoft.com/office/drawing/2014/main" id="{3BD69640-8335-4E52-81B3-9C5CB68619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2064"/>
              <a:ext cx="0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202" name="Line 7">
              <a:extLst>
                <a:ext uri="{FF2B5EF4-FFF2-40B4-BE49-F238E27FC236}">
                  <a16:creationId xmlns:a16="http://schemas.microsoft.com/office/drawing/2014/main" id="{5535C8EA-E2C3-4980-AA14-5253DF7F85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3312"/>
              <a:ext cx="3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203" name="Line 8">
              <a:extLst>
                <a:ext uri="{FF2B5EF4-FFF2-40B4-BE49-F238E27FC236}">
                  <a16:creationId xmlns:a16="http://schemas.microsoft.com/office/drawing/2014/main" id="{209FC6E9-FC5E-4D0B-82AD-D449C6BA4F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92" y="1968"/>
              <a:ext cx="2352" cy="12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204" name="Oval 10">
              <a:extLst>
                <a:ext uri="{FF2B5EF4-FFF2-40B4-BE49-F238E27FC236}">
                  <a16:creationId xmlns:a16="http://schemas.microsoft.com/office/drawing/2014/main" id="{3F0E5163-3A86-410D-B131-0DBAD5ECD3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07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8205" name="Oval 12">
              <a:extLst>
                <a:ext uri="{FF2B5EF4-FFF2-40B4-BE49-F238E27FC236}">
                  <a16:creationId xmlns:a16="http://schemas.microsoft.com/office/drawing/2014/main" id="{75A5CFC0-8C91-4665-8C34-E8339F8BB7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78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8206" name="Oval 14">
              <a:extLst>
                <a:ext uri="{FF2B5EF4-FFF2-40B4-BE49-F238E27FC236}">
                  <a16:creationId xmlns:a16="http://schemas.microsoft.com/office/drawing/2014/main" id="{AD4B00A3-84FD-4409-81E9-B62E179CD5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249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8207" name="Oval 15">
              <a:extLst>
                <a:ext uri="{FF2B5EF4-FFF2-40B4-BE49-F238E27FC236}">
                  <a16:creationId xmlns:a16="http://schemas.microsoft.com/office/drawing/2014/main" id="{611D1218-234C-4796-B868-9E4149BA1A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35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8208" name="Oval 16">
              <a:extLst>
                <a:ext uri="{FF2B5EF4-FFF2-40B4-BE49-F238E27FC236}">
                  <a16:creationId xmlns:a16="http://schemas.microsoft.com/office/drawing/2014/main" id="{1F1AF46B-F41D-4FC9-97A6-9389FA082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30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8209" name="Oval 17">
              <a:extLst>
                <a:ext uri="{FF2B5EF4-FFF2-40B4-BE49-F238E27FC236}">
                  <a16:creationId xmlns:a16="http://schemas.microsoft.com/office/drawing/2014/main" id="{FB686EF0-F476-4E0E-80A2-F158509064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220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8210" name="Oval 18">
              <a:extLst>
                <a:ext uri="{FF2B5EF4-FFF2-40B4-BE49-F238E27FC236}">
                  <a16:creationId xmlns:a16="http://schemas.microsoft.com/office/drawing/2014/main" id="{25F03BED-7867-46B5-98A5-21D86F4A9E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211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8211" name="Oval 19">
              <a:extLst>
                <a:ext uri="{FF2B5EF4-FFF2-40B4-BE49-F238E27FC236}">
                  <a16:creationId xmlns:a16="http://schemas.microsoft.com/office/drawing/2014/main" id="{1BB8641B-DFFE-4B43-A62B-FA58550079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211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 b="0"/>
            </a:p>
          </p:txBody>
        </p:sp>
        <p:sp>
          <p:nvSpPr>
            <p:cNvPr id="8212" name="Text Box 21">
              <a:extLst>
                <a:ext uri="{FF2B5EF4-FFF2-40B4-BE49-F238E27FC236}">
                  <a16:creationId xmlns:a16="http://schemas.microsoft.com/office/drawing/2014/main" id="{F173770F-D659-4145-B0E4-5EE4EC9A0D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8" y="3564"/>
              <a:ext cx="1678" cy="582"/>
            </a:xfrm>
            <a:prstGeom prst="rect">
              <a:avLst/>
            </a:prstGeom>
            <a:noFill/>
            <a:ln w="63500">
              <a:solidFill>
                <a:srgbClr val="99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800" dirty="0"/>
                <a:t>X: </a:t>
              </a:r>
              <a:r>
                <a:rPr lang="cs-CZ" altLang="cs-CZ" sz="1800" dirty="0" err="1">
                  <a:solidFill>
                    <a:srgbClr val="800000"/>
                  </a:solidFill>
                </a:rPr>
                <a:t>theoretical</a:t>
              </a:r>
              <a:r>
                <a:rPr lang="cs-CZ" altLang="cs-CZ" sz="1800" dirty="0">
                  <a:solidFill>
                    <a:srgbClr val="800000"/>
                  </a:solidFill>
                </a:rPr>
                <a:t> </a:t>
              </a:r>
              <a:r>
                <a:rPr lang="cs-CZ" altLang="cs-CZ" sz="1800" dirty="0" err="1">
                  <a:solidFill>
                    <a:srgbClr val="800000"/>
                  </a:solidFill>
                </a:rPr>
                <a:t>quantiles</a:t>
              </a:r>
              <a:r>
                <a:rPr lang="cs-CZ" altLang="cs-CZ" sz="1800" dirty="0">
                  <a:solidFill>
                    <a:srgbClr val="800000"/>
                  </a:solidFill>
                </a:rPr>
                <a:t> (</a:t>
              </a:r>
              <a:r>
                <a:rPr lang="cs-CZ" altLang="cs-CZ" sz="1800" dirty="0" err="1">
                  <a:solidFill>
                    <a:srgbClr val="800000"/>
                  </a:solidFill>
                </a:rPr>
                <a:t>ordered</a:t>
              </a:r>
              <a:r>
                <a:rPr lang="cs-CZ" altLang="cs-CZ" sz="1800" dirty="0">
                  <a:solidFill>
                    <a:srgbClr val="800000"/>
                  </a:solidFill>
                </a:rPr>
                <a:t> </a:t>
              </a:r>
              <a:r>
                <a:rPr lang="cs-CZ" altLang="cs-CZ" sz="1800" dirty="0" err="1">
                  <a:solidFill>
                    <a:srgbClr val="800000"/>
                  </a:solidFill>
                </a:rPr>
                <a:t>values</a:t>
              </a:r>
              <a:r>
                <a:rPr lang="cs-CZ" altLang="cs-CZ" sz="1800" dirty="0">
                  <a:solidFill>
                    <a:srgbClr val="800000"/>
                  </a:solidFill>
                </a:rPr>
                <a:t>)</a:t>
              </a:r>
              <a:r>
                <a:rPr lang="cs-CZ" altLang="cs-CZ" sz="1800" dirty="0" err="1">
                  <a:solidFill>
                    <a:srgbClr val="800000"/>
                  </a:solidFill>
                </a:rPr>
                <a:t>of</a:t>
              </a:r>
              <a:r>
                <a:rPr lang="cs-CZ" altLang="cs-CZ" sz="1800" dirty="0">
                  <a:solidFill>
                    <a:srgbClr val="800000"/>
                  </a:solidFill>
                </a:rPr>
                <a:t> </a:t>
              </a:r>
              <a:r>
                <a:rPr lang="cs-CZ" altLang="cs-CZ" sz="1800" dirty="0" err="1">
                  <a:solidFill>
                    <a:srgbClr val="800000"/>
                  </a:solidFill>
                </a:rPr>
                <a:t>analysed</a:t>
              </a:r>
              <a:r>
                <a:rPr lang="cs-CZ" altLang="cs-CZ" sz="1800" dirty="0">
                  <a:solidFill>
                    <a:srgbClr val="800000"/>
                  </a:solidFill>
                </a:rPr>
                <a:t> </a:t>
              </a:r>
              <a:r>
                <a:rPr lang="cs-CZ" altLang="cs-CZ" sz="1800" dirty="0" err="1">
                  <a:solidFill>
                    <a:srgbClr val="800000"/>
                  </a:solidFill>
                </a:rPr>
                <a:t>distribution</a:t>
              </a:r>
              <a:endParaRPr lang="cs-CZ" altLang="cs-CZ" sz="1800" dirty="0"/>
            </a:p>
          </p:txBody>
        </p:sp>
        <p:sp>
          <p:nvSpPr>
            <p:cNvPr id="8213" name="Line 22">
              <a:extLst>
                <a:ext uri="{FF2B5EF4-FFF2-40B4-BE49-F238E27FC236}">
                  <a16:creationId xmlns:a16="http://schemas.microsoft.com/office/drawing/2014/main" id="{30DB3E57-C639-458A-A820-1D1C82E425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2736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214" name="Text Box 24">
              <a:extLst>
                <a:ext uri="{FF2B5EF4-FFF2-40B4-BE49-F238E27FC236}">
                  <a16:creationId xmlns:a16="http://schemas.microsoft.com/office/drawing/2014/main" id="{28A83140-3CCE-4DA1-8BCD-96F6BE52B6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" y="2659"/>
              <a:ext cx="1334" cy="355"/>
            </a:xfrm>
            <a:prstGeom prst="rect">
              <a:avLst/>
            </a:prstGeom>
            <a:noFill/>
            <a:ln w="63500">
              <a:solidFill>
                <a:srgbClr val="800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 dirty="0">
                  <a:solidFill>
                    <a:srgbClr val="800080"/>
                  </a:solidFill>
                </a:rPr>
                <a:t>Y: sample </a:t>
              </a:r>
              <a:r>
                <a:rPr lang="cs-CZ" altLang="cs-CZ" sz="1800" dirty="0" err="1">
                  <a:solidFill>
                    <a:srgbClr val="800080"/>
                  </a:solidFill>
                </a:rPr>
                <a:t>quantiles</a:t>
              </a:r>
              <a:r>
                <a:rPr lang="cs-CZ" altLang="cs-CZ" sz="1800" dirty="0">
                  <a:solidFill>
                    <a:srgbClr val="800080"/>
                  </a:solidFill>
                </a:rPr>
                <a:t> (</a:t>
              </a:r>
              <a:r>
                <a:rPr lang="cs-CZ" altLang="cs-CZ" sz="1800" dirty="0" err="1">
                  <a:solidFill>
                    <a:srgbClr val="800080"/>
                  </a:solidFill>
                </a:rPr>
                <a:t>ordered</a:t>
              </a:r>
              <a:r>
                <a:rPr lang="cs-CZ" altLang="cs-CZ" sz="1800" dirty="0">
                  <a:solidFill>
                    <a:srgbClr val="800080"/>
                  </a:solidFill>
                </a:rPr>
                <a:t> </a:t>
              </a:r>
              <a:r>
                <a:rPr lang="cs-CZ" altLang="cs-CZ" sz="1800" dirty="0" err="1">
                  <a:solidFill>
                    <a:srgbClr val="800080"/>
                  </a:solidFill>
                </a:rPr>
                <a:t>values</a:t>
              </a:r>
              <a:r>
                <a:rPr lang="cs-CZ" altLang="cs-CZ" sz="1800" dirty="0">
                  <a:solidFill>
                    <a:srgbClr val="800080"/>
                  </a:solidFill>
                </a:rPr>
                <a:t>)</a:t>
              </a:r>
              <a:endParaRPr lang="cs-CZ" altLang="cs-CZ" sz="1800" dirty="0"/>
            </a:p>
          </p:txBody>
        </p:sp>
        <p:sp>
          <p:nvSpPr>
            <p:cNvPr id="8215" name="Line 25">
              <a:extLst>
                <a:ext uri="{FF2B5EF4-FFF2-40B4-BE49-F238E27FC236}">
                  <a16:creationId xmlns:a16="http://schemas.microsoft.com/office/drawing/2014/main" id="{B5A67B66-7566-46DA-820B-97EEAFD3BC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0" y="331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216" name="Text Box 26">
              <a:extLst>
                <a:ext uri="{FF2B5EF4-FFF2-40B4-BE49-F238E27FC236}">
                  <a16:creationId xmlns:a16="http://schemas.microsoft.com/office/drawing/2014/main" id="{6C7FEA24-E38A-463C-85EF-3E03E23CF8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37" y="2414"/>
              <a:ext cx="1392" cy="931"/>
            </a:xfrm>
            <a:prstGeom prst="rect">
              <a:avLst/>
            </a:prstGeom>
            <a:noFill/>
            <a:ln w="635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800" dirty="0" err="1">
                  <a:solidFill>
                    <a:srgbClr val="FF0000"/>
                  </a:solidFill>
                </a:rPr>
                <a:t>ideal</a:t>
              </a:r>
              <a:r>
                <a:rPr lang="cs-CZ" altLang="cs-CZ" sz="1800" dirty="0">
                  <a:solidFill>
                    <a:srgbClr val="FF0000"/>
                  </a:solidFill>
                </a:rPr>
                <a:t> </a:t>
              </a:r>
              <a:r>
                <a:rPr lang="cs-CZ" altLang="cs-CZ" sz="1800" dirty="0" err="1">
                  <a:solidFill>
                    <a:srgbClr val="FF0000"/>
                  </a:solidFill>
                </a:rPr>
                <a:t>match</a:t>
              </a:r>
              <a:r>
                <a:rPr lang="cs-CZ" altLang="cs-CZ" sz="1800" dirty="0">
                  <a:solidFill>
                    <a:srgbClr val="FF0000"/>
                  </a:solidFill>
                </a:rPr>
                <a:t> </a:t>
              </a:r>
              <a:r>
                <a:rPr lang="cs-CZ" altLang="cs-CZ" sz="1800" dirty="0" err="1">
                  <a:solidFill>
                    <a:srgbClr val="FF0000"/>
                  </a:solidFill>
                </a:rPr>
                <a:t>between</a:t>
              </a:r>
              <a:r>
                <a:rPr lang="cs-CZ" altLang="cs-CZ" sz="1800" dirty="0">
                  <a:solidFill>
                    <a:srgbClr val="FF0000"/>
                  </a:solidFill>
                </a:rPr>
                <a:t> sample </a:t>
              </a:r>
              <a:r>
                <a:rPr lang="cs-CZ" altLang="cs-CZ" sz="1800" dirty="0" err="1">
                  <a:solidFill>
                    <a:srgbClr val="FF0000"/>
                  </a:solidFill>
                </a:rPr>
                <a:t>values</a:t>
              </a:r>
              <a:r>
                <a:rPr lang="cs-CZ" altLang="cs-CZ" sz="1800" dirty="0">
                  <a:solidFill>
                    <a:srgbClr val="FF0000"/>
                  </a:solidFill>
                </a:rPr>
                <a:t> and </a:t>
              </a:r>
              <a:r>
                <a:rPr lang="cs-CZ" altLang="cs-CZ" sz="1800" dirty="0" err="1">
                  <a:solidFill>
                    <a:srgbClr val="FF0000"/>
                  </a:solidFill>
                </a:rPr>
                <a:t>theoretical</a:t>
              </a:r>
              <a:r>
                <a:rPr lang="cs-CZ" altLang="cs-CZ" sz="1800" dirty="0">
                  <a:solidFill>
                    <a:srgbClr val="FF0000"/>
                  </a:solidFill>
                </a:rPr>
                <a:t> </a:t>
              </a:r>
              <a:r>
                <a:rPr lang="cs-CZ" altLang="cs-CZ" sz="1800" dirty="0" err="1">
                  <a:solidFill>
                    <a:srgbClr val="FF0000"/>
                  </a:solidFill>
                </a:rPr>
                <a:t>distribution</a:t>
              </a:r>
              <a:endParaRPr lang="cs-CZ" altLang="cs-CZ" sz="1800" dirty="0">
                <a:solidFill>
                  <a:srgbClr val="FF0000"/>
                </a:solidFill>
              </a:endParaRPr>
            </a:p>
            <a:p>
              <a:pPr eaLnBrk="1" hangingPunct="1">
                <a:spcBef>
                  <a:spcPts val="0"/>
                </a:spcBef>
                <a:buClrTx/>
                <a:buSzTx/>
                <a:buNone/>
              </a:pPr>
              <a:r>
                <a:rPr lang="cs-CZ" altLang="cs-CZ" sz="1800" b="1" dirty="0">
                  <a:solidFill>
                    <a:srgbClr val="FF0000"/>
                  </a:solidFill>
                </a:rPr>
                <a:t>Line a=0, b = 1</a:t>
              </a:r>
            </a:p>
          </p:txBody>
        </p:sp>
        <p:sp>
          <p:nvSpPr>
            <p:cNvPr id="8217" name="Line 28">
              <a:extLst>
                <a:ext uri="{FF2B5EF4-FFF2-40B4-BE49-F238E27FC236}">
                  <a16:creationId xmlns:a16="http://schemas.microsoft.com/office/drawing/2014/main" id="{AC774CD8-1F51-40CE-8813-795D568F3E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696" y="2592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218" name="Text Box 29">
              <a:extLst>
                <a:ext uri="{FF2B5EF4-FFF2-40B4-BE49-F238E27FC236}">
                  <a16:creationId xmlns:a16="http://schemas.microsoft.com/office/drawing/2014/main" id="{CBA78500-AC8D-4999-BD4F-989F76AF04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2016"/>
              <a:ext cx="1056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Blip>
                  <a:blip r:embed="rId2"/>
                </a:buBlip>
                <a:defRPr sz="23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Blip>
                  <a:blip r:embed="rId3"/>
                </a:buBlip>
                <a:defRPr sz="2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Arial" panose="020B060402020202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800"/>
                <a:t>measured values</a:t>
              </a:r>
            </a:p>
          </p:txBody>
        </p:sp>
        <p:sp>
          <p:nvSpPr>
            <p:cNvPr id="8219" name="Line 30">
              <a:extLst>
                <a:ext uri="{FF2B5EF4-FFF2-40B4-BE49-F238E27FC236}">
                  <a16:creationId xmlns:a16="http://schemas.microsoft.com/office/drawing/2014/main" id="{A7BDFC85-E9EA-49E8-9124-69A1355D74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2400"/>
              <a:ext cx="110" cy="4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220" name="Line 31">
              <a:extLst>
                <a:ext uri="{FF2B5EF4-FFF2-40B4-BE49-F238E27FC236}">
                  <a16:creationId xmlns:a16="http://schemas.microsoft.com/office/drawing/2014/main" id="{D2357A7D-9EF8-4480-866A-1C810B49D4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15" y="2400"/>
              <a:ext cx="165" cy="5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221" name="Line 32">
              <a:extLst>
                <a:ext uri="{FF2B5EF4-FFF2-40B4-BE49-F238E27FC236}">
                  <a16:creationId xmlns:a16="http://schemas.microsoft.com/office/drawing/2014/main" id="{25BBB065-EDED-4655-B58A-9CF6C29533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2423"/>
              <a:ext cx="585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číslo snímku 2">
            <a:extLst>
              <a:ext uri="{FF2B5EF4-FFF2-40B4-BE49-F238E27FC236}">
                <a16:creationId xmlns:a16="http://schemas.microsoft.com/office/drawing/2014/main" id="{F40564B4-1097-4BA1-9CC4-EC25A2F0D9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3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F06DB5D-EE3D-4FDF-8B33-38DCA7683E5B}" type="slidenum">
              <a:rPr lang="cs-CZ" altLang="cs-CZ" sz="26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cs-CZ" altLang="cs-CZ" sz="2600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538825A6-AC0E-40D8-9248-A9EB89A60D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8001000" cy="839788"/>
          </a:xfrm>
        </p:spPr>
        <p:txBody>
          <a:bodyPr/>
          <a:lstStyle/>
          <a:p>
            <a:pPr eaLnBrk="1" hangingPunct="1"/>
            <a:r>
              <a:rPr lang="cs-CZ" altLang="cs-CZ"/>
              <a:t>Q-Q GRAF</a:t>
            </a:r>
          </a:p>
        </p:txBody>
      </p:sp>
      <p:pic>
        <p:nvPicPr>
          <p:cNvPr id="9220" name="Picture 3">
            <a:extLst>
              <a:ext uri="{FF2B5EF4-FFF2-40B4-BE49-F238E27FC236}">
                <a16:creationId xmlns:a16="http://schemas.microsoft.com/office/drawing/2014/main" id="{83306B55-8353-4DF6-BDD8-F965BC01C7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28850"/>
            <a:ext cx="6172200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Freeform 4">
            <a:extLst>
              <a:ext uri="{FF2B5EF4-FFF2-40B4-BE49-F238E27FC236}">
                <a16:creationId xmlns:a16="http://schemas.microsoft.com/office/drawing/2014/main" id="{75DC8519-91C7-4400-99D0-CB75253A1E9F}"/>
              </a:ext>
            </a:extLst>
          </p:cNvPr>
          <p:cNvSpPr>
            <a:spLocks/>
          </p:cNvSpPr>
          <p:nvPr/>
        </p:nvSpPr>
        <p:spPr bwMode="auto">
          <a:xfrm>
            <a:off x="1905000" y="2514600"/>
            <a:ext cx="5029200" cy="3581400"/>
          </a:xfrm>
          <a:custGeom>
            <a:avLst/>
            <a:gdLst>
              <a:gd name="T0" fmla="*/ 0 w 3168"/>
              <a:gd name="T1" fmla="*/ 2147483647 h 2256"/>
              <a:gd name="T2" fmla="*/ 2147483647 w 3168"/>
              <a:gd name="T3" fmla="*/ 2147483647 h 2256"/>
              <a:gd name="T4" fmla="*/ 2147483647 w 3168"/>
              <a:gd name="T5" fmla="*/ 2147483647 h 2256"/>
              <a:gd name="T6" fmla="*/ 2147483647 w 3168"/>
              <a:gd name="T7" fmla="*/ 2147483647 h 2256"/>
              <a:gd name="T8" fmla="*/ 2147483647 w 3168"/>
              <a:gd name="T9" fmla="*/ 2147483647 h 2256"/>
              <a:gd name="T10" fmla="*/ 2147483647 w 3168"/>
              <a:gd name="T11" fmla="*/ 0 h 22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168"/>
              <a:gd name="T19" fmla="*/ 0 h 2256"/>
              <a:gd name="T20" fmla="*/ 3168 w 3168"/>
              <a:gd name="T21" fmla="*/ 2256 h 225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168" h="2256">
                <a:moveTo>
                  <a:pt x="0" y="2256"/>
                </a:moveTo>
                <a:cubicBezTo>
                  <a:pt x="232" y="2080"/>
                  <a:pt x="557" y="1857"/>
                  <a:pt x="816" y="1680"/>
                </a:cubicBezTo>
                <a:cubicBezTo>
                  <a:pt x="1075" y="1503"/>
                  <a:pt x="1336" y="1323"/>
                  <a:pt x="1552" y="1195"/>
                </a:cubicBezTo>
                <a:cubicBezTo>
                  <a:pt x="1768" y="1067"/>
                  <a:pt x="1867" y="1055"/>
                  <a:pt x="2112" y="912"/>
                </a:cubicBezTo>
                <a:cubicBezTo>
                  <a:pt x="2357" y="769"/>
                  <a:pt x="2848" y="488"/>
                  <a:pt x="3024" y="336"/>
                </a:cubicBezTo>
                <a:lnTo>
                  <a:pt x="3168" y="0"/>
                </a:lnTo>
              </a:path>
            </a:pathLst>
          </a:custGeom>
          <a:noFill/>
          <a:ln w="22225" cap="flat" cmpd="sng">
            <a:solidFill>
              <a:srgbClr val="008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číslo snímku 2">
            <a:extLst>
              <a:ext uri="{FF2B5EF4-FFF2-40B4-BE49-F238E27FC236}">
                <a16:creationId xmlns:a16="http://schemas.microsoft.com/office/drawing/2014/main" id="{8FE199FF-0B16-4039-8C82-4AE5309E88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3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931D0E4-5229-4DB1-9F34-930858B6D175}" type="slidenum">
              <a:rPr lang="cs-CZ" altLang="cs-CZ" sz="26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cs-CZ" altLang="cs-CZ" sz="2600">
              <a:latin typeface="Arial" panose="020B0604020202020204" pitchFamily="34" charset="0"/>
            </a:endParaRPr>
          </a:p>
        </p:txBody>
      </p:sp>
      <p:sp>
        <p:nvSpPr>
          <p:cNvPr id="10243" name="Rectangle 1026">
            <a:extLst>
              <a:ext uri="{FF2B5EF4-FFF2-40B4-BE49-F238E27FC236}">
                <a16:creationId xmlns:a16="http://schemas.microsoft.com/office/drawing/2014/main" id="{497EC120-5E0B-4C4F-A046-FC7B5B1DBB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838200"/>
            <a:ext cx="8001000" cy="839788"/>
          </a:xfrm>
        </p:spPr>
        <p:txBody>
          <a:bodyPr/>
          <a:lstStyle/>
          <a:p>
            <a:pPr eaLnBrk="1" hangingPunct="1"/>
            <a:br>
              <a:rPr lang="cs-CZ" altLang="cs-CZ"/>
            </a:br>
            <a:r>
              <a:rPr lang="cs-CZ" altLang="cs-CZ"/>
              <a:t>Q-Q GRAF</a:t>
            </a:r>
          </a:p>
        </p:txBody>
      </p:sp>
      <p:pic>
        <p:nvPicPr>
          <p:cNvPr id="10244" name="Picture 1030">
            <a:extLst>
              <a:ext uri="{FF2B5EF4-FFF2-40B4-BE49-F238E27FC236}">
                <a16:creationId xmlns:a16="http://schemas.microsoft.com/office/drawing/2014/main" id="{E85A9BDD-168D-4F71-A9CA-0DC9D706B9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00"/>
            <a:ext cx="7315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Freeform 1035">
            <a:extLst>
              <a:ext uri="{FF2B5EF4-FFF2-40B4-BE49-F238E27FC236}">
                <a16:creationId xmlns:a16="http://schemas.microsoft.com/office/drawing/2014/main" id="{A28CE784-00BD-4074-BE06-4A6D11C74A4A}"/>
              </a:ext>
            </a:extLst>
          </p:cNvPr>
          <p:cNvSpPr>
            <a:spLocks/>
          </p:cNvSpPr>
          <p:nvPr/>
        </p:nvSpPr>
        <p:spPr bwMode="auto">
          <a:xfrm>
            <a:off x="2590800" y="3124200"/>
            <a:ext cx="5410200" cy="2590800"/>
          </a:xfrm>
          <a:custGeom>
            <a:avLst/>
            <a:gdLst>
              <a:gd name="T0" fmla="*/ 0 w 3408"/>
              <a:gd name="T1" fmla="*/ 2147483647 h 1632"/>
              <a:gd name="T2" fmla="*/ 2147483647 w 3408"/>
              <a:gd name="T3" fmla="*/ 2147483647 h 1632"/>
              <a:gd name="T4" fmla="*/ 2147483647 w 3408"/>
              <a:gd name="T5" fmla="*/ 2147483647 h 1632"/>
              <a:gd name="T6" fmla="*/ 2147483647 w 3408"/>
              <a:gd name="T7" fmla="*/ 2147483647 h 1632"/>
              <a:gd name="T8" fmla="*/ 2147483647 w 3408"/>
              <a:gd name="T9" fmla="*/ 2147483647 h 1632"/>
              <a:gd name="T10" fmla="*/ 2147483647 w 3408"/>
              <a:gd name="T11" fmla="*/ 0 h 16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408"/>
              <a:gd name="T19" fmla="*/ 0 h 1632"/>
              <a:gd name="T20" fmla="*/ 3408 w 3408"/>
              <a:gd name="T21" fmla="*/ 1632 h 16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408" h="1632">
                <a:moveTo>
                  <a:pt x="0" y="1632"/>
                </a:moveTo>
                <a:cubicBezTo>
                  <a:pt x="68" y="1456"/>
                  <a:pt x="136" y="1280"/>
                  <a:pt x="288" y="1104"/>
                </a:cubicBezTo>
                <a:cubicBezTo>
                  <a:pt x="440" y="928"/>
                  <a:pt x="736" y="712"/>
                  <a:pt x="912" y="576"/>
                </a:cubicBezTo>
                <a:cubicBezTo>
                  <a:pt x="1088" y="440"/>
                  <a:pt x="1064" y="360"/>
                  <a:pt x="1344" y="288"/>
                </a:cubicBezTo>
                <a:cubicBezTo>
                  <a:pt x="1624" y="216"/>
                  <a:pt x="2248" y="192"/>
                  <a:pt x="2592" y="144"/>
                </a:cubicBezTo>
                <a:cubicBezTo>
                  <a:pt x="2936" y="96"/>
                  <a:pt x="3172" y="48"/>
                  <a:pt x="3408" y="0"/>
                </a:cubicBezTo>
              </a:path>
            </a:pathLst>
          </a:custGeom>
          <a:noFill/>
          <a:ln w="25400" cap="flat" cmpd="sng">
            <a:solidFill>
              <a:srgbClr val="008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číslo snímku 2">
            <a:extLst>
              <a:ext uri="{FF2B5EF4-FFF2-40B4-BE49-F238E27FC236}">
                <a16:creationId xmlns:a16="http://schemas.microsoft.com/office/drawing/2014/main" id="{A0D03720-D24E-44D5-82D5-2572ACBB73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3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68E66C9-9609-450C-A83C-895B45907496}" type="slidenum">
              <a:rPr lang="cs-CZ" altLang="cs-CZ" sz="26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cs-CZ" altLang="cs-CZ" sz="2600">
              <a:latin typeface="Arial" panose="020B0604020202020204" pitchFamily="34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FE4CE3B3-FD19-485F-8099-282AB0D982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01000" cy="839788"/>
          </a:xfrm>
        </p:spPr>
        <p:txBody>
          <a:bodyPr/>
          <a:lstStyle/>
          <a:p>
            <a:pPr eaLnBrk="1" hangingPunct="1"/>
            <a:r>
              <a:rPr lang="cs-CZ" altLang="cs-CZ"/>
              <a:t>Q-Q plot</a:t>
            </a:r>
          </a:p>
        </p:txBody>
      </p:sp>
      <p:grpSp>
        <p:nvGrpSpPr>
          <p:cNvPr id="11268" name="Group 5">
            <a:extLst>
              <a:ext uri="{FF2B5EF4-FFF2-40B4-BE49-F238E27FC236}">
                <a16:creationId xmlns:a16="http://schemas.microsoft.com/office/drawing/2014/main" id="{F9FC35E0-4506-4561-B16C-6535A05BC2C8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133600"/>
            <a:ext cx="2971800" cy="2057400"/>
            <a:chOff x="528" y="1344"/>
            <a:chExt cx="1872" cy="1296"/>
          </a:xfrm>
        </p:grpSpPr>
        <p:sp>
          <p:nvSpPr>
            <p:cNvPr id="11294" name="Line 3">
              <a:extLst>
                <a:ext uri="{FF2B5EF4-FFF2-40B4-BE49-F238E27FC236}">
                  <a16:creationId xmlns:a16="http://schemas.microsoft.com/office/drawing/2014/main" id="{B65287AA-8FB6-4FFC-846B-8B6698BF2B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1344"/>
              <a:ext cx="0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1295" name="Line 4">
              <a:extLst>
                <a:ext uri="{FF2B5EF4-FFF2-40B4-BE49-F238E27FC236}">
                  <a16:creationId xmlns:a16="http://schemas.microsoft.com/office/drawing/2014/main" id="{8EC4286B-FDD2-4214-B046-1970552948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2448"/>
              <a:ext cx="18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grpSp>
        <p:nvGrpSpPr>
          <p:cNvPr id="11269" name="Group 6">
            <a:extLst>
              <a:ext uri="{FF2B5EF4-FFF2-40B4-BE49-F238E27FC236}">
                <a16:creationId xmlns:a16="http://schemas.microsoft.com/office/drawing/2014/main" id="{93C9FEFA-3C4F-40B7-BFDB-C101DDA9EA86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2133600"/>
            <a:ext cx="2971800" cy="2057400"/>
            <a:chOff x="528" y="1344"/>
            <a:chExt cx="1872" cy="1296"/>
          </a:xfrm>
        </p:grpSpPr>
        <p:sp>
          <p:nvSpPr>
            <p:cNvPr id="11292" name="Line 7">
              <a:extLst>
                <a:ext uri="{FF2B5EF4-FFF2-40B4-BE49-F238E27FC236}">
                  <a16:creationId xmlns:a16="http://schemas.microsoft.com/office/drawing/2014/main" id="{B8270865-2965-4D95-9A54-66006925A3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1344"/>
              <a:ext cx="0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1293" name="Line 8">
              <a:extLst>
                <a:ext uri="{FF2B5EF4-FFF2-40B4-BE49-F238E27FC236}">
                  <a16:creationId xmlns:a16="http://schemas.microsoft.com/office/drawing/2014/main" id="{FB485BAD-A25A-4CD2-A7C6-F50710C6AD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2448"/>
              <a:ext cx="18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grpSp>
        <p:nvGrpSpPr>
          <p:cNvPr id="11270" name="Group 9">
            <a:extLst>
              <a:ext uri="{FF2B5EF4-FFF2-40B4-BE49-F238E27FC236}">
                <a16:creationId xmlns:a16="http://schemas.microsoft.com/office/drawing/2014/main" id="{4F857D19-9047-43DF-8113-6BEAED5EE520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4800600"/>
            <a:ext cx="2971800" cy="2057400"/>
            <a:chOff x="528" y="1344"/>
            <a:chExt cx="1872" cy="1296"/>
          </a:xfrm>
        </p:grpSpPr>
        <p:sp>
          <p:nvSpPr>
            <p:cNvPr id="11290" name="Line 10">
              <a:extLst>
                <a:ext uri="{FF2B5EF4-FFF2-40B4-BE49-F238E27FC236}">
                  <a16:creationId xmlns:a16="http://schemas.microsoft.com/office/drawing/2014/main" id="{B642FF88-8450-459D-95C5-C7F38D1A69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1344"/>
              <a:ext cx="0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1291" name="Line 11">
              <a:extLst>
                <a:ext uri="{FF2B5EF4-FFF2-40B4-BE49-F238E27FC236}">
                  <a16:creationId xmlns:a16="http://schemas.microsoft.com/office/drawing/2014/main" id="{69A8336D-BD5B-407C-A8A8-C0CDD877B6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2448"/>
              <a:ext cx="18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grpSp>
        <p:nvGrpSpPr>
          <p:cNvPr id="11271" name="Group 12">
            <a:extLst>
              <a:ext uri="{FF2B5EF4-FFF2-40B4-BE49-F238E27FC236}">
                <a16:creationId xmlns:a16="http://schemas.microsoft.com/office/drawing/2014/main" id="{145CDC8E-60A4-481C-8BB1-F3561E4E346A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800600"/>
            <a:ext cx="2971800" cy="2057400"/>
            <a:chOff x="528" y="1344"/>
            <a:chExt cx="1872" cy="1296"/>
          </a:xfrm>
        </p:grpSpPr>
        <p:sp>
          <p:nvSpPr>
            <p:cNvPr id="11288" name="Line 13">
              <a:extLst>
                <a:ext uri="{FF2B5EF4-FFF2-40B4-BE49-F238E27FC236}">
                  <a16:creationId xmlns:a16="http://schemas.microsoft.com/office/drawing/2014/main" id="{296293F2-D986-4204-B42F-4EC17DB249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1344"/>
              <a:ext cx="0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1289" name="Line 14">
              <a:extLst>
                <a:ext uri="{FF2B5EF4-FFF2-40B4-BE49-F238E27FC236}">
                  <a16:creationId xmlns:a16="http://schemas.microsoft.com/office/drawing/2014/main" id="{DB0B634A-E5D0-4AE1-B245-F5FEC1081A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2448"/>
              <a:ext cx="18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11272" name="Freeform 16">
            <a:extLst>
              <a:ext uri="{FF2B5EF4-FFF2-40B4-BE49-F238E27FC236}">
                <a16:creationId xmlns:a16="http://schemas.microsoft.com/office/drawing/2014/main" id="{95B97469-15EF-4160-99E2-6AC345218529}"/>
              </a:ext>
            </a:extLst>
          </p:cNvPr>
          <p:cNvSpPr>
            <a:spLocks/>
          </p:cNvSpPr>
          <p:nvPr/>
        </p:nvSpPr>
        <p:spPr bwMode="auto">
          <a:xfrm>
            <a:off x="1219200" y="2501900"/>
            <a:ext cx="2133600" cy="1079500"/>
          </a:xfrm>
          <a:custGeom>
            <a:avLst/>
            <a:gdLst>
              <a:gd name="T0" fmla="*/ 0 w 1344"/>
              <a:gd name="T1" fmla="*/ 2147483647 h 680"/>
              <a:gd name="T2" fmla="*/ 2147483647 w 1344"/>
              <a:gd name="T3" fmla="*/ 2147483647 h 680"/>
              <a:gd name="T4" fmla="*/ 2147483647 w 1344"/>
              <a:gd name="T5" fmla="*/ 2147483647 h 680"/>
              <a:gd name="T6" fmla="*/ 2147483647 w 1344"/>
              <a:gd name="T7" fmla="*/ 2147483647 h 680"/>
              <a:gd name="T8" fmla="*/ 2147483647 w 1344"/>
              <a:gd name="T9" fmla="*/ 2147483647 h 6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44"/>
              <a:gd name="T16" fmla="*/ 0 h 680"/>
              <a:gd name="T17" fmla="*/ 1344 w 1344"/>
              <a:gd name="T18" fmla="*/ 680 h 6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44" h="680">
                <a:moveTo>
                  <a:pt x="0" y="680"/>
                </a:moveTo>
                <a:cubicBezTo>
                  <a:pt x="68" y="492"/>
                  <a:pt x="136" y="304"/>
                  <a:pt x="240" y="200"/>
                </a:cubicBezTo>
                <a:cubicBezTo>
                  <a:pt x="344" y="96"/>
                  <a:pt x="472" y="88"/>
                  <a:pt x="624" y="56"/>
                </a:cubicBezTo>
                <a:cubicBezTo>
                  <a:pt x="776" y="24"/>
                  <a:pt x="1032" y="16"/>
                  <a:pt x="1152" y="8"/>
                </a:cubicBezTo>
                <a:cubicBezTo>
                  <a:pt x="1272" y="0"/>
                  <a:pt x="1308" y="4"/>
                  <a:pt x="1344" y="8"/>
                </a:cubicBezTo>
              </a:path>
            </a:pathLst>
          </a:custGeom>
          <a:noFill/>
          <a:ln w="34925" cap="flat" cmpd="sng">
            <a:solidFill>
              <a:srgbClr val="00008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1273" name="Freeform 17">
            <a:extLst>
              <a:ext uri="{FF2B5EF4-FFF2-40B4-BE49-F238E27FC236}">
                <a16:creationId xmlns:a16="http://schemas.microsoft.com/office/drawing/2014/main" id="{4CAF3F2F-044D-4E0D-B834-8B6F036163AE}"/>
              </a:ext>
            </a:extLst>
          </p:cNvPr>
          <p:cNvSpPr>
            <a:spLocks/>
          </p:cNvSpPr>
          <p:nvPr/>
        </p:nvSpPr>
        <p:spPr bwMode="auto">
          <a:xfrm flipH="1" flipV="1">
            <a:off x="5486400" y="2514600"/>
            <a:ext cx="2133600" cy="1079500"/>
          </a:xfrm>
          <a:custGeom>
            <a:avLst/>
            <a:gdLst>
              <a:gd name="T0" fmla="*/ 0 w 1344"/>
              <a:gd name="T1" fmla="*/ 2147483647 h 680"/>
              <a:gd name="T2" fmla="*/ 2147483647 w 1344"/>
              <a:gd name="T3" fmla="*/ 2147483647 h 680"/>
              <a:gd name="T4" fmla="*/ 2147483647 w 1344"/>
              <a:gd name="T5" fmla="*/ 2147483647 h 680"/>
              <a:gd name="T6" fmla="*/ 2147483647 w 1344"/>
              <a:gd name="T7" fmla="*/ 2147483647 h 680"/>
              <a:gd name="T8" fmla="*/ 2147483647 w 1344"/>
              <a:gd name="T9" fmla="*/ 2147483647 h 6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44"/>
              <a:gd name="T16" fmla="*/ 0 h 680"/>
              <a:gd name="T17" fmla="*/ 1344 w 1344"/>
              <a:gd name="T18" fmla="*/ 680 h 6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44" h="680">
                <a:moveTo>
                  <a:pt x="0" y="680"/>
                </a:moveTo>
                <a:cubicBezTo>
                  <a:pt x="68" y="492"/>
                  <a:pt x="136" y="304"/>
                  <a:pt x="240" y="200"/>
                </a:cubicBezTo>
                <a:cubicBezTo>
                  <a:pt x="344" y="96"/>
                  <a:pt x="472" y="88"/>
                  <a:pt x="624" y="56"/>
                </a:cubicBezTo>
                <a:cubicBezTo>
                  <a:pt x="776" y="24"/>
                  <a:pt x="1032" y="16"/>
                  <a:pt x="1152" y="8"/>
                </a:cubicBezTo>
                <a:cubicBezTo>
                  <a:pt x="1272" y="0"/>
                  <a:pt x="1308" y="4"/>
                  <a:pt x="1344" y="8"/>
                </a:cubicBezTo>
              </a:path>
            </a:pathLst>
          </a:custGeom>
          <a:noFill/>
          <a:ln w="34925" cap="flat" cmpd="sng">
            <a:solidFill>
              <a:srgbClr val="00008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1274" name="Freeform 18">
            <a:extLst>
              <a:ext uri="{FF2B5EF4-FFF2-40B4-BE49-F238E27FC236}">
                <a16:creationId xmlns:a16="http://schemas.microsoft.com/office/drawing/2014/main" id="{48171293-7C90-4E10-BE7F-DBDEC211B816}"/>
              </a:ext>
            </a:extLst>
          </p:cNvPr>
          <p:cNvSpPr>
            <a:spLocks/>
          </p:cNvSpPr>
          <p:nvPr/>
        </p:nvSpPr>
        <p:spPr bwMode="auto">
          <a:xfrm flipH="1" flipV="1">
            <a:off x="1219200" y="4953000"/>
            <a:ext cx="2362200" cy="1371600"/>
          </a:xfrm>
          <a:custGeom>
            <a:avLst/>
            <a:gdLst>
              <a:gd name="T0" fmla="*/ 0 w 1488"/>
              <a:gd name="T1" fmla="*/ 2147483647 h 864"/>
              <a:gd name="T2" fmla="*/ 2147483647 w 1488"/>
              <a:gd name="T3" fmla="*/ 2147483647 h 864"/>
              <a:gd name="T4" fmla="*/ 2147483647 w 1488"/>
              <a:gd name="T5" fmla="*/ 2147483647 h 864"/>
              <a:gd name="T6" fmla="*/ 2147483647 w 1488"/>
              <a:gd name="T7" fmla="*/ 2147483647 h 864"/>
              <a:gd name="T8" fmla="*/ 2147483647 w 1488"/>
              <a:gd name="T9" fmla="*/ 2147483647 h 864"/>
              <a:gd name="T10" fmla="*/ 2147483647 w 1488"/>
              <a:gd name="T11" fmla="*/ 0 h 8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8"/>
              <a:gd name="T19" fmla="*/ 0 h 864"/>
              <a:gd name="T20" fmla="*/ 1488 w 1488"/>
              <a:gd name="T21" fmla="*/ 864 h 8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8" h="864">
                <a:moveTo>
                  <a:pt x="0" y="864"/>
                </a:moveTo>
                <a:cubicBezTo>
                  <a:pt x="164" y="848"/>
                  <a:pt x="328" y="832"/>
                  <a:pt x="432" y="768"/>
                </a:cubicBezTo>
                <a:cubicBezTo>
                  <a:pt x="536" y="704"/>
                  <a:pt x="568" y="576"/>
                  <a:pt x="624" y="480"/>
                </a:cubicBezTo>
                <a:cubicBezTo>
                  <a:pt x="680" y="384"/>
                  <a:pt x="696" y="264"/>
                  <a:pt x="768" y="192"/>
                </a:cubicBezTo>
                <a:cubicBezTo>
                  <a:pt x="840" y="120"/>
                  <a:pt x="936" y="80"/>
                  <a:pt x="1056" y="48"/>
                </a:cubicBezTo>
                <a:cubicBezTo>
                  <a:pt x="1176" y="16"/>
                  <a:pt x="1332" y="8"/>
                  <a:pt x="1488" y="0"/>
                </a:cubicBezTo>
              </a:path>
            </a:pathLst>
          </a:custGeom>
          <a:noFill/>
          <a:ln w="34925" cap="flat" cmpd="sng">
            <a:solidFill>
              <a:srgbClr val="00008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1275" name="Line 19">
            <a:extLst>
              <a:ext uri="{FF2B5EF4-FFF2-40B4-BE49-F238E27FC236}">
                <a16:creationId xmlns:a16="http://schemas.microsoft.com/office/drawing/2014/main" id="{A15CD189-1C8E-4EF3-918E-1FB9A4ABA9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2286000"/>
            <a:ext cx="2209800" cy="12954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1276" name="Line 20">
            <a:extLst>
              <a:ext uri="{FF2B5EF4-FFF2-40B4-BE49-F238E27FC236}">
                <a16:creationId xmlns:a16="http://schemas.microsoft.com/office/drawing/2014/main" id="{CB255C52-D749-4763-AB17-709C1AB851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2438400"/>
            <a:ext cx="2209800" cy="12954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1277" name="Line 21">
            <a:extLst>
              <a:ext uri="{FF2B5EF4-FFF2-40B4-BE49-F238E27FC236}">
                <a16:creationId xmlns:a16="http://schemas.microsoft.com/office/drawing/2014/main" id="{A4BA6FB4-F913-4F13-9115-F19536379E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95400" y="5029200"/>
            <a:ext cx="2209800" cy="12954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1278" name="Line 22">
            <a:extLst>
              <a:ext uri="{FF2B5EF4-FFF2-40B4-BE49-F238E27FC236}">
                <a16:creationId xmlns:a16="http://schemas.microsoft.com/office/drawing/2014/main" id="{7CC9938D-2F66-4297-B185-0FB1A94914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4876800"/>
            <a:ext cx="2209800" cy="12954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1279" name="Freeform 23">
            <a:extLst>
              <a:ext uri="{FF2B5EF4-FFF2-40B4-BE49-F238E27FC236}">
                <a16:creationId xmlns:a16="http://schemas.microsoft.com/office/drawing/2014/main" id="{38DD3E25-79DC-44AF-9355-FD6665F97436}"/>
              </a:ext>
            </a:extLst>
          </p:cNvPr>
          <p:cNvSpPr>
            <a:spLocks/>
          </p:cNvSpPr>
          <p:nvPr/>
        </p:nvSpPr>
        <p:spPr bwMode="auto">
          <a:xfrm rot="7089831" flipH="1">
            <a:off x="5486400" y="4800600"/>
            <a:ext cx="2362200" cy="1371600"/>
          </a:xfrm>
          <a:custGeom>
            <a:avLst/>
            <a:gdLst>
              <a:gd name="T0" fmla="*/ 0 w 1488"/>
              <a:gd name="T1" fmla="*/ 2147483647 h 864"/>
              <a:gd name="T2" fmla="*/ 2147483647 w 1488"/>
              <a:gd name="T3" fmla="*/ 2147483647 h 864"/>
              <a:gd name="T4" fmla="*/ 2147483647 w 1488"/>
              <a:gd name="T5" fmla="*/ 2147483647 h 864"/>
              <a:gd name="T6" fmla="*/ 2147483647 w 1488"/>
              <a:gd name="T7" fmla="*/ 2147483647 h 864"/>
              <a:gd name="T8" fmla="*/ 2147483647 w 1488"/>
              <a:gd name="T9" fmla="*/ 2147483647 h 864"/>
              <a:gd name="T10" fmla="*/ 2147483647 w 1488"/>
              <a:gd name="T11" fmla="*/ 0 h 8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8"/>
              <a:gd name="T19" fmla="*/ 0 h 864"/>
              <a:gd name="T20" fmla="*/ 1488 w 1488"/>
              <a:gd name="T21" fmla="*/ 864 h 8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8" h="864">
                <a:moveTo>
                  <a:pt x="0" y="864"/>
                </a:moveTo>
                <a:cubicBezTo>
                  <a:pt x="164" y="848"/>
                  <a:pt x="328" y="832"/>
                  <a:pt x="432" y="768"/>
                </a:cubicBezTo>
                <a:cubicBezTo>
                  <a:pt x="536" y="704"/>
                  <a:pt x="568" y="576"/>
                  <a:pt x="624" y="480"/>
                </a:cubicBezTo>
                <a:cubicBezTo>
                  <a:pt x="680" y="384"/>
                  <a:pt x="696" y="264"/>
                  <a:pt x="768" y="192"/>
                </a:cubicBezTo>
                <a:cubicBezTo>
                  <a:pt x="840" y="120"/>
                  <a:pt x="936" y="80"/>
                  <a:pt x="1056" y="48"/>
                </a:cubicBezTo>
                <a:cubicBezTo>
                  <a:pt x="1176" y="16"/>
                  <a:pt x="1332" y="8"/>
                  <a:pt x="1488" y="0"/>
                </a:cubicBezTo>
              </a:path>
            </a:pathLst>
          </a:custGeom>
          <a:noFill/>
          <a:ln w="34925" cap="flat" cmpd="sng">
            <a:solidFill>
              <a:srgbClr val="00008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1280" name="Text Box 24">
            <a:extLst>
              <a:ext uri="{FF2B5EF4-FFF2-40B4-BE49-F238E27FC236}">
                <a16:creationId xmlns:a16="http://schemas.microsoft.com/office/drawing/2014/main" id="{B0EBAFAB-DC2F-43C5-A787-A79B7E629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4013" y="3162300"/>
            <a:ext cx="2209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3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sz="2400" b="0" dirty="0" err="1"/>
              <a:t>right-leaning</a:t>
            </a:r>
            <a:r>
              <a:rPr lang="cs-CZ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altLang="cs-CZ" sz="2400" b="0" dirty="0"/>
              <a:t>– </a:t>
            </a:r>
            <a:r>
              <a:rPr lang="cs-CZ" altLang="cs-CZ" sz="2400" b="0" dirty="0" err="1"/>
              <a:t>skewed</a:t>
            </a:r>
            <a:r>
              <a:rPr lang="cs-CZ" altLang="cs-CZ" sz="2400" b="0" dirty="0"/>
              <a:t> to </a:t>
            </a:r>
            <a:r>
              <a:rPr lang="cs-CZ" altLang="cs-CZ" sz="2400" b="0" dirty="0" err="1"/>
              <a:t>left</a:t>
            </a:r>
            <a:endParaRPr lang="cs-CZ" altLang="cs-CZ" sz="2400" b="0" dirty="0"/>
          </a:p>
        </p:txBody>
      </p:sp>
      <p:sp>
        <p:nvSpPr>
          <p:cNvPr id="11281" name="Text Box 25">
            <a:extLst>
              <a:ext uri="{FF2B5EF4-FFF2-40B4-BE49-F238E27FC236}">
                <a16:creationId xmlns:a16="http://schemas.microsoft.com/office/drawing/2014/main" id="{7947A531-92B8-4813-B347-DF003081C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2133600"/>
            <a:ext cx="2209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3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sz="2400" b="0" dirty="0" err="1"/>
              <a:t>left-leaning</a:t>
            </a:r>
            <a:r>
              <a:rPr lang="cs-CZ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altLang="cs-CZ" sz="2400" b="0" dirty="0"/>
              <a:t>– </a:t>
            </a:r>
            <a:r>
              <a:rPr lang="cs-CZ" altLang="cs-CZ" sz="2400" b="0" dirty="0" err="1"/>
              <a:t>skewed</a:t>
            </a:r>
            <a:r>
              <a:rPr lang="cs-CZ" altLang="cs-CZ" sz="2400" b="0" dirty="0"/>
              <a:t> to </a:t>
            </a:r>
            <a:r>
              <a:rPr lang="cs-CZ" altLang="cs-CZ" sz="2400" b="0" dirty="0" err="1"/>
              <a:t>right</a:t>
            </a:r>
            <a:endParaRPr lang="cs-CZ" altLang="cs-CZ" sz="2400" b="0" dirty="0"/>
          </a:p>
        </p:txBody>
      </p:sp>
      <p:sp>
        <p:nvSpPr>
          <p:cNvPr id="11282" name="Text Box 26">
            <a:extLst>
              <a:ext uri="{FF2B5EF4-FFF2-40B4-BE49-F238E27FC236}">
                <a16:creationId xmlns:a16="http://schemas.microsoft.com/office/drawing/2014/main" id="{9D96C498-F7A6-4B39-A90E-9A1BEE6D1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4508500"/>
            <a:ext cx="26654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3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0" dirty="0" err="1"/>
              <a:t>platycurtic</a:t>
            </a:r>
            <a:r>
              <a:rPr lang="cs-CZ" altLang="cs-CZ" sz="2400" b="0" dirty="0"/>
              <a:t> („</a:t>
            </a:r>
            <a:r>
              <a:rPr lang="cs-CZ" altLang="cs-CZ" sz="2400" b="0" dirty="0" err="1"/>
              <a:t>flat</a:t>
            </a:r>
            <a:r>
              <a:rPr lang="cs-CZ" altLang="cs-CZ" sz="2400" b="0" dirty="0"/>
              <a:t>, </a:t>
            </a:r>
            <a:r>
              <a:rPr lang="cs-CZ" altLang="cs-CZ" sz="2400" b="0" dirty="0" err="1"/>
              <a:t>broad</a:t>
            </a:r>
            <a:r>
              <a:rPr lang="cs-CZ" altLang="cs-CZ" sz="2400" b="0" dirty="0"/>
              <a:t>“)</a:t>
            </a:r>
          </a:p>
        </p:txBody>
      </p:sp>
      <p:sp>
        <p:nvSpPr>
          <p:cNvPr id="11283" name="Text Box 27">
            <a:extLst>
              <a:ext uri="{FF2B5EF4-FFF2-40B4-BE49-F238E27FC236}">
                <a16:creationId xmlns:a16="http://schemas.microsoft.com/office/drawing/2014/main" id="{C4B8EBCB-5FDD-4707-A802-D1A80093B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4414838"/>
            <a:ext cx="29527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Blip>
                <a:blip r:embed="rId2"/>
              </a:buBlip>
              <a:defRPr sz="2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Blip>
                <a:blip r:embed="rId3"/>
              </a:buBlip>
              <a:defRPr sz="21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0" dirty="0" err="1"/>
              <a:t>leptocurtic</a:t>
            </a:r>
            <a:r>
              <a:rPr lang="cs-CZ" altLang="cs-CZ" sz="2400" b="0" dirty="0"/>
              <a:t>(„</a:t>
            </a:r>
            <a:r>
              <a:rPr lang="cs-CZ" altLang="cs-CZ" sz="2400" b="0" dirty="0" err="1"/>
              <a:t>steep</a:t>
            </a:r>
            <a:r>
              <a:rPr lang="cs-CZ" altLang="cs-CZ" sz="2400" b="0" dirty="0"/>
              <a:t>, </a:t>
            </a:r>
            <a:r>
              <a:rPr lang="cs-CZ" altLang="cs-CZ" sz="2400" b="0" dirty="0" err="1"/>
              <a:t>slender</a:t>
            </a:r>
            <a:r>
              <a:rPr lang="cs-CZ" altLang="cs-CZ" sz="2400" b="0" dirty="0"/>
              <a:t>“)</a:t>
            </a:r>
          </a:p>
        </p:txBody>
      </p:sp>
      <p:pic>
        <p:nvPicPr>
          <p:cNvPr id="11284" name="Picture 28">
            <a:extLst>
              <a:ext uri="{FF2B5EF4-FFF2-40B4-BE49-F238E27FC236}">
                <a16:creationId xmlns:a16="http://schemas.microsoft.com/office/drawing/2014/main" id="{1CCF3946-FC37-4259-98E1-8458A20BD3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668963"/>
            <a:ext cx="15113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5" name="Picture 29">
            <a:extLst>
              <a:ext uri="{FF2B5EF4-FFF2-40B4-BE49-F238E27FC236}">
                <a16:creationId xmlns:a16="http://schemas.microsoft.com/office/drawing/2014/main" id="{FB3AAD3B-004B-40AF-A043-39EDEC34E3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5575300"/>
            <a:ext cx="131445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6" name="Picture 30">
            <a:extLst>
              <a:ext uri="{FF2B5EF4-FFF2-40B4-BE49-F238E27FC236}">
                <a16:creationId xmlns:a16="http://schemas.microsoft.com/office/drawing/2014/main" id="{5389F287-445E-4798-8ACA-F68371A0B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144838"/>
            <a:ext cx="1335088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7" name="Picture 31">
            <a:extLst>
              <a:ext uri="{FF2B5EF4-FFF2-40B4-BE49-F238E27FC236}">
                <a16:creationId xmlns:a16="http://schemas.microsoft.com/office/drawing/2014/main" id="{104DC307-3FDB-4C71-A72D-42A5D52F02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3078163"/>
            <a:ext cx="1398587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338&quot;/&gt;&lt;/object&gt;&lt;object type=&quot;3&quot; unique_id=&quot;10004&quot;&gt;&lt;property id=&quot;20148&quot; value=&quot;5&quot;/&gt;&lt;property id=&quot;20300&quot; value=&quot;Slide 2 - &amp;quot;METHODS OF EDA&amp;quot;&quot;/&gt;&lt;property id=&quot;20307&quot; value=&quot;323&quot;/&gt;&lt;/object&gt;&lt;object type=&quot;3&quot; unique_id=&quot;10005&quot;&gt;&lt;property id=&quot;20148&quot; value=&quot;5&quot;/&gt;&lt;property id=&quot;20300&quot; value=&quot;Slide 3 - &amp;quot;DOT PLOT&amp;quot;&quot;/&gt;&lt;property id=&quot;20307&quot; value=&quot;324&quot;/&gt;&lt;/object&gt;&lt;object type=&quot;3&quot; unique_id=&quot;10006&quot;&gt;&lt;property id=&quot;20148&quot; value=&quot;5&quot;/&gt;&lt;property id=&quot;20300&quot; value=&quot;Slide 4 - &amp;quot;BOX PLOT&amp;quot;&quot;/&gt;&lt;property id=&quot;20307&quot; value=&quot;325&quot;/&gt;&lt;/object&gt;&lt;object type=&quot;3&quot; unique_id=&quot;10007&quot;&gt;&lt;property id=&quot;20148&quot; value=&quot;5&quot;/&gt;&lt;property id=&quot;20300&quot; value=&quot;Slide 5 - &amp;quot;NOTCHED BOX PLOT&amp;quot;&quot;/&gt;&lt;property id=&quot;20307&quot; value=&quot;326&quot;/&gt;&lt;/object&gt;&lt;object type=&quot;3&quot; unique_id=&quot;10008&quot;&gt;&lt;property id=&quot;20148&quot; value=&quot;5&quot;/&gt;&lt;property id=&quot;20300&quot; value=&quot;Slide 6 - &amp;quot;Q-Q PLOT&amp;quot;&quot;/&gt;&lt;property id=&quot;20307&quot; value=&quot;327&quot;/&gt;&lt;/object&gt;&lt;object type=&quot;3&quot; unique_id=&quot;10009&quot;&gt;&lt;property id=&quot;20148&quot; value=&quot;5&quot;/&gt;&lt;property id=&quot;20300&quot; value=&quot;Slide 7 - &amp;quot;Q-Q GRAF&amp;quot;&quot;/&gt;&lt;property id=&quot;20307&quot; value=&quot;329&quot;/&gt;&lt;/object&gt;&lt;object type=&quot;3&quot; unique_id=&quot;10010&quot;&gt;&lt;property id=&quot;20148&quot; value=&quot;5&quot;/&gt;&lt;property id=&quot;20300&quot; value=&quot;Slide 8 - &amp;quot; Q-Q GRAF&amp;quot;&quot;/&gt;&lt;property id=&quot;20307&quot; value=&quot;328&quot;/&gt;&lt;/object&gt;&lt;object type=&quot;3&quot; unique_id=&quot;10011&quot;&gt;&lt;property id=&quot;20148&quot; value=&quot;5&quot;/&gt;&lt;property id=&quot;20300&quot; value=&quot;Slide 9 - &amp;quot;Q-Q plot&amp;quot;&quot;/&gt;&lt;property id=&quot;20307&quot; value=&quot;330&quot;/&gt;&lt;/object&gt;&lt;object type=&quot;3&quot; unique_id=&quot;10012&quot;&gt;&lt;property id=&quot;20148&quot; value=&quot;5&quot;/&gt;&lt;property id=&quot;20300&quot; value=&quot;Slide 10&quot;/&gt;&lt;property id=&quot;20307&quot; value=&quot;351&quot;/&gt;&lt;/object&gt;&lt;object type=&quot;3&quot; unique_id=&quot;10013&quot;&gt;&lt;property id=&quot;20148&quot; value=&quot;5&quot;/&gt;&lt;property id=&quot;20300&quot; value=&quot;Slide 11&quot;/&gt;&lt;property id=&quot;20307&quot; value=&quot;352&quot;/&gt;&lt;/object&gt;&lt;object type=&quot;3&quot; unique_id=&quot;10014&quot;&gt;&lt;property id=&quot;20148&quot; value=&quot;5&quot;/&gt;&lt;property id=&quot;20300&quot; value=&quot;Slide 12 - &amp;quot;HISTOGRAM&amp;quot;&quot;/&gt;&lt;property id=&quot;20307&quot; value=&quot;333&quot;/&gt;&lt;/object&gt;&lt;object type=&quot;3&quot; unique_id=&quot;10015&quot;&gt;&lt;property id=&quot;20148&quot; value=&quot;5&quot;/&gt;&lt;property id=&quot;20300&quot; value=&quot;Slide 13 - &amp;quot;HISTOGRAM&amp;quot;&quot;/&gt;&lt;property id=&quot;20307&quot; value=&quot;350&quot;/&gt;&lt;/object&gt;&lt;object type=&quot;3&quot; unique_id=&quot;10016&quot;&gt;&lt;property id=&quot;20148&quot; value=&quot;5&quot;/&gt;&lt;property id=&quot;20300&quot; value=&quot;Slide 14 - &amp;quot;HISTOGRAM – kernel density function&amp;quot;&quot;/&gt;&lt;property id=&quot;20307&quot; value=&quot;334&quot;/&gt;&lt;/object&gt;&lt;object type=&quot;3&quot; unique_id=&quot;10017&quot;&gt;&lt;property id=&quot;20148&quot; value=&quot;5&quot;/&gt;&lt;property id=&quot;20300&quot; value=&quot;Slide 15 - &amp;quot;TRANSFORMATION&amp;quot;&quot;/&gt;&lt;property id=&quot;20307&quot; value=&quot;339&quot;/&gt;&lt;/object&gt;&lt;object type=&quot;3&quot; unique_id=&quot;10018&quot;&gt;&lt;property id=&quot;20148&quot; value=&quot;5&quot;/&gt;&lt;property id=&quot;20300&quot; value=&quot;Slide 16 - &amp;quot;TRANSFORMATION – basic concept&amp;quot;&quot;/&gt;&lt;property id=&quot;20307&quot; value=&quot;341&quot;/&gt;&lt;/object&gt;&lt;object type=&quot;3&quot; unique_id=&quot;10019&quot;&gt;&lt;property id=&quot;20148&quot; value=&quot;5&quot;/&gt;&lt;property id=&quot;20300&quot; value=&quot;Slide 17 - &amp;quot;TRANSFORMATION – logaritmic transformation&amp;quot;&quot;/&gt;&lt;property id=&quot;20307&quot; value=&quot;343&quot;/&gt;&lt;/object&gt;&lt;object type=&quot;3&quot; unique_id=&quot;10020&quot;&gt;&lt;property id=&quot;20148&quot; value=&quot;5&quot;/&gt;&lt;property id=&quot;20300&quot; value=&quot;Slide 18 - &amp;quot;TRANSFORMATION – power transformation&amp;quot;&quot;/&gt;&lt;property id=&quot;20307&quot; value=&quot;344&quot;/&gt;&lt;/object&gt;&lt;object type=&quot;3&quot; unique_id=&quot;10021&quot;&gt;&lt;property id=&quot;20148&quot; value=&quot;5&quot;/&gt;&lt;property id=&quot;20300&quot; value=&quot;Slide 19 - &amp;quot;TRANSFORMATION – Box-Cox &amp;quot;&quot;/&gt;&lt;property id=&quot;20307&quot; value=&quot;345&quot;/&gt;&lt;/object&gt;&lt;object type=&quot;3&quot; unique_id=&quot;10022&quot;&gt;&lt;property id=&quot;20148&quot; value=&quot;5&quot;/&gt;&lt;property id=&quot;20300&quot; value=&quot;Slide 20 - &amp;quot;TRANSFORMATION – Box-Cox &amp;quot;&quot;/&gt;&lt;property id=&quot;20307&quot; value=&quot;346&quot;/&gt;&lt;/object&gt;&lt;object type=&quot;3&quot; unique_id=&quot;10023&quot;&gt;&lt;property id=&quot;20148&quot; value=&quot;5&quot;/&gt;&lt;property id=&quot;20300&quot; value=&quot;Slide 21 - &amp;quot;TRANSFORMATION– estimate of optimal  &amp;quot;&quot;/&gt;&lt;property id=&quot;20307&quot; value=&quot;340&quot;/&gt;&lt;/object&gt;&lt;/object&gt;&lt;object type=&quot;8&quot; unique_id=&quot;1004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Kapsule">
  <a:themeElements>
    <a:clrScheme name="Kapsule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Kapsul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Kapsule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ule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ul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ule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Designs\Kapsule.pot</Template>
  <TotalTime>7315</TotalTime>
  <Words>409</Words>
  <Application>Microsoft Office PowerPoint</Application>
  <PresentationFormat>Předvádění na obrazovce (4:3)</PresentationFormat>
  <Paragraphs>198</Paragraphs>
  <Slides>21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21</vt:i4>
      </vt:variant>
    </vt:vector>
  </HeadingPairs>
  <TitlesOfParts>
    <vt:vector size="29" baseType="lpstr">
      <vt:lpstr>Times New Roman</vt:lpstr>
      <vt:lpstr>Arial</vt:lpstr>
      <vt:lpstr>Wingdings</vt:lpstr>
      <vt:lpstr>Symbol</vt:lpstr>
      <vt:lpstr>Letter Gothic</vt:lpstr>
      <vt:lpstr>Kapsule</vt:lpstr>
      <vt:lpstr>MathType 5.0 Equation</vt:lpstr>
      <vt:lpstr>MathType 6.0 Equation</vt:lpstr>
      <vt:lpstr>Prezentace aplikace PowerPoint</vt:lpstr>
      <vt:lpstr>METHODS OF EDA</vt:lpstr>
      <vt:lpstr>DOT PLOT</vt:lpstr>
      <vt:lpstr>BOX PLOT</vt:lpstr>
      <vt:lpstr>NOTCHED BOX PLOT</vt:lpstr>
      <vt:lpstr>Q-Q PLOT</vt:lpstr>
      <vt:lpstr>Q-Q GRAF</vt:lpstr>
      <vt:lpstr> Q-Q GRAF</vt:lpstr>
      <vt:lpstr>Q-Q plot</vt:lpstr>
      <vt:lpstr>Prezentace aplikace PowerPoint</vt:lpstr>
      <vt:lpstr>Prezentace aplikace PowerPoint</vt:lpstr>
      <vt:lpstr>HISTOGRAM</vt:lpstr>
      <vt:lpstr>HISTOGRAM</vt:lpstr>
      <vt:lpstr>HISTOGRAM – kernel density function</vt:lpstr>
      <vt:lpstr>TRANSFORMATION</vt:lpstr>
      <vt:lpstr>TRANSFORMATION – basic concept</vt:lpstr>
      <vt:lpstr>TRANSFORMATION – logaritmic transformation</vt:lpstr>
      <vt:lpstr>TRANSFORMATION – power transformation</vt:lpstr>
      <vt:lpstr>TRANSFORMATION – Box-Cox </vt:lpstr>
      <vt:lpstr>TRANSFORMATION – Box-Cox </vt:lpstr>
      <vt:lpstr>TRANSFORMATION– estimate of optimal  </vt:lpstr>
    </vt:vector>
  </TitlesOfParts>
  <Company>Iduka a spol.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APLIKOVANÁ ANALÝZA DAT PRO KI</dc:title>
  <dc:creator>Karel Drápela</dc:creator>
  <cp:lastModifiedBy>Karel Drápela</cp:lastModifiedBy>
  <cp:revision>146</cp:revision>
  <cp:lastPrinted>1601-01-01T00:00:00Z</cp:lastPrinted>
  <dcterms:created xsi:type="dcterms:W3CDTF">2003-06-30T04:54:46Z</dcterms:created>
  <dcterms:modified xsi:type="dcterms:W3CDTF">2020-09-28T08:01:18Z</dcterms:modified>
</cp:coreProperties>
</file>