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305" r:id="rId4"/>
    <p:sldId id="308" r:id="rId5"/>
    <p:sldId id="298" r:id="rId6"/>
    <p:sldId id="259" r:id="rId7"/>
    <p:sldId id="260" r:id="rId8"/>
    <p:sldId id="261" r:id="rId9"/>
    <p:sldId id="262" r:id="rId10"/>
    <p:sldId id="304" r:id="rId11"/>
    <p:sldId id="263" r:id="rId12"/>
    <p:sldId id="264" r:id="rId13"/>
    <p:sldId id="302" r:id="rId14"/>
    <p:sldId id="313" r:id="rId15"/>
    <p:sldId id="265" r:id="rId16"/>
    <p:sldId id="307" r:id="rId17"/>
    <p:sldId id="309" r:id="rId18"/>
    <p:sldId id="306" r:id="rId19"/>
    <p:sldId id="296" r:id="rId20"/>
    <p:sldId id="297" r:id="rId21"/>
    <p:sldId id="279" r:id="rId22"/>
    <p:sldId id="311" r:id="rId23"/>
    <p:sldId id="303" r:id="rId24"/>
    <p:sldId id="272" r:id="rId25"/>
    <p:sldId id="274" r:id="rId26"/>
    <p:sldId id="301" r:id="rId27"/>
    <p:sldId id="268" r:id="rId28"/>
    <p:sldId id="295" r:id="rId29"/>
    <p:sldId id="310" r:id="rId30"/>
    <p:sldId id="314" r:id="rId31"/>
  </p:sldIdLst>
  <p:sldSz cx="12192000" cy="6858000"/>
  <p:notesSz cx="6858000" cy="9144000"/>
  <p:custDataLst>
    <p:tags r:id="rId3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105" d="100"/>
          <a:sy n="105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denek\Downloads\SPI_1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3679235562860848E-2"/>
          <c:w val="1"/>
          <c:h val="0.9162734740023285"/>
        </c:manualLayout>
      </c:layout>
      <c:scatterChart>
        <c:scatterStyle val="smoothMarker"/>
        <c:varyColors val="0"/>
        <c:ser>
          <c:idx val="2"/>
          <c:order val="0"/>
          <c:tx>
            <c:v>r3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'[SPI_1 (1).xlsx]Graf'!$B$4:$B$183</c:f>
              <c:numCache>
                <c:formatCode>General</c:formatCode>
                <c:ptCount val="180"/>
                <c:pt idx="0">
                  <c:v>2.9981724810572872</c:v>
                </c:pt>
                <c:pt idx="1">
                  <c:v>2.9926921507794724</c:v>
                </c:pt>
                <c:pt idx="2">
                  <c:v>2.9835656861048196</c:v>
                </c:pt>
                <c:pt idx="3">
                  <c:v>2.9708042062247113</c:v>
                </c:pt>
                <c:pt idx="4">
                  <c:v>2.9544232590366239</c:v>
                </c:pt>
                <c:pt idx="5">
                  <c:v>2.9344428022014171</c:v>
                </c:pt>
                <c:pt idx="6">
                  <c:v>2.9108871788279895</c:v>
                </c:pt>
                <c:pt idx="7">
                  <c:v>2.8837850878149567</c:v>
                </c:pt>
                <c:pt idx="8">
                  <c:v>2.8531695488854605</c:v>
                </c:pt>
                <c:pt idx="9">
                  <c:v>2.8190778623577253</c:v>
                </c:pt>
                <c:pt idx="10">
                  <c:v>2.7815515637003623</c:v>
                </c:pt>
                <c:pt idx="11">
                  <c:v>2.7406363729278027</c:v>
                </c:pt>
                <c:pt idx="12">
                  <c:v>2.6963821388975013</c:v>
                </c:pt>
                <c:pt idx="13">
                  <c:v>2.648842778576781</c:v>
                </c:pt>
                <c:pt idx="14">
                  <c:v>2.598076211353316</c:v>
                </c:pt>
                <c:pt idx="15">
                  <c:v>2.544144288469278</c:v>
                </c:pt>
                <c:pt idx="16">
                  <c:v>2.4871127176651249</c:v>
                </c:pt>
                <c:pt idx="17">
                  <c:v>2.4270509831248424</c:v>
                </c:pt>
                <c:pt idx="18">
                  <c:v>2.3640322608201658</c:v>
                </c:pt>
                <c:pt idx="19">
                  <c:v>2.2981333293569342</c:v>
                </c:pt>
                <c:pt idx="20">
                  <c:v>2.229434476432183</c:v>
                </c:pt>
                <c:pt idx="21">
                  <c:v>2.1580194010159537</c:v>
                </c:pt>
                <c:pt idx="22">
                  <c:v>2.0839751113769918</c:v>
                </c:pt>
                <c:pt idx="23">
                  <c:v>2.0073918190765747</c:v>
                </c:pt>
                <c:pt idx="24">
                  <c:v>1.9283628290596182</c:v>
                </c:pt>
                <c:pt idx="25">
                  <c:v>1.846984425976975</c:v>
                </c:pt>
                <c:pt idx="26">
                  <c:v>1.7633557568774194</c:v>
                </c:pt>
                <c:pt idx="27">
                  <c:v>1.6775787104122404</c:v>
                </c:pt>
                <c:pt idx="28">
                  <c:v>1.5897577926996147</c:v>
                </c:pt>
                <c:pt idx="29">
                  <c:v>1.5000000000000004</c:v>
                </c:pt>
                <c:pt idx="30">
                  <c:v>1.4084146883576727</c:v>
                </c:pt>
                <c:pt idx="31">
                  <c:v>1.3151134403672324</c:v>
                </c:pt>
                <c:pt idx="32">
                  <c:v>1.2202099292274007</c:v>
                </c:pt>
                <c:pt idx="33">
                  <c:v>1.1238197802477359</c:v>
                </c:pt>
                <c:pt idx="34">
                  <c:v>1.0260604299770064</c:v>
                </c:pt>
                <c:pt idx="35">
                  <c:v>0.92705098312484235</c:v>
                </c:pt>
                <c:pt idx="36">
                  <c:v>0.82691206745099755</c:v>
                </c:pt>
                <c:pt idx="37">
                  <c:v>0.725765686799003</c:v>
                </c:pt>
                <c:pt idx="38">
                  <c:v>0.62373507245327842</c:v>
                </c:pt>
                <c:pt idx="39">
                  <c:v>0.52094453300079124</c:v>
                </c:pt>
                <c:pt idx="40">
                  <c:v>0.4175193028801964</c:v>
                </c:pt>
                <c:pt idx="41">
                  <c:v>0.31358538980296036</c:v>
                </c:pt>
                <c:pt idx="42">
                  <c:v>0.20926942123237569</c:v>
                </c:pt>
                <c:pt idx="43">
                  <c:v>0.10469849010750323</c:v>
                </c:pt>
                <c:pt idx="44">
                  <c:v>1.83772268236293E-16</c:v>
                </c:pt>
                <c:pt idx="45">
                  <c:v>-0.10469849010750287</c:v>
                </c:pt>
                <c:pt idx="46">
                  <c:v>-0.20926942123237599</c:v>
                </c:pt>
                <c:pt idx="47">
                  <c:v>-0.31358538980296069</c:v>
                </c:pt>
                <c:pt idx="48">
                  <c:v>-0.41751930288019606</c:v>
                </c:pt>
                <c:pt idx="49">
                  <c:v>-0.52094453300079091</c:v>
                </c:pt>
                <c:pt idx="50">
                  <c:v>-0.62373507245327797</c:v>
                </c:pt>
                <c:pt idx="51">
                  <c:v>-0.72576568679900333</c:v>
                </c:pt>
                <c:pt idx="52">
                  <c:v>-0.8269120674509971</c:v>
                </c:pt>
                <c:pt idx="53">
                  <c:v>-0.92705098312484202</c:v>
                </c:pt>
                <c:pt idx="54">
                  <c:v>-1.0260604299770062</c:v>
                </c:pt>
                <c:pt idx="55">
                  <c:v>-1.1238197802477363</c:v>
                </c:pt>
                <c:pt idx="56">
                  <c:v>-1.2202099292274009</c:v>
                </c:pt>
                <c:pt idx="57">
                  <c:v>-1.3151134403672327</c:v>
                </c:pt>
                <c:pt idx="58">
                  <c:v>-1.4084146883576727</c:v>
                </c:pt>
                <c:pt idx="59">
                  <c:v>-1.4999999999999993</c:v>
                </c:pt>
                <c:pt idx="60">
                  <c:v>-1.5897577926996145</c:v>
                </c:pt>
                <c:pt idx="61">
                  <c:v>-1.6775787104122402</c:v>
                </c:pt>
                <c:pt idx="62">
                  <c:v>-1.7633557568774192</c:v>
                </c:pt>
                <c:pt idx="63">
                  <c:v>-1.846984425976975</c:v>
                </c:pt>
                <c:pt idx="64">
                  <c:v>-1.9283628290596182</c:v>
                </c:pt>
                <c:pt idx="65">
                  <c:v>-2.0073918190765747</c:v>
                </c:pt>
                <c:pt idx="66">
                  <c:v>-2.0839751113769922</c:v>
                </c:pt>
                <c:pt idx="67">
                  <c:v>-2.1580194010159537</c:v>
                </c:pt>
                <c:pt idx="68">
                  <c:v>-2.2294344764321821</c:v>
                </c:pt>
                <c:pt idx="69">
                  <c:v>-2.2981333293569337</c:v>
                </c:pt>
                <c:pt idx="70">
                  <c:v>-2.3640322608201658</c:v>
                </c:pt>
                <c:pt idx="71">
                  <c:v>-2.4270509831248419</c:v>
                </c:pt>
                <c:pt idx="72">
                  <c:v>-2.4871127176651249</c:v>
                </c:pt>
                <c:pt idx="73">
                  <c:v>-2.544144288469278</c:v>
                </c:pt>
                <c:pt idx="74">
                  <c:v>-2.598076211353316</c:v>
                </c:pt>
                <c:pt idx="75">
                  <c:v>-2.648842778576781</c:v>
                </c:pt>
                <c:pt idx="76">
                  <c:v>-2.6963821388975013</c:v>
                </c:pt>
                <c:pt idx="77">
                  <c:v>-2.7406363729278023</c:v>
                </c:pt>
                <c:pt idx="78">
                  <c:v>-2.7815515637003618</c:v>
                </c:pt>
                <c:pt idx="79">
                  <c:v>-2.8190778623577248</c:v>
                </c:pt>
                <c:pt idx="80">
                  <c:v>-2.8531695488854605</c:v>
                </c:pt>
                <c:pt idx="81">
                  <c:v>-2.8837850878149567</c:v>
                </c:pt>
                <c:pt idx="82">
                  <c:v>-2.9108871788279895</c:v>
                </c:pt>
                <c:pt idx="83">
                  <c:v>-2.9344428022014171</c:v>
                </c:pt>
                <c:pt idx="84">
                  <c:v>-2.9544232590366239</c:v>
                </c:pt>
                <c:pt idx="85">
                  <c:v>-2.9708042062247113</c:v>
                </c:pt>
                <c:pt idx="86">
                  <c:v>-2.9835656861048196</c:v>
                </c:pt>
                <c:pt idx="87">
                  <c:v>-2.9926921507794724</c:v>
                </c:pt>
                <c:pt idx="88">
                  <c:v>-2.9981724810572872</c:v>
                </c:pt>
                <c:pt idx="89">
                  <c:v>-3</c:v>
                </c:pt>
                <c:pt idx="90">
                  <c:v>-2.9981724810572872</c:v>
                </c:pt>
                <c:pt idx="91">
                  <c:v>-2.9926921507794724</c:v>
                </c:pt>
                <c:pt idx="92">
                  <c:v>-2.9835656861048196</c:v>
                </c:pt>
                <c:pt idx="93">
                  <c:v>-2.9708042062247109</c:v>
                </c:pt>
                <c:pt idx="94">
                  <c:v>-2.9544232590366239</c:v>
                </c:pt>
                <c:pt idx="95">
                  <c:v>-2.9344428022014166</c:v>
                </c:pt>
                <c:pt idx="96">
                  <c:v>-2.9108871788279895</c:v>
                </c:pt>
                <c:pt idx="97">
                  <c:v>-2.8837850878149567</c:v>
                </c:pt>
                <c:pt idx="98">
                  <c:v>-2.8531695488854609</c:v>
                </c:pt>
                <c:pt idx="99">
                  <c:v>-2.8190778623577253</c:v>
                </c:pt>
                <c:pt idx="100">
                  <c:v>-2.7815515637003623</c:v>
                </c:pt>
                <c:pt idx="101">
                  <c:v>-2.7406363729278027</c:v>
                </c:pt>
                <c:pt idx="102">
                  <c:v>-2.6963821388975009</c:v>
                </c:pt>
                <c:pt idx="103">
                  <c:v>-2.6488427785767805</c:v>
                </c:pt>
                <c:pt idx="104">
                  <c:v>-2.598076211353316</c:v>
                </c:pt>
                <c:pt idx="105">
                  <c:v>-2.544144288469278</c:v>
                </c:pt>
                <c:pt idx="106">
                  <c:v>-2.4871127176651253</c:v>
                </c:pt>
                <c:pt idx="107">
                  <c:v>-2.4270509831248428</c:v>
                </c:pt>
                <c:pt idx="108">
                  <c:v>-2.3640322608201663</c:v>
                </c:pt>
                <c:pt idx="109">
                  <c:v>-2.2981333293569342</c:v>
                </c:pt>
                <c:pt idx="110">
                  <c:v>-2.229434476432183</c:v>
                </c:pt>
                <c:pt idx="111">
                  <c:v>-2.1580194010159532</c:v>
                </c:pt>
                <c:pt idx="112">
                  <c:v>-2.0839751113769918</c:v>
                </c:pt>
                <c:pt idx="113">
                  <c:v>-2.0073918190765743</c:v>
                </c:pt>
                <c:pt idx="114">
                  <c:v>-1.9283628290596184</c:v>
                </c:pt>
                <c:pt idx="115">
                  <c:v>-1.8469844259769741</c:v>
                </c:pt>
                <c:pt idx="116">
                  <c:v>-1.7633557568774196</c:v>
                </c:pt>
                <c:pt idx="117">
                  <c:v>-1.6775787104122397</c:v>
                </c:pt>
                <c:pt idx="118">
                  <c:v>-1.5897577926996149</c:v>
                </c:pt>
                <c:pt idx="119">
                  <c:v>-1.5000000000000013</c:v>
                </c:pt>
                <c:pt idx="120">
                  <c:v>-1.4084146883576723</c:v>
                </c:pt>
                <c:pt idx="121">
                  <c:v>-1.3151134403672331</c:v>
                </c:pt>
                <c:pt idx="122">
                  <c:v>-1.2202099292274002</c:v>
                </c:pt>
                <c:pt idx="123">
                  <c:v>-1.1238197802477368</c:v>
                </c:pt>
                <c:pt idx="124">
                  <c:v>-1.0260604299770058</c:v>
                </c:pt>
                <c:pt idx="125">
                  <c:v>-0.92705098312484269</c:v>
                </c:pt>
                <c:pt idx="126">
                  <c:v>-0.82691206745099666</c:v>
                </c:pt>
                <c:pt idx="127">
                  <c:v>-0.72576568679900333</c:v>
                </c:pt>
                <c:pt idx="128">
                  <c:v>-0.6237350724532793</c:v>
                </c:pt>
                <c:pt idx="129">
                  <c:v>-0.52094453300079102</c:v>
                </c:pt>
                <c:pt idx="130">
                  <c:v>-0.41751930288019745</c:v>
                </c:pt>
                <c:pt idx="131">
                  <c:v>-0.31358538980296008</c:v>
                </c:pt>
                <c:pt idx="132">
                  <c:v>-0.20926942123237674</c:v>
                </c:pt>
                <c:pt idx="133">
                  <c:v>-0.10469849010750229</c:v>
                </c:pt>
                <c:pt idx="134">
                  <c:v>-5.51316804708879E-16</c:v>
                </c:pt>
                <c:pt idx="135">
                  <c:v>0.10469849010750384</c:v>
                </c:pt>
                <c:pt idx="136">
                  <c:v>0.20926942123237566</c:v>
                </c:pt>
                <c:pt idx="137">
                  <c:v>0.31358538980295897</c:v>
                </c:pt>
                <c:pt idx="138">
                  <c:v>0.4175193028801964</c:v>
                </c:pt>
                <c:pt idx="139">
                  <c:v>0.52094453300078991</c:v>
                </c:pt>
                <c:pt idx="140">
                  <c:v>0.62373507245327831</c:v>
                </c:pt>
                <c:pt idx="141">
                  <c:v>0.72576568679900233</c:v>
                </c:pt>
                <c:pt idx="142">
                  <c:v>0.82691206745099821</c:v>
                </c:pt>
                <c:pt idx="143">
                  <c:v>0.92705098312484169</c:v>
                </c:pt>
                <c:pt idx="144">
                  <c:v>1.0260604299770071</c:v>
                </c:pt>
                <c:pt idx="145">
                  <c:v>1.1238197802477359</c:v>
                </c:pt>
                <c:pt idx="146">
                  <c:v>1.2202099292273993</c:v>
                </c:pt>
                <c:pt idx="147">
                  <c:v>1.3151134403672322</c:v>
                </c:pt>
                <c:pt idx="148">
                  <c:v>1.4084146883576714</c:v>
                </c:pt>
                <c:pt idx="149">
                  <c:v>1.5000000000000004</c:v>
                </c:pt>
                <c:pt idx="150">
                  <c:v>1.589757792699614</c:v>
                </c:pt>
                <c:pt idx="151">
                  <c:v>1.677578710412241</c:v>
                </c:pt>
                <c:pt idx="152">
                  <c:v>1.7633557568774187</c:v>
                </c:pt>
                <c:pt idx="153">
                  <c:v>1.8469844259769754</c:v>
                </c:pt>
                <c:pt idx="154">
                  <c:v>1.9283628290596178</c:v>
                </c:pt>
                <c:pt idx="155">
                  <c:v>2.0073918190765734</c:v>
                </c:pt>
                <c:pt idx="156">
                  <c:v>2.0839751113769918</c:v>
                </c:pt>
                <c:pt idx="157">
                  <c:v>2.1580194010159524</c:v>
                </c:pt>
                <c:pt idx="158">
                  <c:v>2.229434476432183</c:v>
                </c:pt>
                <c:pt idx="159">
                  <c:v>2.2981333293569333</c:v>
                </c:pt>
                <c:pt idx="160">
                  <c:v>2.3640322608201663</c:v>
                </c:pt>
                <c:pt idx="161">
                  <c:v>2.4270509831248419</c:v>
                </c:pt>
                <c:pt idx="162">
                  <c:v>2.4871127176651253</c:v>
                </c:pt>
                <c:pt idx="163">
                  <c:v>2.544144288469278</c:v>
                </c:pt>
                <c:pt idx="164">
                  <c:v>2.5980762113533151</c:v>
                </c:pt>
                <c:pt idx="165">
                  <c:v>2.6488427785767805</c:v>
                </c:pt>
                <c:pt idx="166">
                  <c:v>2.6963821388975004</c:v>
                </c:pt>
                <c:pt idx="167">
                  <c:v>2.7406363729278027</c:v>
                </c:pt>
                <c:pt idx="168">
                  <c:v>2.7815515637003618</c:v>
                </c:pt>
                <c:pt idx="169">
                  <c:v>2.8190778623577253</c:v>
                </c:pt>
                <c:pt idx="170">
                  <c:v>2.8531695488854605</c:v>
                </c:pt>
                <c:pt idx="171">
                  <c:v>2.8837850878149567</c:v>
                </c:pt>
                <c:pt idx="172">
                  <c:v>2.9108871788279895</c:v>
                </c:pt>
                <c:pt idx="173">
                  <c:v>2.9344428022014166</c:v>
                </c:pt>
                <c:pt idx="174">
                  <c:v>2.9544232590366239</c:v>
                </c:pt>
                <c:pt idx="175">
                  <c:v>2.9708042062247109</c:v>
                </c:pt>
                <c:pt idx="176">
                  <c:v>2.9835656861048196</c:v>
                </c:pt>
                <c:pt idx="177">
                  <c:v>2.9926921507794724</c:v>
                </c:pt>
                <c:pt idx="178">
                  <c:v>2.9981724810572872</c:v>
                </c:pt>
                <c:pt idx="179">
                  <c:v>3</c:v>
                </c:pt>
              </c:numCache>
            </c:numRef>
          </c:xVal>
          <c:yVal>
            <c:numRef>
              <c:f>'[SPI_1 (1).xlsx]Graf'!$C$3:$C$183</c:f>
              <c:numCache>
                <c:formatCode>General</c:formatCode>
                <c:ptCount val="181"/>
                <c:pt idx="0">
                  <c:v>0</c:v>
                </c:pt>
                <c:pt idx="1">
                  <c:v>0.1046984901075029</c:v>
                </c:pt>
                <c:pt idx="2">
                  <c:v>0.20926942123237591</c:v>
                </c:pt>
                <c:pt idx="3">
                  <c:v>0.31358538980296041</c:v>
                </c:pt>
                <c:pt idx="4">
                  <c:v>0.41751930288019634</c:v>
                </c:pt>
                <c:pt idx="5">
                  <c:v>0.52094453300079102</c:v>
                </c:pt>
                <c:pt idx="6">
                  <c:v>0.62373507245327797</c:v>
                </c:pt>
                <c:pt idx="7">
                  <c:v>0.72576568679900322</c:v>
                </c:pt>
                <c:pt idx="8">
                  <c:v>0.82691206745099755</c:v>
                </c:pt>
                <c:pt idx="9">
                  <c:v>0.92705098312484213</c:v>
                </c:pt>
                <c:pt idx="10">
                  <c:v>1.0260604299770062</c:v>
                </c:pt>
                <c:pt idx="11">
                  <c:v>1.1238197802477361</c:v>
                </c:pt>
                <c:pt idx="12">
                  <c:v>1.2202099292274007</c:v>
                </c:pt>
                <c:pt idx="13">
                  <c:v>1.3151134403672322</c:v>
                </c:pt>
                <c:pt idx="14">
                  <c:v>1.4084146883576725</c:v>
                </c:pt>
                <c:pt idx="15">
                  <c:v>1.4999999999999998</c:v>
                </c:pt>
                <c:pt idx="16">
                  <c:v>1.5897577926996147</c:v>
                </c:pt>
                <c:pt idx="17">
                  <c:v>1.6775787104122406</c:v>
                </c:pt>
                <c:pt idx="18">
                  <c:v>1.7633557568774194</c:v>
                </c:pt>
                <c:pt idx="19">
                  <c:v>1.846984425976975</c:v>
                </c:pt>
                <c:pt idx="20">
                  <c:v>1.9283628290596178</c:v>
                </c:pt>
                <c:pt idx="21">
                  <c:v>2.0073918190765747</c:v>
                </c:pt>
                <c:pt idx="22">
                  <c:v>2.0839751113769918</c:v>
                </c:pt>
                <c:pt idx="23">
                  <c:v>2.1580194010159532</c:v>
                </c:pt>
                <c:pt idx="24">
                  <c:v>2.229434476432183</c:v>
                </c:pt>
                <c:pt idx="25">
                  <c:v>2.2981333293569342</c:v>
                </c:pt>
                <c:pt idx="26">
                  <c:v>2.3640322608201663</c:v>
                </c:pt>
                <c:pt idx="27">
                  <c:v>2.4270509831248424</c:v>
                </c:pt>
                <c:pt idx="28">
                  <c:v>2.4871127176651253</c:v>
                </c:pt>
                <c:pt idx="29">
                  <c:v>2.544144288469278</c:v>
                </c:pt>
                <c:pt idx="30">
                  <c:v>2.598076211353316</c:v>
                </c:pt>
                <c:pt idx="31">
                  <c:v>2.6488427785767805</c:v>
                </c:pt>
                <c:pt idx="32">
                  <c:v>2.6963821388975013</c:v>
                </c:pt>
                <c:pt idx="33">
                  <c:v>2.7406363729278027</c:v>
                </c:pt>
                <c:pt idx="34">
                  <c:v>2.7815515637003623</c:v>
                </c:pt>
                <c:pt idx="35">
                  <c:v>2.8190778623577248</c:v>
                </c:pt>
                <c:pt idx="36">
                  <c:v>2.8531695488854605</c:v>
                </c:pt>
                <c:pt idx="37">
                  <c:v>2.8837850878149567</c:v>
                </c:pt>
                <c:pt idx="38">
                  <c:v>2.9108871788279895</c:v>
                </c:pt>
                <c:pt idx="39">
                  <c:v>2.9344428022014166</c:v>
                </c:pt>
                <c:pt idx="40">
                  <c:v>2.9544232590366239</c:v>
                </c:pt>
                <c:pt idx="41">
                  <c:v>2.9708042062247113</c:v>
                </c:pt>
                <c:pt idx="42">
                  <c:v>2.9835656861048196</c:v>
                </c:pt>
                <c:pt idx="43">
                  <c:v>2.9926921507794724</c:v>
                </c:pt>
                <c:pt idx="44">
                  <c:v>2.9981724810572872</c:v>
                </c:pt>
                <c:pt idx="45">
                  <c:v>3</c:v>
                </c:pt>
                <c:pt idx="46">
                  <c:v>2.9981724810572872</c:v>
                </c:pt>
                <c:pt idx="47">
                  <c:v>2.9926921507794724</c:v>
                </c:pt>
                <c:pt idx="48">
                  <c:v>2.9835656861048196</c:v>
                </c:pt>
                <c:pt idx="49">
                  <c:v>2.9708042062247113</c:v>
                </c:pt>
                <c:pt idx="50">
                  <c:v>2.9544232590366239</c:v>
                </c:pt>
                <c:pt idx="51">
                  <c:v>2.9344428022014171</c:v>
                </c:pt>
                <c:pt idx="52">
                  <c:v>2.9108871788279895</c:v>
                </c:pt>
                <c:pt idx="53">
                  <c:v>2.8837850878149567</c:v>
                </c:pt>
                <c:pt idx="54">
                  <c:v>2.8531695488854609</c:v>
                </c:pt>
                <c:pt idx="55">
                  <c:v>2.8190778623577253</c:v>
                </c:pt>
                <c:pt idx="56">
                  <c:v>2.7815515637003623</c:v>
                </c:pt>
                <c:pt idx="57">
                  <c:v>2.7406363729278027</c:v>
                </c:pt>
                <c:pt idx="58">
                  <c:v>2.6963821388975009</c:v>
                </c:pt>
                <c:pt idx="59">
                  <c:v>2.6488427785767805</c:v>
                </c:pt>
                <c:pt idx="60">
                  <c:v>2.598076211353316</c:v>
                </c:pt>
                <c:pt idx="61">
                  <c:v>2.544144288469278</c:v>
                </c:pt>
                <c:pt idx="62">
                  <c:v>2.4871127176651253</c:v>
                </c:pt>
                <c:pt idx="63">
                  <c:v>2.4270509831248424</c:v>
                </c:pt>
                <c:pt idx="64">
                  <c:v>2.3640322608201663</c:v>
                </c:pt>
                <c:pt idx="65">
                  <c:v>2.2981333293569342</c:v>
                </c:pt>
                <c:pt idx="66">
                  <c:v>2.229434476432183</c:v>
                </c:pt>
                <c:pt idx="67">
                  <c:v>2.1580194010159532</c:v>
                </c:pt>
                <c:pt idx="68">
                  <c:v>2.0839751113769913</c:v>
                </c:pt>
                <c:pt idx="69">
                  <c:v>2.0073918190765752</c:v>
                </c:pt>
                <c:pt idx="70">
                  <c:v>1.9283628290596184</c:v>
                </c:pt>
                <c:pt idx="71">
                  <c:v>1.8469844259769752</c:v>
                </c:pt>
                <c:pt idx="72">
                  <c:v>1.7633557568774196</c:v>
                </c:pt>
                <c:pt idx="73">
                  <c:v>1.6775787104122406</c:v>
                </c:pt>
                <c:pt idx="74">
                  <c:v>1.5897577926996147</c:v>
                </c:pt>
                <c:pt idx="75">
                  <c:v>1.4999999999999998</c:v>
                </c:pt>
                <c:pt idx="76">
                  <c:v>1.408414688357672</c:v>
                </c:pt>
                <c:pt idx="77">
                  <c:v>1.3151134403672318</c:v>
                </c:pt>
                <c:pt idx="78">
                  <c:v>1.2202099292274013</c:v>
                </c:pt>
                <c:pt idx="79">
                  <c:v>1.1238197802477368</c:v>
                </c:pt>
                <c:pt idx="80">
                  <c:v>1.0260604299770066</c:v>
                </c:pt>
                <c:pt idx="81">
                  <c:v>0.92705098312484258</c:v>
                </c:pt>
                <c:pt idx="82">
                  <c:v>0.82691206745099766</c:v>
                </c:pt>
                <c:pt idx="83">
                  <c:v>0.72576568679900322</c:v>
                </c:pt>
                <c:pt idx="84">
                  <c:v>0.62373507245327797</c:v>
                </c:pt>
                <c:pt idx="85">
                  <c:v>0.5209445330007908</c:v>
                </c:pt>
                <c:pt idx="86">
                  <c:v>0.41751930288019601</c:v>
                </c:pt>
                <c:pt idx="87">
                  <c:v>0.31358538980296119</c:v>
                </c:pt>
                <c:pt idx="88">
                  <c:v>0.20926942123237657</c:v>
                </c:pt>
                <c:pt idx="89">
                  <c:v>0.10469849010750343</c:v>
                </c:pt>
                <c:pt idx="90">
                  <c:v>3.67544536472586E-16</c:v>
                </c:pt>
                <c:pt idx="91">
                  <c:v>-0.10469849010750271</c:v>
                </c:pt>
                <c:pt idx="92">
                  <c:v>-0.20926942123237582</c:v>
                </c:pt>
                <c:pt idx="93">
                  <c:v>-0.31358538980296047</c:v>
                </c:pt>
                <c:pt idx="94">
                  <c:v>-0.41751930288019656</c:v>
                </c:pt>
                <c:pt idx="95">
                  <c:v>-0.52094453300079135</c:v>
                </c:pt>
                <c:pt idx="96">
                  <c:v>-0.62373507245327853</c:v>
                </c:pt>
                <c:pt idx="97">
                  <c:v>-0.72576568679900255</c:v>
                </c:pt>
                <c:pt idx="98">
                  <c:v>-0.82691206745099699</c:v>
                </c:pt>
                <c:pt idx="99">
                  <c:v>-0.92705098312484191</c:v>
                </c:pt>
                <c:pt idx="100">
                  <c:v>-1.026060429977006</c:v>
                </c:pt>
                <c:pt idx="101">
                  <c:v>-1.1238197802477361</c:v>
                </c:pt>
                <c:pt idx="102">
                  <c:v>-1.2202099292274007</c:v>
                </c:pt>
                <c:pt idx="103">
                  <c:v>-1.3151134403672324</c:v>
                </c:pt>
                <c:pt idx="104">
                  <c:v>-1.4084146883576727</c:v>
                </c:pt>
                <c:pt idx="105">
                  <c:v>-1.5000000000000004</c:v>
                </c:pt>
                <c:pt idx="106">
                  <c:v>-1.5897577926996145</c:v>
                </c:pt>
                <c:pt idx="107">
                  <c:v>-1.6775787104122402</c:v>
                </c:pt>
                <c:pt idx="108">
                  <c:v>-1.7633557568774192</c:v>
                </c:pt>
                <c:pt idx="109">
                  <c:v>-1.8469844259769745</c:v>
                </c:pt>
                <c:pt idx="110">
                  <c:v>-1.9283628290596178</c:v>
                </c:pt>
                <c:pt idx="111">
                  <c:v>-2.0073918190765747</c:v>
                </c:pt>
                <c:pt idx="112">
                  <c:v>-2.0839751113769922</c:v>
                </c:pt>
                <c:pt idx="113">
                  <c:v>-2.1580194010159537</c:v>
                </c:pt>
                <c:pt idx="114">
                  <c:v>-2.229434476432183</c:v>
                </c:pt>
                <c:pt idx="115">
                  <c:v>-2.2981333293569337</c:v>
                </c:pt>
                <c:pt idx="116">
                  <c:v>-2.3640322608201663</c:v>
                </c:pt>
                <c:pt idx="117">
                  <c:v>-2.4270509831248419</c:v>
                </c:pt>
                <c:pt idx="118">
                  <c:v>-2.4871127176651253</c:v>
                </c:pt>
                <c:pt idx="119">
                  <c:v>-2.544144288469278</c:v>
                </c:pt>
                <c:pt idx="120">
                  <c:v>-2.5980762113533151</c:v>
                </c:pt>
                <c:pt idx="121">
                  <c:v>-2.648842778576781</c:v>
                </c:pt>
                <c:pt idx="122">
                  <c:v>-2.6963821388975004</c:v>
                </c:pt>
                <c:pt idx="123">
                  <c:v>-2.7406363729278027</c:v>
                </c:pt>
                <c:pt idx="124">
                  <c:v>-2.7815515637003618</c:v>
                </c:pt>
                <c:pt idx="125">
                  <c:v>-2.8190778623577253</c:v>
                </c:pt>
                <c:pt idx="126">
                  <c:v>-2.8531695488854605</c:v>
                </c:pt>
                <c:pt idx="127">
                  <c:v>-2.8837850878149571</c:v>
                </c:pt>
                <c:pt idx="128">
                  <c:v>-2.9108871788279895</c:v>
                </c:pt>
                <c:pt idx="129">
                  <c:v>-2.9344428022014166</c:v>
                </c:pt>
                <c:pt idx="130">
                  <c:v>-2.9544232590366239</c:v>
                </c:pt>
                <c:pt idx="131">
                  <c:v>-2.9708042062247109</c:v>
                </c:pt>
                <c:pt idx="132">
                  <c:v>-2.9835656861048201</c:v>
                </c:pt>
                <c:pt idx="133">
                  <c:v>-2.9926921507794724</c:v>
                </c:pt>
                <c:pt idx="134">
                  <c:v>-2.9981724810572872</c:v>
                </c:pt>
                <c:pt idx="135">
                  <c:v>-3</c:v>
                </c:pt>
                <c:pt idx="136">
                  <c:v>-2.9981724810572872</c:v>
                </c:pt>
                <c:pt idx="137">
                  <c:v>-2.9926921507794728</c:v>
                </c:pt>
                <c:pt idx="138">
                  <c:v>-2.9835656861048201</c:v>
                </c:pt>
                <c:pt idx="139">
                  <c:v>-2.9708042062247113</c:v>
                </c:pt>
                <c:pt idx="140">
                  <c:v>-2.9544232590366244</c:v>
                </c:pt>
                <c:pt idx="141">
                  <c:v>-2.9344428022014166</c:v>
                </c:pt>
                <c:pt idx="142">
                  <c:v>-2.9108871788279895</c:v>
                </c:pt>
                <c:pt idx="143">
                  <c:v>-2.8837850878149562</c:v>
                </c:pt>
                <c:pt idx="144">
                  <c:v>-2.8531695488854609</c:v>
                </c:pt>
                <c:pt idx="145">
                  <c:v>-2.8190778623577248</c:v>
                </c:pt>
                <c:pt idx="146">
                  <c:v>-2.7815515637003623</c:v>
                </c:pt>
                <c:pt idx="147">
                  <c:v>-2.7406363729278032</c:v>
                </c:pt>
                <c:pt idx="148">
                  <c:v>-2.6963821388975013</c:v>
                </c:pt>
                <c:pt idx="149">
                  <c:v>-2.6488427785767814</c:v>
                </c:pt>
                <c:pt idx="150">
                  <c:v>-2.598076211353316</c:v>
                </c:pt>
                <c:pt idx="151">
                  <c:v>-2.5441442884692784</c:v>
                </c:pt>
                <c:pt idx="152">
                  <c:v>-2.4871127176651249</c:v>
                </c:pt>
                <c:pt idx="153">
                  <c:v>-2.4270509831248428</c:v>
                </c:pt>
                <c:pt idx="154">
                  <c:v>-2.3640322608201654</c:v>
                </c:pt>
                <c:pt idx="155">
                  <c:v>-2.2981333293569346</c:v>
                </c:pt>
                <c:pt idx="156">
                  <c:v>-2.2294344764321838</c:v>
                </c:pt>
                <c:pt idx="157">
                  <c:v>-2.1580194010159537</c:v>
                </c:pt>
                <c:pt idx="158">
                  <c:v>-2.0839751113769927</c:v>
                </c:pt>
                <c:pt idx="159">
                  <c:v>-2.0073918190765743</c:v>
                </c:pt>
                <c:pt idx="160">
                  <c:v>-1.9283628290596186</c:v>
                </c:pt>
                <c:pt idx="161">
                  <c:v>-1.8469844259769745</c:v>
                </c:pt>
                <c:pt idx="162">
                  <c:v>-1.7633557568774201</c:v>
                </c:pt>
                <c:pt idx="163">
                  <c:v>-1.6775787104122397</c:v>
                </c:pt>
                <c:pt idx="164">
                  <c:v>-1.5897577926996149</c:v>
                </c:pt>
                <c:pt idx="165">
                  <c:v>-1.5000000000000013</c:v>
                </c:pt>
                <c:pt idx="166">
                  <c:v>-1.4084146883576725</c:v>
                </c:pt>
                <c:pt idx="167">
                  <c:v>-1.3151134403672333</c:v>
                </c:pt>
                <c:pt idx="168">
                  <c:v>-1.2202099292274005</c:v>
                </c:pt>
                <c:pt idx="169">
                  <c:v>-1.123819780247737</c:v>
                </c:pt>
                <c:pt idx="170">
                  <c:v>-1.0260604299770058</c:v>
                </c:pt>
                <c:pt idx="171">
                  <c:v>-0.9270509831248428</c:v>
                </c:pt>
                <c:pt idx="172">
                  <c:v>-0.82691206745099688</c:v>
                </c:pt>
                <c:pt idx="173">
                  <c:v>-0.72576568679900366</c:v>
                </c:pt>
                <c:pt idx="174">
                  <c:v>-0.62373507245327964</c:v>
                </c:pt>
                <c:pt idx="175">
                  <c:v>-0.52094453300079113</c:v>
                </c:pt>
                <c:pt idx="176">
                  <c:v>-0.41751930288019767</c:v>
                </c:pt>
                <c:pt idx="177">
                  <c:v>-0.31358538980296025</c:v>
                </c:pt>
                <c:pt idx="178">
                  <c:v>-0.20926942123237691</c:v>
                </c:pt>
                <c:pt idx="179">
                  <c:v>-0.10469849010750247</c:v>
                </c:pt>
                <c:pt idx="180">
                  <c:v>-7.3508907294517201E-16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A30-4F34-AC40-50C12633C3B8}"/>
            </c:ext>
          </c:extLst>
        </c:ser>
        <c:ser>
          <c:idx val="6"/>
          <c:order val="1"/>
          <c:tx>
            <c:v>r4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'[SPI_1 (1).xlsx]Graf'!$D$3:$D$183</c:f>
              <c:numCache>
                <c:formatCode>General</c:formatCode>
                <c:ptCount val="181"/>
                <c:pt idx="0">
                  <c:v>7</c:v>
                </c:pt>
                <c:pt idx="1">
                  <c:v>6.9957357891336702</c:v>
                </c:pt>
                <c:pt idx="2">
                  <c:v>6.9829483518187692</c:v>
                </c:pt>
                <c:pt idx="3">
                  <c:v>6.9616532675779128</c:v>
                </c:pt>
                <c:pt idx="4">
                  <c:v>6.9318764811909928</c:v>
                </c:pt>
                <c:pt idx="5">
                  <c:v>6.893654271085456</c:v>
                </c:pt>
                <c:pt idx="6">
                  <c:v>6.8470332051366398</c:v>
                </c:pt>
                <c:pt idx="7">
                  <c:v>6.792070083931975</c:v>
                </c:pt>
                <c:pt idx="8">
                  <c:v>6.7288318715682323</c:v>
                </c:pt>
                <c:pt idx="9">
                  <c:v>6.6573956140660746</c:v>
                </c:pt>
                <c:pt idx="10">
                  <c:v>6.5778483455013586</c:v>
                </c:pt>
                <c:pt idx="11">
                  <c:v>6.490286981967512</c:v>
                </c:pt>
                <c:pt idx="12">
                  <c:v>6.3948182034982057</c:v>
                </c:pt>
                <c:pt idx="13">
                  <c:v>6.2915583240941695</c:v>
                </c:pt>
                <c:pt idx="14">
                  <c:v>6.1806331500124889</c:v>
                </c:pt>
                <c:pt idx="15">
                  <c:v>6.0621778264910713</c:v>
                </c:pt>
                <c:pt idx="16">
                  <c:v>5.9363366730949814</c:v>
                </c:pt>
                <c:pt idx="17">
                  <c:v>5.8032630078852918</c:v>
                </c:pt>
                <c:pt idx="18">
                  <c:v>5.6631189606246322</c:v>
                </c:pt>
                <c:pt idx="19">
                  <c:v>5.5160752752470534</c:v>
                </c:pt>
                <c:pt idx="20">
                  <c:v>5.3623111018328462</c:v>
                </c:pt>
                <c:pt idx="21">
                  <c:v>5.2020137783417599</c:v>
                </c:pt>
                <c:pt idx="22">
                  <c:v>5.0353786023705585</c:v>
                </c:pt>
                <c:pt idx="23">
                  <c:v>4.8626085932129808</c:v>
                </c:pt>
                <c:pt idx="24">
                  <c:v>4.6839142445120077</c:v>
                </c:pt>
                <c:pt idx="25">
                  <c:v>4.4995132678057752</c:v>
                </c:pt>
                <c:pt idx="26">
                  <c:v>4.3096303272796082</c:v>
                </c:pt>
                <c:pt idx="27">
                  <c:v>4.1144967660473117</c:v>
                </c:pt>
                <c:pt idx="28">
                  <c:v>3.9143503242952278</c:v>
                </c:pt>
                <c:pt idx="29">
                  <c:v>3.7094348496324345</c:v>
                </c:pt>
                <c:pt idx="30">
                  <c:v>3.5000000000000009</c:v>
                </c:pt>
                <c:pt idx="31">
                  <c:v>3.2863009395012361</c:v>
                </c:pt>
                <c:pt idx="32">
                  <c:v>3.0685980275235423</c:v>
                </c:pt>
                <c:pt idx="33">
                  <c:v>2.8471565015306015</c:v>
                </c:pt>
                <c:pt idx="34">
                  <c:v>2.6222461539113837</c:v>
                </c:pt>
                <c:pt idx="35">
                  <c:v>2.3941410032796817</c:v>
                </c:pt>
                <c:pt idx="36">
                  <c:v>2.1631189606246322</c:v>
                </c:pt>
                <c:pt idx="37">
                  <c:v>1.9294614907189942</c:v>
                </c:pt>
                <c:pt idx="38">
                  <c:v>1.6934532691976738</c:v>
                </c:pt>
                <c:pt idx="39">
                  <c:v>1.4553818357243162</c:v>
                </c:pt>
                <c:pt idx="40">
                  <c:v>1.2155372436685128</c:v>
                </c:pt>
                <c:pt idx="41">
                  <c:v>0.97421170672045831</c:v>
                </c:pt>
                <c:pt idx="42">
                  <c:v>0.73169924287357424</c:v>
                </c:pt>
                <c:pt idx="43">
                  <c:v>0.48829531620887662</c:v>
                </c:pt>
                <c:pt idx="44">
                  <c:v>0.24429647691750755</c:v>
                </c:pt>
                <c:pt idx="45">
                  <c:v>4.28801959218017E-16</c:v>
                </c:pt>
                <c:pt idx="46">
                  <c:v>-0.24429647691750669</c:v>
                </c:pt>
                <c:pt idx="47">
                  <c:v>-0.48829531620887734</c:v>
                </c:pt>
                <c:pt idx="48">
                  <c:v>-0.73169924287357491</c:v>
                </c:pt>
                <c:pt idx="49">
                  <c:v>-0.97421170672045743</c:v>
                </c:pt>
                <c:pt idx="50">
                  <c:v>-1.2155372436685121</c:v>
                </c:pt>
                <c:pt idx="51">
                  <c:v>-1.4553818357243153</c:v>
                </c:pt>
                <c:pt idx="52">
                  <c:v>-1.6934532691976745</c:v>
                </c:pt>
                <c:pt idx="53">
                  <c:v>-1.9294614907189933</c:v>
                </c:pt>
                <c:pt idx="54">
                  <c:v>-2.1631189606246313</c:v>
                </c:pt>
                <c:pt idx="55">
                  <c:v>-2.3941410032796808</c:v>
                </c:pt>
                <c:pt idx="56">
                  <c:v>-2.6222461539113846</c:v>
                </c:pt>
                <c:pt idx="57">
                  <c:v>-2.847156501530602</c:v>
                </c:pt>
                <c:pt idx="58">
                  <c:v>-3.0685980275235427</c:v>
                </c:pt>
                <c:pt idx="59">
                  <c:v>-3.2863009395012366</c:v>
                </c:pt>
                <c:pt idx="60">
                  <c:v>-3.4999999999999982</c:v>
                </c:pt>
                <c:pt idx="61">
                  <c:v>-3.7094348496324336</c:v>
                </c:pt>
                <c:pt idx="62">
                  <c:v>-3.9143503242952269</c:v>
                </c:pt>
                <c:pt idx="63">
                  <c:v>-4.1144967660473108</c:v>
                </c:pt>
                <c:pt idx="64">
                  <c:v>-4.3096303272796082</c:v>
                </c:pt>
                <c:pt idx="65">
                  <c:v>-4.4995132678057752</c:v>
                </c:pt>
                <c:pt idx="66">
                  <c:v>-4.6839142445120077</c:v>
                </c:pt>
                <c:pt idx="67">
                  <c:v>-4.8626085932129817</c:v>
                </c:pt>
                <c:pt idx="68">
                  <c:v>-5.0353786023705585</c:v>
                </c:pt>
                <c:pt idx="69">
                  <c:v>-5.2020137783417582</c:v>
                </c:pt>
                <c:pt idx="70">
                  <c:v>-5.3623111018328453</c:v>
                </c:pt>
                <c:pt idx="71">
                  <c:v>-5.5160752752470534</c:v>
                </c:pt>
                <c:pt idx="72">
                  <c:v>-5.6631189606246313</c:v>
                </c:pt>
                <c:pt idx="73">
                  <c:v>-5.8032630078852918</c:v>
                </c:pt>
                <c:pt idx="74">
                  <c:v>-5.9363366730949814</c:v>
                </c:pt>
                <c:pt idx="75">
                  <c:v>-6.0621778264910713</c:v>
                </c:pt>
                <c:pt idx="76">
                  <c:v>-6.1806331500124889</c:v>
                </c:pt>
                <c:pt idx="77">
                  <c:v>-6.2915583240941695</c:v>
                </c:pt>
                <c:pt idx="78">
                  <c:v>-6.3948182034982057</c:v>
                </c:pt>
                <c:pt idx="79">
                  <c:v>-6.4902869819675111</c:v>
                </c:pt>
                <c:pt idx="80">
                  <c:v>-6.5778483455013586</c:v>
                </c:pt>
                <c:pt idx="81">
                  <c:v>-6.6573956140660746</c:v>
                </c:pt>
                <c:pt idx="82">
                  <c:v>-6.7288318715682323</c:v>
                </c:pt>
                <c:pt idx="83">
                  <c:v>-6.792070083931975</c:v>
                </c:pt>
                <c:pt idx="84">
                  <c:v>-6.8470332051366398</c:v>
                </c:pt>
                <c:pt idx="85">
                  <c:v>-6.893654271085456</c:v>
                </c:pt>
                <c:pt idx="86">
                  <c:v>-6.9318764811909928</c:v>
                </c:pt>
                <c:pt idx="87">
                  <c:v>-6.9616532675779128</c:v>
                </c:pt>
                <c:pt idx="88">
                  <c:v>-6.9829483518187692</c:v>
                </c:pt>
                <c:pt idx="89">
                  <c:v>-6.9957357891336702</c:v>
                </c:pt>
                <c:pt idx="90">
                  <c:v>-7</c:v>
                </c:pt>
                <c:pt idx="91">
                  <c:v>-6.9957357891336702</c:v>
                </c:pt>
                <c:pt idx="92">
                  <c:v>-6.9829483518187692</c:v>
                </c:pt>
                <c:pt idx="93">
                  <c:v>-6.9616532675779128</c:v>
                </c:pt>
                <c:pt idx="94">
                  <c:v>-6.9318764811909919</c:v>
                </c:pt>
                <c:pt idx="95">
                  <c:v>-6.893654271085456</c:v>
                </c:pt>
                <c:pt idx="96">
                  <c:v>-6.8470332051366389</c:v>
                </c:pt>
                <c:pt idx="97">
                  <c:v>-6.792070083931975</c:v>
                </c:pt>
                <c:pt idx="98">
                  <c:v>-6.7288318715682323</c:v>
                </c:pt>
                <c:pt idx="99">
                  <c:v>-6.6573956140660755</c:v>
                </c:pt>
                <c:pt idx="100">
                  <c:v>-6.5778483455013586</c:v>
                </c:pt>
                <c:pt idx="101">
                  <c:v>-6.490286981967512</c:v>
                </c:pt>
                <c:pt idx="102">
                  <c:v>-6.3948182034982057</c:v>
                </c:pt>
                <c:pt idx="103">
                  <c:v>-6.2915583240941686</c:v>
                </c:pt>
                <c:pt idx="104">
                  <c:v>-6.180633150012488</c:v>
                </c:pt>
                <c:pt idx="105">
                  <c:v>-6.0621778264910704</c:v>
                </c:pt>
                <c:pt idx="106">
                  <c:v>-5.9363366730949823</c:v>
                </c:pt>
                <c:pt idx="107">
                  <c:v>-5.8032630078852927</c:v>
                </c:pt>
                <c:pt idx="108">
                  <c:v>-5.663118960624633</c:v>
                </c:pt>
                <c:pt idx="109">
                  <c:v>-5.5160752752470543</c:v>
                </c:pt>
                <c:pt idx="110">
                  <c:v>-5.3623111018328462</c:v>
                </c:pt>
                <c:pt idx="111">
                  <c:v>-5.2020137783417599</c:v>
                </c:pt>
                <c:pt idx="112">
                  <c:v>-5.0353786023705576</c:v>
                </c:pt>
                <c:pt idx="113">
                  <c:v>-4.8626085932129808</c:v>
                </c:pt>
                <c:pt idx="114">
                  <c:v>-4.6839142445120068</c:v>
                </c:pt>
                <c:pt idx="115">
                  <c:v>-4.4995132678057761</c:v>
                </c:pt>
                <c:pt idx="116">
                  <c:v>-4.3096303272796064</c:v>
                </c:pt>
                <c:pt idx="117">
                  <c:v>-4.1144967660473126</c:v>
                </c:pt>
                <c:pt idx="118">
                  <c:v>-3.914350324295226</c:v>
                </c:pt>
                <c:pt idx="119">
                  <c:v>-3.709434849632435</c:v>
                </c:pt>
                <c:pt idx="120">
                  <c:v>-3.5000000000000031</c:v>
                </c:pt>
                <c:pt idx="121">
                  <c:v>-3.2863009395012353</c:v>
                </c:pt>
                <c:pt idx="122">
                  <c:v>-3.068598027523544</c:v>
                </c:pt>
                <c:pt idx="123">
                  <c:v>-2.8471565015306006</c:v>
                </c:pt>
                <c:pt idx="124">
                  <c:v>-2.6222461539113859</c:v>
                </c:pt>
                <c:pt idx="125">
                  <c:v>-2.3941410032796799</c:v>
                </c:pt>
                <c:pt idx="126">
                  <c:v>-2.163118960624633</c:v>
                </c:pt>
                <c:pt idx="127">
                  <c:v>-1.9294614907189922</c:v>
                </c:pt>
                <c:pt idx="128">
                  <c:v>-1.6934532691976745</c:v>
                </c:pt>
                <c:pt idx="129">
                  <c:v>-1.4553818357243185</c:v>
                </c:pt>
                <c:pt idx="130">
                  <c:v>-1.2155372436685123</c:v>
                </c:pt>
                <c:pt idx="131">
                  <c:v>-0.97421170672046076</c:v>
                </c:pt>
                <c:pt idx="132">
                  <c:v>-0.73169924287357357</c:v>
                </c:pt>
                <c:pt idx="133">
                  <c:v>-0.48829531620887906</c:v>
                </c:pt>
                <c:pt idx="134">
                  <c:v>-0.24429647691750533</c:v>
                </c:pt>
                <c:pt idx="135">
                  <c:v>-1.286405877654051E-15</c:v>
                </c:pt>
                <c:pt idx="136">
                  <c:v>0.24429647691750897</c:v>
                </c:pt>
                <c:pt idx="137">
                  <c:v>0.48829531620887656</c:v>
                </c:pt>
                <c:pt idx="138">
                  <c:v>0.73169924287357091</c:v>
                </c:pt>
                <c:pt idx="139">
                  <c:v>0.97421170672045831</c:v>
                </c:pt>
                <c:pt idx="140">
                  <c:v>1.2155372436685097</c:v>
                </c:pt>
                <c:pt idx="141">
                  <c:v>1.455381835724316</c:v>
                </c:pt>
                <c:pt idx="142">
                  <c:v>1.6934532691976723</c:v>
                </c:pt>
                <c:pt idx="143">
                  <c:v>1.9294614907189958</c:v>
                </c:pt>
                <c:pt idx="144">
                  <c:v>2.1631189606246304</c:v>
                </c:pt>
                <c:pt idx="145">
                  <c:v>2.394141003279683</c:v>
                </c:pt>
                <c:pt idx="146">
                  <c:v>2.6222461539113837</c:v>
                </c:pt>
                <c:pt idx="147">
                  <c:v>2.8471565015305984</c:v>
                </c:pt>
                <c:pt idx="148">
                  <c:v>3.0685980275235418</c:v>
                </c:pt>
                <c:pt idx="149">
                  <c:v>3.286300939501233</c:v>
                </c:pt>
                <c:pt idx="150">
                  <c:v>3.5000000000000009</c:v>
                </c:pt>
                <c:pt idx="151">
                  <c:v>3.7094348496324328</c:v>
                </c:pt>
                <c:pt idx="152">
                  <c:v>3.9143503242952291</c:v>
                </c:pt>
                <c:pt idx="153">
                  <c:v>4.11449676604731</c:v>
                </c:pt>
                <c:pt idx="154">
                  <c:v>4.3096303272796099</c:v>
                </c:pt>
                <c:pt idx="155">
                  <c:v>4.4995132678057743</c:v>
                </c:pt>
                <c:pt idx="156">
                  <c:v>4.683914244512005</c:v>
                </c:pt>
                <c:pt idx="157">
                  <c:v>4.8626085932129808</c:v>
                </c:pt>
                <c:pt idx="158">
                  <c:v>5.0353786023705558</c:v>
                </c:pt>
                <c:pt idx="159">
                  <c:v>5.2020137783417599</c:v>
                </c:pt>
                <c:pt idx="160">
                  <c:v>5.3623111018328444</c:v>
                </c:pt>
                <c:pt idx="161">
                  <c:v>5.5160752752470543</c:v>
                </c:pt>
                <c:pt idx="162">
                  <c:v>5.6631189606246313</c:v>
                </c:pt>
                <c:pt idx="163">
                  <c:v>5.8032630078852927</c:v>
                </c:pt>
                <c:pt idx="164">
                  <c:v>5.9363366730949814</c:v>
                </c:pt>
                <c:pt idx="165">
                  <c:v>6.0621778264910686</c:v>
                </c:pt>
                <c:pt idx="166">
                  <c:v>6.180633150012488</c:v>
                </c:pt>
                <c:pt idx="167">
                  <c:v>6.2915583240941677</c:v>
                </c:pt>
                <c:pt idx="168">
                  <c:v>6.3948182034982066</c:v>
                </c:pt>
                <c:pt idx="169">
                  <c:v>6.4902869819675111</c:v>
                </c:pt>
                <c:pt idx="170">
                  <c:v>6.5778483455013586</c:v>
                </c:pt>
                <c:pt idx="171">
                  <c:v>6.6573956140660746</c:v>
                </c:pt>
                <c:pt idx="172">
                  <c:v>6.7288318715682323</c:v>
                </c:pt>
                <c:pt idx="173">
                  <c:v>6.792070083931975</c:v>
                </c:pt>
                <c:pt idx="174">
                  <c:v>6.8470332051366389</c:v>
                </c:pt>
                <c:pt idx="175">
                  <c:v>6.893654271085456</c:v>
                </c:pt>
                <c:pt idx="176">
                  <c:v>6.9318764811909919</c:v>
                </c:pt>
                <c:pt idx="177">
                  <c:v>6.9616532675779128</c:v>
                </c:pt>
                <c:pt idx="178">
                  <c:v>6.9829483518187692</c:v>
                </c:pt>
                <c:pt idx="179">
                  <c:v>6.9957357891336702</c:v>
                </c:pt>
                <c:pt idx="180">
                  <c:v>7</c:v>
                </c:pt>
              </c:numCache>
            </c:numRef>
          </c:xVal>
          <c:yVal>
            <c:numRef>
              <c:f>'[SPI_1 (1).xlsx]Graf'!$E$3:$E$183</c:f>
              <c:numCache>
                <c:formatCode>General</c:formatCode>
                <c:ptCount val="181"/>
                <c:pt idx="0">
                  <c:v>0</c:v>
                </c:pt>
                <c:pt idx="1">
                  <c:v>0.24429647691750678</c:v>
                </c:pt>
                <c:pt idx="2">
                  <c:v>0.48829531620887712</c:v>
                </c:pt>
                <c:pt idx="3">
                  <c:v>0.73169924287357424</c:v>
                </c:pt>
                <c:pt idx="4">
                  <c:v>0.97421170672045809</c:v>
                </c:pt>
                <c:pt idx="5">
                  <c:v>1.2155372436685123</c:v>
                </c:pt>
                <c:pt idx="6">
                  <c:v>1.4553818357243153</c:v>
                </c:pt>
                <c:pt idx="7">
                  <c:v>1.693453269197674</c:v>
                </c:pt>
                <c:pt idx="8">
                  <c:v>1.9294614907189942</c:v>
                </c:pt>
                <c:pt idx="9">
                  <c:v>2.1631189606246317</c:v>
                </c:pt>
                <c:pt idx="10">
                  <c:v>2.3941410032796808</c:v>
                </c:pt>
                <c:pt idx="11">
                  <c:v>2.6222461539113842</c:v>
                </c:pt>
                <c:pt idx="12">
                  <c:v>2.8471565015306015</c:v>
                </c:pt>
                <c:pt idx="13">
                  <c:v>3.0685980275235418</c:v>
                </c:pt>
                <c:pt idx="14">
                  <c:v>3.2863009395012357</c:v>
                </c:pt>
                <c:pt idx="15">
                  <c:v>3.4999999999999996</c:v>
                </c:pt>
                <c:pt idx="16">
                  <c:v>3.7094348496324345</c:v>
                </c:pt>
                <c:pt idx="17">
                  <c:v>3.9143503242952282</c:v>
                </c:pt>
                <c:pt idx="18">
                  <c:v>4.1144967660473117</c:v>
                </c:pt>
                <c:pt idx="19">
                  <c:v>4.3096303272796082</c:v>
                </c:pt>
                <c:pt idx="20">
                  <c:v>4.4995132678057743</c:v>
                </c:pt>
                <c:pt idx="21">
                  <c:v>4.6839142445120077</c:v>
                </c:pt>
                <c:pt idx="22">
                  <c:v>4.8626085932129808</c:v>
                </c:pt>
                <c:pt idx="23">
                  <c:v>5.0353786023705576</c:v>
                </c:pt>
                <c:pt idx="24">
                  <c:v>5.2020137783417599</c:v>
                </c:pt>
                <c:pt idx="25">
                  <c:v>5.3623111018328462</c:v>
                </c:pt>
                <c:pt idx="26">
                  <c:v>5.5160752752470543</c:v>
                </c:pt>
                <c:pt idx="27">
                  <c:v>5.6631189606246322</c:v>
                </c:pt>
                <c:pt idx="28">
                  <c:v>5.8032630078852918</c:v>
                </c:pt>
                <c:pt idx="29">
                  <c:v>5.9363366730949814</c:v>
                </c:pt>
                <c:pt idx="30">
                  <c:v>6.0621778264910704</c:v>
                </c:pt>
                <c:pt idx="31">
                  <c:v>6.180633150012488</c:v>
                </c:pt>
                <c:pt idx="32">
                  <c:v>6.2915583240941695</c:v>
                </c:pt>
                <c:pt idx="33">
                  <c:v>6.3948182034982057</c:v>
                </c:pt>
                <c:pt idx="34">
                  <c:v>6.490286981967512</c:v>
                </c:pt>
                <c:pt idx="35">
                  <c:v>6.5778483455013586</c:v>
                </c:pt>
                <c:pt idx="36">
                  <c:v>6.6573956140660746</c:v>
                </c:pt>
                <c:pt idx="37">
                  <c:v>6.7288318715682323</c:v>
                </c:pt>
                <c:pt idx="38">
                  <c:v>6.792070083931975</c:v>
                </c:pt>
                <c:pt idx="39">
                  <c:v>6.8470332051366389</c:v>
                </c:pt>
                <c:pt idx="40">
                  <c:v>6.893654271085456</c:v>
                </c:pt>
                <c:pt idx="41">
                  <c:v>6.9318764811909928</c:v>
                </c:pt>
                <c:pt idx="42">
                  <c:v>6.9616532675779128</c:v>
                </c:pt>
                <c:pt idx="43">
                  <c:v>6.9829483518187692</c:v>
                </c:pt>
                <c:pt idx="44">
                  <c:v>6.9957357891336702</c:v>
                </c:pt>
                <c:pt idx="45">
                  <c:v>7</c:v>
                </c:pt>
                <c:pt idx="46">
                  <c:v>6.9957357891336702</c:v>
                </c:pt>
                <c:pt idx="47">
                  <c:v>6.9829483518187692</c:v>
                </c:pt>
                <c:pt idx="48">
                  <c:v>6.9616532675779128</c:v>
                </c:pt>
                <c:pt idx="49">
                  <c:v>6.9318764811909928</c:v>
                </c:pt>
                <c:pt idx="50">
                  <c:v>6.893654271085456</c:v>
                </c:pt>
                <c:pt idx="51">
                  <c:v>6.8470332051366398</c:v>
                </c:pt>
                <c:pt idx="52">
                  <c:v>6.792070083931975</c:v>
                </c:pt>
                <c:pt idx="53">
                  <c:v>6.7288318715682323</c:v>
                </c:pt>
                <c:pt idx="54">
                  <c:v>6.6573956140660755</c:v>
                </c:pt>
                <c:pt idx="55">
                  <c:v>6.5778483455013586</c:v>
                </c:pt>
                <c:pt idx="56">
                  <c:v>6.490286981967512</c:v>
                </c:pt>
                <c:pt idx="57">
                  <c:v>6.3948182034982057</c:v>
                </c:pt>
                <c:pt idx="58">
                  <c:v>6.2915583240941686</c:v>
                </c:pt>
                <c:pt idx="59">
                  <c:v>6.180633150012488</c:v>
                </c:pt>
                <c:pt idx="60">
                  <c:v>6.0621778264910713</c:v>
                </c:pt>
                <c:pt idx="61">
                  <c:v>5.9363366730949823</c:v>
                </c:pt>
                <c:pt idx="62">
                  <c:v>5.8032630078852918</c:v>
                </c:pt>
                <c:pt idx="63">
                  <c:v>5.6631189606246322</c:v>
                </c:pt>
                <c:pt idx="64">
                  <c:v>5.5160752752470543</c:v>
                </c:pt>
                <c:pt idx="65">
                  <c:v>5.3623111018328462</c:v>
                </c:pt>
                <c:pt idx="66">
                  <c:v>5.2020137783417599</c:v>
                </c:pt>
                <c:pt idx="67">
                  <c:v>5.0353786023705576</c:v>
                </c:pt>
                <c:pt idx="68">
                  <c:v>4.8626085932129799</c:v>
                </c:pt>
                <c:pt idx="69">
                  <c:v>4.6839142445120086</c:v>
                </c:pt>
                <c:pt idx="70">
                  <c:v>4.4995132678057761</c:v>
                </c:pt>
                <c:pt idx="71">
                  <c:v>4.309630327279609</c:v>
                </c:pt>
                <c:pt idx="72">
                  <c:v>4.1144967660473126</c:v>
                </c:pt>
                <c:pt idx="73">
                  <c:v>3.9143503242952282</c:v>
                </c:pt>
                <c:pt idx="74">
                  <c:v>3.7094348496324345</c:v>
                </c:pt>
                <c:pt idx="75">
                  <c:v>3.4999999999999996</c:v>
                </c:pt>
                <c:pt idx="76">
                  <c:v>3.2863009395012348</c:v>
                </c:pt>
                <c:pt idx="77">
                  <c:v>3.0685980275235409</c:v>
                </c:pt>
                <c:pt idx="78">
                  <c:v>2.8471565015306028</c:v>
                </c:pt>
                <c:pt idx="79">
                  <c:v>2.6222461539113855</c:v>
                </c:pt>
                <c:pt idx="80">
                  <c:v>2.3941410032796822</c:v>
                </c:pt>
                <c:pt idx="81">
                  <c:v>2.1631189606246326</c:v>
                </c:pt>
                <c:pt idx="82">
                  <c:v>1.9294614907189946</c:v>
                </c:pt>
                <c:pt idx="83">
                  <c:v>1.693453269197674</c:v>
                </c:pt>
                <c:pt idx="84">
                  <c:v>1.4553818357243151</c:v>
                </c:pt>
                <c:pt idx="85">
                  <c:v>1.2155372436685119</c:v>
                </c:pt>
                <c:pt idx="86">
                  <c:v>0.97421170672045732</c:v>
                </c:pt>
                <c:pt idx="87">
                  <c:v>0.73169924287357613</c:v>
                </c:pt>
                <c:pt idx="88">
                  <c:v>0.48829531620887867</c:v>
                </c:pt>
                <c:pt idx="89">
                  <c:v>0.244296476917508</c:v>
                </c:pt>
                <c:pt idx="90">
                  <c:v>8.5760391843603401E-16</c:v>
                </c:pt>
                <c:pt idx="91">
                  <c:v>-0.24429647691750631</c:v>
                </c:pt>
                <c:pt idx="92">
                  <c:v>-0.4882953162088769</c:v>
                </c:pt>
                <c:pt idx="93">
                  <c:v>-0.73169924287357446</c:v>
                </c:pt>
                <c:pt idx="94">
                  <c:v>-0.97421170672045865</c:v>
                </c:pt>
                <c:pt idx="95">
                  <c:v>-1.2155372436685132</c:v>
                </c:pt>
                <c:pt idx="96">
                  <c:v>-1.4553818357243165</c:v>
                </c:pt>
                <c:pt idx="97">
                  <c:v>-1.6934532691976725</c:v>
                </c:pt>
                <c:pt idx="98">
                  <c:v>-1.9294614907189929</c:v>
                </c:pt>
                <c:pt idx="99">
                  <c:v>-2.1631189606246308</c:v>
                </c:pt>
                <c:pt idx="100">
                  <c:v>-2.3941410032796808</c:v>
                </c:pt>
                <c:pt idx="101">
                  <c:v>-2.6222461539113842</c:v>
                </c:pt>
                <c:pt idx="102">
                  <c:v>-2.8471565015306015</c:v>
                </c:pt>
                <c:pt idx="103">
                  <c:v>-3.0685980275235423</c:v>
                </c:pt>
                <c:pt idx="104">
                  <c:v>-3.2863009395012361</c:v>
                </c:pt>
                <c:pt idx="105">
                  <c:v>-3.5000000000000009</c:v>
                </c:pt>
                <c:pt idx="106">
                  <c:v>-3.7094348496324336</c:v>
                </c:pt>
                <c:pt idx="107">
                  <c:v>-3.9143503242952269</c:v>
                </c:pt>
                <c:pt idx="108">
                  <c:v>-4.1144967660473108</c:v>
                </c:pt>
                <c:pt idx="109">
                  <c:v>-4.3096303272796073</c:v>
                </c:pt>
                <c:pt idx="110">
                  <c:v>-4.4995132678057743</c:v>
                </c:pt>
                <c:pt idx="111">
                  <c:v>-4.6839142445120077</c:v>
                </c:pt>
                <c:pt idx="112">
                  <c:v>-4.8626085932129817</c:v>
                </c:pt>
                <c:pt idx="113">
                  <c:v>-5.0353786023705585</c:v>
                </c:pt>
                <c:pt idx="114">
                  <c:v>-5.2020137783417608</c:v>
                </c:pt>
                <c:pt idx="115">
                  <c:v>-5.3623111018328453</c:v>
                </c:pt>
                <c:pt idx="116">
                  <c:v>-5.5160752752470552</c:v>
                </c:pt>
                <c:pt idx="117">
                  <c:v>-5.6631189606246313</c:v>
                </c:pt>
                <c:pt idx="118">
                  <c:v>-5.8032630078852927</c:v>
                </c:pt>
                <c:pt idx="119">
                  <c:v>-5.9363366730949814</c:v>
                </c:pt>
                <c:pt idx="120">
                  <c:v>-6.0621778264910686</c:v>
                </c:pt>
                <c:pt idx="121">
                  <c:v>-6.1806331500124889</c:v>
                </c:pt>
                <c:pt idx="122">
                  <c:v>-6.2915583240941677</c:v>
                </c:pt>
                <c:pt idx="123">
                  <c:v>-6.3948182034982066</c:v>
                </c:pt>
                <c:pt idx="124">
                  <c:v>-6.4902869819675111</c:v>
                </c:pt>
                <c:pt idx="125">
                  <c:v>-6.5778483455013586</c:v>
                </c:pt>
                <c:pt idx="126">
                  <c:v>-6.6573956140660746</c:v>
                </c:pt>
                <c:pt idx="127">
                  <c:v>-6.7288318715682331</c:v>
                </c:pt>
                <c:pt idx="128">
                  <c:v>-6.792070083931975</c:v>
                </c:pt>
                <c:pt idx="129">
                  <c:v>-6.8470332051366389</c:v>
                </c:pt>
                <c:pt idx="130">
                  <c:v>-6.893654271085456</c:v>
                </c:pt>
                <c:pt idx="131">
                  <c:v>-6.9318764811909919</c:v>
                </c:pt>
                <c:pt idx="132">
                  <c:v>-6.9616532675779137</c:v>
                </c:pt>
                <c:pt idx="133">
                  <c:v>-6.9829483518187692</c:v>
                </c:pt>
                <c:pt idx="134">
                  <c:v>-6.9957357891336702</c:v>
                </c:pt>
                <c:pt idx="135">
                  <c:v>-7</c:v>
                </c:pt>
                <c:pt idx="136">
                  <c:v>-6.9957357891336702</c:v>
                </c:pt>
                <c:pt idx="137">
                  <c:v>-6.98294835181877</c:v>
                </c:pt>
                <c:pt idx="138">
                  <c:v>-6.9616532675779137</c:v>
                </c:pt>
                <c:pt idx="139">
                  <c:v>-6.9318764811909928</c:v>
                </c:pt>
                <c:pt idx="140">
                  <c:v>-6.8936542710854569</c:v>
                </c:pt>
                <c:pt idx="141">
                  <c:v>-6.8470332051366389</c:v>
                </c:pt>
                <c:pt idx="142">
                  <c:v>-6.7920700839319759</c:v>
                </c:pt>
                <c:pt idx="143">
                  <c:v>-6.7288318715682314</c:v>
                </c:pt>
                <c:pt idx="144">
                  <c:v>-6.6573956140660755</c:v>
                </c:pt>
                <c:pt idx="145">
                  <c:v>-6.5778483455013586</c:v>
                </c:pt>
                <c:pt idx="146">
                  <c:v>-6.490286981967512</c:v>
                </c:pt>
                <c:pt idx="147">
                  <c:v>-6.3948182034982075</c:v>
                </c:pt>
                <c:pt idx="148">
                  <c:v>-6.2915583240941695</c:v>
                </c:pt>
                <c:pt idx="149">
                  <c:v>-6.1806331500124898</c:v>
                </c:pt>
                <c:pt idx="150">
                  <c:v>-6.0621778264910704</c:v>
                </c:pt>
                <c:pt idx="151">
                  <c:v>-5.9363366730949831</c:v>
                </c:pt>
                <c:pt idx="152">
                  <c:v>-5.8032630078852918</c:v>
                </c:pt>
                <c:pt idx="153">
                  <c:v>-5.663118960624633</c:v>
                </c:pt>
                <c:pt idx="154">
                  <c:v>-5.5160752752470525</c:v>
                </c:pt>
                <c:pt idx="155">
                  <c:v>-5.3623111018328471</c:v>
                </c:pt>
                <c:pt idx="156">
                  <c:v>-5.2020137783417617</c:v>
                </c:pt>
                <c:pt idx="157">
                  <c:v>-5.0353786023705585</c:v>
                </c:pt>
                <c:pt idx="158">
                  <c:v>-4.8626085932129834</c:v>
                </c:pt>
                <c:pt idx="159">
                  <c:v>-4.6839142445120068</c:v>
                </c:pt>
                <c:pt idx="160">
                  <c:v>-4.499513267805777</c:v>
                </c:pt>
                <c:pt idx="161">
                  <c:v>-4.3096303272796073</c:v>
                </c:pt>
                <c:pt idx="162">
                  <c:v>-4.1144967660473135</c:v>
                </c:pt>
                <c:pt idx="163">
                  <c:v>-3.914350324295226</c:v>
                </c:pt>
                <c:pt idx="164">
                  <c:v>-3.709434849632435</c:v>
                </c:pt>
                <c:pt idx="165">
                  <c:v>-3.5000000000000031</c:v>
                </c:pt>
                <c:pt idx="166">
                  <c:v>-3.2863009395012357</c:v>
                </c:pt>
                <c:pt idx="167">
                  <c:v>-3.0685980275235445</c:v>
                </c:pt>
                <c:pt idx="168">
                  <c:v>-2.8471565015306011</c:v>
                </c:pt>
                <c:pt idx="169">
                  <c:v>-2.6222461539113864</c:v>
                </c:pt>
                <c:pt idx="170">
                  <c:v>-2.3941410032796804</c:v>
                </c:pt>
                <c:pt idx="171">
                  <c:v>-2.1631189606246335</c:v>
                </c:pt>
                <c:pt idx="172">
                  <c:v>-1.9294614907189926</c:v>
                </c:pt>
                <c:pt idx="173">
                  <c:v>-1.6934532691976751</c:v>
                </c:pt>
                <c:pt idx="174">
                  <c:v>-1.4553818357243191</c:v>
                </c:pt>
                <c:pt idx="175">
                  <c:v>-1.2155372436685128</c:v>
                </c:pt>
                <c:pt idx="176">
                  <c:v>-0.9742117067204612</c:v>
                </c:pt>
                <c:pt idx="177">
                  <c:v>-0.73169924287357391</c:v>
                </c:pt>
                <c:pt idx="178">
                  <c:v>-0.48829531620887945</c:v>
                </c:pt>
                <c:pt idx="179">
                  <c:v>-0.24429647691750578</c:v>
                </c:pt>
                <c:pt idx="180">
                  <c:v>-1.715207836872068E-15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A30-4F34-AC40-50C12633C3B8}"/>
            </c:ext>
          </c:extLst>
        </c:ser>
        <c:ser>
          <c:idx val="12"/>
          <c:order val="2"/>
          <c:tx>
            <c:v>r4</c:v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'[SPI_1 (1).xlsx]Graf'!$F$3:$F$183</c:f>
              <c:numCache>
                <c:formatCode>General</c:formatCode>
                <c:ptCount val="181"/>
                <c:pt idx="0">
                  <c:v>12.62</c:v>
                </c:pt>
                <c:pt idx="1">
                  <c:v>12.612312236980987</c:v>
                </c:pt>
                <c:pt idx="2">
                  <c:v>12.589258314278981</c:v>
                </c:pt>
                <c:pt idx="3">
                  <c:v>12.550866319547609</c:v>
                </c:pt>
                <c:pt idx="4">
                  <c:v>12.497183027518616</c:v>
                </c:pt>
                <c:pt idx="5">
                  <c:v>12.428273843014065</c:v>
                </c:pt>
                <c:pt idx="6">
                  <c:v>12.344222721260627</c:v>
                </c:pt>
                <c:pt idx="7">
                  <c:v>12.245132065603075</c:v>
                </c:pt>
                <c:pt idx="8">
                  <c:v>12.131122602741584</c:v>
                </c:pt>
                <c:pt idx="9">
                  <c:v>12.002333235644837</c:v>
                </c:pt>
                <c:pt idx="10">
                  <c:v>11.858920874318164</c:v>
                </c:pt>
                <c:pt idx="11">
                  <c:v>11.701060244632856</c:v>
                </c:pt>
                <c:pt idx="12">
                  <c:v>11.528943675449622</c:v>
                </c:pt>
                <c:pt idx="13">
                  <c:v>11.342780864295488</c:v>
                </c:pt>
                <c:pt idx="14">
                  <c:v>11.142798621879658</c:v>
                </c:pt>
                <c:pt idx="15">
                  <c:v>10.929240595759616</c:v>
                </c:pt>
                <c:pt idx="16">
                  <c:v>10.702366973494096</c:v>
                </c:pt>
                <c:pt idx="17">
                  <c:v>10.462454165644624</c:v>
                </c:pt>
                <c:pt idx="18">
                  <c:v>10.209794469011836</c:v>
                </c:pt>
                <c:pt idx="19">
                  <c:v>9.9446957105168305</c:v>
                </c:pt>
                <c:pt idx="20">
                  <c:v>9.6674808721615015</c:v>
                </c:pt>
                <c:pt idx="21">
                  <c:v>9.3784876975247151</c:v>
                </c:pt>
                <c:pt idx="22">
                  <c:v>9.0780682802737775</c:v>
                </c:pt>
                <c:pt idx="23">
                  <c:v>8.7665886351925444</c:v>
                </c:pt>
                <c:pt idx="24">
                  <c:v>8.444428252248791</c:v>
                </c:pt>
                <c:pt idx="25">
                  <c:v>8.1119796342441255</c:v>
                </c:pt>
                <c:pt idx="26">
                  <c:v>7.7696478186098075</c:v>
                </c:pt>
                <c:pt idx="27">
                  <c:v>7.4178498839310105</c:v>
                </c:pt>
                <c:pt idx="28">
                  <c:v>7.057014441800824</c:v>
                </c:pt>
                <c:pt idx="29">
                  <c:v>6.6875811146230451</c:v>
                </c:pt>
                <c:pt idx="30">
                  <c:v>6.3100000000000014</c:v>
                </c:pt>
                <c:pt idx="31">
                  <c:v>5.924731122357942</c:v>
                </c:pt>
                <c:pt idx="32">
                  <c:v>5.5322438724781575</c:v>
                </c:pt>
                <c:pt idx="33">
                  <c:v>5.1330164356165984</c:v>
                </c:pt>
                <c:pt idx="34">
                  <c:v>4.727535208908809</c:v>
                </c:pt>
                <c:pt idx="35">
                  <c:v>4.3162942087699401</c:v>
                </c:pt>
                <c:pt idx="36">
                  <c:v>3.8997944690118365</c:v>
                </c:pt>
                <c:pt idx="37">
                  <c:v>3.4785434304105292</c:v>
                </c:pt>
                <c:pt idx="38">
                  <c:v>3.0530543224678057</c:v>
                </c:pt>
                <c:pt idx="39">
                  <c:v>2.6238455381201242</c:v>
                </c:pt>
                <c:pt idx="40">
                  <c:v>2.1914400021566616</c:v>
                </c:pt>
                <c:pt idx="41">
                  <c:v>1.7563645341160261</c:v>
                </c:pt>
                <c:pt idx="42">
                  <c:v>1.3191492064377865</c:v>
                </c:pt>
                <c:pt idx="43">
                  <c:v>0.88032669865086044</c:v>
                </c:pt>
                <c:pt idx="44">
                  <c:v>0.44043164838556359</c:v>
                </c:pt>
                <c:pt idx="45">
                  <c:v>7.7306867504733915E-16</c:v>
                </c:pt>
                <c:pt idx="46">
                  <c:v>-0.44043164838556204</c:v>
                </c:pt>
                <c:pt idx="47">
                  <c:v>-0.88032669865086166</c:v>
                </c:pt>
                <c:pt idx="48">
                  <c:v>-1.3191492064377879</c:v>
                </c:pt>
                <c:pt idx="49">
                  <c:v>-1.7563645341160246</c:v>
                </c:pt>
                <c:pt idx="50">
                  <c:v>-2.1914400021566602</c:v>
                </c:pt>
                <c:pt idx="51">
                  <c:v>-2.6238455381201229</c:v>
                </c:pt>
                <c:pt idx="52">
                  <c:v>-3.0530543224678071</c:v>
                </c:pt>
                <c:pt idx="53">
                  <c:v>-3.4785434304105278</c:v>
                </c:pt>
                <c:pt idx="54">
                  <c:v>-3.8997944690118351</c:v>
                </c:pt>
                <c:pt idx="55">
                  <c:v>-4.3162942087699392</c:v>
                </c:pt>
                <c:pt idx="56">
                  <c:v>-4.7275352089088098</c:v>
                </c:pt>
                <c:pt idx="57">
                  <c:v>-5.1330164356165993</c:v>
                </c:pt>
                <c:pt idx="58">
                  <c:v>-5.5322438724781575</c:v>
                </c:pt>
                <c:pt idx="59">
                  <c:v>-5.9247311223579429</c:v>
                </c:pt>
                <c:pt idx="60">
                  <c:v>-6.3099999999999969</c:v>
                </c:pt>
                <c:pt idx="61">
                  <c:v>-6.6875811146230442</c:v>
                </c:pt>
                <c:pt idx="62">
                  <c:v>-7.0570144418008223</c:v>
                </c:pt>
                <c:pt idx="63">
                  <c:v>-7.4178498839310087</c:v>
                </c:pt>
                <c:pt idx="64">
                  <c:v>-7.7696478186098075</c:v>
                </c:pt>
                <c:pt idx="65">
                  <c:v>-8.1119796342441255</c:v>
                </c:pt>
                <c:pt idx="66">
                  <c:v>-8.444428252248791</c:v>
                </c:pt>
                <c:pt idx="67">
                  <c:v>-8.7665886351925462</c:v>
                </c:pt>
                <c:pt idx="68">
                  <c:v>-9.0780682802737775</c:v>
                </c:pt>
                <c:pt idx="69">
                  <c:v>-9.3784876975247116</c:v>
                </c:pt>
                <c:pt idx="70">
                  <c:v>-9.6674808721614998</c:v>
                </c:pt>
                <c:pt idx="71">
                  <c:v>-9.9446957105168305</c:v>
                </c:pt>
                <c:pt idx="72">
                  <c:v>-10.209794469011834</c:v>
                </c:pt>
                <c:pt idx="73">
                  <c:v>-10.462454165644624</c:v>
                </c:pt>
                <c:pt idx="74">
                  <c:v>-10.702366973494096</c:v>
                </c:pt>
                <c:pt idx="75">
                  <c:v>-10.929240595759616</c:v>
                </c:pt>
                <c:pt idx="76">
                  <c:v>-11.142798621879658</c:v>
                </c:pt>
                <c:pt idx="77">
                  <c:v>-11.342780864295488</c:v>
                </c:pt>
                <c:pt idx="78">
                  <c:v>-11.528943675449622</c:v>
                </c:pt>
                <c:pt idx="79">
                  <c:v>-11.701060244632854</c:v>
                </c:pt>
                <c:pt idx="80">
                  <c:v>-11.858920874318162</c:v>
                </c:pt>
                <c:pt idx="81">
                  <c:v>-12.002333235644837</c:v>
                </c:pt>
                <c:pt idx="82">
                  <c:v>-12.131122602741584</c:v>
                </c:pt>
                <c:pt idx="83">
                  <c:v>-12.245132065603075</c:v>
                </c:pt>
                <c:pt idx="84">
                  <c:v>-12.344222721260627</c:v>
                </c:pt>
                <c:pt idx="85">
                  <c:v>-12.428273843014065</c:v>
                </c:pt>
                <c:pt idx="86">
                  <c:v>-12.497183027518616</c:v>
                </c:pt>
                <c:pt idx="87">
                  <c:v>-12.550866319547609</c:v>
                </c:pt>
                <c:pt idx="88">
                  <c:v>-12.589258314278981</c:v>
                </c:pt>
                <c:pt idx="89">
                  <c:v>-12.612312236980987</c:v>
                </c:pt>
                <c:pt idx="90">
                  <c:v>-12.62</c:v>
                </c:pt>
                <c:pt idx="91">
                  <c:v>-12.612312236980987</c:v>
                </c:pt>
                <c:pt idx="92">
                  <c:v>-12.589258314278981</c:v>
                </c:pt>
                <c:pt idx="93">
                  <c:v>-12.550866319547609</c:v>
                </c:pt>
                <c:pt idx="94">
                  <c:v>-12.497183027518616</c:v>
                </c:pt>
                <c:pt idx="95">
                  <c:v>-12.428273843014065</c:v>
                </c:pt>
                <c:pt idx="96">
                  <c:v>-12.344222721260625</c:v>
                </c:pt>
                <c:pt idx="97">
                  <c:v>-12.245132065603075</c:v>
                </c:pt>
                <c:pt idx="98">
                  <c:v>-12.131122602741584</c:v>
                </c:pt>
                <c:pt idx="99">
                  <c:v>-12.002333235644839</c:v>
                </c:pt>
                <c:pt idx="100">
                  <c:v>-11.858920874318164</c:v>
                </c:pt>
                <c:pt idx="101">
                  <c:v>-11.701060244632856</c:v>
                </c:pt>
                <c:pt idx="102">
                  <c:v>-11.528943675449622</c:v>
                </c:pt>
                <c:pt idx="103">
                  <c:v>-11.342780864295486</c:v>
                </c:pt>
                <c:pt idx="104">
                  <c:v>-11.142798621879656</c:v>
                </c:pt>
                <c:pt idx="105">
                  <c:v>-10.929240595759614</c:v>
                </c:pt>
                <c:pt idx="106">
                  <c:v>-10.702366973494096</c:v>
                </c:pt>
                <c:pt idx="107">
                  <c:v>-10.462454165644628</c:v>
                </c:pt>
                <c:pt idx="108">
                  <c:v>-10.209794469011838</c:v>
                </c:pt>
                <c:pt idx="109">
                  <c:v>-9.9446957105168305</c:v>
                </c:pt>
                <c:pt idx="110">
                  <c:v>-9.6674808721615015</c:v>
                </c:pt>
                <c:pt idx="111">
                  <c:v>-9.3784876975247151</c:v>
                </c:pt>
                <c:pt idx="112">
                  <c:v>-9.0780682802737758</c:v>
                </c:pt>
                <c:pt idx="113">
                  <c:v>-8.7665886351925444</c:v>
                </c:pt>
                <c:pt idx="114">
                  <c:v>-8.4444282522487892</c:v>
                </c:pt>
                <c:pt idx="115">
                  <c:v>-8.1119796342441273</c:v>
                </c:pt>
                <c:pt idx="116">
                  <c:v>-7.7696478186098048</c:v>
                </c:pt>
                <c:pt idx="117">
                  <c:v>-7.4178498839310123</c:v>
                </c:pt>
                <c:pt idx="118">
                  <c:v>-7.0570144418008214</c:v>
                </c:pt>
                <c:pt idx="119">
                  <c:v>-6.6875811146230468</c:v>
                </c:pt>
                <c:pt idx="120">
                  <c:v>-6.3100000000000049</c:v>
                </c:pt>
                <c:pt idx="121">
                  <c:v>-5.9247311223579411</c:v>
                </c:pt>
                <c:pt idx="122">
                  <c:v>-5.5322438724781611</c:v>
                </c:pt>
                <c:pt idx="123">
                  <c:v>-5.1330164356165966</c:v>
                </c:pt>
                <c:pt idx="124">
                  <c:v>-4.7275352089088125</c:v>
                </c:pt>
                <c:pt idx="125">
                  <c:v>-4.3162942087699365</c:v>
                </c:pt>
                <c:pt idx="126">
                  <c:v>-3.8997944690118378</c:v>
                </c:pt>
                <c:pt idx="127">
                  <c:v>-3.4785434304105256</c:v>
                </c:pt>
                <c:pt idx="128">
                  <c:v>-3.0530543224678071</c:v>
                </c:pt>
                <c:pt idx="129">
                  <c:v>-2.6238455381201282</c:v>
                </c:pt>
                <c:pt idx="130">
                  <c:v>-2.1914400021566607</c:v>
                </c:pt>
                <c:pt idx="131">
                  <c:v>-1.7563645341160306</c:v>
                </c:pt>
                <c:pt idx="132">
                  <c:v>-1.3191492064377852</c:v>
                </c:pt>
                <c:pt idx="133">
                  <c:v>-0.88032669865086477</c:v>
                </c:pt>
                <c:pt idx="134">
                  <c:v>-0.44043164838555959</c:v>
                </c:pt>
                <c:pt idx="135">
                  <c:v>-2.3192060251420174E-15</c:v>
                </c:pt>
                <c:pt idx="136">
                  <c:v>0.44043164838556614</c:v>
                </c:pt>
                <c:pt idx="137">
                  <c:v>0.88032669865086022</c:v>
                </c:pt>
                <c:pt idx="138">
                  <c:v>1.3191492064377806</c:v>
                </c:pt>
                <c:pt idx="139">
                  <c:v>1.7563645341160261</c:v>
                </c:pt>
                <c:pt idx="140">
                  <c:v>2.1914400021566562</c:v>
                </c:pt>
                <c:pt idx="141">
                  <c:v>2.6238455381201238</c:v>
                </c:pt>
                <c:pt idx="142">
                  <c:v>3.0530543224678031</c:v>
                </c:pt>
                <c:pt idx="143">
                  <c:v>3.4785434304105318</c:v>
                </c:pt>
                <c:pt idx="144">
                  <c:v>3.8997944690118338</c:v>
                </c:pt>
                <c:pt idx="145">
                  <c:v>4.3162942087699427</c:v>
                </c:pt>
                <c:pt idx="146">
                  <c:v>4.727535208908809</c:v>
                </c:pt>
                <c:pt idx="147">
                  <c:v>5.133016435616593</c:v>
                </c:pt>
                <c:pt idx="148">
                  <c:v>5.5322438724781566</c:v>
                </c:pt>
                <c:pt idx="149">
                  <c:v>5.9247311223579366</c:v>
                </c:pt>
                <c:pt idx="150">
                  <c:v>6.3100000000000014</c:v>
                </c:pt>
                <c:pt idx="151">
                  <c:v>6.6875811146230424</c:v>
                </c:pt>
                <c:pt idx="152">
                  <c:v>7.0570144418008267</c:v>
                </c:pt>
                <c:pt idx="153">
                  <c:v>7.4178498839310079</c:v>
                </c:pt>
                <c:pt idx="154">
                  <c:v>7.7696478186098101</c:v>
                </c:pt>
                <c:pt idx="155">
                  <c:v>8.1119796342441255</c:v>
                </c:pt>
                <c:pt idx="156">
                  <c:v>8.4444282522487857</c:v>
                </c:pt>
                <c:pt idx="157">
                  <c:v>8.7665886351925444</c:v>
                </c:pt>
                <c:pt idx="158">
                  <c:v>9.078068280273774</c:v>
                </c:pt>
                <c:pt idx="159">
                  <c:v>9.3784876975247151</c:v>
                </c:pt>
                <c:pt idx="160">
                  <c:v>9.6674808721614998</c:v>
                </c:pt>
                <c:pt idx="161">
                  <c:v>9.9446957105168305</c:v>
                </c:pt>
                <c:pt idx="162">
                  <c:v>10.209794469011834</c:v>
                </c:pt>
                <c:pt idx="163">
                  <c:v>10.462454165644628</c:v>
                </c:pt>
                <c:pt idx="164">
                  <c:v>10.702366973494096</c:v>
                </c:pt>
                <c:pt idx="165">
                  <c:v>10.929240595759612</c:v>
                </c:pt>
                <c:pt idx="166">
                  <c:v>11.142798621879656</c:v>
                </c:pt>
                <c:pt idx="167">
                  <c:v>11.342780864295484</c:v>
                </c:pt>
                <c:pt idx="168">
                  <c:v>11.528943675449623</c:v>
                </c:pt>
                <c:pt idx="169">
                  <c:v>11.701060244632854</c:v>
                </c:pt>
                <c:pt idx="170">
                  <c:v>11.858920874318164</c:v>
                </c:pt>
                <c:pt idx="171">
                  <c:v>12.002333235644837</c:v>
                </c:pt>
                <c:pt idx="172">
                  <c:v>12.131122602741584</c:v>
                </c:pt>
                <c:pt idx="173">
                  <c:v>12.245132065603075</c:v>
                </c:pt>
                <c:pt idx="174">
                  <c:v>12.344222721260625</c:v>
                </c:pt>
                <c:pt idx="175">
                  <c:v>12.428273843014065</c:v>
                </c:pt>
                <c:pt idx="176">
                  <c:v>12.497183027518616</c:v>
                </c:pt>
                <c:pt idx="177">
                  <c:v>12.550866319547609</c:v>
                </c:pt>
                <c:pt idx="178">
                  <c:v>12.589258314278981</c:v>
                </c:pt>
                <c:pt idx="179">
                  <c:v>12.612312236980987</c:v>
                </c:pt>
                <c:pt idx="180">
                  <c:v>12.62</c:v>
                </c:pt>
              </c:numCache>
            </c:numRef>
          </c:xVal>
          <c:yVal>
            <c:numRef>
              <c:f>'[SPI_1 (1).xlsx]Graf'!$G$3:$G$183</c:f>
              <c:numCache>
                <c:formatCode>General</c:formatCode>
                <c:ptCount val="181"/>
                <c:pt idx="0">
                  <c:v>0</c:v>
                </c:pt>
                <c:pt idx="1">
                  <c:v>0.4404316483855622</c:v>
                </c:pt>
                <c:pt idx="2">
                  <c:v>0.88032669865086122</c:v>
                </c:pt>
                <c:pt idx="3">
                  <c:v>1.3191492064377868</c:v>
                </c:pt>
                <c:pt idx="4">
                  <c:v>1.7563645341160257</c:v>
                </c:pt>
                <c:pt idx="5">
                  <c:v>2.1914400021566607</c:v>
                </c:pt>
                <c:pt idx="6">
                  <c:v>2.6238455381201229</c:v>
                </c:pt>
                <c:pt idx="7">
                  <c:v>3.0530543224678066</c:v>
                </c:pt>
                <c:pt idx="8">
                  <c:v>3.4785434304105292</c:v>
                </c:pt>
                <c:pt idx="9">
                  <c:v>3.899794469011836</c:v>
                </c:pt>
                <c:pt idx="10">
                  <c:v>4.3162942087699392</c:v>
                </c:pt>
                <c:pt idx="11">
                  <c:v>4.727535208908809</c:v>
                </c:pt>
                <c:pt idx="12">
                  <c:v>5.1330164356165984</c:v>
                </c:pt>
                <c:pt idx="13">
                  <c:v>5.5322438724781566</c:v>
                </c:pt>
                <c:pt idx="14">
                  <c:v>5.924731122357942</c:v>
                </c:pt>
                <c:pt idx="15">
                  <c:v>6.3099999999999987</c:v>
                </c:pt>
                <c:pt idx="16">
                  <c:v>6.6875811146230451</c:v>
                </c:pt>
                <c:pt idx="17">
                  <c:v>7.0570144418008258</c:v>
                </c:pt>
                <c:pt idx="18">
                  <c:v>7.4178498839310105</c:v>
                </c:pt>
                <c:pt idx="19">
                  <c:v>7.7696478186098075</c:v>
                </c:pt>
                <c:pt idx="20">
                  <c:v>8.1119796342441255</c:v>
                </c:pt>
                <c:pt idx="21">
                  <c:v>8.444428252248791</c:v>
                </c:pt>
                <c:pt idx="22">
                  <c:v>8.7665886351925444</c:v>
                </c:pt>
                <c:pt idx="23">
                  <c:v>9.0780682802737758</c:v>
                </c:pt>
                <c:pt idx="24">
                  <c:v>9.3784876975247151</c:v>
                </c:pt>
                <c:pt idx="25">
                  <c:v>9.6674808721615015</c:v>
                </c:pt>
                <c:pt idx="26">
                  <c:v>9.9446957105168305</c:v>
                </c:pt>
                <c:pt idx="27">
                  <c:v>10.209794469011836</c:v>
                </c:pt>
                <c:pt idx="28">
                  <c:v>10.462454165644626</c:v>
                </c:pt>
                <c:pt idx="29">
                  <c:v>10.702366973494096</c:v>
                </c:pt>
                <c:pt idx="30">
                  <c:v>10.929240595759614</c:v>
                </c:pt>
                <c:pt idx="31">
                  <c:v>11.142798621879656</c:v>
                </c:pt>
                <c:pt idx="32">
                  <c:v>11.342780864295488</c:v>
                </c:pt>
                <c:pt idx="33">
                  <c:v>11.528943675449622</c:v>
                </c:pt>
                <c:pt idx="34">
                  <c:v>11.701060244632856</c:v>
                </c:pt>
                <c:pt idx="35">
                  <c:v>11.858920874318162</c:v>
                </c:pt>
                <c:pt idx="36">
                  <c:v>12.002333235644837</c:v>
                </c:pt>
                <c:pt idx="37">
                  <c:v>12.131122602741584</c:v>
                </c:pt>
                <c:pt idx="38">
                  <c:v>12.245132065603075</c:v>
                </c:pt>
                <c:pt idx="39">
                  <c:v>12.344222721260625</c:v>
                </c:pt>
                <c:pt idx="40">
                  <c:v>12.428273843014065</c:v>
                </c:pt>
                <c:pt idx="41">
                  <c:v>12.497183027518616</c:v>
                </c:pt>
                <c:pt idx="42">
                  <c:v>12.550866319547609</c:v>
                </c:pt>
                <c:pt idx="43">
                  <c:v>12.589258314278981</c:v>
                </c:pt>
                <c:pt idx="44">
                  <c:v>12.612312236980987</c:v>
                </c:pt>
                <c:pt idx="45">
                  <c:v>12.62</c:v>
                </c:pt>
                <c:pt idx="46">
                  <c:v>12.612312236980987</c:v>
                </c:pt>
                <c:pt idx="47">
                  <c:v>12.589258314278981</c:v>
                </c:pt>
                <c:pt idx="48">
                  <c:v>12.550866319547609</c:v>
                </c:pt>
                <c:pt idx="49">
                  <c:v>12.497183027518616</c:v>
                </c:pt>
                <c:pt idx="50">
                  <c:v>12.428273843014065</c:v>
                </c:pt>
                <c:pt idx="51">
                  <c:v>12.344222721260627</c:v>
                </c:pt>
                <c:pt idx="52">
                  <c:v>12.245132065603075</c:v>
                </c:pt>
                <c:pt idx="53">
                  <c:v>12.131122602741584</c:v>
                </c:pt>
                <c:pt idx="54">
                  <c:v>12.002333235644839</c:v>
                </c:pt>
                <c:pt idx="55">
                  <c:v>11.858920874318164</c:v>
                </c:pt>
                <c:pt idx="56">
                  <c:v>11.701060244632856</c:v>
                </c:pt>
                <c:pt idx="57">
                  <c:v>11.528943675449622</c:v>
                </c:pt>
                <c:pt idx="58">
                  <c:v>11.342780864295486</c:v>
                </c:pt>
                <c:pt idx="59">
                  <c:v>11.142798621879656</c:v>
                </c:pt>
                <c:pt idx="60">
                  <c:v>10.929240595759616</c:v>
                </c:pt>
                <c:pt idx="61">
                  <c:v>10.702366973494096</c:v>
                </c:pt>
                <c:pt idx="62">
                  <c:v>10.462454165644626</c:v>
                </c:pt>
                <c:pt idx="63">
                  <c:v>10.209794469011836</c:v>
                </c:pt>
                <c:pt idx="64">
                  <c:v>9.9446957105168305</c:v>
                </c:pt>
                <c:pt idx="65">
                  <c:v>9.6674808721615015</c:v>
                </c:pt>
                <c:pt idx="66">
                  <c:v>9.3784876975247151</c:v>
                </c:pt>
                <c:pt idx="67">
                  <c:v>9.0780682802737758</c:v>
                </c:pt>
                <c:pt idx="68">
                  <c:v>8.7665886351925426</c:v>
                </c:pt>
                <c:pt idx="69">
                  <c:v>8.444428252248791</c:v>
                </c:pt>
                <c:pt idx="70">
                  <c:v>8.1119796342441273</c:v>
                </c:pt>
                <c:pt idx="71">
                  <c:v>7.7696478186098084</c:v>
                </c:pt>
                <c:pt idx="72">
                  <c:v>7.4178498839310123</c:v>
                </c:pt>
                <c:pt idx="73">
                  <c:v>7.0570144418008258</c:v>
                </c:pt>
                <c:pt idx="74">
                  <c:v>6.6875811146230451</c:v>
                </c:pt>
                <c:pt idx="75">
                  <c:v>6.3099999999999987</c:v>
                </c:pt>
                <c:pt idx="76">
                  <c:v>5.9247311223579402</c:v>
                </c:pt>
                <c:pt idx="77">
                  <c:v>5.5322438724781549</c:v>
                </c:pt>
                <c:pt idx="78">
                  <c:v>5.133016435616601</c:v>
                </c:pt>
                <c:pt idx="79">
                  <c:v>4.7275352089088125</c:v>
                </c:pt>
                <c:pt idx="80">
                  <c:v>4.316294208769941</c:v>
                </c:pt>
                <c:pt idx="81">
                  <c:v>3.8997944690118374</c:v>
                </c:pt>
                <c:pt idx="82">
                  <c:v>3.47854343041053</c:v>
                </c:pt>
                <c:pt idx="83">
                  <c:v>3.0530543224678066</c:v>
                </c:pt>
                <c:pt idx="84">
                  <c:v>2.6238455381201224</c:v>
                </c:pt>
                <c:pt idx="85">
                  <c:v>2.1914400021566598</c:v>
                </c:pt>
                <c:pt idx="86">
                  <c:v>1.7563645341160243</c:v>
                </c:pt>
                <c:pt idx="87">
                  <c:v>1.3191492064377901</c:v>
                </c:pt>
                <c:pt idx="88">
                  <c:v>0.8803266986508641</c:v>
                </c:pt>
                <c:pt idx="89">
                  <c:v>0.44043164838556437</c:v>
                </c:pt>
                <c:pt idx="90">
                  <c:v>1.5461373500946783E-15</c:v>
                </c:pt>
                <c:pt idx="91">
                  <c:v>-0.44043164838556131</c:v>
                </c:pt>
                <c:pt idx="92">
                  <c:v>-0.88032669865086088</c:v>
                </c:pt>
                <c:pt idx="93">
                  <c:v>-1.319149206437787</c:v>
                </c:pt>
                <c:pt idx="94">
                  <c:v>-1.7563645341160268</c:v>
                </c:pt>
                <c:pt idx="95">
                  <c:v>-2.1914400021566625</c:v>
                </c:pt>
                <c:pt idx="96">
                  <c:v>-2.6238455381201247</c:v>
                </c:pt>
                <c:pt idx="97">
                  <c:v>-3.0530543224678039</c:v>
                </c:pt>
                <c:pt idx="98">
                  <c:v>-3.4785434304105269</c:v>
                </c:pt>
                <c:pt idx="99">
                  <c:v>-3.8997944690118347</c:v>
                </c:pt>
                <c:pt idx="100">
                  <c:v>-4.3162942087699383</c:v>
                </c:pt>
                <c:pt idx="101">
                  <c:v>-4.727535208908809</c:v>
                </c:pt>
                <c:pt idx="102">
                  <c:v>-5.1330164356165984</c:v>
                </c:pt>
                <c:pt idx="103">
                  <c:v>-5.5322438724781575</c:v>
                </c:pt>
                <c:pt idx="104">
                  <c:v>-5.924731122357942</c:v>
                </c:pt>
                <c:pt idx="105">
                  <c:v>-6.3100000000000014</c:v>
                </c:pt>
                <c:pt idx="106">
                  <c:v>-6.6875811146230442</c:v>
                </c:pt>
                <c:pt idx="107">
                  <c:v>-7.0570144418008223</c:v>
                </c:pt>
                <c:pt idx="108">
                  <c:v>-7.4178498839310087</c:v>
                </c:pt>
                <c:pt idx="109">
                  <c:v>-7.7696478186098057</c:v>
                </c:pt>
                <c:pt idx="110">
                  <c:v>-8.1119796342441255</c:v>
                </c:pt>
                <c:pt idx="111">
                  <c:v>-8.444428252248791</c:v>
                </c:pt>
                <c:pt idx="112">
                  <c:v>-8.7665886351925462</c:v>
                </c:pt>
                <c:pt idx="113">
                  <c:v>-9.0780682802737775</c:v>
                </c:pt>
                <c:pt idx="114">
                  <c:v>-9.3784876975247169</c:v>
                </c:pt>
                <c:pt idx="115">
                  <c:v>-9.6674808721614998</c:v>
                </c:pt>
                <c:pt idx="116">
                  <c:v>-9.9446957105168323</c:v>
                </c:pt>
                <c:pt idx="117">
                  <c:v>-10.209794469011834</c:v>
                </c:pt>
                <c:pt idx="118">
                  <c:v>-10.462454165644628</c:v>
                </c:pt>
                <c:pt idx="119">
                  <c:v>-10.702366973494096</c:v>
                </c:pt>
                <c:pt idx="120">
                  <c:v>-10.929240595759612</c:v>
                </c:pt>
                <c:pt idx="121">
                  <c:v>-11.142798621879658</c:v>
                </c:pt>
                <c:pt idx="122">
                  <c:v>-11.342780864295484</c:v>
                </c:pt>
                <c:pt idx="123">
                  <c:v>-11.528943675449623</c:v>
                </c:pt>
                <c:pt idx="124">
                  <c:v>-11.701060244632854</c:v>
                </c:pt>
                <c:pt idx="125">
                  <c:v>-11.858920874318164</c:v>
                </c:pt>
                <c:pt idx="126">
                  <c:v>-12.002333235644837</c:v>
                </c:pt>
                <c:pt idx="127">
                  <c:v>-12.131122602741586</c:v>
                </c:pt>
                <c:pt idx="128">
                  <c:v>-12.245132065603075</c:v>
                </c:pt>
                <c:pt idx="129">
                  <c:v>-12.344222721260625</c:v>
                </c:pt>
                <c:pt idx="130">
                  <c:v>-12.428273843014065</c:v>
                </c:pt>
                <c:pt idx="131">
                  <c:v>-12.497183027518616</c:v>
                </c:pt>
                <c:pt idx="132">
                  <c:v>-12.550866319547609</c:v>
                </c:pt>
                <c:pt idx="133">
                  <c:v>-12.589258314278981</c:v>
                </c:pt>
                <c:pt idx="134">
                  <c:v>-12.612312236980987</c:v>
                </c:pt>
                <c:pt idx="135">
                  <c:v>-12.62</c:v>
                </c:pt>
                <c:pt idx="136">
                  <c:v>-12.612312236980987</c:v>
                </c:pt>
                <c:pt idx="137">
                  <c:v>-12.589258314278982</c:v>
                </c:pt>
                <c:pt idx="138">
                  <c:v>-12.550866319547609</c:v>
                </c:pt>
                <c:pt idx="139">
                  <c:v>-12.497183027518616</c:v>
                </c:pt>
                <c:pt idx="140">
                  <c:v>-12.428273843014066</c:v>
                </c:pt>
                <c:pt idx="141">
                  <c:v>-12.344222721260625</c:v>
                </c:pt>
                <c:pt idx="142">
                  <c:v>-12.245132065603077</c:v>
                </c:pt>
                <c:pt idx="143">
                  <c:v>-12.131122602741582</c:v>
                </c:pt>
                <c:pt idx="144">
                  <c:v>-12.002333235644839</c:v>
                </c:pt>
                <c:pt idx="145">
                  <c:v>-11.858920874318162</c:v>
                </c:pt>
                <c:pt idx="146">
                  <c:v>-11.701060244632856</c:v>
                </c:pt>
                <c:pt idx="147">
                  <c:v>-11.528943675449625</c:v>
                </c:pt>
                <c:pt idx="148">
                  <c:v>-11.342780864295488</c:v>
                </c:pt>
                <c:pt idx="149">
                  <c:v>-11.14279862187966</c:v>
                </c:pt>
                <c:pt idx="150">
                  <c:v>-10.929240595759614</c:v>
                </c:pt>
                <c:pt idx="151">
                  <c:v>-10.702366973494097</c:v>
                </c:pt>
                <c:pt idx="152">
                  <c:v>-10.462454165644624</c:v>
                </c:pt>
                <c:pt idx="153">
                  <c:v>-10.209794469011838</c:v>
                </c:pt>
                <c:pt idx="154">
                  <c:v>-9.9446957105168288</c:v>
                </c:pt>
                <c:pt idx="155">
                  <c:v>-9.6674808721615033</c:v>
                </c:pt>
                <c:pt idx="156">
                  <c:v>-9.3784876975247187</c:v>
                </c:pt>
                <c:pt idx="157">
                  <c:v>-9.0780682802737775</c:v>
                </c:pt>
                <c:pt idx="158">
                  <c:v>-8.7665886351925497</c:v>
                </c:pt>
                <c:pt idx="159">
                  <c:v>-8.4444282522487892</c:v>
                </c:pt>
                <c:pt idx="160">
                  <c:v>-8.111979634244129</c:v>
                </c:pt>
                <c:pt idx="161">
                  <c:v>-7.7696478186098057</c:v>
                </c:pt>
                <c:pt idx="162">
                  <c:v>-7.4178498839310132</c:v>
                </c:pt>
                <c:pt idx="163">
                  <c:v>-7.0570144418008214</c:v>
                </c:pt>
                <c:pt idx="164">
                  <c:v>-6.6875811146230468</c:v>
                </c:pt>
                <c:pt idx="165">
                  <c:v>-6.3100000000000049</c:v>
                </c:pt>
                <c:pt idx="166">
                  <c:v>-5.924731122357942</c:v>
                </c:pt>
                <c:pt idx="167">
                  <c:v>-5.5322438724781611</c:v>
                </c:pt>
                <c:pt idx="168">
                  <c:v>-5.1330164356165975</c:v>
                </c:pt>
                <c:pt idx="169">
                  <c:v>-4.7275352089088134</c:v>
                </c:pt>
                <c:pt idx="170">
                  <c:v>-4.3162942087699374</c:v>
                </c:pt>
                <c:pt idx="171">
                  <c:v>-3.8997944690118387</c:v>
                </c:pt>
                <c:pt idx="172">
                  <c:v>-3.4785434304105265</c:v>
                </c:pt>
                <c:pt idx="173">
                  <c:v>-3.0530543224678084</c:v>
                </c:pt>
                <c:pt idx="174">
                  <c:v>-2.6238455381201296</c:v>
                </c:pt>
                <c:pt idx="175">
                  <c:v>-2.1914400021566611</c:v>
                </c:pt>
                <c:pt idx="176">
                  <c:v>-1.7563645341160312</c:v>
                </c:pt>
                <c:pt idx="177">
                  <c:v>-1.3191492064377861</c:v>
                </c:pt>
                <c:pt idx="178">
                  <c:v>-0.88032669865086544</c:v>
                </c:pt>
                <c:pt idx="179">
                  <c:v>-0.44043164838556037</c:v>
                </c:pt>
                <c:pt idx="180">
                  <c:v>-3.0922747001893566E-15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A30-4F34-AC40-50C12633C3B8}"/>
            </c:ext>
          </c:extLst>
        </c:ser>
        <c:ser>
          <c:idx val="13"/>
          <c:order val="3"/>
          <c:tx>
            <c:v>S0</c:v>
          </c:tx>
          <c:spPr>
            <a:ln w="38100" cap="rnd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xVal>
            <c:numRef>
              <c:f>'[SPI_1 (1).xlsx]Graf'!$I$4:$I$5</c:f>
              <c:numCache>
                <c:formatCode>General</c:formatCode>
                <c:ptCount val="2"/>
                <c:pt idx="0">
                  <c:v>0</c:v>
                </c:pt>
                <c:pt idx="1">
                  <c:v>1.5461373500946783E-15</c:v>
                </c:pt>
              </c:numCache>
            </c:numRef>
          </c:xVal>
          <c:yVal>
            <c:numRef>
              <c:f>'[SPI_1 (1).xlsx]Graf'!$J$4:$J$5</c:f>
              <c:numCache>
                <c:formatCode>General</c:formatCode>
                <c:ptCount val="2"/>
                <c:pt idx="0">
                  <c:v>12.62</c:v>
                </c:pt>
                <c:pt idx="1">
                  <c:v>-12.62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A30-4F34-AC40-50C12633C3B8}"/>
            </c:ext>
          </c:extLst>
        </c:ser>
        <c:ser>
          <c:idx val="22"/>
          <c:order val="4"/>
          <c:tx>
            <c:v>S0</c:v>
          </c:tx>
          <c:spPr>
            <a:ln w="38100" cap="rnd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xVal>
            <c:numRef>
              <c:f>'[SPI_1 (1).xlsx]Graf'!$I$40:$I$41</c:f>
              <c:numCache>
                <c:formatCode>General</c:formatCode>
                <c:ptCount val="2"/>
                <c:pt idx="0">
                  <c:v>12.62</c:v>
                </c:pt>
                <c:pt idx="1">
                  <c:v>-12.62</c:v>
                </c:pt>
              </c:numCache>
            </c:numRef>
          </c:xVal>
          <c:yVal>
            <c:numRef>
              <c:f>'[SPI_1 (1).xlsx]Graf'!$J$40:$J$41</c:f>
              <c:numCache>
                <c:formatCode>General</c:formatCode>
                <c:ptCount val="2"/>
                <c:pt idx="0">
                  <c:v>7.7306867504733915E-16</c:v>
                </c:pt>
                <c:pt idx="1">
                  <c:v>-2.3192060251420174E-15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6A30-4F34-AC40-50C12633C3B8}"/>
            </c:ext>
          </c:extLst>
        </c:ser>
        <c:ser>
          <c:idx val="0"/>
          <c:order val="5"/>
          <c:tx>
            <c:v>Stromy</c:v>
          </c:tx>
          <c:spPr>
            <a:ln w="63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'[SPI_1 (1).xlsx]13'!$I$2:$I$36</c:f>
              <c:numCache>
                <c:formatCode>General</c:formatCode>
                <c:ptCount val="35"/>
                <c:pt idx="0">
                  <c:v>-0.53906150627254068</c:v>
                </c:pt>
                <c:pt idx="1">
                  <c:v>-3.7694911997708989</c:v>
                </c:pt>
                <c:pt idx="2">
                  <c:v>7.4709425918419017</c:v>
                </c:pt>
                <c:pt idx="3">
                  <c:v>5.3552315472154222</c:v>
                </c:pt>
                <c:pt idx="4">
                  <c:v>8.4790411180611081</c:v>
                </c:pt>
                <c:pt idx="5">
                  <c:v>3.5779262632658928</c:v>
                </c:pt>
                <c:pt idx="6">
                  <c:v>-0.1057992272332388</c:v>
                </c:pt>
                <c:pt idx="7">
                  <c:v>-6.3159585494979048E-2</c:v>
                </c:pt>
                <c:pt idx="8">
                  <c:v>-4.0087577726654233</c:v>
                </c:pt>
                <c:pt idx="9">
                  <c:v>8.8197504774620441</c:v>
                </c:pt>
                <c:pt idx="10">
                  <c:v>0</c:v>
                </c:pt>
                <c:pt idx="11">
                  <c:v>5.8816270477303316</c:v>
                </c:pt>
                <c:pt idx="12">
                  <c:v>-0.98480715764980409</c:v>
                </c:pt>
                <c:pt idx="13">
                  <c:v>2.4230081064420141</c:v>
                </c:pt>
                <c:pt idx="14">
                  <c:v>-4.4375764704143617</c:v>
                </c:pt>
                <c:pt idx="15">
                  <c:v>-0.3642582554508928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xVal>
          <c:yVal>
            <c:numRef>
              <c:f>'[SPI_1 (1).xlsx]13'!$J$2:$J$36</c:f>
              <c:numCache>
                <c:formatCode>General</c:formatCode>
                <c:ptCount val="35"/>
                <c:pt idx="0">
                  <c:v>-2.7476194591782863</c:v>
                </c:pt>
                <c:pt idx="1">
                  <c:v>-4.4960353480906035</c:v>
                </c:pt>
                <c:pt idx="2">
                  <c:v>8.1646239412622794</c:v>
                </c:pt>
                <c:pt idx="3">
                  <c:v>5.3562997762387781</c:v>
                </c:pt>
                <c:pt idx="4">
                  <c:v>8.6674642222669167</c:v>
                </c:pt>
                <c:pt idx="5">
                  <c:v>8.4356439972651796</c:v>
                </c:pt>
                <c:pt idx="6">
                  <c:v>-8.5612694693541656</c:v>
                </c:pt>
                <c:pt idx="7">
                  <c:v>3.2845775806647688</c:v>
                </c:pt>
                <c:pt idx="8">
                  <c:v>4.2283955621557103</c:v>
                </c:pt>
                <c:pt idx="9">
                  <c:v>-8.7928428053475631</c:v>
                </c:pt>
                <c:pt idx="10">
                  <c:v>5.8589051742027687</c:v>
                </c:pt>
                <c:pt idx="11">
                  <c:v>-5.9671313722096393</c:v>
                </c:pt>
                <c:pt idx="12">
                  <c:v>1.1597622700644523</c:v>
                </c:pt>
                <c:pt idx="13">
                  <c:v>-3.5133592653353309</c:v>
                </c:pt>
                <c:pt idx="14">
                  <c:v>9.1777581625833076</c:v>
                </c:pt>
                <c:pt idx="15">
                  <c:v>6.9087116946381455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6A30-4F34-AC40-50C12633C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391408"/>
        <c:axId val="207391800"/>
      </c:scatterChart>
      <c:valAx>
        <c:axId val="20739140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7391800"/>
        <c:crosses val="autoZero"/>
        <c:crossBetween val="midCat"/>
      </c:valAx>
      <c:valAx>
        <c:axId val="2073918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7391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1679F-F324-41DF-9F50-36A916C07D53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A91C-F43F-4F94-83A1-B9A2B1B11C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79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A91C-F43F-4F94-83A1-B9A2B1B11C8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14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22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43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73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905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30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071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747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22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75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6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4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51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76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53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3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0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02C95-3A25-4193-94EB-1C4EE9E5DA4A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84A6B3-3E2C-4753-B619-7E068ED784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32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.mendelu.cz/drapela/Statisticke_metody/Prezentace/zakladni/Vybery.pdf" TargetMode="External"/><Relationship Id="rId2" Type="http://schemas.openxmlformats.org/officeDocument/2006/relationships/hyperlink" Target="https://nil.uhul.cz/downloads/prezentace/2014_04_16_adolt_mendelu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Stanovení zásoby porostu – teorie výběrových metod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Dendrometrie – přednáška 6</a:t>
            </a:r>
          </a:p>
          <a:p>
            <a:r>
              <a:rPr lang="cs-CZ" dirty="0" smtClean="0"/>
              <a:t>Zdeněk Adamec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7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</a:t>
            </a:r>
            <a:r>
              <a:rPr lang="cs-CZ" dirty="0"/>
              <a:t>výběru - </a:t>
            </a:r>
            <a:r>
              <a:rPr lang="cs-CZ" i="1" dirty="0"/>
              <a:t>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3003927"/>
                <a:ext cx="8596668" cy="334462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/>
                  <a:t>n</a:t>
                </a:r>
                <a:r>
                  <a:rPr lang="cs-CZ" dirty="0" smtClean="0"/>
                  <a:t> – velikost VS – počet zkusných ploch (ZP)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cs-CZ" dirty="0" smtClean="0"/>
                  <a:t>- kvantil studentova rozdělení pro danou míru spolehlivosti (nositel spolehlivosti výsledku)</a:t>
                </a:r>
              </a:p>
              <a:p>
                <a:r>
                  <a:rPr lang="cs-CZ" dirty="0" smtClean="0"/>
                  <a:t>S% - variační koeficient zjišťovaného atributu (nositel variability dat)</a:t>
                </a:r>
              </a:p>
              <a:p>
                <a:r>
                  <a:rPr lang="el-GR" dirty="0" smtClean="0"/>
                  <a:t>Δ</a:t>
                </a:r>
                <a:r>
                  <a:rPr lang="cs-CZ" dirty="0" smtClean="0"/>
                  <a:t>% - požadovaná relativní přesnost výsledku (nositel přesnosti výsledku)</a:t>
                </a:r>
              </a:p>
              <a:p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Pokud je požadovaná přesnost vyjádřena v absolutních jednotkách, tak se variační koeficient nahrazuje směrodatnou odchylkou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3003927"/>
                <a:ext cx="8596668" cy="3344622"/>
              </a:xfrm>
              <a:blipFill>
                <a:blip r:embed="rId2"/>
                <a:stretch>
                  <a:fillRect l="-142" t="-20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378925" y="1683127"/>
                <a:ext cx="2574679" cy="1019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s-CZ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sz="3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  <m:sup>
                          <m:r>
                            <a:rPr lang="cs-CZ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cs-CZ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%</m:t>
                              </m:r>
                            </m:e>
                            <m:sup>
                              <m: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∆%</m:t>
                              </m:r>
                            </m:e>
                            <m:sup>
                              <m:r>
                                <a:rPr lang="cs-CZ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3200" b="1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925" y="1683127"/>
                <a:ext cx="2574679" cy="10199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98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Intenzita výběru – </a:t>
            </a:r>
            <a:r>
              <a:rPr lang="cs-CZ" i="1" dirty="0" smtClean="0"/>
              <a:t>i%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4396965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Intenzita výběru </a:t>
                </a:r>
                <a:r>
                  <a:rPr lang="cs-CZ" i="1" dirty="0" smtClean="0"/>
                  <a:t>i%</a:t>
                </a:r>
                <a:r>
                  <a:rPr lang="cs-CZ" dirty="0" smtClean="0"/>
                  <a:t> představuje procentuální podíl celkové výměry všech zkusných ploch (</a:t>
                </a:r>
                <a:r>
                  <a:rPr lang="el-GR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</a:t>
                </a:r>
                <a:r>
                  <a:rPr lang="cs-CZ" i="1" dirty="0" err="1" smtClean="0"/>
                  <a:t>p</a:t>
                </a:r>
                <a:r>
                  <a:rPr lang="cs-CZ" i="1" baseline="-25000" dirty="0" err="1" smtClean="0"/>
                  <a:t>i</a:t>
                </a:r>
                <a:r>
                  <a:rPr lang="cs-CZ" dirty="0" smtClean="0"/>
                  <a:t>) a plochy celého základního souboru (</a:t>
                </a:r>
                <a:r>
                  <a:rPr lang="cs-CZ" i="1" dirty="0" smtClean="0"/>
                  <a:t>P</a:t>
                </a:r>
                <a:r>
                  <a:rPr lang="cs-CZ" dirty="0" smtClean="0"/>
                  <a:t>) (obecně poměr mezi velikostí VS (</a:t>
                </a:r>
                <a:r>
                  <a:rPr lang="cs-CZ" i="1" dirty="0" smtClean="0"/>
                  <a:t>n</a:t>
                </a:r>
                <a:r>
                  <a:rPr lang="cs-CZ" dirty="0" smtClean="0"/>
                  <a:t>) a velikostí ZS (</a:t>
                </a:r>
                <a:r>
                  <a:rPr lang="cs-CZ" i="1" dirty="0" smtClean="0"/>
                  <a:t>N</a:t>
                </a:r>
                <a:r>
                  <a:rPr lang="cs-CZ" dirty="0" smtClean="0"/>
                  <a:t>) (lze aplikovat i na veličiny, které nejsou šetřeny na ploše, ale podle počtu kusů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%=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∗100=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3200" dirty="0"/>
              </a:p>
              <a:p>
                <a:endParaRPr lang="cs-CZ" dirty="0" smtClean="0"/>
              </a:p>
              <a:p>
                <a:r>
                  <a:rPr lang="cs-CZ" dirty="0" smtClean="0"/>
                  <a:t>Na rozdíl od velikosti výběru </a:t>
                </a:r>
                <a:r>
                  <a:rPr lang="cs-CZ" b="1" dirty="0" smtClean="0"/>
                  <a:t>vždy závisí na velikosti základního souboru</a:t>
                </a:r>
              </a:p>
              <a:p>
                <a:endParaRPr lang="cs-CZ" dirty="0" smtClean="0"/>
              </a:p>
              <a:p>
                <a:r>
                  <a:rPr lang="cs-CZ" dirty="0" smtClean="0"/>
                  <a:t>Lze ji využít jako ukazatel efektivity výběrové metody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4396965"/>
              </a:xfrm>
              <a:blipFill>
                <a:blip r:embed="rId2"/>
                <a:stretch>
                  <a:fillRect l="-142" t="-831" r="-13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88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 zkusné plochy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Zkusné plochy kruhové</a:t>
            </a:r>
          </a:p>
          <a:p>
            <a:r>
              <a:rPr lang="cs-CZ" dirty="0" smtClean="0"/>
              <a:t>Zkusné plochy čtvercové (výjimečně obdélníkové)</a:t>
            </a:r>
          </a:p>
          <a:p>
            <a:r>
              <a:rPr lang="cs-CZ" dirty="0" smtClean="0"/>
              <a:t>Zkusné plochy pásové</a:t>
            </a:r>
          </a:p>
          <a:p>
            <a:r>
              <a:rPr lang="cs-CZ" dirty="0" err="1" smtClean="0"/>
              <a:t>Relaskopická</a:t>
            </a:r>
            <a:r>
              <a:rPr lang="cs-CZ" dirty="0" smtClean="0"/>
              <a:t> stanoviště</a:t>
            </a:r>
          </a:p>
          <a:p>
            <a:endParaRPr lang="cs-CZ" dirty="0"/>
          </a:p>
          <a:p>
            <a:r>
              <a:rPr lang="cs-CZ" dirty="0" smtClean="0"/>
              <a:t>Vždy je nutné počítat s korekcí na svah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64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zkusných ploch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maloplošných inventarizací (např. úroveň porostní skupiny) je volena velikost individuálně v závislosti na hustotě porostu nebo střední tloušťce</a:t>
            </a:r>
          </a:p>
          <a:p>
            <a:endParaRPr lang="cs-CZ" dirty="0" smtClean="0"/>
          </a:p>
          <a:p>
            <a:r>
              <a:rPr lang="cs-CZ" dirty="0" smtClean="0"/>
              <a:t>Za ideální se považuje velikost ZP, kde je 15-25 stromů na zkusné ploše</a:t>
            </a:r>
          </a:p>
          <a:p>
            <a:endParaRPr lang="cs-CZ" dirty="0" smtClean="0"/>
          </a:p>
          <a:p>
            <a:r>
              <a:rPr lang="cs-CZ" dirty="0" smtClean="0"/>
              <a:t>U středně a velkoplošných inventarizací převládá pevně zvolená velikost ZP,</a:t>
            </a:r>
            <a:r>
              <a:rPr lang="cs-CZ" dirty="0"/>
              <a:t> </a:t>
            </a:r>
            <a:r>
              <a:rPr lang="cs-CZ" dirty="0" smtClean="0"/>
              <a:t>kde se hustota porostu a tloušťková vyspělost porostu často řeší pomocí designu soustředných kruhů na ZP</a:t>
            </a:r>
          </a:p>
        </p:txBody>
      </p:sp>
    </p:spTree>
    <p:extLst>
      <p:ext uri="{BB962C8B-B14F-4D97-AF65-F5344CB8AC3E}">
        <p14:creationId xmlns:p14="http://schemas.microsoft.com/office/powerpoint/2010/main" val="225099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zkusných ploch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90" y="1635569"/>
            <a:ext cx="8596312" cy="165705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952806" y="3288450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/>
              <a:t>Šmelko</a:t>
            </a:r>
            <a:r>
              <a:rPr lang="cs-CZ" sz="1400" dirty="0"/>
              <a:t> (2000)</a:t>
            </a:r>
          </a:p>
        </p:txBody>
      </p:sp>
      <p:sp>
        <p:nvSpPr>
          <p:cNvPr id="9" name="Obdélník 8"/>
          <p:cNvSpPr/>
          <p:nvPr/>
        </p:nvSpPr>
        <p:spPr>
          <a:xfrm>
            <a:off x="7952806" y="5386751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/>
              <a:t>Šmelko</a:t>
            </a:r>
            <a:r>
              <a:rPr lang="cs-CZ" sz="1400" dirty="0"/>
              <a:t> (2000)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874812"/>
            <a:ext cx="8632684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43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rozmístění ploch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Zcela náhodný (jednoduchý)</a:t>
            </a:r>
          </a:p>
          <a:p>
            <a:r>
              <a:rPr lang="cs-CZ" dirty="0" smtClean="0"/>
              <a:t>Systematický rovnoměrný</a:t>
            </a:r>
          </a:p>
          <a:p>
            <a:r>
              <a:rPr lang="cs-CZ" dirty="0" smtClean="0"/>
              <a:t>Systematický nerovnoměrný</a:t>
            </a:r>
          </a:p>
          <a:p>
            <a:r>
              <a:rPr lang="cs-CZ" dirty="0" smtClean="0"/>
              <a:t>Stratifikovaný (oblastní)</a:t>
            </a:r>
          </a:p>
          <a:p>
            <a:r>
              <a:rPr lang="cs-CZ" dirty="0" smtClean="0"/>
              <a:t>Víceúrovňový (vícestupňový)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065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rozmístění ploch – zcela náhodný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náhodného </a:t>
            </a:r>
            <a:r>
              <a:rPr lang="cs-CZ" dirty="0" smtClean="0"/>
              <a:t>generování pozic prvků výběrového souboru</a:t>
            </a:r>
          </a:p>
          <a:p>
            <a:r>
              <a:rPr lang="cs-CZ" dirty="0" smtClean="0"/>
              <a:t>Pro </a:t>
            </a:r>
            <a:r>
              <a:rPr lang="cs-CZ" b="1" dirty="0" smtClean="0"/>
              <a:t>menší základní soubory s nízkou mírou variability</a:t>
            </a:r>
          </a:p>
          <a:p>
            <a:r>
              <a:rPr lang="cs-CZ" dirty="0" smtClean="0"/>
              <a:t>Dnes již málo používaný</a:t>
            </a:r>
            <a:endParaRPr lang="en-GB" dirty="0"/>
          </a:p>
        </p:txBody>
      </p:sp>
      <p:pic>
        <p:nvPicPr>
          <p:cNvPr id="4" name="Picture 3" descr="D:\výuka 2003-2004 LS\Dendrometrie I\pomocné soubory\obrázky\4-04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9" r="35701" b="51801"/>
          <a:stretch/>
        </p:blipFill>
        <p:spPr bwMode="auto">
          <a:xfrm>
            <a:off x="5818577" y="3657301"/>
            <a:ext cx="2978331" cy="187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530755" y="5605944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/>
              <a:t>Šmelko</a:t>
            </a:r>
            <a:r>
              <a:rPr lang="cs-CZ" sz="1400" dirty="0"/>
              <a:t> (2000)</a:t>
            </a:r>
          </a:p>
        </p:txBody>
      </p:sp>
    </p:spTree>
    <p:extLst>
      <p:ext uri="{BB962C8B-B14F-4D97-AF65-F5344CB8AC3E}">
        <p14:creationId xmlns:p14="http://schemas.microsoft.com/office/powerpoint/2010/main" val="262386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rozmístění ploch – systematicky rovnoměrný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Dnes dominuje</a:t>
            </a:r>
          </a:p>
          <a:p>
            <a:r>
              <a:rPr lang="cs-CZ" b="1" dirty="0" smtClean="0"/>
              <a:t>Lépe vystihuje podmínky prostřední než zcela náhodný design</a:t>
            </a:r>
          </a:p>
          <a:p>
            <a:r>
              <a:rPr lang="cs-CZ" dirty="0" smtClean="0"/>
              <a:t>Rovnoměrný design lépe podchycuje změny variability prostředí v obou směrech (oproti nerovnoměrnému)</a:t>
            </a:r>
            <a:endParaRPr lang="en-GB" dirty="0"/>
          </a:p>
        </p:txBody>
      </p:sp>
      <p:pic>
        <p:nvPicPr>
          <p:cNvPr id="4" name="Picture 3" descr="D:\výuka 2003-2004 LS\Dendrometrie I\pomocné soubory\obrázky\4-04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52010" r="60986"/>
          <a:stretch/>
        </p:blipFill>
        <p:spPr bwMode="auto">
          <a:xfrm>
            <a:off x="5845331" y="3548742"/>
            <a:ext cx="3117669" cy="186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404165" y="5412966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/>
              <a:t>Šmelko</a:t>
            </a:r>
            <a:r>
              <a:rPr lang="cs-CZ" sz="1400" dirty="0"/>
              <a:t> (2000)</a:t>
            </a:r>
          </a:p>
        </p:txBody>
      </p:sp>
    </p:spTree>
    <p:extLst>
      <p:ext uri="{BB962C8B-B14F-4D97-AF65-F5344CB8AC3E}">
        <p14:creationId xmlns:p14="http://schemas.microsoft.com/office/powerpoint/2010/main" val="243210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rozmístění ploch – systematicky nerovnoměrný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47" y="3451824"/>
            <a:ext cx="3430881" cy="2371344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77333" y="1982358"/>
            <a:ext cx="7883193" cy="3880773"/>
          </a:xfrm>
        </p:spPr>
        <p:txBody>
          <a:bodyPr/>
          <a:lstStyle/>
          <a:p>
            <a:r>
              <a:rPr lang="cs-CZ" b="1" dirty="0" smtClean="0"/>
              <a:t>Časově více úsporný oproti rovnoměrnému </a:t>
            </a:r>
            <a:r>
              <a:rPr lang="cs-CZ" dirty="0" smtClean="0"/>
              <a:t>(méně ZP na plochu)</a:t>
            </a:r>
          </a:p>
          <a:p>
            <a:r>
              <a:rPr lang="cs-CZ" dirty="0" smtClean="0"/>
              <a:t>Také lépe </a:t>
            </a:r>
            <a:r>
              <a:rPr lang="cs-CZ" dirty="0"/>
              <a:t>vystihuje podmínky </a:t>
            </a:r>
            <a:r>
              <a:rPr lang="cs-CZ" dirty="0" smtClean="0"/>
              <a:t>prostředí </a:t>
            </a:r>
            <a:r>
              <a:rPr lang="cs-CZ" dirty="0"/>
              <a:t>než zcela náhodný design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325787" y="5669279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/>
              <a:t>Šmelko</a:t>
            </a:r>
            <a:r>
              <a:rPr lang="cs-CZ" sz="1400" dirty="0"/>
              <a:t> (2000)</a:t>
            </a:r>
          </a:p>
        </p:txBody>
      </p:sp>
    </p:spTree>
    <p:extLst>
      <p:ext uri="{BB962C8B-B14F-4D97-AF65-F5344CB8AC3E}">
        <p14:creationId xmlns:p14="http://schemas.microsoft.com/office/powerpoint/2010/main" val="18175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rozmístění ploch - stratifikovaný</a:t>
            </a:r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77389" y="1439091"/>
            <a:ext cx="7918057" cy="4418013"/>
            <a:chOff x="1540" y="9363"/>
            <a:chExt cx="9918" cy="4782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564" y="11922"/>
              <a:ext cx="969" cy="2223"/>
              <a:chOff x="1564" y="11922"/>
              <a:chExt cx="969" cy="2223"/>
            </a:xfrm>
          </p:grpSpPr>
          <p:sp>
            <p:nvSpPr>
              <p:cNvPr id="79" name="Freeform 5" descr="5%"/>
              <p:cNvSpPr>
                <a:spLocks/>
              </p:cNvSpPr>
              <p:nvPr/>
            </p:nvSpPr>
            <p:spPr bwMode="auto">
              <a:xfrm>
                <a:off x="1564" y="11922"/>
                <a:ext cx="969" cy="1352"/>
              </a:xfrm>
              <a:custGeom>
                <a:avLst/>
                <a:gdLst>
                  <a:gd name="T0" fmla="*/ 0 w 969"/>
                  <a:gd name="T1" fmla="*/ 668 h 1352"/>
                  <a:gd name="T2" fmla="*/ 969 w 969"/>
                  <a:gd name="T3" fmla="*/ 1352 h 1352"/>
                  <a:gd name="T4" fmla="*/ 969 w 969"/>
                  <a:gd name="T5" fmla="*/ 0 h 1352"/>
                  <a:gd name="T6" fmla="*/ 651 w 969"/>
                  <a:gd name="T7" fmla="*/ 0 h 1352"/>
                  <a:gd name="T8" fmla="*/ 0 w 969"/>
                  <a:gd name="T9" fmla="*/ 668 h 1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9"/>
                  <a:gd name="T16" fmla="*/ 0 h 1352"/>
                  <a:gd name="T17" fmla="*/ 969 w 969"/>
                  <a:gd name="T18" fmla="*/ 1352 h 1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9" h="1352">
                    <a:moveTo>
                      <a:pt x="0" y="668"/>
                    </a:moveTo>
                    <a:lnTo>
                      <a:pt x="969" y="1352"/>
                    </a:lnTo>
                    <a:lnTo>
                      <a:pt x="969" y="0"/>
                    </a:lnTo>
                    <a:lnTo>
                      <a:pt x="651" y="0"/>
                    </a:lnTo>
                    <a:lnTo>
                      <a:pt x="0" y="668"/>
                    </a:lnTo>
                    <a:close/>
                  </a:path>
                </a:pathLst>
              </a:custGeom>
              <a:pattFill prst="pct5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/>
              <a:p>
                <a:endParaRPr lang="cs-CZ"/>
              </a:p>
            </p:txBody>
          </p:sp>
          <p:sp>
            <p:nvSpPr>
              <p:cNvPr id="80" name="Freeform 6" descr="20%"/>
              <p:cNvSpPr>
                <a:spLocks/>
              </p:cNvSpPr>
              <p:nvPr/>
            </p:nvSpPr>
            <p:spPr bwMode="auto">
              <a:xfrm>
                <a:off x="1564" y="11922"/>
                <a:ext cx="651" cy="749"/>
              </a:xfrm>
              <a:custGeom>
                <a:avLst/>
                <a:gdLst>
                  <a:gd name="T0" fmla="*/ 0 w 651"/>
                  <a:gd name="T1" fmla="*/ 749 h 749"/>
                  <a:gd name="T2" fmla="*/ 0 w 651"/>
                  <a:gd name="T3" fmla="*/ 0 h 749"/>
                  <a:gd name="T4" fmla="*/ 651 w 651"/>
                  <a:gd name="T5" fmla="*/ 0 h 749"/>
                  <a:gd name="T6" fmla="*/ 0 w 651"/>
                  <a:gd name="T7" fmla="*/ 749 h 7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1"/>
                  <a:gd name="T13" fmla="*/ 0 h 749"/>
                  <a:gd name="T14" fmla="*/ 651 w 651"/>
                  <a:gd name="T15" fmla="*/ 749 h 7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1" h="749">
                    <a:moveTo>
                      <a:pt x="0" y="749"/>
                    </a:moveTo>
                    <a:lnTo>
                      <a:pt x="0" y="0"/>
                    </a:lnTo>
                    <a:lnTo>
                      <a:pt x="651" y="0"/>
                    </a:lnTo>
                    <a:lnTo>
                      <a:pt x="0" y="749"/>
                    </a:lnTo>
                    <a:close/>
                  </a:path>
                </a:pathLst>
              </a:cu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/>
              <a:p>
                <a:endParaRPr lang="cs-CZ"/>
              </a:p>
            </p:txBody>
          </p:sp>
          <p:sp>
            <p:nvSpPr>
              <p:cNvPr id="81" name="Freeform 7" descr="70%"/>
              <p:cNvSpPr>
                <a:spLocks/>
              </p:cNvSpPr>
              <p:nvPr/>
            </p:nvSpPr>
            <p:spPr bwMode="auto">
              <a:xfrm>
                <a:off x="1564" y="12557"/>
                <a:ext cx="969" cy="1074"/>
              </a:xfrm>
              <a:custGeom>
                <a:avLst/>
                <a:gdLst>
                  <a:gd name="T0" fmla="*/ 969 w 969"/>
                  <a:gd name="T1" fmla="*/ 717 h 1074"/>
                  <a:gd name="T2" fmla="*/ 0 w 969"/>
                  <a:gd name="T3" fmla="*/ 1074 h 1074"/>
                  <a:gd name="T4" fmla="*/ 0 w 969"/>
                  <a:gd name="T5" fmla="*/ 0 h 1074"/>
                  <a:gd name="T6" fmla="*/ 969 w 969"/>
                  <a:gd name="T7" fmla="*/ 717 h 10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9"/>
                  <a:gd name="T13" fmla="*/ 0 h 1074"/>
                  <a:gd name="T14" fmla="*/ 969 w 969"/>
                  <a:gd name="T15" fmla="*/ 1074 h 10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9" h="1074">
                    <a:moveTo>
                      <a:pt x="969" y="717"/>
                    </a:moveTo>
                    <a:lnTo>
                      <a:pt x="0" y="1074"/>
                    </a:lnTo>
                    <a:lnTo>
                      <a:pt x="0" y="0"/>
                    </a:lnTo>
                    <a:lnTo>
                      <a:pt x="969" y="717"/>
                    </a:lnTo>
                    <a:close/>
                  </a:path>
                </a:pathLst>
              </a:custGeom>
              <a:pattFill prst="pct70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/>
              <a:p>
                <a:endParaRPr lang="cs-CZ"/>
              </a:p>
            </p:txBody>
          </p:sp>
          <p:sp>
            <p:nvSpPr>
              <p:cNvPr id="82" name="Freeform 8" descr="10%"/>
              <p:cNvSpPr>
                <a:spLocks/>
              </p:cNvSpPr>
              <p:nvPr/>
            </p:nvSpPr>
            <p:spPr bwMode="auto">
              <a:xfrm>
                <a:off x="2101" y="13274"/>
                <a:ext cx="432" cy="871"/>
              </a:xfrm>
              <a:custGeom>
                <a:avLst/>
                <a:gdLst>
                  <a:gd name="T0" fmla="*/ 432 w 432"/>
                  <a:gd name="T1" fmla="*/ 871 h 871"/>
                  <a:gd name="T2" fmla="*/ 0 w 432"/>
                  <a:gd name="T3" fmla="*/ 171 h 871"/>
                  <a:gd name="T4" fmla="*/ 432 w 432"/>
                  <a:gd name="T5" fmla="*/ 0 h 871"/>
                  <a:gd name="T6" fmla="*/ 432 w 432"/>
                  <a:gd name="T7" fmla="*/ 871 h 8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871"/>
                  <a:gd name="T14" fmla="*/ 432 w 432"/>
                  <a:gd name="T15" fmla="*/ 871 h 8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871">
                    <a:moveTo>
                      <a:pt x="432" y="871"/>
                    </a:moveTo>
                    <a:lnTo>
                      <a:pt x="0" y="171"/>
                    </a:lnTo>
                    <a:lnTo>
                      <a:pt x="432" y="0"/>
                    </a:lnTo>
                    <a:lnTo>
                      <a:pt x="432" y="871"/>
                    </a:lnTo>
                    <a:close/>
                  </a:path>
                </a:pathLst>
              </a:custGeom>
              <a:pattFill prst="pct10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/>
              <a:p>
                <a:endParaRPr lang="cs-CZ"/>
              </a:p>
            </p:txBody>
          </p:sp>
          <p:sp>
            <p:nvSpPr>
              <p:cNvPr id="83" name="Freeform 9" descr="40%"/>
              <p:cNvSpPr>
                <a:spLocks/>
              </p:cNvSpPr>
              <p:nvPr/>
            </p:nvSpPr>
            <p:spPr bwMode="auto">
              <a:xfrm>
                <a:off x="1564" y="13445"/>
                <a:ext cx="969" cy="700"/>
              </a:xfrm>
              <a:custGeom>
                <a:avLst/>
                <a:gdLst>
                  <a:gd name="T0" fmla="*/ 969 w 969"/>
                  <a:gd name="T1" fmla="*/ 700 h 700"/>
                  <a:gd name="T2" fmla="*/ 537 w 969"/>
                  <a:gd name="T3" fmla="*/ 0 h 700"/>
                  <a:gd name="T4" fmla="*/ 0 w 969"/>
                  <a:gd name="T5" fmla="*/ 186 h 700"/>
                  <a:gd name="T6" fmla="*/ 0 w 969"/>
                  <a:gd name="T7" fmla="*/ 700 h 700"/>
                  <a:gd name="T8" fmla="*/ 969 w 969"/>
                  <a:gd name="T9" fmla="*/ 700 h 7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9"/>
                  <a:gd name="T16" fmla="*/ 0 h 700"/>
                  <a:gd name="T17" fmla="*/ 969 w 969"/>
                  <a:gd name="T18" fmla="*/ 700 h 7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9" h="700">
                    <a:moveTo>
                      <a:pt x="969" y="700"/>
                    </a:moveTo>
                    <a:lnTo>
                      <a:pt x="537" y="0"/>
                    </a:lnTo>
                    <a:lnTo>
                      <a:pt x="0" y="186"/>
                    </a:lnTo>
                    <a:lnTo>
                      <a:pt x="0" y="700"/>
                    </a:lnTo>
                    <a:lnTo>
                      <a:pt x="969" y="700"/>
                    </a:lnTo>
                    <a:close/>
                  </a:path>
                </a:pathLst>
              </a:custGeom>
              <a:pattFill prst="pct40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/>
              <a:p>
                <a:endParaRPr lang="cs-CZ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540" y="9363"/>
              <a:ext cx="9918" cy="2238"/>
              <a:chOff x="1540" y="9363"/>
              <a:chExt cx="9918" cy="2238"/>
            </a:xfrm>
          </p:grpSpPr>
          <p:sp>
            <p:nvSpPr>
              <p:cNvPr id="42" name="Rectangle 11" descr="Světlý svislý"/>
              <p:cNvSpPr>
                <a:spLocks noChangeArrowheads="1"/>
              </p:cNvSpPr>
              <p:nvPr/>
            </p:nvSpPr>
            <p:spPr bwMode="auto">
              <a:xfrm>
                <a:off x="1540" y="9378"/>
                <a:ext cx="969" cy="2223"/>
              </a:xfrm>
              <a:prstGeom prst="rect">
                <a:avLst/>
              </a:prstGeom>
              <a:pattFill prst="ltVert">
                <a:fgClr>
                  <a:srgbClr val="3366FF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43" name="Rectangle 12" descr="Světlý vodorovný"/>
              <p:cNvSpPr>
                <a:spLocks noChangeArrowheads="1"/>
              </p:cNvSpPr>
              <p:nvPr/>
            </p:nvSpPr>
            <p:spPr bwMode="auto">
              <a:xfrm>
                <a:off x="2506" y="9378"/>
                <a:ext cx="1710" cy="2223"/>
              </a:xfrm>
              <a:prstGeom prst="rect">
                <a:avLst/>
              </a:prstGeom>
              <a:pattFill prst="ltHorz">
                <a:fgClr>
                  <a:srgbClr val="00808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44" name="Rectangle 13" descr="25%"/>
              <p:cNvSpPr>
                <a:spLocks noChangeArrowheads="1"/>
              </p:cNvSpPr>
              <p:nvPr/>
            </p:nvSpPr>
            <p:spPr bwMode="auto">
              <a:xfrm>
                <a:off x="4219" y="9378"/>
                <a:ext cx="3306" cy="2223"/>
              </a:xfrm>
              <a:prstGeom prst="rect">
                <a:avLst/>
              </a:prstGeom>
              <a:pattFill prst="pct25">
                <a:fgClr>
                  <a:srgbClr val="0000FF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45" name="Oval 14"/>
              <p:cNvSpPr>
                <a:spLocks noChangeArrowheads="1"/>
              </p:cNvSpPr>
              <p:nvPr/>
            </p:nvSpPr>
            <p:spPr bwMode="auto">
              <a:xfrm>
                <a:off x="1694" y="9720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46" name="Oval 15"/>
              <p:cNvSpPr>
                <a:spLocks noChangeArrowheads="1"/>
              </p:cNvSpPr>
              <p:nvPr/>
            </p:nvSpPr>
            <p:spPr bwMode="auto">
              <a:xfrm>
                <a:off x="2174" y="9720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47" name="Oval 16"/>
              <p:cNvSpPr>
                <a:spLocks noChangeArrowheads="1"/>
              </p:cNvSpPr>
              <p:nvPr/>
            </p:nvSpPr>
            <p:spPr bwMode="auto">
              <a:xfrm>
                <a:off x="2174" y="11316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48" name="Oval 17"/>
              <p:cNvSpPr>
                <a:spLocks noChangeArrowheads="1"/>
              </p:cNvSpPr>
              <p:nvPr/>
            </p:nvSpPr>
            <p:spPr bwMode="auto">
              <a:xfrm>
                <a:off x="1808" y="10005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49" name="Oval 18"/>
              <p:cNvSpPr>
                <a:spLocks noChangeArrowheads="1"/>
              </p:cNvSpPr>
              <p:nvPr/>
            </p:nvSpPr>
            <p:spPr bwMode="auto">
              <a:xfrm>
                <a:off x="1694" y="10920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50" name="Oval 19"/>
              <p:cNvSpPr>
                <a:spLocks noChangeArrowheads="1"/>
              </p:cNvSpPr>
              <p:nvPr/>
            </p:nvSpPr>
            <p:spPr bwMode="auto">
              <a:xfrm>
                <a:off x="2174" y="10632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51" name="Oval 20"/>
              <p:cNvSpPr>
                <a:spLocks noChangeArrowheads="1"/>
              </p:cNvSpPr>
              <p:nvPr/>
            </p:nvSpPr>
            <p:spPr bwMode="auto">
              <a:xfrm>
                <a:off x="3566" y="10005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52" name="Oval 21"/>
              <p:cNvSpPr>
                <a:spLocks noChangeArrowheads="1"/>
              </p:cNvSpPr>
              <p:nvPr/>
            </p:nvSpPr>
            <p:spPr bwMode="auto">
              <a:xfrm>
                <a:off x="2720" y="9720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53" name="Oval 22"/>
              <p:cNvSpPr>
                <a:spLocks noChangeArrowheads="1"/>
              </p:cNvSpPr>
              <p:nvPr/>
            </p:nvSpPr>
            <p:spPr bwMode="auto">
              <a:xfrm>
                <a:off x="3326" y="9606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54" name="Oval 23"/>
              <p:cNvSpPr>
                <a:spLocks noChangeArrowheads="1"/>
              </p:cNvSpPr>
              <p:nvPr/>
            </p:nvSpPr>
            <p:spPr bwMode="auto">
              <a:xfrm>
                <a:off x="2834" y="10119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55" name="Oval 24"/>
              <p:cNvSpPr>
                <a:spLocks noChangeArrowheads="1"/>
              </p:cNvSpPr>
              <p:nvPr/>
            </p:nvSpPr>
            <p:spPr bwMode="auto">
              <a:xfrm>
                <a:off x="3440" y="10440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56" name="Oval 25"/>
              <p:cNvSpPr>
                <a:spLocks noChangeArrowheads="1"/>
              </p:cNvSpPr>
              <p:nvPr/>
            </p:nvSpPr>
            <p:spPr bwMode="auto">
              <a:xfrm>
                <a:off x="3326" y="11034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57" name="Oval 26"/>
              <p:cNvSpPr>
                <a:spLocks noChangeArrowheads="1"/>
              </p:cNvSpPr>
              <p:nvPr/>
            </p:nvSpPr>
            <p:spPr bwMode="auto">
              <a:xfrm>
                <a:off x="4789" y="9720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58" name="Oval 27"/>
              <p:cNvSpPr>
                <a:spLocks noChangeArrowheads="1"/>
              </p:cNvSpPr>
              <p:nvPr/>
            </p:nvSpPr>
            <p:spPr bwMode="auto">
              <a:xfrm>
                <a:off x="2960" y="9960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59" name="Oval 28"/>
              <p:cNvSpPr>
                <a:spLocks noChangeArrowheads="1"/>
              </p:cNvSpPr>
              <p:nvPr/>
            </p:nvSpPr>
            <p:spPr bwMode="auto">
              <a:xfrm>
                <a:off x="3074" y="10680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60" name="Oval 29"/>
              <p:cNvSpPr>
                <a:spLocks noChangeArrowheads="1"/>
              </p:cNvSpPr>
              <p:nvPr/>
            </p:nvSpPr>
            <p:spPr bwMode="auto">
              <a:xfrm>
                <a:off x="7012" y="9492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61" name="Oval 30"/>
              <p:cNvSpPr>
                <a:spLocks noChangeArrowheads="1"/>
              </p:cNvSpPr>
              <p:nvPr/>
            </p:nvSpPr>
            <p:spPr bwMode="auto">
              <a:xfrm>
                <a:off x="2737" y="11316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62" name="Oval 31"/>
              <p:cNvSpPr>
                <a:spLocks noChangeArrowheads="1"/>
              </p:cNvSpPr>
              <p:nvPr/>
            </p:nvSpPr>
            <p:spPr bwMode="auto">
              <a:xfrm>
                <a:off x="3692" y="11316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63" name="Oval 32"/>
              <p:cNvSpPr>
                <a:spLocks noChangeArrowheads="1"/>
              </p:cNvSpPr>
              <p:nvPr/>
            </p:nvSpPr>
            <p:spPr bwMode="auto">
              <a:xfrm>
                <a:off x="4447" y="10314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64" name="Oval 33"/>
              <p:cNvSpPr>
                <a:spLocks noChangeArrowheads="1"/>
              </p:cNvSpPr>
              <p:nvPr/>
            </p:nvSpPr>
            <p:spPr bwMode="auto">
              <a:xfrm>
                <a:off x="5155" y="10794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65" name="Oval 34"/>
              <p:cNvSpPr>
                <a:spLocks noChangeArrowheads="1"/>
              </p:cNvSpPr>
              <p:nvPr/>
            </p:nvSpPr>
            <p:spPr bwMode="auto">
              <a:xfrm>
                <a:off x="5989" y="9834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66" name="Oval 35"/>
              <p:cNvSpPr>
                <a:spLocks noChangeArrowheads="1"/>
              </p:cNvSpPr>
              <p:nvPr/>
            </p:nvSpPr>
            <p:spPr bwMode="auto">
              <a:xfrm>
                <a:off x="5863" y="10746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67" name="Oval 36"/>
              <p:cNvSpPr>
                <a:spLocks noChangeArrowheads="1"/>
              </p:cNvSpPr>
              <p:nvPr/>
            </p:nvSpPr>
            <p:spPr bwMode="auto">
              <a:xfrm>
                <a:off x="6898" y="10806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68" name="Oval 37"/>
              <p:cNvSpPr>
                <a:spLocks noChangeArrowheads="1"/>
              </p:cNvSpPr>
              <p:nvPr/>
            </p:nvSpPr>
            <p:spPr bwMode="auto">
              <a:xfrm>
                <a:off x="6229" y="10326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69" name="Oval 38"/>
              <p:cNvSpPr>
                <a:spLocks noChangeArrowheads="1"/>
              </p:cNvSpPr>
              <p:nvPr/>
            </p:nvSpPr>
            <p:spPr bwMode="auto">
              <a:xfrm>
                <a:off x="6784" y="11088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70" name="Oval 39"/>
              <p:cNvSpPr>
                <a:spLocks noChangeArrowheads="1"/>
              </p:cNvSpPr>
              <p:nvPr/>
            </p:nvSpPr>
            <p:spPr bwMode="auto">
              <a:xfrm>
                <a:off x="5269" y="10200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71" name="Oval 40"/>
              <p:cNvSpPr>
                <a:spLocks noChangeArrowheads="1"/>
              </p:cNvSpPr>
              <p:nvPr/>
            </p:nvSpPr>
            <p:spPr bwMode="auto">
              <a:xfrm>
                <a:off x="5623" y="9720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72" name="Oval 41"/>
              <p:cNvSpPr>
                <a:spLocks noChangeArrowheads="1"/>
              </p:cNvSpPr>
              <p:nvPr/>
            </p:nvSpPr>
            <p:spPr bwMode="auto">
              <a:xfrm>
                <a:off x="5749" y="10119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73" name="Oval 42"/>
              <p:cNvSpPr>
                <a:spLocks noChangeArrowheads="1"/>
              </p:cNvSpPr>
              <p:nvPr/>
            </p:nvSpPr>
            <p:spPr bwMode="auto">
              <a:xfrm>
                <a:off x="5635" y="11202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74" name="Oval 43"/>
              <p:cNvSpPr>
                <a:spLocks noChangeArrowheads="1"/>
              </p:cNvSpPr>
              <p:nvPr/>
            </p:nvSpPr>
            <p:spPr bwMode="auto">
              <a:xfrm>
                <a:off x="6229" y="11160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75" name="Oval 44"/>
              <p:cNvSpPr>
                <a:spLocks noChangeArrowheads="1"/>
              </p:cNvSpPr>
              <p:nvPr/>
            </p:nvSpPr>
            <p:spPr bwMode="auto">
              <a:xfrm>
                <a:off x="4675" y="11202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76" name="Oval 45"/>
              <p:cNvSpPr>
                <a:spLocks noChangeArrowheads="1"/>
              </p:cNvSpPr>
              <p:nvPr/>
            </p:nvSpPr>
            <p:spPr bwMode="auto">
              <a:xfrm>
                <a:off x="7012" y="10326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77" name="Oval 46"/>
              <p:cNvSpPr>
                <a:spLocks noChangeArrowheads="1"/>
              </p:cNvSpPr>
              <p:nvPr/>
            </p:nvSpPr>
            <p:spPr bwMode="auto">
              <a:xfrm>
                <a:off x="6103" y="11430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78" name="Text Box 47"/>
              <p:cNvSpPr txBox="1">
                <a:spLocks noChangeArrowheads="1"/>
              </p:cNvSpPr>
              <p:nvPr/>
            </p:nvSpPr>
            <p:spPr bwMode="auto">
              <a:xfrm>
                <a:off x="7753" y="9363"/>
                <a:ext cx="3705" cy="222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cs-CZ" altLang="cs-CZ" sz="1800" b="1" u="sng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Úměrně stratifikovaný:</a:t>
                </a:r>
                <a:endParaRPr lang="cs-CZ" altLang="cs-CZ" sz="18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endParaRPr>
              </a:p>
              <a:p>
                <a:r>
                  <a:rPr lang="cs-CZ" altLang="cs-CZ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počet prvků výběrového souboru </a:t>
                </a:r>
                <a:r>
                  <a:rPr lang="cs-CZ" altLang="cs-CZ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se řídí </a:t>
                </a:r>
                <a:r>
                  <a:rPr lang="cs-CZ" altLang="cs-CZ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pouze velikostí </a:t>
                </a:r>
                <a:r>
                  <a:rPr lang="cs-CZ" altLang="cs-CZ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(např. plochou) </a:t>
                </a:r>
                <a:r>
                  <a:rPr lang="cs-CZ" altLang="cs-CZ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jednotlivých oblastí</a:t>
                </a:r>
              </a:p>
            </p:txBody>
          </p:sp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1594" y="11922"/>
              <a:ext cx="9864" cy="2223"/>
              <a:chOff x="1594" y="11922"/>
              <a:chExt cx="9864" cy="2223"/>
            </a:xfrm>
          </p:grpSpPr>
          <p:sp>
            <p:nvSpPr>
              <p:cNvPr id="8" name="Freeform 49" descr="25%"/>
              <p:cNvSpPr>
                <a:spLocks/>
              </p:cNvSpPr>
              <p:nvPr/>
            </p:nvSpPr>
            <p:spPr bwMode="auto">
              <a:xfrm>
                <a:off x="2542" y="11922"/>
                <a:ext cx="1710" cy="1523"/>
              </a:xfrm>
              <a:custGeom>
                <a:avLst/>
                <a:gdLst>
                  <a:gd name="T0" fmla="*/ 0 w 1710"/>
                  <a:gd name="T1" fmla="*/ 749 h 1523"/>
                  <a:gd name="T2" fmla="*/ 1710 w 1710"/>
                  <a:gd name="T3" fmla="*/ 1523 h 1523"/>
                  <a:gd name="T4" fmla="*/ 1707 w 1710"/>
                  <a:gd name="T5" fmla="*/ 0 h 1523"/>
                  <a:gd name="T6" fmla="*/ 0 w 1710"/>
                  <a:gd name="T7" fmla="*/ 0 h 1523"/>
                  <a:gd name="T8" fmla="*/ 0 w 1710"/>
                  <a:gd name="T9" fmla="*/ 749 h 1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0"/>
                  <a:gd name="T16" fmla="*/ 0 h 1523"/>
                  <a:gd name="T17" fmla="*/ 1710 w 1710"/>
                  <a:gd name="T18" fmla="*/ 1523 h 1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0" h="1523">
                    <a:moveTo>
                      <a:pt x="0" y="749"/>
                    </a:moveTo>
                    <a:lnTo>
                      <a:pt x="1710" y="1523"/>
                    </a:lnTo>
                    <a:lnTo>
                      <a:pt x="1707" y="0"/>
                    </a:lnTo>
                    <a:lnTo>
                      <a:pt x="0" y="0"/>
                    </a:lnTo>
                    <a:lnTo>
                      <a:pt x="0" y="749"/>
                    </a:lnTo>
                    <a:close/>
                  </a:path>
                </a:pathLst>
              </a:custGeom>
              <a:pattFill prst="pct25">
                <a:fgClr>
                  <a:srgbClr val="FF99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/>
              <a:p>
                <a:endParaRPr lang="cs-CZ"/>
              </a:p>
            </p:txBody>
          </p:sp>
          <p:sp>
            <p:nvSpPr>
              <p:cNvPr id="9" name="Freeform 50" descr="10%"/>
              <p:cNvSpPr>
                <a:spLocks/>
              </p:cNvSpPr>
              <p:nvPr/>
            </p:nvSpPr>
            <p:spPr bwMode="auto">
              <a:xfrm>
                <a:off x="2539" y="12717"/>
                <a:ext cx="1710" cy="1428"/>
              </a:xfrm>
              <a:custGeom>
                <a:avLst/>
                <a:gdLst>
                  <a:gd name="T0" fmla="*/ 0 w 1710"/>
                  <a:gd name="T1" fmla="*/ 1428 h 1428"/>
                  <a:gd name="T2" fmla="*/ 1710 w 1710"/>
                  <a:gd name="T3" fmla="*/ 1428 h 1428"/>
                  <a:gd name="T4" fmla="*/ 1707 w 1710"/>
                  <a:gd name="T5" fmla="*/ 728 h 1428"/>
                  <a:gd name="T6" fmla="*/ 17 w 1710"/>
                  <a:gd name="T7" fmla="*/ 0 h 1428"/>
                  <a:gd name="T8" fmla="*/ 0 w 1710"/>
                  <a:gd name="T9" fmla="*/ 1428 h 14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0"/>
                  <a:gd name="T16" fmla="*/ 0 h 1428"/>
                  <a:gd name="T17" fmla="*/ 1710 w 1710"/>
                  <a:gd name="T18" fmla="*/ 1428 h 14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0" h="1428">
                    <a:moveTo>
                      <a:pt x="0" y="1428"/>
                    </a:moveTo>
                    <a:lnTo>
                      <a:pt x="1710" y="1428"/>
                    </a:lnTo>
                    <a:lnTo>
                      <a:pt x="1707" y="728"/>
                    </a:lnTo>
                    <a:lnTo>
                      <a:pt x="17" y="0"/>
                    </a:lnTo>
                    <a:lnTo>
                      <a:pt x="0" y="1428"/>
                    </a:lnTo>
                    <a:close/>
                  </a:path>
                </a:pathLst>
              </a:custGeom>
              <a:pattFill prst="pct10">
                <a:fgClr>
                  <a:srgbClr val="FF99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1973" tIns="71973" rIns="71973" bIns="71973"/>
              <a:lstStyle/>
              <a:p>
                <a:endParaRPr lang="cs-CZ"/>
              </a:p>
            </p:txBody>
          </p:sp>
          <p:sp>
            <p:nvSpPr>
              <p:cNvPr id="10" name="Rectangle 51" descr="30%"/>
              <p:cNvSpPr>
                <a:spLocks noChangeArrowheads="1"/>
              </p:cNvSpPr>
              <p:nvPr/>
            </p:nvSpPr>
            <p:spPr bwMode="auto">
              <a:xfrm>
                <a:off x="4246" y="11922"/>
                <a:ext cx="3306" cy="2223"/>
              </a:xfrm>
              <a:prstGeom prst="rect">
                <a:avLst/>
              </a:prstGeom>
              <a:pattFill prst="pct30">
                <a:fgClr>
                  <a:srgbClr val="993300"/>
                </a:fgClr>
                <a:bgClr>
                  <a:srgbClr val="FFFFFF"/>
                </a:bgClr>
              </a:pattFill>
              <a:ln w="254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1" name="Oval 52"/>
              <p:cNvSpPr>
                <a:spLocks noChangeArrowheads="1"/>
              </p:cNvSpPr>
              <p:nvPr/>
            </p:nvSpPr>
            <p:spPr bwMode="auto">
              <a:xfrm>
                <a:off x="1736" y="12036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2" name="Oval 53"/>
              <p:cNvSpPr>
                <a:spLocks noChangeArrowheads="1"/>
              </p:cNvSpPr>
              <p:nvPr/>
            </p:nvSpPr>
            <p:spPr bwMode="auto">
              <a:xfrm>
                <a:off x="2036" y="12630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3" name="Oval 54"/>
              <p:cNvSpPr>
                <a:spLocks noChangeArrowheads="1"/>
              </p:cNvSpPr>
              <p:nvPr/>
            </p:nvSpPr>
            <p:spPr bwMode="auto">
              <a:xfrm>
                <a:off x="1651" y="12717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4" name="Oval 55"/>
              <p:cNvSpPr>
                <a:spLocks noChangeArrowheads="1"/>
              </p:cNvSpPr>
              <p:nvPr/>
            </p:nvSpPr>
            <p:spPr bwMode="auto">
              <a:xfrm>
                <a:off x="2150" y="12150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5" name="Oval 56"/>
              <p:cNvSpPr>
                <a:spLocks noChangeArrowheads="1"/>
              </p:cNvSpPr>
              <p:nvPr/>
            </p:nvSpPr>
            <p:spPr bwMode="auto">
              <a:xfrm>
                <a:off x="2350" y="13704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6" name="Oval 57"/>
              <p:cNvSpPr>
                <a:spLocks noChangeArrowheads="1"/>
              </p:cNvSpPr>
              <p:nvPr/>
            </p:nvSpPr>
            <p:spPr bwMode="auto">
              <a:xfrm>
                <a:off x="2008" y="13005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7" name="Oval 58"/>
              <p:cNvSpPr>
                <a:spLocks noChangeArrowheads="1"/>
              </p:cNvSpPr>
              <p:nvPr/>
            </p:nvSpPr>
            <p:spPr bwMode="auto">
              <a:xfrm>
                <a:off x="1594" y="13173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8" name="Oval 59"/>
              <p:cNvSpPr>
                <a:spLocks noChangeArrowheads="1"/>
              </p:cNvSpPr>
              <p:nvPr/>
            </p:nvSpPr>
            <p:spPr bwMode="auto">
              <a:xfrm>
                <a:off x="2302" y="13476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9" name="Oval 60"/>
              <p:cNvSpPr>
                <a:spLocks noChangeArrowheads="1"/>
              </p:cNvSpPr>
              <p:nvPr/>
            </p:nvSpPr>
            <p:spPr bwMode="auto">
              <a:xfrm>
                <a:off x="1622" y="12288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" name="Oval 61"/>
              <p:cNvSpPr>
                <a:spLocks noChangeArrowheads="1"/>
              </p:cNvSpPr>
              <p:nvPr/>
            </p:nvSpPr>
            <p:spPr bwMode="auto">
              <a:xfrm>
                <a:off x="1894" y="13590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1" name="Oval 62"/>
              <p:cNvSpPr>
                <a:spLocks noChangeArrowheads="1"/>
              </p:cNvSpPr>
              <p:nvPr/>
            </p:nvSpPr>
            <p:spPr bwMode="auto">
              <a:xfrm>
                <a:off x="1808" y="12435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2" name="Oval 63"/>
              <p:cNvSpPr>
                <a:spLocks noChangeArrowheads="1"/>
              </p:cNvSpPr>
              <p:nvPr/>
            </p:nvSpPr>
            <p:spPr bwMode="auto">
              <a:xfrm>
                <a:off x="2122" y="13930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3" name="Oval 64"/>
              <p:cNvSpPr>
                <a:spLocks noChangeArrowheads="1"/>
              </p:cNvSpPr>
              <p:nvPr/>
            </p:nvSpPr>
            <p:spPr bwMode="auto">
              <a:xfrm>
                <a:off x="2036" y="12378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4" name="Oval 65"/>
              <p:cNvSpPr>
                <a:spLocks noChangeArrowheads="1"/>
              </p:cNvSpPr>
              <p:nvPr/>
            </p:nvSpPr>
            <p:spPr bwMode="auto">
              <a:xfrm>
                <a:off x="1594" y="13704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5" name="Oval 66"/>
              <p:cNvSpPr>
                <a:spLocks noChangeArrowheads="1"/>
              </p:cNvSpPr>
              <p:nvPr/>
            </p:nvSpPr>
            <p:spPr bwMode="auto">
              <a:xfrm>
                <a:off x="2680" y="12807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6" name="Oval 67"/>
              <p:cNvSpPr>
                <a:spLocks noChangeArrowheads="1"/>
              </p:cNvSpPr>
              <p:nvPr/>
            </p:nvSpPr>
            <p:spPr bwMode="auto">
              <a:xfrm>
                <a:off x="3652" y="11985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7" name="Oval 68"/>
              <p:cNvSpPr>
                <a:spLocks noChangeArrowheads="1"/>
              </p:cNvSpPr>
              <p:nvPr/>
            </p:nvSpPr>
            <p:spPr bwMode="auto">
              <a:xfrm>
                <a:off x="4006" y="12351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8" name="Oval 69"/>
              <p:cNvSpPr>
                <a:spLocks noChangeArrowheads="1"/>
              </p:cNvSpPr>
              <p:nvPr/>
            </p:nvSpPr>
            <p:spPr bwMode="auto">
              <a:xfrm>
                <a:off x="3400" y="12465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9" name="Oval 70"/>
              <p:cNvSpPr>
                <a:spLocks noChangeArrowheads="1"/>
              </p:cNvSpPr>
              <p:nvPr/>
            </p:nvSpPr>
            <p:spPr bwMode="auto">
              <a:xfrm>
                <a:off x="4360" y="12693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" name="Oval 71"/>
              <p:cNvSpPr>
                <a:spLocks noChangeArrowheads="1"/>
              </p:cNvSpPr>
              <p:nvPr/>
            </p:nvSpPr>
            <p:spPr bwMode="auto">
              <a:xfrm>
                <a:off x="3766" y="12897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1" name="Oval 72"/>
              <p:cNvSpPr>
                <a:spLocks noChangeArrowheads="1"/>
              </p:cNvSpPr>
              <p:nvPr/>
            </p:nvSpPr>
            <p:spPr bwMode="auto">
              <a:xfrm>
                <a:off x="3652" y="13425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2" name="Oval 73"/>
              <p:cNvSpPr>
                <a:spLocks noChangeArrowheads="1"/>
              </p:cNvSpPr>
              <p:nvPr/>
            </p:nvSpPr>
            <p:spPr bwMode="auto">
              <a:xfrm>
                <a:off x="4564" y="13125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3" name="Oval 74"/>
              <p:cNvSpPr>
                <a:spLocks noChangeArrowheads="1"/>
              </p:cNvSpPr>
              <p:nvPr/>
            </p:nvSpPr>
            <p:spPr bwMode="auto">
              <a:xfrm>
                <a:off x="2932" y="13068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4" name="Oval 75"/>
              <p:cNvSpPr>
                <a:spLocks noChangeArrowheads="1"/>
              </p:cNvSpPr>
              <p:nvPr/>
            </p:nvSpPr>
            <p:spPr bwMode="auto">
              <a:xfrm>
                <a:off x="2932" y="13539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5" name="Oval 76"/>
              <p:cNvSpPr>
                <a:spLocks noChangeArrowheads="1"/>
              </p:cNvSpPr>
              <p:nvPr/>
            </p:nvSpPr>
            <p:spPr bwMode="auto">
              <a:xfrm>
                <a:off x="5434" y="12099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6" name="Oval 77"/>
              <p:cNvSpPr>
                <a:spLocks noChangeArrowheads="1"/>
              </p:cNvSpPr>
              <p:nvPr/>
            </p:nvSpPr>
            <p:spPr bwMode="auto">
              <a:xfrm>
                <a:off x="6616" y="12351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7" name="Oval 78"/>
              <p:cNvSpPr>
                <a:spLocks noChangeArrowheads="1"/>
              </p:cNvSpPr>
              <p:nvPr/>
            </p:nvSpPr>
            <p:spPr bwMode="auto">
              <a:xfrm>
                <a:off x="5896" y="12498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8" name="Oval 79"/>
              <p:cNvSpPr>
                <a:spLocks noChangeArrowheads="1"/>
              </p:cNvSpPr>
              <p:nvPr/>
            </p:nvSpPr>
            <p:spPr bwMode="auto">
              <a:xfrm>
                <a:off x="2818" y="12099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9" name="Oval 80"/>
              <p:cNvSpPr>
                <a:spLocks noChangeArrowheads="1"/>
              </p:cNvSpPr>
              <p:nvPr/>
            </p:nvSpPr>
            <p:spPr bwMode="auto">
              <a:xfrm>
                <a:off x="5320" y="13011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40" name="Oval 81"/>
              <p:cNvSpPr>
                <a:spLocks noChangeArrowheads="1"/>
              </p:cNvSpPr>
              <p:nvPr/>
            </p:nvSpPr>
            <p:spPr bwMode="auto">
              <a:xfrm>
                <a:off x="6718" y="13239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41" name="Text Box 82"/>
              <p:cNvSpPr txBox="1">
                <a:spLocks noChangeArrowheads="1"/>
              </p:cNvSpPr>
              <p:nvPr/>
            </p:nvSpPr>
            <p:spPr bwMode="auto">
              <a:xfrm>
                <a:off x="7753" y="11922"/>
                <a:ext cx="3705" cy="222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1973" tIns="71973" rIns="71973" bIns="7197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cs-CZ" altLang="cs-CZ" sz="1800" b="1" u="sng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Optimální stratifikovaný</a:t>
                </a:r>
                <a:r>
                  <a:rPr lang="cs-CZ" altLang="cs-CZ" sz="1800" u="sng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:</a:t>
                </a:r>
                <a:endParaRPr lang="cs-CZ" altLang="cs-CZ" sz="18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endParaRPr>
              </a:p>
              <a:p>
                <a:r>
                  <a:rPr lang="cs-CZ" altLang="cs-CZ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počet </a:t>
                </a:r>
                <a:r>
                  <a:rPr lang="cs-CZ" altLang="cs-CZ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prvků výběrového souboru </a:t>
                </a:r>
                <a:r>
                  <a:rPr lang="cs-CZ" altLang="cs-CZ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se řídí </a:t>
                </a:r>
                <a:r>
                  <a:rPr lang="cs-CZ" altLang="cs-CZ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v</a:t>
                </a:r>
                <a:r>
                  <a:rPr lang="cs-CZ" altLang="cs-CZ" sz="1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ariabilitou </a:t>
                </a:r>
                <a:r>
                  <a:rPr lang="cs-CZ" altLang="cs-CZ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a velikostí jednotlivých oblastí </a:t>
                </a:r>
              </a:p>
            </p:txBody>
          </p:sp>
        </p:grpSp>
      </p:grpSp>
      <p:sp>
        <p:nvSpPr>
          <p:cNvPr id="84" name="Obdélník 83"/>
          <p:cNvSpPr/>
          <p:nvPr/>
        </p:nvSpPr>
        <p:spPr>
          <a:xfrm>
            <a:off x="7184106" y="5865156"/>
            <a:ext cx="1369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Drápela </a:t>
            </a:r>
            <a:r>
              <a:rPr lang="cs-CZ" sz="1400" dirty="0"/>
              <a:t>(</a:t>
            </a:r>
            <a:r>
              <a:rPr lang="cs-CZ" sz="1400" dirty="0" smtClean="0"/>
              <a:t>2013)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4085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Výběrové metody-princip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Matematicko-statistické šetření, které </a:t>
            </a:r>
            <a:r>
              <a:rPr lang="cs-CZ" b="1" dirty="0" smtClean="0"/>
              <a:t>zjišťuje parametry vybraných atributů zvoleného základního souboru </a:t>
            </a:r>
            <a:r>
              <a:rPr lang="cs-CZ" dirty="0" smtClean="0"/>
              <a:t>(populace) </a:t>
            </a:r>
            <a:r>
              <a:rPr lang="cs-CZ" b="1" dirty="0" smtClean="0"/>
              <a:t>skrze informace zjištěné na výběrovém souboru</a:t>
            </a:r>
            <a:r>
              <a:rPr lang="cs-CZ" dirty="0" smtClean="0"/>
              <a:t> (malý vzorek populace)</a:t>
            </a:r>
          </a:p>
          <a:p>
            <a:endParaRPr lang="cs-CZ" dirty="0" smtClean="0"/>
          </a:p>
          <a:p>
            <a:r>
              <a:rPr lang="cs-CZ" dirty="0" smtClean="0"/>
              <a:t>Při opakované aplikaci výběrového šetření se stejným designem na shodný základní soubor získáme jiné hodnoty sledovaných atributů (např. dendrometrických veličin) </a:t>
            </a:r>
          </a:p>
          <a:p>
            <a:endParaRPr lang="cs-CZ" dirty="0" smtClean="0"/>
          </a:p>
          <a:p>
            <a:r>
              <a:rPr lang="cs-CZ" b="1" dirty="0" smtClean="0"/>
              <a:t>Odhady parametrů jsou </a:t>
            </a:r>
            <a:r>
              <a:rPr lang="cs-CZ" dirty="0" smtClean="0"/>
              <a:t>proto </a:t>
            </a:r>
            <a:r>
              <a:rPr lang="cs-CZ" b="1" dirty="0" smtClean="0"/>
              <a:t>zatíženy nejistotou, kterou lze </a:t>
            </a:r>
            <a:r>
              <a:rPr lang="cs-CZ" dirty="0" smtClean="0"/>
              <a:t>ale nejen </a:t>
            </a:r>
            <a:r>
              <a:rPr lang="cs-CZ" b="1" dirty="0" smtClean="0"/>
              <a:t>kvantifikovat</a:t>
            </a:r>
            <a:r>
              <a:rPr lang="cs-CZ" dirty="0" smtClean="0"/>
              <a:t>, ale také ji různými způsoby snížit (ale nikdy ne odstranit)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445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rozmístění ploch - víceúrovňový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7534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Design se využívá při mimořádně velkých populacích</a:t>
            </a:r>
          </a:p>
          <a:p>
            <a:r>
              <a:rPr lang="cs-CZ" b="1" dirty="0" smtClean="0"/>
              <a:t>Pro každou úroveň výběru lze zvolit jiný typ designu rozmístění ploch</a:t>
            </a:r>
            <a:endParaRPr lang="en-GB" b="1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838200" y="2209800"/>
            <a:ext cx="8001000" cy="2589212"/>
            <a:chOff x="1451" y="2739"/>
            <a:chExt cx="10056" cy="2396"/>
          </a:xfrm>
        </p:grpSpPr>
        <p:sp>
          <p:nvSpPr>
            <p:cNvPr id="6" name="Rectangle 4" descr="Kuličky"/>
            <p:cNvSpPr>
              <a:spLocks noChangeArrowheads="1"/>
            </p:cNvSpPr>
            <p:nvPr/>
          </p:nvSpPr>
          <p:spPr bwMode="auto">
            <a:xfrm>
              <a:off x="1451" y="2739"/>
              <a:ext cx="5952" cy="2186"/>
            </a:xfrm>
            <a:prstGeom prst="rect">
              <a:avLst/>
            </a:prstGeom>
            <a:pattFill prst="sphere">
              <a:fgClr>
                <a:srgbClr val="0000FF"/>
              </a:fgClr>
              <a:bgClr>
                <a:srgbClr val="FFFFFF"/>
              </a:bgClr>
            </a:pattFill>
            <a:ln w="31750">
              <a:solidFill>
                <a:srgbClr val="000080"/>
              </a:solidFill>
              <a:prstDash val="dash"/>
              <a:miter lim="800000"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877" y="3009"/>
              <a:ext cx="657" cy="631"/>
            </a:xfrm>
            <a:prstGeom prst="rect">
              <a:avLst/>
            </a:prstGeom>
            <a:solidFill>
              <a:srgbClr val="00CC00">
                <a:alpha val="50195"/>
              </a:srgbClr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091" y="3033"/>
              <a:ext cx="656" cy="631"/>
            </a:xfrm>
            <a:prstGeom prst="rect">
              <a:avLst/>
            </a:prstGeom>
            <a:solidFill>
              <a:srgbClr val="00CC00">
                <a:alpha val="50195"/>
              </a:srgbClr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191" y="3033"/>
              <a:ext cx="657" cy="631"/>
            </a:xfrm>
            <a:prstGeom prst="rect">
              <a:avLst/>
            </a:prstGeom>
            <a:solidFill>
              <a:srgbClr val="00CC00">
                <a:alpha val="50195"/>
              </a:srgbClr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861" y="4084"/>
              <a:ext cx="656" cy="631"/>
            </a:xfrm>
            <a:prstGeom prst="rect">
              <a:avLst/>
            </a:prstGeom>
            <a:solidFill>
              <a:srgbClr val="00CC00">
                <a:alpha val="50195"/>
              </a:srgbClr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105" y="4084"/>
              <a:ext cx="656" cy="631"/>
            </a:xfrm>
            <a:prstGeom prst="rect">
              <a:avLst/>
            </a:prstGeom>
            <a:solidFill>
              <a:srgbClr val="00CC00">
                <a:alpha val="50195"/>
              </a:srgbClr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205" y="4084"/>
              <a:ext cx="657" cy="631"/>
            </a:xfrm>
            <a:prstGeom prst="rect">
              <a:avLst/>
            </a:prstGeom>
            <a:solidFill>
              <a:srgbClr val="00CC00">
                <a:alpha val="50195"/>
              </a:srgbClr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1976" y="3117"/>
              <a:ext cx="528" cy="463"/>
              <a:chOff x="2622" y="1995"/>
              <a:chExt cx="687" cy="627"/>
            </a:xfrm>
          </p:grpSpPr>
          <p:sp>
            <p:nvSpPr>
              <p:cNvPr id="47" name="Oval 12"/>
              <p:cNvSpPr>
                <a:spLocks noChangeArrowheads="1"/>
              </p:cNvSpPr>
              <p:nvPr/>
            </p:nvSpPr>
            <p:spPr bwMode="auto">
              <a:xfrm>
                <a:off x="2622" y="1995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388" tIns="45693" rIns="91388" bIns="4569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48" name="Oval 13"/>
              <p:cNvSpPr>
                <a:spLocks noChangeArrowheads="1"/>
              </p:cNvSpPr>
              <p:nvPr/>
            </p:nvSpPr>
            <p:spPr bwMode="auto">
              <a:xfrm>
                <a:off x="3195" y="1995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388" tIns="45693" rIns="91388" bIns="4569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49" name="Oval 14"/>
              <p:cNvSpPr>
                <a:spLocks noChangeArrowheads="1"/>
              </p:cNvSpPr>
              <p:nvPr/>
            </p:nvSpPr>
            <p:spPr bwMode="auto">
              <a:xfrm>
                <a:off x="2874" y="2109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388" tIns="45693" rIns="91388" bIns="4569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50" name="Oval 15"/>
              <p:cNvSpPr>
                <a:spLocks noChangeArrowheads="1"/>
              </p:cNvSpPr>
              <p:nvPr/>
            </p:nvSpPr>
            <p:spPr bwMode="auto">
              <a:xfrm>
                <a:off x="2736" y="2394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388" tIns="45693" rIns="91388" bIns="4569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51" name="Oval 16"/>
              <p:cNvSpPr>
                <a:spLocks noChangeArrowheads="1"/>
              </p:cNvSpPr>
              <p:nvPr/>
            </p:nvSpPr>
            <p:spPr bwMode="auto">
              <a:xfrm>
                <a:off x="2988" y="2508"/>
                <a:ext cx="114" cy="1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388" tIns="45693" rIns="91388" bIns="45693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206" y="3201"/>
              <a:ext cx="87" cy="8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4646" y="3201"/>
              <a:ext cx="87" cy="8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4381" y="3033"/>
              <a:ext cx="87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118" y="3412"/>
              <a:ext cx="88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487" y="3328"/>
              <a:ext cx="87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1905" y="4336"/>
              <a:ext cx="87" cy="8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4468" y="4177"/>
              <a:ext cx="88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2082" y="4084"/>
              <a:ext cx="88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1992" y="4631"/>
              <a:ext cx="88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2257" y="4547"/>
              <a:ext cx="88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6307" y="3117"/>
              <a:ext cx="87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6747" y="3117"/>
              <a:ext cx="87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6500" y="3412"/>
              <a:ext cx="88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6307" y="3496"/>
              <a:ext cx="87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6588" y="3201"/>
              <a:ext cx="87" cy="8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266" y="4261"/>
              <a:ext cx="88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4646" y="4522"/>
              <a:ext cx="87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206" y="4252"/>
              <a:ext cx="87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6307" y="4252"/>
              <a:ext cx="87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6675" y="4168"/>
              <a:ext cx="88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6413" y="4547"/>
              <a:ext cx="87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6588" y="4345"/>
              <a:ext cx="87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6675" y="4531"/>
              <a:ext cx="88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7" name="Oval 40"/>
            <p:cNvSpPr>
              <a:spLocks noChangeArrowheads="1"/>
            </p:cNvSpPr>
            <p:nvPr/>
          </p:nvSpPr>
          <p:spPr bwMode="auto">
            <a:xfrm>
              <a:off x="4293" y="4522"/>
              <a:ext cx="88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8" name="Oval 41"/>
            <p:cNvSpPr>
              <a:spLocks noChangeArrowheads="1"/>
            </p:cNvSpPr>
            <p:nvPr/>
          </p:nvSpPr>
          <p:spPr bwMode="auto">
            <a:xfrm>
              <a:off x="4468" y="4336"/>
              <a:ext cx="88" cy="8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7775" y="2739"/>
              <a:ext cx="3111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just"/>
              <a:r>
                <a:rPr lang="cs-CZ" altLang="cs-CZ" sz="1400" b="1">
                  <a:solidFill>
                    <a:srgbClr val="0000FF"/>
                  </a:solidFill>
                </a:rPr>
                <a:t>základní soubor</a:t>
              </a: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7664" y="3328"/>
              <a:ext cx="3663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1400" b="1" dirty="0">
                  <a:solidFill>
                    <a:srgbClr val="008000"/>
                  </a:solidFill>
                </a:rPr>
                <a:t>výběrové </a:t>
              </a:r>
              <a:r>
                <a:rPr lang="cs-CZ" altLang="cs-CZ" sz="1400" b="1" dirty="0" smtClean="0">
                  <a:solidFill>
                    <a:srgbClr val="008000"/>
                  </a:solidFill>
                </a:rPr>
                <a:t>prvky první úrovně</a:t>
              </a:r>
              <a:endParaRPr lang="cs-CZ" altLang="cs-CZ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7775" y="4252"/>
              <a:ext cx="3732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88" tIns="45693" rIns="91388" bIns="45693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just"/>
              <a:r>
                <a:rPr lang="cs-CZ" altLang="cs-CZ" sz="1400" b="1" dirty="0">
                  <a:solidFill>
                    <a:srgbClr val="FF0000"/>
                  </a:solidFill>
                </a:rPr>
                <a:t>výběrové </a:t>
              </a:r>
              <a:r>
                <a:rPr lang="cs-CZ" altLang="cs-CZ" sz="1400" b="1" dirty="0" smtClean="0">
                  <a:solidFill>
                    <a:srgbClr val="FF0000"/>
                  </a:solidFill>
                </a:rPr>
                <a:t>prvky druhé úrovně</a:t>
              </a:r>
              <a:endParaRPr lang="cs-CZ" altLang="cs-CZ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 flipH="1">
              <a:off x="7151" y="3009"/>
              <a:ext cx="741" cy="2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88" tIns="45693" rIns="91388" bIns="45693"/>
            <a:lstStyle/>
            <a:p>
              <a:endParaRPr lang="cs-CZ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H="1" flipV="1">
              <a:off x="6862" y="3496"/>
              <a:ext cx="1429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88" tIns="45693" rIns="91388" bIns="45693"/>
            <a:lstStyle/>
            <a:p>
              <a:endParaRPr lang="cs-CZ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 flipH="1">
              <a:off x="6862" y="3664"/>
              <a:ext cx="1429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88" tIns="45693" rIns="91388" bIns="45693"/>
            <a:lstStyle/>
            <a:p>
              <a:endParaRPr lang="cs-CZ"/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 flipH="1" flipV="1">
              <a:off x="6763" y="4252"/>
              <a:ext cx="1129" cy="2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88" tIns="45693" rIns="91388" bIns="45693"/>
            <a:lstStyle/>
            <a:p>
              <a:endParaRPr lang="cs-CZ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 flipH="1">
              <a:off x="6695" y="4547"/>
              <a:ext cx="11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88" tIns="45693" rIns="91388" bIns="45693"/>
            <a:lstStyle/>
            <a:p>
              <a:endParaRPr lang="cs-CZ"/>
            </a:p>
          </p:txBody>
        </p:sp>
      </p:grpSp>
      <p:sp>
        <p:nvSpPr>
          <p:cNvPr id="52" name="Obdélník 51"/>
          <p:cNvSpPr/>
          <p:nvPr/>
        </p:nvSpPr>
        <p:spPr>
          <a:xfrm>
            <a:off x="4205774" y="4645124"/>
            <a:ext cx="1369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Drápela </a:t>
            </a:r>
            <a:r>
              <a:rPr lang="cs-CZ" sz="1400" dirty="0"/>
              <a:t>(</a:t>
            </a:r>
            <a:r>
              <a:rPr lang="cs-CZ" sz="1400" dirty="0" smtClean="0"/>
              <a:t>2013)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07488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soustředných kruhů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9298"/>
            <a:ext cx="8596668" cy="3880773"/>
          </a:xfrm>
        </p:spPr>
        <p:txBody>
          <a:bodyPr/>
          <a:lstStyle/>
          <a:p>
            <a:r>
              <a:rPr lang="cs-CZ" dirty="0" smtClean="0"/>
              <a:t>Soustředné kruhy jsou reprezentovány m</a:t>
            </a:r>
            <a:r>
              <a:rPr lang="cs-CZ" b="1" dirty="0" smtClean="0"/>
              <a:t>nožinou kruhů s různými poloměry, ale se stejnou polohou jejich středů</a:t>
            </a:r>
          </a:p>
          <a:p>
            <a:endParaRPr lang="cs-CZ" dirty="0" smtClean="0"/>
          </a:p>
          <a:p>
            <a:r>
              <a:rPr lang="cs-CZ" b="1" dirty="0" smtClean="0"/>
              <a:t>Každý kruh má jiné prahové hodnoty sledovaného atributu </a:t>
            </a:r>
            <a:r>
              <a:rPr lang="cs-CZ" dirty="0" smtClean="0"/>
              <a:t>(např. různé registrační hodnoty výčetních tlouštěk)</a:t>
            </a:r>
          </a:p>
          <a:p>
            <a:endParaRPr lang="cs-CZ" dirty="0" smtClean="0"/>
          </a:p>
          <a:p>
            <a:r>
              <a:rPr lang="cs-CZ" b="1" dirty="0" smtClean="0"/>
              <a:t>Výsledky se stanovují na každý kruh samostatně </a:t>
            </a:r>
            <a:r>
              <a:rPr lang="cs-CZ" dirty="0" smtClean="0"/>
              <a:t>(např. s využitím funkce lokální hustoty) a při opakované inventarizaci se uvažuje i o přesunu vybraných prvků mezi jednotlivými kruhy vlivem změněné hodnoty atributu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557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soustředných kruhů</a:t>
            </a:r>
            <a:endParaRPr lang="en-GB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="" xmlns:a16="http://schemas.microsoft.com/office/drawing/2014/main" id="{6CACACBB-0565-465A-A258-A353C6E25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864265"/>
              </p:ext>
            </p:extLst>
          </p:nvPr>
        </p:nvGraphicFramePr>
        <p:xfrm>
          <a:off x="2473234" y="1733005"/>
          <a:ext cx="4772297" cy="492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965371" y="3664818"/>
            <a:ext cx="1428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r=7 m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03222" y="3510929"/>
            <a:ext cx="1428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r=3 m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31428" y="5086493"/>
            <a:ext cx="1428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r=12,62 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45400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Efektivita výběrových metod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8382" y="4379209"/>
            <a:ext cx="8596668" cy="2276116"/>
          </a:xfrm>
        </p:spPr>
        <p:txBody>
          <a:bodyPr/>
          <a:lstStyle/>
          <a:p>
            <a:r>
              <a:rPr lang="cs-CZ" dirty="0" smtClean="0"/>
              <a:t>Při stejné intenzitě výběru poskytují menší ZP přesnější výsledky než větší ZP</a:t>
            </a:r>
          </a:p>
          <a:p>
            <a:r>
              <a:rPr lang="cs-CZ" dirty="0" smtClean="0"/>
              <a:t>Sběr dat na větších ZP je rychlejší a méně nákladný</a:t>
            </a:r>
          </a:p>
          <a:p>
            <a:r>
              <a:rPr lang="cs-CZ" dirty="0" smtClean="0"/>
              <a:t>Variační koeficient zásoby je nižší na větších ZP</a:t>
            </a:r>
          </a:p>
          <a:p>
            <a:endParaRPr lang="cs-CZ" sz="300" dirty="0"/>
          </a:p>
          <a:p>
            <a:r>
              <a:rPr lang="cs-CZ" b="1" dirty="0" smtClean="0"/>
              <a:t>Pro celkovou efektivitu metody je nutné hledat kompromis mezi</a:t>
            </a:r>
          </a:p>
          <a:p>
            <a:pPr marL="0" indent="0">
              <a:buNone/>
            </a:pPr>
            <a:r>
              <a:rPr lang="cs-CZ" b="1" dirty="0" smtClean="0"/>
              <a:t>     velikostí ZP, náklady na sběr dat a přesností stanovení dané veličiny!</a:t>
            </a:r>
            <a:endParaRPr lang="cs-CZ" b="1" dirty="0"/>
          </a:p>
        </p:txBody>
      </p:sp>
      <p:pic>
        <p:nvPicPr>
          <p:cNvPr id="4" name="Picture 3" descr="D:\výuka 2003-2004 LS\Dendrometrie I\pomocné soubory\obrázky\4-05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70" y="1304835"/>
            <a:ext cx="4523699" cy="266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923709" y="3971109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/>
              <a:t>Šmelko</a:t>
            </a:r>
            <a:r>
              <a:rPr lang="cs-CZ" sz="1400" dirty="0"/>
              <a:t> (2000)</a:t>
            </a:r>
          </a:p>
        </p:txBody>
      </p:sp>
    </p:spTree>
    <p:extLst>
      <p:ext uri="{BB962C8B-B14F-4D97-AF65-F5344CB8AC3E}">
        <p14:creationId xmlns:p14="http://schemas.microsoft.com/office/powerpoint/2010/main" val="2388743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Jednofázové odhady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Sběr dat probíhá vždy pouze v jedné fázi </a:t>
            </a:r>
            <a:r>
              <a:rPr lang="cs-CZ" dirty="0" smtClean="0"/>
              <a:t>(ale může probíhat na více úrovních)</a:t>
            </a:r>
          </a:p>
          <a:p>
            <a:endParaRPr lang="cs-CZ" dirty="0" smtClean="0"/>
          </a:p>
          <a:p>
            <a:r>
              <a:rPr lang="cs-CZ" dirty="0" smtClean="0"/>
              <a:t>Nejčastěji jsou využívána </a:t>
            </a:r>
            <a:r>
              <a:rPr lang="cs-CZ" b="1" dirty="0" smtClean="0"/>
              <a:t>data pozemního </a:t>
            </a:r>
            <a:r>
              <a:rPr lang="cs-CZ" dirty="0" smtClean="0"/>
              <a:t>(terestriálního) </a:t>
            </a:r>
            <a:r>
              <a:rPr lang="cs-CZ" b="1" dirty="0" smtClean="0"/>
              <a:t>šetření</a:t>
            </a:r>
          </a:p>
          <a:p>
            <a:endParaRPr lang="cs-CZ" dirty="0" smtClean="0"/>
          </a:p>
          <a:p>
            <a:r>
              <a:rPr lang="cs-CZ" dirty="0" smtClean="0"/>
              <a:t>Na tato data je z matematicko-statistického aparátu nahlíženo jako na data tzv. zcela bezchybná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Při výpočtu odhadů parametrů sledované populace do něj nezasahují žádné jiné datové zdroje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050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Dvoufázové odhady</a:t>
            </a:r>
            <a:br>
              <a:rPr lang="cs-CZ" dirty="0" smtClean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89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Dvě fáze sběru dat výběrového souboru:</a:t>
            </a:r>
          </a:p>
          <a:p>
            <a:pPr lvl="1"/>
            <a:r>
              <a:rPr lang="cs-CZ" b="1" dirty="0" smtClean="0"/>
              <a:t>První fáze</a:t>
            </a:r>
          </a:p>
          <a:p>
            <a:pPr lvl="2"/>
            <a:r>
              <a:rPr lang="cs-CZ" b="1" dirty="0" smtClean="0"/>
              <a:t>Nejčastěji bezkontaktní data </a:t>
            </a:r>
            <a:r>
              <a:rPr lang="cs-CZ" dirty="0" smtClean="0"/>
              <a:t>(data DPZ) zpracovaná jako vrstva v prostředí GIS</a:t>
            </a:r>
          </a:p>
          <a:p>
            <a:pPr lvl="2"/>
            <a:r>
              <a:rPr lang="cs-CZ" dirty="0" smtClean="0"/>
              <a:t>data nejsou považována za bezchybná</a:t>
            </a:r>
          </a:p>
          <a:p>
            <a:pPr lvl="2"/>
            <a:r>
              <a:rPr lang="cs-CZ" dirty="0" smtClean="0"/>
              <a:t>Levnější a rychlejší sběr dat</a:t>
            </a:r>
            <a:r>
              <a:rPr lang="cs-CZ" dirty="0"/>
              <a:t> </a:t>
            </a:r>
            <a:r>
              <a:rPr lang="cs-CZ" dirty="0" smtClean="0"/>
              <a:t>na </a:t>
            </a:r>
            <a:r>
              <a:rPr lang="cs-CZ" b="1" dirty="0" smtClean="0"/>
              <a:t>velkém území</a:t>
            </a:r>
          </a:p>
          <a:p>
            <a:pPr lvl="2"/>
            <a:r>
              <a:rPr lang="cs-CZ" dirty="0" smtClean="0"/>
              <a:t>Nahlíží se na ně jako na pomocný datový zdroj</a:t>
            </a:r>
          </a:p>
          <a:p>
            <a:pPr lvl="1"/>
            <a:r>
              <a:rPr lang="cs-CZ" b="1" dirty="0" smtClean="0"/>
              <a:t>Druhá fáze</a:t>
            </a:r>
          </a:p>
          <a:p>
            <a:pPr lvl="2"/>
            <a:r>
              <a:rPr lang="cs-CZ" b="1" dirty="0" smtClean="0"/>
              <a:t>Data pozemního šetření</a:t>
            </a:r>
          </a:p>
          <a:p>
            <a:pPr lvl="2"/>
            <a:r>
              <a:rPr lang="cs-CZ" dirty="0" smtClean="0"/>
              <a:t>Přesná tzv. zcela bezchybná data</a:t>
            </a:r>
          </a:p>
          <a:p>
            <a:pPr lvl="2"/>
            <a:r>
              <a:rPr lang="cs-CZ" dirty="0" smtClean="0"/>
              <a:t>Dražší a náročnější sběr dat na </a:t>
            </a:r>
            <a:r>
              <a:rPr lang="cs-CZ" b="1" dirty="0" smtClean="0"/>
              <a:t>menších výběrových jednotkách</a:t>
            </a:r>
          </a:p>
          <a:p>
            <a:pPr lvl="2"/>
            <a:endParaRPr lang="cs-CZ" dirty="0"/>
          </a:p>
          <a:p>
            <a:r>
              <a:rPr lang="cs-CZ" dirty="0" smtClean="0"/>
              <a:t>Vztah mezi daty obou fází (tedy s různou kvalitou a na různě velkém území) se poté využije ke zpřesnění dat první fáze na větším území</a:t>
            </a:r>
          </a:p>
        </p:txBody>
      </p:sp>
    </p:spTree>
    <p:extLst>
      <p:ext uri="{BB962C8B-B14F-4D97-AF65-F5344CB8AC3E}">
        <p14:creationId xmlns:p14="http://schemas.microsoft.com/office/powerpoint/2010/main" val="2232720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Dvoufázové odhady</a:t>
            </a:r>
            <a:br>
              <a:rPr lang="cs-CZ" dirty="0" smtClean="0"/>
            </a:b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3" y="1240412"/>
            <a:ext cx="7576456" cy="536049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331132" y="6550223"/>
            <a:ext cx="1173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/>
              <a:t>Adolt</a:t>
            </a:r>
            <a:r>
              <a:rPr lang="cs-CZ" sz="1400" dirty="0" smtClean="0"/>
              <a:t> </a:t>
            </a:r>
            <a:r>
              <a:rPr lang="cs-CZ" sz="1400" dirty="0"/>
              <a:t>(</a:t>
            </a:r>
            <a:r>
              <a:rPr lang="cs-CZ" sz="1400" dirty="0" smtClean="0"/>
              <a:t>2014)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11822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583473"/>
            <a:ext cx="8596668" cy="1320800"/>
          </a:xfrm>
        </p:spPr>
        <p:txBody>
          <a:bodyPr/>
          <a:lstStyle/>
          <a:p>
            <a:r>
              <a:rPr lang="cs-CZ" dirty="0" smtClean="0"/>
              <a:t>Design-</a:t>
            </a:r>
            <a:r>
              <a:rPr lang="cs-CZ" dirty="0" err="1" smtClean="0"/>
              <a:t>based</a:t>
            </a:r>
            <a:r>
              <a:rPr lang="cs-CZ" dirty="0" smtClean="0"/>
              <a:t> vs. Model-</a:t>
            </a:r>
            <a:r>
              <a:rPr lang="cs-CZ" dirty="0" err="1" smtClean="0"/>
              <a:t>based</a:t>
            </a:r>
            <a:r>
              <a:rPr lang="cs-CZ" dirty="0" smtClean="0"/>
              <a:t> přístup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05674"/>
          </a:xfrm>
        </p:spPr>
        <p:txBody>
          <a:bodyPr>
            <a:normAutofit/>
          </a:bodyPr>
          <a:lstStyle/>
          <a:p>
            <a:r>
              <a:rPr lang="cs-CZ" b="1" dirty="0" smtClean="0"/>
              <a:t>Design-</a:t>
            </a:r>
            <a:r>
              <a:rPr lang="cs-CZ" b="1" dirty="0" err="1" smtClean="0"/>
              <a:t>based</a:t>
            </a:r>
            <a:r>
              <a:rPr lang="cs-CZ" b="1" dirty="0" smtClean="0"/>
              <a:t> odhady</a:t>
            </a:r>
            <a:endParaRPr lang="cs-CZ" b="1" dirty="0"/>
          </a:p>
          <a:p>
            <a:pPr lvl="1"/>
            <a:r>
              <a:rPr lang="cs-CZ" dirty="0" smtClean="0"/>
              <a:t>Odhad založen na výběru z populace, která je neměnná</a:t>
            </a:r>
          </a:p>
          <a:p>
            <a:pPr lvl="1"/>
            <a:r>
              <a:rPr lang="cs-CZ" dirty="0" smtClean="0"/>
              <a:t>Při opakovaných výběrech zisk jiných hodnot dat VS, což znamená jiné hodnoty odhadů</a:t>
            </a:r>
          </a:p>
          <a:p>
            <a:pPr lvl="1"/>
            <a:r>
              <a:rPr lang="cs-CZ" dirty="0" smtClean="0"/>
              <a:t>Odhady jsou ovlivněny málo nebo žádnými předpoklady, takže jsou robustnější</a:t>
            </a:r>
          </a:p>
          <a:p>
            <a:endParaRPr lang="cs-CZ" b="1" dirty="0" smtClean="0"/>
          </a:p>
          <a:p>
            <a:r>
              <a:rPr lang="cs-CZ" b="1" dirty="0" smtClean="0"/>
              <a:t>Model-</a:t>
            </a:r>
            <a:r>
              <a:rPr lang="cs-CZ" b="1" dirty="0" err="1" smtClean="0"/>
              <a:t>based</a:t>
            </a:r>
            <a:r>
              <a:rPr lang="cs-CZ" b="1" dirty="0" smtClean="0"/>
              <a:t> odhady</a:t>
            </a:r>
          </a:p>
          <a:p>
            <a:pPr lvl="1"/>
            <a:r>
              <a:rPr lang="cs-CZ" dirty="0" smtClean="0"/>
              <a:t>Populace je součástí </a:t>
            </a:r>
            <a:r>
              <a:rPr lang="cs-CZ" dirty="0" err="1" smtClean="0"/>
              <a:t>superpopulace</a:t>
            </a:r>
            <a:r>
              <a:rPr lang="cs-CZ" dirty="0" smtClean="0"/>
              <a:t>, která vzniká díky všem náhodným (stochastickým) opakováním daného jevu</a:t>
            </a:r>
          </a:p>
          <a:p>
            <a:pPr lvl="1"/>
            <a:r>
              <a:rPr lang="cs-CZ" dirty="0" smtClean="0"/>
              <a:t>Odhady jsou ovlivněny zvoleným modelem, který má popisovat stochastický proces (nad stejnými daty mohou dva odlišné modely poskytovat odhady zcela odlišné kvality)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80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v praxi v ČR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Statistická provozní inventarizace</a:t>
            </a:r>
            <a:endParaRPr lang="cs-CZ" b="1" dirty="0"/>
          </a:p>
          <a:p>
            <a:pPr lvl="1"/>
            <a:r>
              <a:rPr lang="cs-CZ" dirty="0" smtClean="0"/>
              <a:t>Středně až maloplošné šetření na principu </a:t>
            </a:r>
            <a:r>
              <a:rPr lang="cs-CZ" dirty="0"/>
              <a:t>matematicko-statistických metod o stavu a vývoji </a:t>
            </a:r>
            <a:r>
              <a:rPr lang="cs-CZ" dirty="0" smtClean="0"/>
              <a:t>lesů pro předem zvolené území (majetek, LHC, oddělení, dílec, NP)</a:t>
            </a:r>
          </a:p>
          <a:p>
            <a:pPr lvl="1"/>
            <a:r>
              <a:rPr lang="cs-CZ" dirty="0" smtClean="0"/>
              <a:t>Alternativa ke klasickému zjišťování stavu lesa při obnově LHP</a:t>
            </a:r>
          </a:p>
          <a:p>
            <a:pPr lvl="1"/>
            <a:r>
              <a:rPr lang="cs-CZ" b="1" dirty="0" smtClean="0"/>
              <a:t>Deklarovaná skutečná přesnost zjišťovaných informací na různých úrovních</a:t>
            </a:r>
          </a:p>
          <a:p>
            <a:pPr lvl="1"/>
            <a:r>
              <a:rPr lang="cs-CZ" dirty="0" smtClean="0"/>
              <a:t>Cyklus zjišťování nejčastěji 1x za 5-10 let</a:t>
            </a:r>
          </a:p>
          <a:p>
            <a:pPr lvl="1"/>
            <a:r>
              <a:rPr lang="cs-CZ" b="1" dirty="0" smtClean="0"/>
              <a:t>Na úrovni porostní skupiny příliš nákladný</a:t>
            </a:r>
          </a:p>
          <a:p>
            <a:pPr lvl="1"/>
            <a:r>
              <a:rPr lang="cs-CZ" dirty="0" smtClean="0"/>
              <a:t>Vhodný na jakýkoliv typ lesních porostů</a:t>
            </a:r>
          </a:p>
        </p:txBody>
      </p:sp>
    </p:spTree>
    <p:extLst>
      <p:ext uri="{BB962C8B-B14F-4D97-AF65-F5344CB8AC3E}">
        <p14:creationId xmlns:p14="http://schemas.microsoft.com/office/powerpoint/2010/main" val="346252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v praxi v ČR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Národní inventarizace lesů ČR</a:t>
            </a:r>
          </a:p>
          <a:p>
            <a:pPr lvl="1"/>
            <a:r>
              <a:rPr lang="cs-CZ" dirty="0" smtClean="0"/>
              <a:t>Velkoplošné šetření na principu matematicko-statistických metod </a:t>
            </a:r>
            <a:r>
              <a:rPr lang="cs-CZ" b="1" dirty="0" smtClean="0"/>
              <a:t>o stavu a vývoji lesů v ČR</a:t>
            </a:r>
            <a:r>
              <a:rPr lang="cs-CZ" dirty="0" smtClean="0"/>
              <a:t> 1x za 10 let</a:t>
            </a:r>
          </a:p>
          <a:p>
            <a:pPr lvl="1"/>
            <a:r>
              <a:rPr lang="cs-CZ" dirty="0" smtClean="0"/>
              <a:t>Provedeno dle nařízení vlády podle lesního zákona </a:t>
            </a:r>
          </a:p>
          <a:p>
            <a:pPr lvl="1"/>
            <a:r>
              <a:rPr lang="cs-CZ" dirty="0" smtClean="0"/>
              <a:t>Realizace skrze Ústav pro hospodářskou úpravu lesů Brandýs nad Labem</a:t>
            </a:r>
          </a:p>
          <a:p>
            <a:pPr lvl="1"/>
            <a:r>
              <a:rPr lang="cs-CZ" dirty="0" smtClean="0"/>
              <a:t>Dosud provedeno NIL 1 a NIL 2, přechod na NIL 3 (KONIL)</a:t>
            </a:r>
          </a:p>
          <a:p>
            <a:pPr lvl="1"/>
            <a:r>
              <a:rPr lang="cs-CZ" dirty="0" smtClean="0"/>
              <a:t>Výstupy na úrovni stát, kraj, PLO</a:t>
            </a:r>
          </a:p>
          <a:p>
            <a:pPr lvl="1"/>
            <a:r>
              <a:rPr lang="cs-CZ" b="1" dirty="0" smtClean="0"/>
              <a:t>Zdroj objektivních informací o lese (deklarovaná skutečná přesnost zjišťování jednotlivých atributů)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89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Výběrové metody-princip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Výsledky získané pomocí výběrových metod lze uvádět s </a:t>
            </a:r>
            <a:r>
              <a:rPr lang="cs-CZ" b="1" dirty="0" smtClean="0"/>
              <a:t>konkrétní přesností při dané míře spolehlivosti</a:t>
            </a:r>
            <a:r>
              <a:rPr lang="cs-CZ" dirty="0" smtClean="0"/>
              <a:t> při každém individuálním použití</a:t>
            </a:r>
          </a:p>
          <a:p>
            <a:endParaRPr lang="cs-CZ" dirty="0" smtClean="0"/>
          </a:p>
          <a:p>
            <a:r>
              <a:rPr lang="cs-CZ" b="1" dirty="0" smtClean="0"/>
              <a:t>U ostatních metod je přesnost definovaná pouze obecně pro metodu jako celek </a:t>
            </a:r>
            <a:r>
              <a:rPr lang="cs-CZ" dirty="0" smtClean="0"/>
              <a:t>a je deklarovaná při splnění všech podmínek vždy na stejné hodnotě</a:t>
            </a:r>
          </a:p>
          <a:p>
            <a:endParaRPr lang="cs-CZ" dirty="0"/>
          </a:p>
          <a:p>
            <a:r>
              <a:rPr lang="cs-CZ" dirty="0" smtClean="0"/>
              <a:t>Při správném nastavení lze výběrové metody použít pro jakýkoliv základní soubor bez ohledu na jeho velikost (porostní skupina, oddělení, majetek, kraj, stát, …)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059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citovaných 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Adolt</a:t>
            </a:r>
            <a:r>
              <a:rPr lang="cs-CZ" dirty="0" smtClean="0"/>
              <a:t>, R. (2014): Národní inventarizace lesů v České republice. Hlavní metodické principy. </a:t>
            </a:r>
            <a:r>
              <a:rPr lang="cs-CZ" dirty="0"/>
              <a:t>Online: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nil.uhul.cz/downloads/prezentace/2014_04_16_adolt_mendelu.pdf</a:t>
            </a:r>
            <a:r>
              <a:rPr lang="cs-CZ" dirty="0"/>
              <a:t> </a:t>
            </a:r>
            <a:r>
              <a:rPr lang="cs-CZ" dirty="0" smtClean="0"/>
              <a:t>citováno dne 14.11.2021</a:t>
            </a:r>
          </a:p>
          <a:p>
            <a:r>
              <a:rPr lang="cs-CZ" dirty="0" smtClean="0"/>
              <a:t>Drápela. K. (2013): Výběrové soubory a jejich typy. Online: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user.mendelu.cz/drapela/Statisticke_metody/Prezentace/zakladni/Vybery.pdf</a:t>
            </a:r>
            <a:r>
              <a:rPr lang="cs-CZ" dirty="0" smtClean="0"/>
              <a:t> citováno dne: 14.11.2021</a:t>
            </a:r>
            <a:endParaRPr lang="cs-CZ" dirty="0"/>
          </a:p>
          <a:p>
            <a:r>
              <a:rPr lang="cs-CZ" dirty="0" err="1" smtClean="0"/>
              <a:t>Šmelko</a:t>
            </a:r>
            <a:r>
              <a:rPr lang="cs-CZ" dirty="0" smtClean="0"/>
              <a:t>, Š.(2000): Dendrometria. </a:t>
            </a:r>
            <a:r>
              <a:rPr lang="cs-CZ" dirty="0" smtClean="0"/>
              <a:t>Vysokoškolská </a:t>
            </a:r>
            <a:r>
              <a:rPr lang="cs-CZ" dirty="0" err="1" smtClean="0"/>
              <a:t>učebnica</a:t>
            </a:r>
            <a:r>
              <a:rPr lang="cs-CZ" dirty="0" smtClean="0"/>
              <a:t>. Technická </a:t>
            </a:r>
            <a:r>
              <a:rPr lang="cs-CZ" dirty="0" smtClean="0"/>
              <a:t>univerzita 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Zvolene</a:t>
            </a:r>
            <a:r>
              <a:rPr lang="cs-CZ" dirty="0" smtClean="0"/>
              <a:t>, Zvolen: 399 s.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7932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základního souboru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soubor musí být vždy správně definován a podle toho volena metoda odhadů jeho parametrů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Základní soubor může být buď:</a:t>
            </a:r>
          </a:p>
          <a:p>
            <a:pPr lvl="1"/>
            <a:r>
              <a:rPr lang="cs-CZ" dirty="0" smtClean="0"/>
              <a:t>S </a:t>
            </a:r>
            <a:r>
              <a:rPr lang="cs-CZ" b="1" dirty="0" smtClean="0"/>
              <a:t>pevnou (konečnou) velikosti</a:t>
            </a:r>
          </a:p>
          <a:p>
            <a:pPr lvl="2"/>
            <a:r>
              <a:rPr lang="cs-CZ" dirty="0" smtClean="0"/>
              <a:t>nutno provádět korekce na konečný ZS při odhadech parametrů</a:t>
            </a:r>
          </a:p>
          <a:p>
            <a:pPr lvl="2"/>
            <a:r>
              <a:rPr lang="cs-CZ" dirty="0" smtClean="0"/>
              <a:t>Nejasnost při určování skutečné velikosti </a:t>
            </a:r>
          </a:p>
          <a:p>
            <a:pPr lvl="1"/>
            <a:r>
              <a:rPr lang="cs-CZ" dirty="0" smtClean="0"/>
              <a:t>Nebo </a:t>
            </a:r>
            <a:r>
              <a:rPr lang="cs-CZ" b="1" dirty="0" smtClean="0"/>
              <a:t>nekonečně velký (tzv. populace kontinua)</a:t>
            </a:r>
          </a:p>
          <a:p>
            <a:pPr lvl="2"/>
            <a:r>
              <a:rPr lang="cs-CZ" dirty="0" smtClean="0"/>
              <a:t>Lze zavést lokální hustotu pro každý prvek populace a využít jednotnou teorii pro odhad všech typů parametrů (např. </a:t>
            </a:r>
            <a:r>
              <a:rPr lang="cs-CZ" dirty="0" err="1" smtClean="0"/>
              <a:t>Horwitz-Thompsonův</a:t>
            </a:r>
            <a:r>
              <a:rPr lang="cs-CZ" dirty="0" smtClean="0"/>
              <a:t> teorém)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13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odhadu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Parametr je statistická charakteristika </a:t>
            </a:r>
            <a:r>
              <a:rPr lang="cs-CZ" dirty="0" smtClean="0"/>
              <a:t>(vlastnost) </a:t>
            </a:r>
            <a:r>
              <a:rPr lang="cs-CZ" b="1" dirty="0" smtClean="0"/>
              <a:t>základního souboru</a:t>
            </a:r>
            <a:r>
              <a:rPr lang="cs-CZ" dirty="0" smtClean="0"/>
              <a:t>, kterou lze zjistit právě použitím výběrové metody s co nejvyšší mírou pravděpodobnosti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Odhady parametrů základního souboru mohou být:</a:t>
            </a:r>
          </a:p>
          <a:p>
            <a:pPr lvl="1"/>
            <a:r>
              <a:rPr lang="cs-CZ" b="1" dirty="0" smtClean="0"/>
              <a:t>Bodové</a:t>
            </a:r>
          </a:p>
          <a:p>
            <a:pPr lvl="1"/>
            <a:r>
              <a:rPr lang="cs-CZ" b="1" dirty="0" smtClean="0"/>
              <a:t>Intervalové</a:t>
            </a:r>
            <a:endParaRPr lang="cs-CZ" b="1" dirty="0"/>
          </a:p>
          <a:p>
            <a:endParaRPr lang="cs-CZ" dirty="0"/>
          </a:p>
          <a:p>
            <a:r>
              <a:rPr lang="cs-CZ" dirty="0" smtClean="0"/>
              <a:t>Oba typy odhadů by měly být interpretovány společně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8560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Bodový odhad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Správný</a:t>
            </a:r>
            <a:r>
              <a:rPr lang="cs-CZ" dirty="0" smtClean="0"/>
              <a:t> </a:t>
            </a:r>
            <a:r>
              <a:rPr lang="cs-CZ" b="1" dirty="0" smtClean="0"/>
              <a:t>bodový odhad parametru </a:t>
            </a:r>
            <a:r>
              <a:rPr lang="cs-CZ" dirty="0" smtClean="0"/>
              <a:t>základního souboru by měl být </a:t>
            </a:r>
            <a:r>
              <a:rPr lang="cs-CZ" b="1" dirty="0" smtClean="0"/>
              <a:t>nestranný, konzistentní a vydatný</a:t>
            </a:r>
          </a:p>
          <a:p>
            <a:endParaRPr lang="cs-CZ" dirty="0" smtClean="0"/>
          </a:p>
          <a:p>
            <a:r>
              <a:rPr lang="cs-CZ" dirty="0" smtClean="0"/>
              <a:t>Je vždy vyjádřen </a:t>
            </a:r>
            <a:r>
              <a:rPr lang="cs-CZ" b="1" dirty="0" smtClean="0"/>
              <a:t>jedinou hodnotou</a:t>
            </a:r>
          </a:p>
          <a:p>
            <a:endParaRPr lang="cs-CZ" dirty="0" smtClean="0"/>
          </a:p>
          <a:p>
            <a:r>
              <a:rPr lang="cs-CZ" dirty="0" smtClean="0"/>
              <a:t>Nestranný odhad je definován </a:t>
            </a:r>
            <a:r>
              <a:rPr lang="cs-CZ" b="1" dirty="0" smtClean="0"/>
              <a:t>centrální limitní větou </a:t>
            </a:r>
            <a:r>
              <a:rPr lang="cs-CZ" dirty="0" smtClean="0"/>
              <a:t>(při nekonečně velkém počtu opakování výběrového šetření je střední hodnota odhadu parametru ZS shodná se skutečnou střední hodnotou atributu ZS)</a:t>
            </a:r>
          </a:p>
          <a:p>
            <a:endParaRPr lang="cs-CZ" dirty="0"/>
          </a:p>
          <a:p>
            <a:r>
              <a:rPr lang="cs-CZ" dirty="0" smtClean="0"/>
              <a:t>Sám o sobě </a:t>
            </a:r>
            <a:r>
              <a:rPr lang="cs-CZ" b="1" dirty="0" smtClean="0"/>
              <a:t>není definován konkrétní mírou pravděpodobnosti</a:t>
            </a:r>
            <a:r>
              <a:rPr lang="cs-CZ" dirty="0" smtClean="0"/>
              <a:t> správného odhadu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77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Intervalový odhad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579845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Intervalový odhad </a:t>
            </a:r>
            <a:r>
              <a:rPr lang="cs-CZ" dirty="0" smtClean="0"/>
              <a:t>parametru základního souboru </a:t>
            </a:r>
            <a:r>
              <a:rPr lang="cs-CZ" b="1" dirty="0" smtClean="0"/>
              <a:t>definuje nejistotu bodového odhadu při dané míře spolehlivosti</a:t>
            </a:r>
          </a:p>
          <a:p>
            <a:endParaRPr lang="cs-CZ" dirty="0"/>
          </a:p>
          <a:p>
            <a:r>
              <a:rPr lang="cs-CZ" dirty="0" smtClean="0"/>
              <a:t>Je nejčastěji vyjádřen </a:t>
            </a:r>
            <a:r>
              <a:rPr lang="cs-CZ" b="1" dirty="0" smtClean="0"/>
              <a:t>dvěma hodnotami </a:t>
            </a:r>
            <a:r>
              <a:rPr lang="cs-CZ" dirty="0" smtClean="0"/>
              <a:t>(dolní a horní mez), které udávají rozsah intervalu, ve kterém leží bodový odhad parametru ZS</a:t>
            </a:r>
          </a:p>
          <a:p>
            <a:endParaRPr lang="cs-CZ" dirty="0" smtClean="0"/>
          </a:p>
          <a:p>
            <a:r>
              <a:rPr lang="cs-CZ" dirty="0" smtClean="0"/>
              <a:t>Může existovat i ve variantě jednostranných intervalových odhadů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Má definovanou konkrétní </a:t>
            </a:r>
            <a:r>
              <a:rPr lang="cs-CZ" b="1" dirty="0" smtClean="0"/>
              <a:t>míru pravděpodobnosti správného odhadu, která určuje jeho spolehlivost</a:t>
            </a:r>
          </a:p>
          <a:p>
            <a:endParaRPr lang="cs-CZ" dirty="0"/>
          </a:p>
          <a:p>
            <a:r>
              <a:rPr lang="cs-CZ" b="1" dirty="0" smtClean="0"/>
              <a:t>Jeho velikost závisí na velikosti výběrového souboru, variabilitě dat, míře spolehlivosti odhadu a stanovené přesnosti odhadu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1117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výběrových metod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Velikost výběru</a:t>
            </a:r>
          </a:p>
          <a:p>
            <a:r>
              <a:rPr lang="cs-CZ" dirty="0" smtClean="0"/>
              <a:t>Intenzita výběru</a:t>
            </a:r>
          </a:p>
          <a:p>
            <a:r>
              <a:rPr lang="cs-CZ" dirty="0" smtClean="0"/>
              <a:t>Tvar zkusných ploch</a:t>
            </a:r>
          </a:p>
          <a:p>
            <a:r>
              <a:rPr lang="cs-CZ" dirty="0" smtClean="0"/>
              <a:t>Velikost zkusných ploch</a:t>
            </a:r>
          </a:p>
          <a:p>
            <a:r>
              <a:rPr lang="cs-CZ" dirty="0" smtClean="0"/>
              <a:t>Design rozmístění zkusných ploch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01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výběru - </a:t>
            </a:r>
            <a:r>
              <a:rPr lang="cs-CZ" i="1" dirty="0" smtClean="0"/>
              <a:t>n</a:t>
            </a:r>
            <a:endParaRPr lang="en-GB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Představuje počet prvků (</a:t>
            </a:r>
            <a:r>
              <a:rPr lang="cs-CZ" i="1" dirty="0" smtClean="0"/>
              <a:t>n</a:t>
            </a:r>
            <a:r>
              <a:rPr lang="cs-CZ" dirty="0" smtClean="0"/>
              <a:t>) výběrového souboru, na kterých se budou zjišťovat atributy základního souboru</a:t>
            </a:r>
          </a:p>
          <a:p>
            <a:endParaRPr lang="cs-CZ" dirty="0" smtClean="0"/>
          </a:p>
          <a:p>
            <a:r>
              <a:rPr lang="cs-CZ" dirty="0" smtClean="0"/>
              <a:t>V praxi to může být například počet změřených stromů, ale nejčastěji je to počet změřených zkusných ploch</a:t>
            </a:r>
          </a:p>
          <a:p>
            <a:endParaRPr lang="cs-CZ" dirty="0"/>
          </a:p>
          <a:p>
            <a:r>
              <a:rPr lang="cs-CZ" b="1" u="sng" dirty="0" smtClean="0"/>
              <a:t>Velikost výběrového souboru nikdy nezávisí na velikosti plochy sledovaného území </a:t>
            </a:r>
            <a:r>
              <a:rPr lang="cs-CZ" dirty="0" smtClean="0"/>
              <a:t>(např. plocha porostní skupiny, plocha LHC, plocha kraje atd.)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978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tanovení zásoby porostu – teorie výběrových metod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Výběrové metody-princip&amp;quot;&quot;/&gt;&lt;property id=&quot;20307&quot; value=&quot;257&quot;/&gt;&lt;/object&gt;&lt;object type=&quot;3&quot; unique_id=&quot;10649&quot;&gt;&lt;property id=&quot;20148&quot; value=&quot;5&quot;/&gt;&lt;property id=&quot;20300&quot; value=&quot;Slide 6 - &amp;quot;Bodový odhad&amp;quot;&quot;/&gt;&lt;property id=&quot;20307&quot; value=&quot;259&quot;/&gt;&lt;/object&gt;&lt;object type=&quot;3&quot; unique_id=&quot;10650&quot;&gt;&lt;property id=&quot;20148&quot; value=&quot;5&quot;/&gt;&lt;property id=&quot;20300&quot; value=&quot;Slide 7 - &amp;quot;Intervalový odhad&amp;quot;&quot;/&gt;&lt;property id=&quot;20307&quot; value=&quot;260&quot;/&gt;&lt;/object&gt;&lt;object type=&quot;3&quot; unique_id=&quot;10651&quot;&gt;&lt;property id=&quot;20148&quot; value=&quot;5&quot;/&gt;&lt;property id=&quot;20300&quot; value=&quot;Slide 8 - &amp;quot;Prvky výběrových metod&amp;quot;&quot;/&gt;&lt;property id=&quot;20307&quot; value=&quot;261&quot;/&gt;&lt;/object&gt;&lt;object type=&quot;3&quot; unique_id=&quot;10652&quot;&gt;&lt;property id=&quot;20148&quot; value=&quot;5&quot;/&gt;&lt;property id=&quot;20300&quot; value=&quot;Slide 9 - &amp;quot;Velikost výběru - n&amp;quot;&quot;/&gt;&lt;property id=&quot;20307&quot; value=&quot;262&quot;/&gt;&lt;/object&gt;&lt;object type=&quot;3&quot; unique_id=&quot;10653&quot;&gt;&lt;property id=&quot;20148&quot; value=&quot;5&quot;/&gt;&lt;property id=&quot;20300&quot; value=&quot;Slide 11 - &amp;quot;Intenzita výběru – i%&amp;quot;&quot;/&gt;&lt;property id=&quot;20307&quot; value=&quot;263&quot;/&gt;&lt;/object&gt;&lt;object type=&quot;3&quot; unique_id=&quot;10654&quot;&gt;&lt;property id=&quot;20148&quot; value=&quot;5&quot;/&gt;&lt;property id=&quot;20300&quot; value=&quot;Slide 12 - &amp;quot;Typ zkusné plochy&amp;quot;&quot;/&gt;&lt;property id=&quot;20307&quot; value=&quot;264&quot;/&gt;&lt;/object&gt;&lt;object type=&quot;3&quot; unique_id=&quot;10655&quot;&gt;&lt;property id=&quot;20148&quot; value=&quot;5&quot;/&gt;&lt;property id=&quot;20300&quot; value=&quot;Slide 15 - &amp;quot;Design rozmístění ploch&amp;quot;&quot;/&gt;&lt;property id=&quot;20307&quot; value=&quot;265&quot;/&gt;&lt;/object&gt;&lt;object type=&quot;3&quot; unique_id=&quot;10658&quot;&gt;&lt;property id=&quot;20148&quot; value=&quot;5&quot;/&gt;&lt;property id=&quot;20300&quot; value=&quot;Slide 27 - &amp;quot;Design-based vs. Model-based přístup&amp;quot;&quot;/&gt;&lt;property id=&quot;20307&quot; value=&quot;268&quot;/&gt;&lt;/object&gt;&lt;object type=&quot;3&quot; unique_id=&quot;10662&quot;&gt;&lt;property id=&quot;20148&quot; value=&quot;5&quot;/&gt;&lt;property id=&quot;20300&quot; value=&quot;Slide 24 - &amp;quot;Jednofázové odhady&amp;quot;&quot;/&gt;&lt;property id=&quot;20307&quot; value=&quot;272&quot;/&gt;&lt;/object&gt;&lt;object type=&quot;3&quot; unique_id=&quot;10664&quot;&gt;&lt;property id=&quot;20148&quot; value=&quot;5&quot;/&gt;&lt;property id=&quot;20300&quot; value=&quot;Slide 25 - &amp;quot;Dvoufázové odhady &amp;quot;&quot;/&gt;&lt;property id=&quot;20307&quot; value=&quot;274&quot;/&gt;&lt;/object&gt;&lt;object type=&quot;3&quot; unique_id=&quot;10669&quot;&gt;&lt;property id=&quot;20148&quot; value=&quot;5&quot;/&gt;&lt;property id=&quot;20300&quot; value=&quot;Slide 21 - &amp;quot;Design soustředných kruhů&amp;quot;&quot;/&gt;&lt;property id=&quot;20307&quot; value=&quot;279&quot;/&gt;&lt;/object&gt;&lt;object type=&quot;3&quot; unique_id=&quot;10685&quot;&gt;&lt;property id=&quot;20148&quot; value=&quot;5&quot;/&gt;&lt;property id=&quot;20300&quot; value=&quot;Slide 28 - &amp;quot;Využití v praxi v ČR&amp;quot;&quot;/&gt;&lt;property id=&quot;20307&quot; value=&quot;295&quot;/&gt;&lt;/object&gt;&lt;object type=&quot;3&quot; unique_id=&quot;10687&quot;&gt;&lt;property id=&quot;20148&quot; value=&quot;5&quot;/&gt;&lt;property id=&quot;20300&quot; value=&quot;Slide 3 - &amp;quot;Výběrové metody-princip&amp;quot;&quot;/&gt;&lt;property id=&quot;20307&quot; value=&quot;305&quot;/&gt;&lt;/object&gt;&lt;object type=&quot;3&quot; unique_id=&quot;10688&quot;&gt;&lt;property id=&quot;20148&quot; value=&quot;5&quot;/&gt;&lt;property id=&quot;20300&quot; value=&quot;Slide 5 - &amp;quot;Teorie odhadu&amp;quot;&quot;/&gt;&lt;property id=&quot;20307&quot; value=&quot;298&quot;/&gt;&lt;/object&gt;&lt;object type=&quot;3&quot; unique_id=&quot;10689&quot;&gt;&lt;property id=&quot;20148&quot; value=&quot;5&quot;/&gt;&lt;property id=&quot;20300&quot; value=&quot;Slide 10 - &amp;quot;Velikost výběru - n&amp;quot;&quot;/&gt;&lt;property id=&quot;20307&quot; value=&quot;304&quot;/&gt;&lt;/object&gt;&lt;object type=&quot;3&quot; unique_id=&quot;10690&quot;&gt;&lt;property id=&quot;20148&quot; value=&quot;5&quot;/&gt;&lt;property id=&quot;20300&quot; value=&quot;Slide 13 - &amp;quot;Velikost zkusných ploch&amp;quot;&quot;/&gt;&lt;property id=&quot;20307&quot; value=&quot;302&quot;/&gt;&lt;/object&gt;&lt;object type=&quot;3&quot; unique_id=&quot;10691&quot;&gt;&lt;property id=&quot;20148&quot; value=&quot;5&quot;/&gt;&lt;property id=&quot;20300&quot; value=&quot;Slide 23 - &amp;quot;Efektivita výběrových metod&amp;quot;&quot;/&gt;&lt;property id=&quot;20307&quot; value=&quot;303&quot;/&gt;&lt;/object&gt;&lt;object type=&quot;3&quot; unique_id=&quot;10692&quot;&gt;&lt;property id=&quot;20148&quot; value=&quot;5&quot;/&gt;&lt;property id=&quot;20300&quot; value=&quot;Slide 19 - &amp;quot;Design rozmístění ploch - stratifikovaný&amp;quot;&quot;/&gt;&lt;property id=&quot;20307&quot; value=&quot;296&quot;/&gt;&lt;/object&gt;&lt;object type=&quot;3&quot; unique_id=&quot;10693&quot;&gt;&lt;property id=&quot;20148&quot; value=&quot;5&quot;/&gt;&lt;property id=&quot;20300&quot; value=&quot;Slide 20 - &amp;quot;Design rozmístění ploch - víceúrovňový&amp;quot;&quot;/&gt;&lt;property id=&quot;20307&quot; value=&quot;297&quot;/&gt;&lt;/object&gt;&lt;object type=&quot;3&quot; unique_id=&quot;10696&quot;&gt;&lt;property id=&quot;20148&quot; value=&quot;5&quot;/&gt;&lt;property id=&quot;20300&quot; value=&quot;Slide 26 - &amp;quot;Dvoufázové odhady &amp;quot;&quot;/&gt;&lt;property id=&quot;20307&quot; value=&quot;301&quot;/&gt;&lt;/object&gt;&lt;object type=&quot;3&quot; unique_id=&quot;10698&quot;&gt;&lt;property id=&quot;20148&quot; value=&quot;5&quot;/&gt;&lt;property id=&quot;20300&quot; value=&quot;Slide 4 - &amp;quot;Velikost základního souboru&amp;quot;&quot;/&gt;&lt;property id=&quot;20307&quot; value=&quot;308&quot;/&gt;&lt;/object&gt;&lt;object type=&quot;3&quot; unique_id=&quot;10699&quot;&gt;&lt;property id=&quot;20148&quot; value=&quot;5&quot;/&gt;&lt;property id=&quot;20300&quot; value=&quot;Slide 14 - &amp;quot;Velikost zkusných ploch&amp;quot;&quot;/&gt;&lt;property id=&quot;20307&quot; value=&quot;313&quot;/&gt;&lt;/object&gt;&lt;object type=&quot;3&quot; unique_id=&quot;10700&quot;&gt;&lt;property id=&quot;20148&quot; value=&quot;5&quot;/&gt;&lt;property id=&quot;20300&quot; value=&quot;Slide 16 - &amp;quot;Design rozmístění ploch – zcela náhodný&amp;quot;&quot;/&gt;&lt;property id=&quot;20307&quot; value=&quot;307&quot;/&gt;&lt;/object&gt;&lt;object type=&quot;3&quot; unique_id=&quot;10701&quot;&gt;&lt;property id=&quot;20148&quot; value=&quot;5&quot;/&gt;&lt;property id=&quot;20300&quot; value=&quot;Slide 17 - &amp;quot;Design rozmístění ploch – systematicky rovnoměrný&amp;quot;&quot;/&gt;&lt;property id=&quot;20307&quot; value=&quot;309&quot;/&gt;&lt;/object&gt;&lt;object type=&quot;3&quot; unique_id=&quot;10702&quot;&gt;&lt;property id=&quot;20148&quot; value=&quot;5&quot;/&gt;&lt;property id=&quot;20300&quot; value=&quot;Slide 18 - &amp;quot;Design rozmístění ploch – systematicky nerovnoměrný&amp;quot;&quot;/&gt;&lt;property id=&quot;20307&quot; value=&quot;306&quot;/&gt;&lt;/object&gt;&lt;object type=&quot;3&quot; unique_id=&quot;10703&quot;&gt;&lt;property id=&quot;20148&quot; value=&quot;5&quot;/&gt;&lt;property id=&quot;20300&quot; value=&quot;Slide 22 - &amp;quot;Design soustředných kruhů&amp;quot;&quot;/&gt;&lt;property id=&quot;20307&quot; value=&quot;311&quot;/&gt;&lt;/object&gt;&lt;object type=&quot;3&quot; unique_id=&quot;10704&quot;&gt;&lt;property id=&quot;20148&quot; value=&quot;5&quot;/&gt;&lt;property id=&quot;20300&quot; value=&quot;Slide 29 - &amp;quot;Využití v praxi v ČR&amp;quot;&quot;/&gt;&lt;property id=&quot;20307&quot; value=&quot;310&quot;/&gt;&lt;/object&gt;&lt;object type=&quot;3&quot; unique_id=&quot;14469&quot;&gt;&lt;property id=&quot;20148&quot; value=&quot;5&quot;/&gt;&lt;property id=&quot;20300&quot; value=&quot;Slide 30 - &amp;quot;Seznam citovaných zdrojů&amp;quot;&quot;/&gt;&lt;property id=&quot;20307&quot; value=&quot;314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1213</TotalTime>
  <Words>1473</Words>
  <Application>Microsoft Office PowerPoint</Application>
  <PresentationFormat>Širokoúhlá obrazovka</PresentationFormat>
  <Paragraphs>207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Times New Roman</vt:lpstr>
      <vt:lpstr>Trebuchet MS</vt:lpstr>
      <vt:lpstr>Wingdings 3</vt:lpstr>
      <vt:lpstr>Fazeta</vt:lpstr>
      <vt:lpstr>Stanovení zásoby porostu – teorie výběrových metod</vt:lpstr>
      <vt:lpstr>Výběrové metody-princip</vt:lpstr>
      <vt:lpstr>Výběrové metody-princip</vt:lpstr>
      <vt:lpstr>Velikost základního souboru</vt:lpstr>
      <vt:lpstr>Teorie odhadu</vt:lpstr>
      <vt:lpstr>Bodový odhad</vt:lpstr>
      <vt:lpstr>Intervalový odhad</vt:lpstr>
      <vt:lpstr>Prvky výběrových metod</vt:lpstr>
      <vt:lpstr>Velikost výběru - n</vt:lpstr>
      <vt:lpstr>Velikost výběru - n</vt:lpstr>
      <vt:lpstr>Intenzita výběru – i%</vt:lpstr>
      <vt:lpstr>Typ zkusné plochy</vt:lpstr>
      <vt:lpstr>Velikost zkusných ploch</vt:lpstr>
      <vt:lpstr>Velikost zkusných ploch</vt:lpstr>
      <vt:lpstr>Design rozmístění ploch</vt:lpstr>
      <vt:lpstr>Design rozmístění ploch – zcela náhodný</vt:lpstr>
      <vt:lpstr>Design rozmístění ploch – systematicky rovnoměrný</vt:lpstr>
      <vt:lpstr>Design rozmístění ploch – systematicky nerovnoměrný</vt:lpstr>
      <vt:lpstr>Design rozmístění ploch - stratifikovaný</vt:lpstr>
      <vt:lpstr>Design rozmístění ploch - víceúrovňový</vt:lpstr>
      <vt:lpstr>Design soustředných kruhů</vt:lpstr>
      <vt:lpstr>Design soustředných kruhů</vt:lpstr>
      <vt:lpstr>Efektivita výběrových metod</vt:lpstr>
      <vt:lpstr>Jednofázové odhady</vt:lpstr>
      <vt:lpstr>Dvoufázové odhady </vt:lpstr>
      <vt:lpstr>Dvoufázové odhady </vt:lpstr>
      <vt:lpstr>Design-based vs. Model-based přístup</vt:lpstr>
      <vt:lpstr>Využití v praxi v ČR</vt:lpstr>
      <vt:lpstr>Využití v praxi v ČR</vt:lpstr>
      <vt:lpstr>Seznam citovaných zdrojů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Stanovení zásoby porostu – relaskopická metoda</dc:title>
  <dc:creator>Zdeněk Adamec</dc:creator>
  <cp:lastModifiedBy>Anonymous</cp:lastModifiedBy>
  <cp:revision>74</cp:revision>
  <dcterms:created xsi:type="dcterms:W3CDTF">2021-10-04T19:57:26Z</dcterms:created>
  <dcterms:modified xsi:type="dcterms:W3CDTF">2021-11-23T10:02:54Z</dcterms:modified>
</cp:coreProperties>
</file>