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94" r:id="rId5"/>
    <p:sldId id="260" r:id="rId6"/>
    <p:sldId id="261" r:id="rId7"/>
    <p:sldId id="262" r:id="rId8"/>
    <p:sldId id="263" r:id="rId9"/>
    <p:sldId id="264" r:id="rId10"/>
    <p:sldId id="282" r:id="rId11"/>
    <p:sldId id="279" r:id="rId12"/>
    <p:sldId id="288" r:id="rId13"/>
    <p:sldId id="286" r:id="rId14"/>
    <p:sldId id="285" r:id="rId15"/>
    <p:sldId id="287" r:id="rId16"/>
    <p:sldId id="280" r:id="rId17"/>
    <p:sldId id="281" r:id="rId18"/>
    <p:sldId id="265" r:id="rId19"/>
    <p:sldId id="292" r:id="rId20"/>
    <p:sldId id="291" r:id="rId21"/>
    <p:sldId id="293" r:id="rId22"/>
    <p:sldId id="283" r:id="rId23"/>
    <p:sldId id="284" r:id="rId24"/>
    <p:sldId id="295" r:id="rId25"/>
  </p:sldIdLst>
  <p:sldSz cx="12192000" cy="6858000"/>
  <p:notesSz cx="6858000" cy="9144000"/>
  <p:custDataLst>
    <p:tags r:id="rId26"/>
  </p:custDataLst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38" y="1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02C95-3A25-4193-94EB-1C4EE9E5DA4A}" type="datetimeFigureOut">
              <a:rPr lang="cs-CZ" smtClean="0"/>
              <a:t>27.1.2023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4A6B3-3E2C-4753-B619-7E068ED784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22287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02C95-3A25-4193-94EB-1C4EE9E5DA4A}" type="datetimeFigureOut">
              <a:rPr lang="cs-CZ" smtClean="0"/>
              <a:t>27.1.2023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4A6B3-3E2C-4753-B619-7E068ED784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14334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02C95-3A25-4193-94EB-1C4EE9E5DA4A}" type="datetimeFigureOut">
              <a:rPr lang="cs-CZ" smtClean="0"/>
              <a:t>27.1.2023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4A6B3-3E2C-4753-B619-7E068ED78404}" type="slidenum">
              <a:rPr lang="cs-CZ" smtClean="0"/>
              <a:t>‹#›</a:t>
            </a:fld>
            <a:endParaRPr lang="cs-CZ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887334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02C95-3A25-4193-94EB-1C4EE9E5DA4A}" type="datetimeFigureOut">
              <a:rPr lang="cs-CZ" smtClean="0"/>
              <a:t>27.1.2023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4A6B3-3E2C-4753-B619-7E068ED784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139057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02C95-3A25-4193-94EB-1C4EE9E5DA4A}" type="datetimeFigureOut">
              <a:rPr lang="cs-CZ" smtClean="0"/>
              <a:t>27.1.2023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4A6B3-3E2C-4753-B619-7E068ED78404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05302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02C95-3A25-4193-94EB-1C4EE9E5DA4A}" type="datetimeFigureOut">
              <a:rPr lang="cs-CZ" smtClean="0"/>
              <a:t>27.1.2023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4A6B3-3E2C-4753-B619-7E068ED784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007183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02C95-3A25-4193-94EB-1C4EE9E5DA4A}" type="datetimeFigureOut">
              <a:rPr lang="cs-CZ" smtClean="0"/>
              <a:t>27.1.2023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4A6B3-3E2C-4753-B619-7E068ED784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137475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02C95-3A25-4193-94EB-1C4EE9E5DA4A}" type="datetimeFigureOut">
              <a:rPr lang="cs-CZ" smtClean="0"/>
              <a:t>27.1.2023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4A6B3-3E2C-4753-B619-7E068ED784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5224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02C95-3A25-4193-94EB-1C4EE9E5DA4A}" type="datetimeFigureOut">
              <a:rPr lang="cs-CZ" smtClean="0"/>
              <a:t>27.1.2023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4A6B3-3E2C-4753-B619-7E068ED784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5751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02C95-3A25-4193-94EB-1C4EE9E5DA4A}" type="datetimeFigureOut">
              <a:rPr lang="cs-CZ" smtClean="0"/>
              <a:t>27.1.2023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4A6B3-3E2C-4753-B619-7E068ED784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23658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02C95-3A25-4193-94EB-1C4EE9E5DA4A}" type="datetimeFigureOut">
              <a:rPr lang="cs-CZ" smtClean="0"/>
              <a:t>27.1.2023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4A6B3-3E2C-4753-B619-7E068ED784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64677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02C95-3A25-4193-94EB-1C4EE9E5DA4A}" type="datetimeFigureOut">
              <a:rPr lang="cs-CZ" smtClean="0"/>
              <a:t>27.1.2023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4A6B3-3E2C-4753-B619-7E068ED784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75118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02C95-3A25-4193-94EB-1C4EE9E5DA4A}" type="datetimeFigureOut">
              <a:rPr lang="cs-CZ" smtClean="0"/>
              <a:t>27.1.2023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4A6B3-3E2C-4753-B619-7E068ED784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77672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02C95-3A25-4193-94EB-1C4EE9E5DA4A}" type="datetimeFigureOut">
              <a:rPr lang="cs-CZ" smtClean="0"/>
              <a:t>27.1.2023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4A6B3-3E2C-4753-B619-7E068ED784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75308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02C95-3A25-4193-94EB-1C4EE9E5DA4A}" type="datetimeFigureOut">
              <a:rPr lang="cs-CZ" smtClean="0"/>
              <a:t>27.1.2023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4A6B3-3E2C-4753-B619-7E068ED784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61349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02C95-3A25-4193-94EB-1C4EE9E5DA4A}" type="datetimeFigureOut">
              <a:rPr lang="cs-CZ" smtClean="0"/>
              <a:t>27.1.2023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4A6B3-3E2C-4753-B619-7E068ED784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940080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402C95-3A25-4193-94EB-1C4EE9E5DA4A}" type="datetimeFigureOut">
              <a:rPr lang="cs-CZ" smtClean="0"/>
              <a:t>27.1.2023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C84A6B3-3E2C-4753-B619-7E068ED784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463212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gif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Stanovení zásoby porostu – </a:t>
            </a:r>
            <a:r>
              <a:rPr lang="cs-CZ" dirty="0" err="1" smtClean="0"/>
              <a:t>relaskopická</a:t>
            </a:r>
            <a:r>
              <a:rPr lang="cs-CZ" dirty="0" smtClean="0"/>
              <a:t> metoda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Dendrometrie – přednáška 5</a:t>
            </a:r>
          </a:p>
          <a:p>
            <a:r>
              <a:rPr lang="cs-CZ" dirty="0" smtClean="0"/>
              <a:t>Zdeněk Adamec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73758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Pomůcky na měření kruhové výčetní základny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Relaskopická</a:t>
            </a:r>
            <a:r>
              <a:rPr lang="cs-CZ" dirty="0" smtClean="0"/>
              <a:t> (</a:t>
            </a:r>
            <a:r>
              <a:rPr lang="cs-CZ" dirty="0" err="1" smtClean="0"/>
              <a:t>Bitterlichova</a:t>
            </a:r>
            <a:r>
              <a:rPr lang="cs-CZ" dirty="0" smtClean="0"/>
              <a:t>) hůl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Optický klín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Zrcadlový </a:t>
            </a:r>
            <a:r>
              <a:rPr lang="cs-CZ" dirty="0" err="1" smtClean="0"/>
              <a:t>relaskop</a:t>
            </a: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err="1"/>
              <a:t>T</a:t>
            </a:r>
            <a:r>
              <a:rPr lang="cs-CZ" dirty="0" err="1" smtClean="0"/>
              <a:t>elerelaskop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89995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Pomůcky na měření kruhové výčetní </a:t>
            </a:r>
            <a:r>
              <a:rPr lang="cs-CZ" dirty="0" smtClean="0"/>
              <a:t>základny – </a:t>
            </a:r>
            <a:r>
              <a:rPr lang="cs-CZ" dirty="0" err="1" smtClean="0"/>
              <a:t>relaskopická</a:t>
            </a:r>
            <a:r>
              <a:rPr lang="cs-CZ" dirty="0" smtClean="0"/>
              <a:t> hůl</a:t>
            </a:r>
            <a:endParaRPr lang="en-GB" dirty="0"/>
          </a:p>
        </p:txBody>
      </p:sp>
      <p:pic>
        <p:nvPicPr>
          <p:cNvPr id="6" name="Zástupný symbol pro obsah 5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663"/>
          <a:stretch/>
        </p:blipFill>
        <p:spPr>
          <a:xfrm>
            <a:off x="1571920" y="2464526"/>
            <a:ext cx="2314575" cy="2875824"/>
          </a:xfrm>
        </p:spPr>
      </p:pic>
      <p:pic>
        <p:nvPicPr>
          <p:cNvPr id="4" name="Obrázek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630" t="15714" r="14751" b="3247"/>
          <a:stretch/>
        </p:blipFill>
        <p:spPr>
          <a:xfrm>
            <a:off x="5287696" y="2556963"/>
            <a:ext cx="3367998" cy="2690949"/>
          </a:xfrm>
          <a:prstGeom prst="rect">
            <a:avLst/>
          </a:prstGeom>
        </p:spPr>
      </p:pic>
      <p:sp>
        <p:nvSpPr>
          <p:cNvPr id="5" name="Zástupný symbol pro obsah 2"/>
          <p:cNvSpPr txBox="1">
            <a:spLocks/>
          </p:cNvSpPr>
          <p:nvPr/>
        </p:nvSpPr>
        <p:spPr>
          <a:xfrm>
            <a:off x="1412311" y="5201035"/>
            <a:ext cx="1670523" cy="27862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400" dirty="0" err="1" smtClean="0"/>
              <a:t>Šmelko</a:t>
            </a:r>
            <a:r>
              <a:rPr lang="cs-CZ" sz="1400" dirty="0" smtClean="0"/>
              <a:t> (2000)</a:t>
            </a:r>
          </a:p>
        </p:txBody>
      </p:sp>
    </p:spTree>
    <p:extLst>
      <p:ext uri="{BB962C8B-B14F-4D97-AF65-F5344CB8AC3E}">
        <p14:creationId xmlns:p14="http://schemas.microsoft.com/office/powerpoint/2010/main" val="1217001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Pomůcky na měření kruhové výčetní </a:t>
            </a:r>
            <a:r>
              <a:rPr lang="cs-CZ" dirty="0" smtClean="0"/>
              <a:t>základny – </a:t>
            </a:r>
            <a:r>
              <a:rPr lang="cs-CZ" dirty="0" err="1" smtClean="0"/>
              <a:t>relaskopická</a:t>
            </a:r>
            <a:r>
              <a:rPr lang="cs-CZ" dirty="0" smtClean="0"/>
              <a:t> hůl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Zástupný symbol pro obsah 7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cs-CZ" dirty="0" smtClean="0"/>
                  <a:t>Určení násobného faktoru hole lze odvodit ze vztahů:</a:t>
                </a: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𝑑𝑖𝑠𝑡𝑎𝑛</m:t>
                      </m:r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č</m:t>
                      </m:r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í </m:t>
                      </m:r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𝑓𝑎𝑘𝑡𝑜𝑟</m:t>
                      </m:r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)=</m:t>
                      </m:r>
                      <m:f>
                        <m:fPr>
                          <m:ctrlPr>
                            <a:rPr lang="cs-CZ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num>
                        <m:den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den>
                      </m:f>
                    </m:oMath>
                  </m:oMathPara>
                </a14:m>
                <a:endParaRPr lang="cs-CZ" dirty="0" smtClean="0"/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ctrlPr>
                            <a:rPr lang="cs-CZ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á</m:t>
                          </m:r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𝑠𝑜𝑏𝑛</m:t>
                          </m:r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ý </m:t>
                          </m:r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𝑓𝑎𝑘𝑡𝑜𝑟</m:t>
                          </m:r>
                        </m:e>
                      </m:d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cs-CZ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cs-CZ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cs-CZ" b="0" i="1" smtClean="0">
                                      <a:latin typeface="Cambria Math" panose="02040503050406030204" pitchFamily="18" charset="0"/>
                                    </a:rPr>
                                    <m:t>50</m:t>
                                  </m:r>
                                </m:num>
                                <m:den>
                                  <m:r>
                                    <a:rPr lang="cs-CZ" b="0" i="1" smtClean="0">
                                      <a:latin typeface="Cambria Math" panose="02040503050406030204" pitchFamily="18" charset="0"/>
                                    </a:rPr>
                                    <m:t>𝐶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cs-CZ" b="0" dirty="0" smtClean="0"/>
              </a:p>
              <a:p>
                <a:endParaRPr lang="cs-CZ" dirty="0" smtClean="0"/>
              </a:p>
              <a:p>
                <a:r>
                  <a:rPr lang="cs-CZ" dirty="0" smtClean="0"/>
                  <a:t>Nebo lze rovnou využít vztah: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cs-CZ" i="1"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cs-CZ" i="1"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á</m:t>
                          </m:r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𝑠𝑜𝑏𝑛</m:t>
                          </m:r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ý </m:t>
                          </m:r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𝑓𝑎𝑘𝑡𝑜𝑟</m:t>
                          </m:r>
                        </m:e>
                      </m:d>
                      <m:r>
                        <a:rPr lang="cs-CZ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2500</m:t>
                      </m:r>
                      <m:sSup>
                        <m:sSup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cs-CZ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cs-CZ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cs-CZ" b="0" i="1" smtClean="0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num>
                                <m:den>
                                  <m:r>
                                    <a:rPr lang="cs-CZ" b="0" i="1" smtClean="0"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8" name="Zástupný symbol pro obsah 7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42" t="-94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Zástupný symbol pro obsah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663"/>
          <a:stretch/>
        </p:blipFill>
        <p:spPr>
          <a:xfrm>
            <a:off x="7162823" y="2663063"/>
            <a:ext cx="2314575" cy="2875824"/>
          </a:xfrm>
          <a:prstGeom prst="rect">
            <a:avLst/>
          </a:prstGeom>
        </p:spPr>
      </p:pic>
      <p:sp>
        <p:nvSpPr>
          <p:cNvPr id="5" name="Zástupný symbol pro obsah 2"/>
          <p:cNvSpPr txBox="1">
            <a:spLocks/>
          </p:cNvSpPr>
          <p:nvPr/>
        </p:nvSpPr>
        <p:spPr>
          <a:xfrm>
            <a:off x="7484848" y="5372181"/>
            <a:ext cx="1670523" cy="27862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400" dirty="0" err="1" smtClean="0"/>
              <a:t>Šmelko</a:t>
            </a:r>
            <a:r>
              <a:rPr lang="cs-CZ" sz="1400" dirty="0" smtClean="0"/>
              <a:t> (2000)</a:t>
            </a:r>
          </a:p>
        </p:txBody>
      </p:sp>
    </p:spTree>
    <p:extLst>
      <p:ext uri="{BB962C8B-B14F-4D97-AF65-F5344CB8AC3E}">
        <p14:creationId xmlns:p14="http://schemas.microsoft.com/office/powerpoint/2010/main" val="1217235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Pomůcky na měření kruhové výčetní </a:t>
            </a:r>
            <a:r>
              <a:rPr lang="cs-CZ" dirty="0" smtClean="0"/>
              <a:t>základny – optický klín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cs-CZ" dirty="0" smtClean="0"/>
                  <a:t>Cejchování optického klínu = určení jeho násobného faktoru  v praxi:</a:t>
                </a:r>
              </a:p>
              <a:p>
                <a:pPr lvl="1"/>
                <a:r>
                  <a:rPr lang="cs-CZ" dirty="0" smtClean="0"/>
                  <a:t>Výběr libovolného stromu a změření jeho výčetní tloušťky </a:t>
                </a:r>
                <a:r>
                  <a:rPr lang="cs-CZ" b="1" i="1" dirty="0" smtClean="0"/>
                  <a:t>d</a:t>
                </a:r>
                <a:r>
                  <a:rPr lang="cs-CZ" dirty="0" smtClean="0"/>
                  <a:t> (např. 26 cm)</a:t>
                </a:r>
              </a:p>
              <a:p>
                <a:pPr lvl="1"/>
                <a:r>
                  <a:rPr lang="cs-CZ" dirty="0" smtClean="0"/>
                  <a:t>Odstup na takovou vzdálenost </a:t>
                </a:r>
                <a:r>
                  <a:rPr lang="cs-CZ" b="1" i="1" dirty="0" smtClean="0"/>
                  <a:t>R</a:t>
                </a:r>
                <a:r>
                  <a:rPr lang="cs-CZ" dirty="0" smtClean="0"/>
                  <a:t>, že strom se přes klín zobrazuje přesně jako hraniční (např. 12,80 m)</a:t>
                </a:r>
              </a:p>
              <a:p>
                <a:pPr lvl="1"/>
                <a:r>
                  <a:rPr lang="cs-CZ" dirty="0" smtClean="0"/>
                  <a:t>Dosazení hodnot do vzorce na výpočet násobného faktoru:</a:t>
                </a:r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cs-CZ" i="1">
                          <a:latin typeface="Cambria Math" panose="02040503050406030204" pitchFamily="18" charset="0"/>
                        </a:rPr>
                        <m:t> =2500</m:t>
                      </m:r>
                      <m:sSup>
                        <m:sSup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cs-CZ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cs-CZ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cs-CZ" i="1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num>
                                <m:den>
                                  <m:r>
                                    <a:rPr lang="cs-CZ" i="1"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cs-CZ" i="1">
                          <a:latin typeface="Cambria Math" panose="02040503050406030204" pitchFamily="18" charset="0"/>
                        </a:rPr>
                        <m:t>=2500</m:t>
                      </m:r>
                      <m:sSup>
                        <m:sSup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cs-CZ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cs-CZ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cs-CZ" b="0" i="1" smtClean="0">
                                      <a:latin typeface="Cambria Math" panose="02040503050406030204" pitchFamily="18" charset="0"/>
                                    </a:rPr>
                                    <m:t>𝑑</m:t>
                                  </m:r>
                                </m:num>
                                <m:den>
                                  <m:r>
                                    <a:rPr lang="cs-CZ" b="0" i="1" smtClean="0"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i="1">
                          <a:latin typeface="Cambria Math" panose="02040503050406030204" pitchFamily="18" charset="0"/>
                        </a:rPr>
                        <m:t>2500</m:t>
                      </m:r>
                      <m:sSup>
                        <m:sSup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cs-CZ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cs-CZ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cs-CZ" b="0" i="1" smtClean="0">
                                      <a:latin typeface="Cambria Math" panose="02040503050406030204" pitchFamily="18" charset="0"/>
                                    </a:rPr>
                                    <m:t>26</m:t>
                                  </m:r>
                                </m:num>
                                <m:den>
                                  <m:r>
                                    <a:rPr lang="cs-CZ" b="0" i="1" smtClean="0">
                                      <a:latin typeface="Cambria Math" panose="02040503050406030204" pitchFamily="18" charset="0"/>
                                    </a:rPr>
                                    <m:t>1280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m:rPr>
                          <m:nor/>
                        </m:rPr>
                        <a:rPr lang="cs-CZ" dirty="0"/>
                        <m:t>=</m:t>
                      </m:r>
                      <m:r>
                        <m:rPr>
                          <m:nor/>
                        </m:rPr>
                        <a:rPr lang="cs-CZ" b="0" i="0" dirty="0" smtClean="0"/>
                        <m:t> 1,0315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42" t="-94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Obrázek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621" t="32857" r="35530" b="24935"/>
          <a:stretch/>
        </p:blipFill>
        <p:spPr>
          <a:xfrm>
            <a:off x="4100769" y="4634649"/>
            <a:ext cx="1890727" cy="21410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0129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Pomůcky na měření kruhové výčetní </a:t>
            </a:r>
            <a:r>
              <a:rPr lang="cs-CZ" dirty="0" smtClean="0"/>
              <a:t>základny – zrcadlový </a:t>
            </a:r>
            <a:r>
              <a:rPr lang="cs-CZ" dirty="0" err="1" smtClean="0"/>
              <a:t>relaskop</a:t>
            </a:r>
            <a:endParaRPr lang="en-GB" dirty="0"/>
          </a:p>
        </p:txBody>
      </p:sp>
      <p:sp>
        <p:nvSpPr>
          <p:cNvPr id="9" name="Zástupný symbol pro obsah 8"/>
          <p:cNvSpPr>
            <a:spLocks noGrp="1"/>
          </p:cNvSpPr>
          <p:nvPr>
            <p:ph idx="1"/>
          </p:nvPr>
        </p:nvSpPr>
        <p:spPr>
          <a:xfrm>
            <a:off x="677334" y="2160589"/>
            <a:ext cx="5688632" cy="3880773"/>
          </a:xfrm>
        </p:spPr>
        <p:txBody>
          <a:bodyPr/>
          <a:lstStyle/>
          <a:p>
            <a:r>
              <a:rPr lang="cs-CZ" dirty="0" smtClean="0"/>
              <a:t>Kromě KVZ také:</a:t>
            </a:r>
          </a:p>
          <a:p>
            <a:pPr lvl="1"/>
            <a:r>
              <a:rPr lang="cs-CZ" dirty="0" smtClean="0"/>
              <a:t>výčetní tloušťka kdekoliv na stromě</a:t>
            </a:r>
          </a:p>
          <a:p>
            <a:pPr lvl="1"/>
            <a:r>
              <a:rPr lang="cs-CZ" dirty="0" smtClean="0"/>
              <a:t>Výška stromu</a:t>
            </a:r>
          </a:p>
          <a:p>
            <a:pPr lvl="1"/>
            <a:r>
              <a:rPr lang="cs-CZ" dirty="0" smtClean="0"/>
              <a:t>Měření výtvarnicové výšky</a:t>
            </a:r>
          </a:p>
          <a:p>
            <a:pPr lvl="1"/>
            <a:r>
              <a:rPr lang="cs-CZ" dirty="0" smtClean="0"/>
              <a:t>Sklon svahu</a:t>
            </a:r>
          </a:p>
          <a:p>
            <a:r>
              <a:rPr lang="cs-CZ" dirty="0" smtClean="0"/>
              <a:t>Automatická korekce na sklon svahu</a:t>
            </a:r>
          </a:p>
          <a:p>
            <a:r>
              <a:rPr lang="cs-CZ" dirty="0" smtClean="0"/>
              <a:t>Pouze pevně dané </a:t>
            </a:r>
            <a:r>
              <a:rPr lang="cs-CZ" dirty="0" err="1" smtClean="0"/>
              <a:t>odstupové</a:t>
            </a:r>
            <a:r>
              <a:rPr lang="cs-CZ" dirty="0" smtClean="0"/>
              <a:t> vzdálenosti (15, 20, 25, 30 m)</a:t>
            </a:r>
            <a:endParaRPr lang="cs-CZ" dirty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5301" y="2160589"/>
            <a:ext cx="2461453" cy="3836125"/>
          </a:xfrm>
          <a:prstGeom prst="rect">
            <a:avLst/>
          </a:prstGeom>
        </p:spPr>
      </p:pic>
      <p:sp>
        <p:nvSpPr>
          <p:cNvPr id="6" name="Obdélník 5"/>
          <p:cNvSpPr/>
          <p:nvPr/>
        </p:nvSpPr>
        <p:spPr>
          <a:xfrm>
            <a:off x="5995058" y="6148526"/>
            <a:ext cx="2103914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300" dirty="0" smtClean="0"/>
              <a:t>https://www.silvanus.at/relaskop-s-175-ms.html</a:t>
            </a:r>
            <a:endParaRPr lang="cs-CZ" sz="1300" dirty="0"/>
          </a:p>
        </p:txBody>
      </p:sp>
    </p:spTree>
    <p:extLst>
      <p:ext uri="{BB962C8B-B14F-4D97-AF65-F5344CB8AC3E}">
        <p14:creationId xmlns:p14="http://schemas.microsoft.com/office/powerpoint/2010/main" val="2897950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Pomůcky na měření kruhové výčetní </a:t>
            </a:r>
            <a:r>
              <a:rPr lang="cs-CZ" dirty="0" smtClean="0"/>
              <a:t>základny - </a:t>
            </a:r>
            <a:r>
              <a:rPr lang="cs-CZ" dirty="0" err="1" smtClean="0"/>
              <a:t>telerelaskop</a:t>
            </a:r>
            <a:endParaRPr lang="en-GB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677334" y="2160589"/>
            <a:ext cx="4408472" cy="3880773"/>
          </a:xfrm>
        </p:spPr>
        <p:txBody>
          <a:bodyPr/>
          <a:lstStyle/>
          <a:p>
            <a:r>
              <a:rPr lang="cs-CZ" dirty="0" smtClean="0"/>
              <a:t>Vyžaduje stativ</a:t>
            </a:r>
          </a:p>
          <a:p>
            <a:r>
              <a:rPr lang="cs-CZ" dirty="0" smtClean="0"/>
              <a:t>Z libovolné </a:t>
            </a:r>
            <a:r>
              <a:rPr lang="cs-CZ" dirty="0" err="1" smtClean="0"/>
              <a:t>odstupové</a:t>
            </a:r>
            <a:r>
              <a:rPr lang="cs-CZ" dirty="0" smtClean="0"/>
              <a:t> vzdálenosti</a:t>
            </a:r>
          </a:p>
          <a:p>
            <a:r>
              <a:rPr lang="cs-CZ" dirty="0" smtClean="0"/>
              <a:t>Stejné funkce jako zrcadlový </a:t>
            </a:r>
            <a:r>
              <a:rPr lang="cs-CZ" dirty="0" err="1" smtClean="0"/>
              <a:t>relaskop</a:t>
            </a:r>
            <a:endParaRPr lang="cs-CZ" dirty="0" smtClean="0"/>
          </a:p>
          <a:p>
            <a:r>
              <a:rPr lang="cs-CZ" dirty="0" smtClean="0"/>
              <a:t>Principiálně se jedná o tachymetrický přístroj – 1 tachymetrická jednotka = 1 % vodorovné </a:t>
            </a:r>
            <a:r>
              <a:rPr lang="cs-CZ" dirty="0" err="1" smtClean="0"/>
              <a:t>odstupové</a:t>
            </a:r>
            <a:r>
              <a:rPr lang="cs-CZ" dirty="0" smtClean="0"/>
              <a:t> vzdálenosti od stromu</a:t>
            </a:r>
            <a:endParaRPr lang="cs-CZ" dirty="0"/>
          </a:p>
        </p:txBody>
      </p:sp>
      <p:sp>
        <p:nvSpPr>
          <p:cNvPr id="7" name="Obdélník 6"/>
          <p:cNvSpPr/>
          <p:nvPr/>
        </p:nvSpPr>
        <p:spPr>
          <a:xfrm>
            <a:off x="5185615" y="5628417"/>
            <a:ext cx="3196223" cy="6924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300" dirty="0" smtClean="0"/>
              <a:t>https://fennerschool-associated.anu.edu.au/mensuration/gr/TELEREL.GIF</a:t>
            </a:r>
            <a:endParaRPr lang="cs-CZ" sz="1300" dirty="0"/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5615" y="2160589"/>
            <a:ext cx="4088387" cy="3467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3098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Měření kruhové výčetní základy pomocí </a:t>
            </a:r>
            <a:r>
              <a:rPr lang="cs-CZ" dirty="0" err="1" smtClean="0"/>
              <a:t>relaskopické</a:t>
            </a:r>
            <a:r>
              <a:rPr lang="cs-CZ" dirty="0"/>
              <a:t> </a:t>
            </a:r>
            <a:r>
              <a:rPr lang="cs-CZ" dirty="0" smtClean="0"/>
              <a:t>hole</a:t>
            </a:r>
            <a:endParaRPr lang="en-GB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1055843" y="5495154"/>
            <a:ext cx="7839649" cy="393179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sz="7200" dirty="0" smtClean="0"/>
              <a:t>Strom zaujatý  			  strom hraniční 		    	strom nezaujatý</a:t>
            </a:r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206"/>
          <a:stretch/>
        </p:blipFill>
        <p:spPr>
          <a:xfrm>
            <a:off x="722468" y="2162850"/>
            <a:ext cx="2355941" cy="3008590"/>
          </a:xfrm>
          <a:prstGeom prst="rect">
            <a:avLst/>
          </a:prstGeom>
        </p:spPr>
      </p:pic>
      <p:pic>
        <p:nvPicPr>
          <p:cNvPr id="9" name="Obrázek 8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058" b="-1255"/>
          <a:stretch/>
        </p:blipFill>
        <p:spPr>
          <a:xfrm>
            <a:off x="3398993" y="2418080"/>
            <a:ext cx="2552700" cy="3247322"/>
          </a:xfrm>
          <a:prstGeom prst="rect">
            <a:avLst/>
          </a:prstGeom>
        </p:spPr>
      </p:pic>
      <p:pic>
        <p:nvPicPr>
          <p:cNvPr id="10" name="Obrázek 9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156"/>
          <a:stretch/>
        </p:blipFill>
        <p:spPr>
          <a:xfrm>
            <a:off x="5951693" y="2117407"/>
            <a:ext cx="2676525" cy="30540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7210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Měření kruhové výčetní základy pomocí </a:t>
            </a:r>
            <a:r>
              <a:rPr lang="cs-CZ" dirty="0" smtClean="0"/>
              <a:t>optického klínu</a:t>
            </a:r>
            <a:endParaRPr lang="en-GB" dirty="0"/>
          </a:p>
        </p:txBody>
      </p:sp>
      <p:pic>
        <p:nvPicPr>
          <p:cNvPr id="4" name="Picture 4" descr="C:\výuka\výuka 2003-2004 LS\Dendrometrie I bakaláři prezenční\pomocné soubory\obrázky\2-26.bm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202" y="2590800"/>
            <a:ext cx="8686800" cy="262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Zástupný symbol pro obsah 2"/>
          <p:cNvSpPr txBox="1">
            <a:spLocks/>
          </p:cNvSpPr>
          <p:nvPr/>
        </p:nvSpPr>
        <p:spPr>
          <a:xfrm>
            <a:off x="7517020" y="5216525"/>
            <a:ext cx="1670523" cy="27862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400" dirty="0" err="1" smtClean="0"/>
              <a:t>Šmelko</a:t>
            </a:r>
            <a:r>
              <a:rPr lang="cs-CZ" sz="1400" dirty="0" smtClean="0"/>
              <a:t> (2000)</a:t>
            </a:r>
          </a:p>
        </p:txBody>
      </p:sp>
      <p:sp>
        <p:nvSpPr>
          <p:cNvPr id="6" name="Zástupný symbol pro obsah 2"/>
          <p:cNvSpPr txBox="1">
            <a:spLocks/>
          </p:cNvSpPr>
          <p:nvPr/>
        </p:nvSpPr>
        <p:spPr>
          <a:xfrm>
            <a:off x="1055843" y="5495154"/>
            <a:ext cx="7839649" cy="393179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sz="7200" dirty="0" smtClean="0"/>
              <a:t>Strom zaujatý  			  strom hraniční 		    	strom nezaujatý</a:t>
            </a:r>
          </a:p>
        </p:txBody>
      </p:sp>
    </p:spTree>
    <p:extLst>
      <p:ext uri="{BB962C8B-B14F-4D97-AF65-F5344CB8AC3E}">
        <p14:creationId xmlns:p14="http://schemas.microsoft.com/office/powerpoint/2010/main" val="4206115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Praktické provedení </a:t>
            </a:r>
            <a:r>
              <a:rPr lang="cs-CZ" dirty="0" err="1" smtClean="0"/>
              <a:t>relaskopování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u="sng" dirty="0" smtClean="0"/>
              <a:t>Terénní práce:</a:t>
            </a:r>
          </a:p>
          <a:p>
            <a:r>
              <a:rPr lang="cs-CZ" dirty="0" smtClean="0"/>
              <a:t>Seznámení se s porostem a jeho podmínkami (hranice, terén, dřevinné složení atd.)</a:t>
            </a:r>
          </a:p>
          <a:p>
            <a:r>
              <a:rPr lang="cs-CZ" dirty="0" smtClean="0"/>
              <a:t>Volba </a:t>
            </a:r>
            <a:r>
              <a:rPr lang="cs-CZ" dirty="0" err="1" smtClean="0"/>
              <a:t>relaskopické</a:t>
            </a:r>
            <a:r>
              <a:rPr lang="cs-CZ" dirty="0" smtClean="0"/>
              <a:t> pomůcky a stanovení jejího násobného faktoru</a:t>
            </a:r>
          </a:p>
          <a:p>
            <a:r>
              <a:rPr lang="cs-CZ" dirty="0" smtClean="0"/>
              <a:t>Určení stupně rozrůzněnosti (SR) zásoby porostu (stupnice 1-5)</a:t>
            </a:r>
          </a:p>
          <a:p>
            <a:r>
              <a:rPr lang="cs-CZ" dirty="0" smtClean="0"/>
              <a:t>Podle SR určit počet </a:t>
            </a:r>
            <a:r>
              <a:rPr lang="cs-CZ" dirty="0" err="1" smtClean="0"/>
              <a:t>relaskopických</a:t>
            </a:r>
            <a:r>
              <a:rPr lang="cs-CZ" dirty="0" smtClean="0"/>
              <a:t> stanovišť (v tomto případě se počítá s obecnou přesností metody do 10 %) (alternativně lze určit počet </a:t>
            </a:r>
            <a:r>
              <a:rPr lang="cs-CZ" dirty="0" err="1" smtClean="0"/>
              <a:t>relaskopických</a:t>
            </a:r>
            <a:r>
              <a:rPr lang="cs-CZ" dirty="0" smtClean="0"/>
              <a:t> stanovišť podle klasického vzorce na velikost výběru (dle požadované přesnosti, spolehlivosti a variability zásoby)</a:t>
            </a:r>
          </a:p>
          <a:p>
            <a:r>
              <a:rPr lang="cs-CZ" dirty="0" smtClean="0"/>
              <a:t>Na základě počtu stanovišť a plochy porostu určit </a:t>
            </a:r>
            <a:r>
              <a:rPr lang="cs-CZ" dirty="0" err="1" smtClean="0"/>
              <a:t>odstupovou</a:t>
            </a:r>
            <a:r>
              <a:rPr lang="cs-CZ" dirty="0" smtClean="0"/>
              <a:t> vzdálenost (nejčastěji využíván čtvercový spon)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1068960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Praktické provedení </a:t>
            </a:r>
            <a:r>
              <a:rPr lang="cs-CZ" dirty="0" err="1"/>
              <a:t>relaskopování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cs-CZ" dirty="0" smtClean="0"/>
                  <a:t>Určení pozice prvního stanoviště – ½ stanovené </a:t>
                </a:r>
                <a:r>
                  <a:rPr lang="cs-CZ" dirty="0" err="1" smtClean="0"/>
                  <a:t>odstupové</a:t>
                </a:r>
                <a:r>
                  <a:rPr lang="cs-CZ" dirty="0" smtClean="0"/>
                  <a:t> vzdálenosti od hranice porostu – strom, na který jsem měřil vzdálenost, tak označit páskou s číslem stanoviště a 2 m jižně od něj umístit kolík, který určuje střed </a:t>
                </a:r>
                <a:r>
                  <a:rPr lang="cs-CZ" dirty="0" err="1" smtClean="0"/>
                  <a:t>relaskopického</a:t>
                </a:r>
                <a:r>
                  <a:rPr lang="cs-CZ" dirty="0" smtClean="0"/>
                  <a:t> stanoviště</a:t>
                </a:r>
              </a:p>
              <a:p>
                <a:r>
                  <a:rPr lang="cs-CZ" dirty="0" smtClean="0"/>
                  <a:t>Pomocí </a:t>
                </a:r>
                <a:r>
                  <a:rPr lang="cs-CZ" dirty="0" err="1" smtClean="0"/>
                  <a:t>relaskopické</a:t>
                </a:r>
                <a:r>
                  <a:rPr lang="cs-CZ" dirty="0" smtClean="0"/>
                  <a:t> pomůcky (a znalosti jejího násobného faktoru c) spočítat na stanovišti pro každou dřevinu zvlášť kruhovou výčetní základnu/ha</a:t>
                </a:r>
              </a:p>
              <a:p>
                <a:r>
                  <a:rPr lang="cs-CZ" dirty="0" smtClean="0"/>
                  <a:t>Pro každou dřevinu určit střední tloušťku (pomocí odhadního vzorce 		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cs-CZ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</m:acc>
                    <m:r>
                      <a:rPr lang="cs-CZ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cs-CZ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cs-CZ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b="0" i="1" smtClean="0">
                                <a:latin typeface="Cambria Math" panose="02040503050406030204" pitchFamily="18" charset="0"/>
                              </a:rPr>
                              <m:t>𝑑</m:t>
                            </m:r>
                          </m:e>
                          <m:sub>
                            <m:r>
                              <a:rPr lang="cs-CZ" b="0" i="1" smtClean="0">
                                <a:latin typeface="Cambria Math" panose="02040503050406030204" pitchFamily="18" charset="0"/>
                              </a:rPr>
                              <m:t>𝑚𝑎𝑥</m:t>
                            </m:r>
                          </m:sub>
                        </m:sSub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cs-CZ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b="0" i="1" smtClean="0">
                                <a:latin typeface="Cambria Math" panose="02040503050406030204" pitchFamily="18" charset="0"/>
                              </a:rPr>
                              <m:t>𝑑</m:t>
                            </m:r>
                          </m:e>
                          <m:sub>
                            <m:r>
                              <a:rPr lang="cs-CZ" b="0" i="1" smtClean="0">
                                <a:latin typeface="Cambria Math" panose="02040503050406030204" pitchFamily="18" charset="0"/>
                              </a:rPr>
                              <m:t>𝑚𝑖𝑛</m:t>
                            </m:r>
                          </m:sub>
                        </m:sSub>
                      </m:num>
                      <m:den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cs-CZ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r>
                  <a:rPr lang="cs-CZ" dirty="0" smtClean="0"/>
                  <a:t> aplikovaného na zaujaté a hraniční stromy)</a:t>
                </a:r>
              </a:p>
              <a:p>
                <a:r>
                  <a:rPr lang="cs-CZ" dirty="0" smtClean="0"/>
                  <a:t>Pro strom se střední tloušťkou změřit jeho výšku a tu označit za střední výšku</a:t>
                </a:r>
              </a:p>
              <a:p>
                <a:r>
                  <a:rPr lang="cs-CZ" dirty="0" smtClean="0"/>
                  <a:t>Změřit sklon terénu ve stupních na stanovišti</a:t>
                </a:r>
              </a:p>
              <a:p>
                <a:r>
                  <a:rPr lang="cs-CZ" dirty="0" smtClean="0"/>
                  <a:t>Přesun na druhé stanoviště již na plnou </a:t>
                </a:r>
                <a:r>
                  <a:rPr lang="cs-CZ" dirty="0" err="1" smtClean="0"/>
                  <a:t>odstupovou</a:t>
                </a:r>
                <a:r>
                  <a:rPr lang="cs-CZ" dirty="0" smtClean="0"/>
                  <a:t> vzdálenost</a:t>
                </a:r>
                <a:endParaRPr lang="cs-CZ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42" t="-942" r="-355" b="-1884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634754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Relaskopická</a:t>
            </a:r>
            <a:r>
              <a:rPr lang="cs-CZ" dirty="0" smtClean="0"/>
              <a:t> metoda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Výběrová reprezentativní metoda založená na principu „úhlového měření stromů“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Odvozena v roce 1948 prof. Walterem </a:t>
            </a:r>
            <a:r>
              <a:rPr lang="cs-CZ" dirty="0" err="1" smtClean="0"/>
              <a:t>Bitterlichem</a:t>
            </a: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Klíčové je měření kruhové výčetní základny na hektar s využitím záměrného úhlů vytvořeného </a:t>
            </a:r>
            <a:r>
              <a:rPr lang="cs-CZ" dirty="0" err="1" smtClean="0"/>
              <a:t>relaskopickou</a:t>
            </a:r>
            <a:r>
              <a:rPr lang="cs-CZ" dirty="0" smtClean="0"/>
              <a:t> pomůckou</a:t>
            </a:r>
          </a:p>
          <a:p>
            <a:endParaRPr lang="cs-CZ" dirty="0"/>
          </a:p>
          <a:p>
            <a:r>
              <a:rPr lang="cs-CZ" dirty="0" smtClean="0"/>
              <a:t>Využívá virtuálních kruhových zkusných ploch na úrovni jednotlivého stromu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4044502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Praktické provedení </a:t>
            </a:r>
            <a:r>
              <a:rPr lang="cs-CZ" dirty="0" err="1"/>
              <a:t>relaskopování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Od druhého stanoviště se již opakuje postup jako na prvním stanovišti</a:t>
            </a:r>
          </a:p>
          <a:p>
            <a:r>
              <a:rPr lang="cs-CZ" dirty="0" smtClean="0"/>
              <a:t>Po proměření všech </a:t>
            </a:r>
            <a:r>
              <a:rPr lang="cs-CZ" dirty="0" err="1" smtClean="0"/>
              <a:t>relaskopických</a:t>
            </a:r>
            <a:r>
              <a:rPr lang="cs-CZ" dirty="0" smtClean="0"/>
              <a:t> stanovišť provést přímo v terénu ještě test racionality (viz cvičení 6A) – další postup je již ve fázi kancelářských prací</a:t>
            </a:r>
          </a:p>
          <a:p>
            <a:endParaRPr lang="cs-CZ" dirty="0"/>
          </a:p>
          <a:p>
            <a:r>
              <a:rPr lang="cs-CZ" u="sng" dirty="0" smtClean="0"/>
              <a:t>Kancelářské práce </a:t>
            </a:r>
            <a:r>
              <a:rPr lang="cs-CZ" dirty="0" smtClean="0"/>
              <a:t>(detailní popis viz cvičení 6A):</a:t>
            </a:r>
          </a:p>
          <a:p>
            <a:r>
              <a:rPr lang="cs-CZ" dirty="0" smtClean="0"/>
              <a:t>Výpočet G/ha po dřevinách i za porost a to včetně všech korekcí – na svah i na násobný faktor</a:t>
            </a:r>
          </a:p>
          <a:p>
            <a:r>
              <a:rPr lang="cs-CZ" dirty="0" smtClean="0"/>
              <a:t>Stanovení výtvarnicových výšek</a:t>
            </a:r>
          </a:p>
          <a:p>
            <a:r>
              <a:rPr lang="cs-CZ" dirty="0" smtClean="0"/>
              <a:t>Výpočet zásoby dřeviny a porostu (s kůrou i bez kůry)</a:t>
            </a:r>
          </a:p>
          <a:p>
            <a:r>
              <a:rPr lang="cs-CZ" dirty="0" smtClean="0"/>
              <a:t>Dokončení popisu porostu dopočítáním ostatních taxačních veličin (zastoupení, </a:t>
            </a:r>
            <a:r>
              <a:rPr lang="cs-CZ" dirty="0" err="1" smtClean="0"/>
              <a:t>zakmenění</a:t>
            </a:r>
            <a:r>
              <a:rPr lang="cs-CZ" dirty="0" smtClean="0"/>
              <a:t>, AVB, RVB atd.)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3097205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Výpočet zásoby porostu</a:t>
            </a:r>
            <a:r>
              <a:rPr lang="cs-CZ" baseline="-25000" dirty="0" smtClean="0"/>
              <a:t> </a:t>
            </a:r>
            <a:r>
              <a:rPr lang="cs-CZ" dirty="0" smtClean="0"/>
              <a:t>a zásoby na hektar</a:t>
            </a:r>
            <a:endParaRPr lang="cs-CZ" baseline="-25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 err="1"/>
              <a:t>V</a:t>
            </a:r>
            <a:r>
              <a:rPr lang="cs-CZ" b="1" baseline="-25000" dirty="0" err="1"/>
              <a:t>s.k</a:t>
            </a:r>
            <a:r>
              <a:rPr lang="cs-CZ" b="1" baseline="-25000" dirty="0"/>
              <a:t>./ha </a:t>
            </a:r>
            <a:r>
              <a:rPr lang="cs-CZ" b="1" dirty="0"/>
              <a:t>dřeviny = </a:t>
            </a:r>
            <a:r>
              <a:rPr lang="cs-CZ" b="1" dirty="0" err="1"/>
              <a:t>G̅</a:t>
            </a:r>
            <a:r>
              <a:rPr lang="cs-CZ" b="1" baseline="-25000" dirty="0" err="1"/>
              <a:t>upr</a:t>
            </a:r>
            <a:r>
              <a:rPr lang="cs-CZ" b="1" dirty="0"/>
              <a:t>/ha * JHF </a:t>
            </a:r>
            <a:endParaRPr lang="cs-CZ" b="1" dirty="0" smtClean="0"/>
          </a:p>
          <a:p>
            <a:endParaRPr lang="cs-CZ" b="1" dirty="0"/>
          </a:p>
          <a:p>
            <a:pPr marL="0" indent="0">
              <a:buNone/>
            </a:pPr>
            <a:r>
              <a:rPr lang="cs-CZ" b="1" dirty="0" err="1"/>
              <a:t>V</a:t>
            </a:r>
            <a:r>
              <a:rPr lang="cs-CZ" b="1" baseline="-25000" dirty="0" err="1"/>
              <a:t>s.k</a:t>
            </a:r>
            <a:r>
              <a:rPr lang="cs-CZ" b="1" baseline="-25000" dirty="0"/>
              <a:t>./porost </a:t>
            </a:r>
            <a:r>
              <a:rPr lang="cs-CZ" b="1" dirty="0" smtClean="0"/>
              <a:t>dřeviny = </a:t>
            </a:r>
            <a:r>
              <a:rPr lang="cs-CZ" b="1" dirty="0" err="1"/>
              <a:t>V</a:t>
            </a:r>
            <a:r>
              <a:rPr lang="cs-CZ" b="1" baseline="-25000" dirty="0" err="1"/>
              <a:t>s.k</a:t>
            </a:r>
            <a:r>
              <a:rPr lang="cs-CZ" b="1" baseline="-25000" dirty="0"/>
              <a:t>./ha </a:t>
            </a:r>
            <a:r>
              <a:rPr lang="cs-CZ" b="1" dirty="0"/>
              <a:t>dřeviny * </a:t>
            </a:r>
            <a:r>
              <a:rPr lang="cs-CZ" b="1" dirty="0" smtClean="0"/>
              <a:t>výměra porostu</a:t>
            </a:r>
          </a:p>
          <a:p>
            <a:pPr marL="0" indent="0">
              <a:buNone/>
            </a:pPr>
            <a:endParaRPr lang="cs-CZ" b="1" dirty="0" smtClean="0"/>
          </a:p>
          <a:p>
            <a:pPr marL="0" indent="0">
              <a:buNone/>
            </a:pPr>
            <a:r>
              <a:rPr lang="cs-CZ" b="1" dirty="0" err="1"/>
              <a:t>V</a:t>
            </a:r>
            <a:r>
              <a:rPr lang="cs-CZ" b="1" baseline="-25000" dirty="0" err="1"/>
              <a:t>s.k</a:t>
            </a:r>
            <a:r>
              <a:rPr lang="cs-CZ" b="1" baseline="-25000" dirty="0"/>
              <a:t>./</a:t>
            </a:r>
            <a:r>
              <a:rPr lang="cs-CZ" b="1" baseline="-25000" dirty="0" smtClean="0"/>
              <a:t>porost</a:t>
            </a:r>
            <a:r>
              <a:rPr lang="cs-CZ" b="1" dirty="0" smtClean="0"/>
              <a:t> celkem= </a:t>
            </a:r>
            <a:r>
              <a:rPr lang="el-GR" b="1" dirty="0" smtClean="0"/>
              <a:t>Σ</a:t>
            </a:r>
            <a:r>
              <a:rPr lang="cs-CZ" b="1" dirty="0" smtClean="0"/>
              <a:t> </a:t>
            </a:r>
            <a:r>
              <a:rPr lang="cs-CZ" b="1" dirty="0" err="1"/>
              <a:t>V</a:t>
            </a:r>
            <a:r>
              <a:rPr lang="cs-CZ" b="1" baseline="-25000" dirty="0" err="1"/>
              <a:t>s.k</a:t>
            </a:r>
            <a:r>
              <a:rPr lang="cs-CZ" b="1" baseline="-25000" dirty="0"/>
              <a:t>./porost </a:t>
            </a:r>
            <a:r>
              <a:rPr lang="cs-CZ" b="1" dirty="0"/>
              <a:t>dřeviny   </a:t>
            </a:r>
            <a:endParaRPr lang="cs-CZ" b="1" dirty="0" smtClean="0"/>
          </a:p>
          <a:p>
            <a:endParaRPr lang="cs-CZ" b="1" dirty="0"/>
          </a:p>
          <a:p>
            <a:pPr marL="0" indent="0">
              <a:buNone/>
            </a:pPr>
            <a:r>
              <a:rPr lang="cs-CZ" b="1" dirty="0" err="1"/>
              <a:t>V</a:t>
            </a:r>
            <a:r>
              <a:rPr lang="cs-CZ" b="1" baseline="-25000" dirty="0" err="1"/>
              <a:t>b.k</a:t>
            </a:r>
            <a:r>
              <a:rPr lang="cs-CZ" b="1" baseline="-25000" dirty="0"/>
              <a:t>. </a:t>
            </a:r>
            <a:r>
              <a:rPr lang="cs-CZ" b="1" dirty="0"/>
              <a:t>= </a:t>
            </a:r>
            <a:r>
              <a:rPr lang="cs-CZ" b="1" dirty="0" err="1"/>
              <a:t>V</a:t>
            </a:r>
            <a:r>
              <a:rPr lang="cs-CZ" b="1" baseline="-25000" dirty="0" err="1"/>
              <a:t>s.k</a:t>
            </a:r>
            <a:r>
              <a:rPr lang="cs-CZ" b="1" baseline="-25000" dirty="0"/>
              <a:t>.</a:t>
            </a:r>
            <a:r>
              <a:rPr lang="cs-CZ" b="1" dirty="0"/>
              <a:t> * koeficient na kůru</a:t>
            </a:r>
          </a:p>
          <a:p>
            <a:endParaRPr lang="cs-CZ" dirty="0"/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426015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Zásady pro správné měření </a:t>
            </a:r>
            <a:r>
              <a:rPr lang="cs-CZ" dirty="0"/>
              <a:t>kruhové výčetní základny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Měřit vždy ve výčetní výšce</a:t>
            </a:r>
          </a:p>
          <a:p>
            <a:endParaRPr lang="cs-CZ" dirty="0" smtClean="0"/>
          </a:p>
          <a:p>
            <a:r>
              <a:rPr lang="cs-CZ" dirty="0" smtClean="0"/>
              <a:t>Při použití </a:t>
            </a:r>
            <a:r>
              <a:rPr lang="cs-CZ" dirty="0" err="1" smtClean="0"/>
              <a:t>relaskopické</a:t>
            </a:r>
            <a:r>
              <a:rPr lang="cs-CZ" dirty="0" smtClean="0"/>
              <a:t> hole na středu stanoviště oko měřiče (konec hole)</a:t>
            </a:r>
          </a:p>
          <a:p>
            <a:endParaRPr lang="cs-CZ" dirty="0" smtClean="0"/>
          </a:p>
          <a:p>
            <a:r>
              <a:rPr lang="cs-CZ" dirty="0" smtClean="0"/>
              <a:t>Při použití optického klínu na středu stanoviště přímo klín</a:t>
            </a:r>
          </a:p>
          <a:p>
            <a:endParaRPr lang="cs-CZ" dirty="0"/>
          </a:p>
          <a:p>
            <a:r>
              <a:rPr lang="cs-CZ" dirty="0" smtClean="0"/>
              <a:t>Znát násobný faktor optického klínu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8894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Chyby při měření kruhové </a:t>
            </a:r>
            <a:r>
              <a:rPr lang="cs-CZ" dirty="0"/>
              <a:t>výčetní základny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Chybně určené hraniční stromy</a:t>
            </a:r>
          </a:p>
          <a:p>
            <a:r>
              <a:rPr lang="cs-CZ" dirty="0" smtClean="0"/>
              <a:t>Nezapočítání stromů v zákrytu jiných stromů</a:t>
            </a:r>
          </a:p>
          <a:p>
            <a:r>
              <a:rPr lang="cs-CZ" dirty="0" smtClean="0"/>
              <a:t>Nedodržení vrcholu záměrného úhlu</a:t>
            </a:r>
          </a:p>
          <a:p>
            <a:r>
              <a:rPr lang="cs-CZ" dirty="0" smtClean="0"/>
              <a:t>Nedodržení měření ve výčetní výšce</a:t>
            </a:r>
          </a:p>
          <a:p>
            <a:r>
              <a:rPr lang="cs-CZ" dirty="0" smtClean="0"/>
              <a:t>Nerozlišování jednotlivých etáží</a:t>
            </a:r>
          </a:p>
          <a:p>
            <a:r>
              <a:rPr lang="cs-CZ" dirty="0" smtClean="0"/>
              <a:t>Oční vada měřiče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03520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Seznam citovaných zdrojů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Šmelko</a:t>
            </a:r>
            <a:r>
              <a:rPr lang="cs-CZ" dirty="0" smtClean="0"/>
              <a:t>, Š.(2000): Dendrometria. Vysokoškolská </a:t>
            </a:r>
            <a:r>
              <a:rPr lang="cs-CZ" dirty="0" err="1" smtClean="0"/>
              <a:t>učebnica</a:t>
            </a:r>
            <a:r>
              <a:rPr lang="cs-CZ" dirty="0" smtClean="0"/>
              <a:t>. Technická univerzita </a:t>
            </a:r>
            <a:r>
              <a:rPr lang="cs-CZ" dirty="0" err="1" smtClean="0"/>
              <a:t>vo</a:t>
            </a:r>
            <a:r>
              <a:rPr lang="cs-CZ" dirty="0" smtClean="0"/>
              <a:t> </a:t>
            </a:r>
            <a:r>
              <a:rPr lang="cs-CZ" dirty="0" err="1" smtClean="0"/>
              <a:t>Zvolene</a:t>
            </a:r>
            <a:r>
              <a:rPr lang="cs-CZ" dirty="0" smtClean="0"/>
              <a:t>, Zvolen: 399 s.</a:t>
            </a:r>
          </a:p>
          <a:p>
            <a:r>
              <a:rPr lang="cs-CZ" dirty="0"/>
              <a:t>https://</a:t>
            </a:r>
            <a:r>
              <a:rPr lang="cs-CZ" dirty="0" smtClean="0"/>
              <a:t>www.silvanus.at/relaskop-s-175-ms.html</a:t>
            </a:r>
          </a:p>
          <a:p>
            <a:r>
              <a:rPr lang="cs-CZ" dirty="0"/>
              <a:t>https://fennerschool-associated.anu.edu.au/mensuration/gr/TELEREL.GIF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423020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Princip metody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2160589"/>
            <a:ext cx="3441820" cy="3880773"/>
          </a:xfrm>
        </p:spPr>
        <p:txBody>
          <a:bodyPr/>
          <a:lstStyle/>
          <a:p>
            <a:r>
              <a:rPr lang="cs-CZ" dirty="0" smtClean="0"/>
              <a:t>Vytvoření záměrného úhlu</a:t>
            </a:r>
            <a:r>
              <a:rPr lang="cs-CZ" dirty="0"/>
              <a:t> </a:t>
            </a:r>
            <a:r>
              <a:rPr lang="cs-CZ" dirty="0" smtClean="0"/>
              <a:t>a virtuální zkusné plochy pro každý strom – velikost plochy závisí na velikosti jedince a velikosti záměrného úhlu</a:t>
            </a:r>
          </a:p>
          <a:p>
            <a:r>
              <a:rPr lang="cs-CZ" dirty="0" smtClean="0"/>
              <a:t>Poloměr virtuální zkusné plochy je C násobkem tloušťky stromu </a:t>
            </a:r>
            <a:r>
              <a:rPr lang="cs-CZ" i="1" dirty="0" smtClean="0"/>
              <a:t>d</a:t>
            </a:r>
          </a:p>
          <a:p>
            <a:r>
              <a:rPr lang="cs-CZ" dirty="0" smtClean="0"/>
              <a:t>C je tzv. distanční faktor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66" t="4091" r="2038" b="6434"/>
          <a:stretch/>
        </p:blipFill>
        <p:spPr>
          <a:xfrm>
            <a:off x="3971109" y="1602376"/>
            <a:ext cx="4781006" cy="43281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33757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Princip metody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2160589"/>
            <a:ext cx="3441820" cy="3880773"/>
          </a:xfrm>
        </p:spPr>
        <p:txBody>
          <a:bodyPr/>
          <a:lstStyle/>
          <a:p>
            <a:r>
              <a:rPr lang="cs-CZ" dirty="0" smtClean="0"/>
              <a:t>Do výpočtu kruhové výčetní základny/ha vstupují jen stromy, kteří svojí virtuální plochou spadají do </a:t>
            </a:r>
            <a:r>
              <a:rPr lang="cs-CZ" dirty="0" err="1" smtClean="0"/>
              <a:t>relaskopického</a:t>
            </a:r>
            <a:r>
              <a:rPr lang="cs-CZ" dirty="0" smtClean="0"/>
              <a:t> stanoviště</a:t>
            </a: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9154" y="1238678"/>
            <a:ext cx="4443819" cy="48026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20770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Princip metody</a:t>
            </a:r>
          </a:p>
        </p:txBody>
      </p:sp>
      <p:pic>
        <p:nvPicPr>
          <p:cNvPr id="4" name="Picture 8" descr="C:\výuka\výuka 2003-2004 LS\Dendrometrie I bakaláři prezenční\pomocné soubory\obrázky\2-24.bmp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3355" y="1181462"/>
            <a:ext cx="6564625" cy="2450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Zástupný symbol pro obsah 2"/>
          <p:cNvSpPr txBox="1">
            <a:spLocks/>
          </p:cNvSpPr>
          <p:nvPr/>
        </p:nvSpPr>
        <p:spPr>
          <a:xfrm>
            <a:off x="6942255" y="3625537"/>
            <a:ext cx="1670523" cy="27862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400" dirty="0" err="1" smtClean="0"/>
              <a:t>Šmelko</a:t>
            </a:r>
            <a:r>
              <a:rPr lang="cs-CZ" sz="1400" dirty="0" smtClean="0"/>
              <a:t> (2000)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ovéPole 5"/>
              <p:cNvSpPr txBox="1"/>
              <p:nvPr/>
            </p:nvSpPr>
            <p:spPr>
              <a:xfrm>
                <a:off x="879567" y="4140926"/>
                <a:ext cx="8917576" cy="72628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cs-CZ" sz="20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2000" b="1" i="1" smtClean="0">
                            <a:latin typeface="Cambria Math" panose="02040503050406030204" pitchFamily="18" charset="0"/>
                          </a:rPr>
                          <m:t>𝒃</m:t>
                        </m:r>
                      </m:num>
                      <m:den>
                        <m:r>
                          <a:rPr lang="cs-CZ" sz="2000" b="1" i="1" smtClean="0">
                            <a:latin typeface="Cambria Math" panose="02040503050406030204" pitchFamily="18" charset="0"/>
                          </a:rPr>
                          <m:t>𝒂</m:t>
                        </m:r>
                      </m:den>
                    </m:f>
                    <m:r>
                      <a:rPr lang="cs-CZ" sz="2000" b="1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cs-CZ" sz="20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2000" b="1" i="1" smtClean="0">
                            <a:latin typeface="Cambria Math" panose="02040503050406030204" pitchFamily="18" charset="0"/>
                          </a:rPr>
                          <m:t>𝑹</m:t>
                        </m:r>
                      </m:num>
                      <m:den>
                        <m:r>
                          <a:rPr lang="cs-CZ" sz="2000" b="1" i="1" smtClean="0">
                            <a:latin typeface="Cambria Math" panose="02040503050406030204" pitchFamily="18" charset="0"/>
                          </a:rPr>
                          <m:t>𝒅</m:t>
                        </m:r>
                      </m:den>
                    </m:f>
                    <m:r>
                      <a:rPr lang="cs-CZ" sz="20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=&gt;</m:t>
                    </m:r>
                    <m:r>
                      <a:rPr lang="cs-CZ" sz="20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𝑹</m:t>
                    </m:r>
                    <m:r>
                      <a:rPr lang="cs-CZ" sz="20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cs-CZ" sz="20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20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𝒃</m:t>
                        </m:r>
                      </m:num>
                      <m:den>
                        <m:r>
                          <a:rPr lang="cs-CZ" sz="20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𝒂</m:t>
                        </m:r>
                      </m:den>
                    </m:f>
                    <m:r>
                      <a:rPr lang="cs-CZ" sz="20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𝒅</m:t>
                    </m:r>
                    <m:r>
                      <a:rPr lang="cs-CZ" sz="20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cs-CZ" sz="20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𝑪𝒅</m:t>
                    </m:r>
                  </m:oMath>
                </a14:m>
                <a:r>
                  <a:rPr lang="cs-CZ" sz="2000" b="1" dirty="0" smtClean="0"/>
                  <a:t> </a:t>
                </a:r>
                <a:r>
                  <a:rPr lang="cs-CZ" dirty="0" smtClean="0"/>
                  <a:t>poloměr virtuální plochy R odvozený z rozměrů </a:t>
                </a:r>
                <a:r>
                  <a:rPr lang="cs-CZ" dirty="0" err="1" smtClean="0"/>
                  <a:t>relaskopické</a:t>
                </a:r>
                <a:r>
                  <a:rPr lang="cs-CZ" dirty="0" smtClean="0"/>
                  <a:t> hole</a:t>
                </a:r>
              </a:p>
            </p:txBody>
          </p:sp>
        </mc:Choice>
        <mc:Fallback xmlns="">
          <p:sp>
            <p:nvSpPr>
              <p:cNvPr id="6" name="TextovéPole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9567" y="4140926"/>
                <a:ext cx="8917576" cy="726289"/>
              </a:xfrm>
              <a:prstGeom prst="rect">
                <a:avLst/>
              </a:prstGeom>
              <a:blipFill>
                <a:blip r:embed="rId3"/>
                <a:stretch>
                  <a:fillRect l="-1572" r="-752" b="-1848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ovéPole 6"/>
              <p:cNvSpPr txBox="1"/>
              <p:nvPr/>
            </p:nvSpPr>
            <p:spPr>
              <a:xfrm>
                <a:off x="879567" y="5053640"/>
                <a:ext cx="7284834" cy="44929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cs-CZ" sz="2000" b="1" i="0" smtClean="0">
                        <a:latin typeface="Cambria Math" panose="02040503050406030204" pitchFamily="18" charset="0"/>
                      </a:rPr>
                      <m:t>𝐂</m:t>
                    </m:r>
                    <m:r>
                      <a:rPr lang="cs-CZ" sz="2000" b="1" i="0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cs-CZ" sz="20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2000" b="1" i="1" smtClean="0">
                            <a:latin typeface="Cambria Math" panose="02040503050406030204" pitchFamily="18" charset="0"/>
                          </a:rPr>
                          <m:t>𝒃</m:t>
                        </m:r>
                      </m:num>
                      <m:den>
                        <m:r>
                          <a:rPr lang="cs-CZ" sz="2000" b="1" i="1" smtClean="0">
                            <a:latin typeface="Cambria Math" panose="02040503050406030204" pitchFamily="18" charset="0"/>
                          </a:rPr>
                          <m:t>𝒂</m:t>
                        </m:r>
                      </m:den>
                    </m:f>
                  </m:oMath>
                </a14:m>
                <a:r>
                  <a:rPr lang="cs-CZ" dirty="0" smtClean="0"/>
                  <a:t>  distanční faktor C odvozený z rozměrů </a:t>
                </a:r>
                <a:r>
                  <a:rPr lang="cs-CZ" dirty="0" err="1" smtClean="0"/>
                  <a:t>relaskopické</a:t>
                </a:r>
                <a:r>
                  <a:rPr lang="cs-CZ" dirty="0" smtClean="0"/>
                  <a:t> hole</a:t>
                </a:r>
                <a:endParaRPr lang="cs-CZ" dirty="0"/>
              </a:p>
            </p:txBody>
          </p:sp>
        </mc:Choice>
        <mc:Fallback xmlns="">
          <p:sp>
            <p:nvSpPr>
              <p:cNvPr id="7" name="TextovéPole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9567" y="5053640"/>
                <a:ext cx="7284834" cy="449290"/>
              </a:xfrm>
              <a:prstGeom prst="rect">
                <a:avLst/>
              </a:prstGeom>
              <a:blipFill>
                <a:blip r:embed="rId4"/>
                <a:stretch>
                  <a:fillRect b="-13514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ovéPole 7"/>
              <p:cNvSpPr txBox="1"/>
              <p:nvPr/>
            </p:nvSpPr>
            <p:spPr>
              <a:xfrm>
                <a:off x="879567" y="5730163"/>
                <a:ext cx="7646126" cy="82715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cs-CZ" sz="20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2000" b="1" i="1" smtClean="0">
                            <a:latin typeface="Cambria Math" panose="02040503050406030204" pitchFamily="18" charset="0"/>
                          </a:rPr>
                          <m:t>𝒃</m:t>
                        </m:r>
                      </m:num>
                      <m:den>
                        <m:r>
                          <a:rPr lang="cs-CZ" sz="2000" b="1" i="1" smtClean="0">
                            <a:latin typeface="Cambria Math" panose="02040503050406030204" pitchFamily="18" charset="0"/>
                          </a:rPr>
                          <m:t>𝒂</m:t>
                        </m:r>
                      </m:den>
                    </m:f>
                    <m:r>
                      <a:rPr lang="cs-CZ" sz="2000" b="1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cs-CZ" sz="20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2000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cs-CZ" sz="20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  <m:func>
                          <m:funcPr>
                            <m:ctrlPr>
                              <a:rPr lang="cs-CZ" sz="2000" b="1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a:rPr lang="cs-CZ" sz="2000" b="1" i="0" smtClean="0">
                                <a:latin typeface="Cambria Math" panose="02040503050406030204" pitchFamily="18" charset="0"/>
                              </a:rPr>
                              <m:t>𝐬𝐢𝐧</m:t>
                            </m:r>
                          </m:fName>
                          <m:e>
                            <m:f>
                              <m:fPr>
                                <m:ctrlPr>
                                  <a:rPr lang="cs-CZ" sz="2000" b="1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cs-CZ" sz="2000" b="1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𝜶</m:t>
                                </m:r>
                              </m:num>
                              <m:den>
                                <m:r>
                                  <a:rPr lang="cs-CZ" sz="2000" b="1" i="1" smtClean="0"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</m:den>
                            </m:f>
                          </m:e>
                        </m:func>
                      </m:den>
                    </m:f>
                    <m:r>
                      <a:rPr lang="cs-CZ" sz="20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=&gt;</m:t>
                    </m:r>
                    <m:r>
                      <a:rPr lang="cs-CZ" sz="20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𝑹</m:t>
                    </m:r>
                    <m:r>
                      <a:rPr lang="cs-CZ" sz="20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cs-CZ" sz="20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2000" b="1" i="1"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cs-CZ" sz="2000" b="1" i="1">
                            <a:latin typeface="Cambria Math" panose="02040503050406030204" pitchFamily="18" charset="0"/>
                          </a:rPr>
                          <m:t>𝟐</m:t>
                        </m:r>
                        <m:func>
                          <m:funcPr>
                            <m:ctrlPr>
                              <a:rPr lang="cs-CZ" sz="2000" b="1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a:rPr lang="cs-CZ" sz="2000" b="1" i="1">
                                <a:latin typeface="Cambria Math" panose="02040503050406030204" pitchFamily="18" charset="0"/>
                              </a:rPr>
                              <m:t>𝒔𝒊𝒏</m:t>
                            </m:r>
                          </m:fName>
                          <m:e>
                            <m:f>
                              <m:fPr>
                                <m:ctrlPr>
                                  <a:rPr lang="cs-CZ" sz="2000" b="1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cs-CZ" sz="2000" b="1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𝜶</m:t>
                                </m:r>
                              </m:num>
                              <m:den>
                                <m:r>
                                  <a:rPr lang="cs-CZ" sz="2000" b="1" i="1"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</m:den>
                            </m:f>
                          </m:e>
                        </m:func>
                      </m:den>
                    </m:f>
                    <m:r>
                      <a:rPr lang="cs-CZ" sz="2000" b="1" i="1" smtClean="0">
                        <a:latin typeface="Cambria Math" panose="02040503050406030204" pitchFamily="18" charset="0"/>
                      </a:rPr>
                      <m:t>𝒅</m:t>
                    </m:r>
                  </m:oMath>
                </a14:m>
                <a:r>
                  <a:rPr lang="cs-CZ" sz="2000" b="1" dirty="0" smtClean="0"/>
                  <a:t> </a:t>
                </a:r>
              </a:p>
              <a:p>
                <a:r>
                  <a:rPr lang="cs-CZ" dirty="0" smtClean="0"/>
                  <a:t>poloměr virtuální plochy R odvozený podle velikosti záměrného úhlu</a:t>
                </a:r>
                <a:endParaRPr lang="cs-CZ" dirty="0"/>
              </a:p>
            </p:txBody>
          </p:sp>
        </mc:Choice>
        <mc:Fallback xmlns="">
          <p:sp>
            <p:nvSpPr>
              <p:cNvPr id="8" name="TextovéPole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9567" y="5730163"/>
                <a:ext cx="7646126" cy="827150"/>
              </a:xfrm>
              <a:prstGeom prst="rect">
                <a:avLst/>
              </a:prstGeom>
              <a:blipFill>
                <a:blip r:embed="rId5"/>
                <a:stretch>
                  <a:fillRect l="-1833" b="-1544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547458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Princip </a:t>
            </a:r>
            <a:r>
              <a:rPr lang="cs-CZ" dirty="0" smtClean="0"/>
              <a:t>metody – odvození násobného faktoru podle rozměrů </a:t>
            </a:r>
            <a:r>
              <a:rPr lang="cs-CZ" dirty="0" err="1" smtClean="0"/>
              <a:t>relaskopické</a:t>
            </a:r>
            <a:r>
              <a:rPr lang="cs-CZ" dirty="0" smtClean="0"/>
              <a:t> hole</a:t>
            </a:r>
            <a:endParaRPr lang="cs-CZ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>
              <a:xfrm>
                <a:off x="677334" y="1767840"/>
                <a:ext cx="8596668" cy="5007429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cs-CZ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𝑔</m:t>
                          </m:r>
                        </m:num>
                        <m:den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den>
                      </m:f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𝐺</m:t>
                          </m:r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/</m:t>
                          </m:r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h𝑎</m:t>
                          </m:r>
                        </m:num>
                        <m:den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10 000 </m:t>
                          </m:r>
                        </m:den>
                      </m:f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  <m:f>
                            <m:fPr>
                              <m:ctrlPr>
                                <a:rPr lang="cs-CZ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cs-CZ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cs-CZ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𝑑</m:t>
                                  </m:r>
                                </m:e>
                                <m:sup>
                                  <m:r>
                                    <a:rPr lang="cs-CZ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cs-CZ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4</m:t>
                              </m:r>
                            </m:den>
                          </m:f>
                        </m:num>
                        <m:den>
                          <m:r>
                            <a:rPr lang="cs-CZ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  <m:sSup>
                            <m:sSupPr>
                              <m:ctrlPr>
                                <a:rPr lang="cs-CZ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cs-CZ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p>
                              <m:r>
                                <a:rPr lang="cs-CZ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cs-CZ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𝐺</m:t>
                          </m:r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/</m:t>
                          </m:r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h𝑎</m:t>
                          </m:r>
                        </m:num>
                        <m:den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10 000 </m:t>
                          </m:r>
                        </m:den>
                      </m:f>
                    </m:oMath>
                  </m:oMathPara>
                </a14:m>
                <a:endParaRPr lang="cs-CZ" i="1" dirty="0" smtClean="0">
                  <a:latin typeface="Cambria Math" panose="02040503050406030204" pitchFamily="18" charset="0"/>
                </a:endParaRPr>
              </a:p>
              <a:p>
                <a:pPr marL="0" indent="0" algn="ctr">
                  <a:buNone/>
                </a:pPr>
                <a:endParaRPr lang="cs-CZ" i="1" dirty="0" smtClean="0">
                  <a:latin typeface="Cambria Math" panose="02040503050406030204" pitchFamily="18" charset="0"/>
                </a:endParaRPr>
              </a:p>
              <a:p>
                <a:pPr marL="0" indent="0" algn="ctr">
                  <a:buNone/>
                </a:pPr>
                <a:endParaRPr lang="cs-CZ" i="1" dirty="0" smtClean="0">
                  <a:latin typeface="Cambria Math" panose="02040503050406030204" pitchFamily="18" charset="0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  <m:f>
                            <m:fPr>
                              <m:ctrlPr>
                                <a:rPr lang="cs-CZ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cs-CZ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cs-CZ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𝑑</m:t>
                                  </m:r>
                                </m:e>
                                <m:sup>
                                  <m:r>
                                    <a:rPr lang="cs-CZ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cs-CZ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4</m:t>
                              </m:r>
                            </m:den>
                          </m:f>
                        </m:num>
                        <m:den>
                          <m:r>
                            <a:rPr lang="cs-CZ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  <m:sSup>
                            <m:sSupPr>
                              <m:ctrlPr>
                                <a:rPr lang="cs-CZ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cs-CZ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(</m:t>
                              </m:r>
                              <m:f>
                                <m:fPr>
                                  <m:ctrlPr>
                                    <a:rPr lang="cs-CZ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cs-CZ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𝑏</m:t>
                                  </m:r>
                                </m:num>
                                <m:den>
                                  <m:r>
                                    <a:rPr lang="cs-CZ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𝑎</m:t>
                                  </m:r>
                                </m:den>
                              </m:f>
                              <m:r>
                                <a:rPr lang="cs-CZ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𝑑</m:t>
                              </m:r>
                              <m:r>
                                <a:rPr lang="cs-CZ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cs-CZ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cs-CZ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𝐺</m:t>
                          </m:r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/</m:t>
                          </m:r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h𝑎</m:t>
                          </m:r>
                        </m:num>
                        <m:den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10 000 </m:t>
                          </m:r>
                        </m:den>
                      </m:f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sSup>
                            <m:sSupPr>
                              <m:ctrlPr>
                                <a:rPr lang="cs-CZ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cs-CZ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(</m:t>
                              </m:r>
                              <m:f>
                                <m:fPr>
                                  <m:ctrlPr>
                                    <a:rPr lang="cs-CZ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cs-CZ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𝑏</m:t>
                                  </m:r>
                                </m:num>
                                <m:den>
                                  <m:r>
                                    <a:rPr lang="cs-CZ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𝑎</m:t>
                                  </m:r>
                                </m:den>
                              </m:f>
                              <m:r>
                                <a:rPr lang="cs-CZ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cs-CZ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cs-CZ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𝐺</m:t>
                          </m:r>
                          <m:r>
                            <a:rPr lang="cs-CZ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/</m:t>
                          </m:r>
                          <m:r>
                            <a:rPr lang="cs-CZ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h𝑎</m:t>
                          </m:r>
                        </m:num>
                        <m:den>
                          <m:r>
                            <a:rPr lang="cs-CZ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10 000 </m:t>
                          </m:r>
                        </m:den>
                      </m:f>
                    </m:oMath>
                  </m:oMathPara>
                </a14:m>
                <a:endParaRPr lang="cs-CZ" i="1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0" indent="0" algn="ctr">
                  <a:buNone/>
                </a:pPr>
                <a:endParaRPr lang="cs-CZ" i="1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0" indent="0" algn="ctr">
                  <a:buNone/>
                </a:pPr>
                <a:endParaRPr lang="cs-CZ" i="1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𝟐𝟓𝟎𝟎</m:t>
                      </m:r>
                      <m:sSup>
                        <m:sSupPr>
                          <m:ctrlPr>
                            <a:rPr lang="cs-CZ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cs-CZ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f>
                            <m:fPr>
                              <m:ctrlPr>
                                <a:rPr lang="cs-CZ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cs-CZ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𝒂</m:t>
                              </m:r>
                            </m:num>
                            <m:den>
                              <m:r>
                                <a:rPr lang="cs-CZ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𝒃</m:t>
                              </m:r>
                            </m:den>
                          </m:f>
                          <m:r>
                            <a:rPr lang="cs-CZ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cs-CZ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cs-CZ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cs-CZ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𝑮</m:t>
                      </m:r>
                      <m:r>
                        <a:rPr lang="cs-CZ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/</m:t>
                      </m:r>
                      <m:r>
                        <a:rPr lang="cs-CZ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𝒉𝒂</m:t>
                      </m:r>
                    </m:oMath>
                  </m:oMathPara>
                </a14:m>
                <a:endParaRPr lang="cs-CZ" b="1" i="1" dirty="0">
                  <a:solidFill>
                    <a:srgbClr val="FF000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endParaRPr lang="cs-CZ" dirty="0"/>
              </a:p>
            </p:txBody>
          </p:sp>
        </mc:Choice>
        <mc:Fallback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77334" y="1767840"/>
                <a:ext cx="8596668" cy="5007429"/>
              </a:xfr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377488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Princip </a:t>
            </a:r>
            <a:r>
              <a:rPr lang="cs-CZ" dirty="0" smtClean="0"/>
              <a:t>metody – odvození násobného faktoru podle velikosti záměrného úhlu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Obdélník 3"/>
              <p:cNvSpPr/>
              <p:nvPr/>
            </p:nvSpPr>
            <p:spPr>
              <a:xfrm>
                <a:off x="1689463" y="1930400"/>
                <a:ext cx="6096000" cy="4389471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cs-CZ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𝑔</m:t>
                          </m:r>
                        </m:num>
                        <m:den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𝑃</m:t>
                          </m:r>
                        </m:den>
                      </m:f>
                      <m:r>
                        <a:rPr lang="cs-CZ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𝐺</m:t>
                          </m:r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/</m:t>
                          </m:r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h𝑎</m:t>
                          </m:r>
                        </m:num>
                        <m:den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10 000 </m:t>
                          </m:r>
                        </m:den>
                      </m:f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  <m:f>
                            <m:fPr>
                              <m:ctrlPr>
                                <a:rPr lang="cs-CZ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cs-CZ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cs-CZ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𝑑</m:t>
                                  </m:r>
                                </m:e>
                                <m:sup>
                                  <m:r>
                                    <a:rPr lang="cs-CZ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cs-CZ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4</m:t>
                              </m:r>
                            </m:den>
                          </m:f>
                        </m:num>
                        <m:den>
                          <m:r>
                            <a:rPr lang="cs-CZ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  <m:sSup>
                            <m:sSupPr>
                              <m:ctrlPr>
                                <a:rPr lang="cs-CZ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cs-CZ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p>
                              <m:r>
                                <a:rPr lang="cs-CZ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cs-CZ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𝐺</m:t>
                          </m:r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/</m:t>
                          </m:r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h𝑎</m:t>
                          </m:r>
                        </m:num>
                        <m:den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10 000 </m:t>
                          </m:r>
                        </m:den>
                      </m:f>
                    </m:oMath>
                  </m:oMathPara>
                </a14:m>
                <a:endParaRPr lang="cs-CZ" i="1" dirty="0" smtClean="0">
                  <a:latin typeface="Cambria Math" panose="02040503050406030204" pitchFamily="18" charset="0"/>
                </a:endParaRPr>
              </a:p>
              <a:p>
                <a:endParaRPr lang="cs-CZ" i="1" dirty="0">
                  <a:latin typeface="Cambria Math" panose="02040503050406030204" pitchFamily="18" charset="0"/>
                </a:endParaRPr>
              </a:p>
              <a:p>
                <a:endParaRPr lang="cs-CZ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  <m:f>
                            <m:fPr>
                              <m:ctrlPr>
                                <a:rPr lang="cs-CZ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cs-CZ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cs-CZ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𝑑</m:t>
                                  </m:r>
                                </m:e>
                                <m:sup>
                                  <m:r>
                                    <a:rPr lang="cs-CZ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cs-CZ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4</m:t>
                              </m:r>
                            </m:den>
                          </m:f>
                        </m:num>
                        <m:den>
                          <m:r>
                            <a:rPr lang="cs-CZ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  <m:sSup>
                            <m:sSupPr>
                              <m:ctrlPr>
                                <a:rPr lang="cs-CZ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cs-CZ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(</m:t>
                              </m:r>
                              <m:f>
                                <m:fPr>
                                  <m:ctrlPr>
                                    <a:rPr lang="cs-CZ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cs-CZ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𝑏</m:t>
                                  </m:r>
                                </m:num>
                                <m:den>
                                  <m:r>
                                    <a:rPr lang="cs-CZ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𝑎</m:t>
                                  </m:r>
                                </m:den>
                              </m:f>
                              <m:r>
                                <a:rPr lang="cs-CZ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𝑑</m:t>
                              </m:r>
                              <m:r>
                                <a:rPr lang="cs-CZ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cs-CZ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cs-CZ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𝐺</m:t>
                          </m:r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/</m:t>
                          </m:r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h𝑎</m:t>
                          </m:r>
                        </m:num>
                        <m:den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10 000 </m:t>
                          </m:r>
                        </m:den>
                      </m:f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  <m:f>
                            <m:fPr>
                              <m:ctrlPr>
                                <a:rPr lang="cs-CZ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cs-CZ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cs-CZ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𝑑</m:t>
                                  </m:r>
                                </m:e>
                                <m:sup>
                                  <m:r>
                                    <a:rPr lang="cs-CZ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cs-CZ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4</m:t>
                              </m:r>
                            </m:den>
                          </m:f>
                        </m:num>
                        <m:den>
                          <m:r>
                            <a:rPr lang="cs-CZ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  <m:f>
                            <m:fPr>
                              <m:ctrlPr>
                                <a:rPr lang="cs-CZ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cs-CZ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cs-CZ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𝑑</m:t>
                                  </m:r>
                                </m:e>
                                <m:sup>
                                  <m:r>
                                    <a:rPr lang="cs-CZ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cs-CZ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4</m:t>
                              </m:r>
                              <m:sSup>
                                <m:sSupPr>
                                  <m:ctrlPr>
                                    <a:rPr lang="cs-CZ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cs-CZ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𝑠𝑖𝑛</m:t>
                                  </m:r>
                                </m:e>
                                <m:sup>
                                  <m:r>
                                    <a:rPr lang="cs-CZ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f>
                                <m:fPr>
                                  <m:ctrlPr>
                                    <a:rPr lang="cs-CZ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cs-CZ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𝛼</m:t>
                                  </m:r>
                                </m:num>
                                <m:den>
                                  <m:r>
                                    <a:rPr lang="cs-CZ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den>
                          </m:f>
                        </m:den>
                      </m:f>
                      <m:r>
                        <a:rPr lang="cs-CZ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𝐺</m:t>
                          </m:r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/</m:t>
                          </m:r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h𝑎</m:t>
                          </m:r>
                        </m:num>
                        <m:den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10 000 </m:t>
                          </m:r>
                        </m:den>
                      </m:f>
                    </m:oMath>
                  </m:oMathPara>
                </a14:m>
                <a:endParaRPr lang="cs-CZ" i="1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endParaRPr lang="cs-CZ" i="1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cs-CZ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cs-CZ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𝑠𝑖𝑛</m:t>
                          </m:r>
                        </m:e>
                        <m:sup>
                          <m:r>
                            <a:rPr lang="cs-CZ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f>
                        <m:fPr>
                          <m:ctrlPr>
                            <a:rPr lang="cs-CZ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</m:num>
                        <m:den>
                          <m:r>
                            <a:rPr lang="cs-CZ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cs-CZ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𝐺</m:t>
                          </m:r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/</m:t>
                          </m:r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h𝑎</m:t>
                          </m:r>
                        </m:num>
                        <m:den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10 000 </m:t>
                          </m:r>
                        </m:den>
                      </m:f>
                    </m:oMath>
                  </m:oMathPara>
                </a14:m>
                <a:endParaRPr lang="cs-CZ" i="1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ctr"/>
                <a:endParaRPr lang="cs-CZ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10 000 </m:t>
                      </m:r>
                      <m:sSup>
                        <m:sSupPr>
                          <m:ctrlPr>
                            <a:rPr lang="cs-CZ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cs-CZ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𝑠𝑖𝑛</m:t>
                          </m:r>
                        </m:e>
                        <m:sup>
                          <m:r>
                            <a:rPr lang="cs-CZ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f>
                        <m:fPr>
                          <m:ctrlPr>
                            <a:rPr lang="cs-CZ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</m:num>
                        <m:den>
                          <m:r>
                            <a:rPr lang="cs-CZ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cs-CZ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cs-CZ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𝑮</m:t>
                      </m:r>
                      <m:r>
                        <a:rPr lang="cs-CZ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/</m:t>
                      </m:r>
                      <m:r>
                        <a:rPr lang="cs-CZ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𝒉𝒂</m:t>
                      </m:r>
                    </m:oMath>
                  </m:oMathPara>
                </a14:m>
                <a:endParaRPr lang="cs-CZ" b="1" i="1" dirty="0">
                  <a:solidFill>
                    <a:srgbClr val="FF000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endParaRPr lang="cs-CZ" dirty="0"/>
              </a:p>
            </p:txBody>
          </p:sp>
        </mc:Choice>
        <mc:Fallback xmlns="">
          <p:sp>
            <p:nvSpPr>
              <p:cNvPr id="4" name="Obdélník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89463" y="1930400"/>
                <a:ext cx="6096000" cy="438947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623943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Princip </a:t>
            </a:r>
            <a:r>
              <a:rPr lang="cs-CZ" dirty="0" smtClean="0"/>
              <a:t>metody – určení kruhové výčetní základny/ha na stanovišti s využitím násobného faktoru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type m:val="lin"/>
                          <m:ctrlPr>
                            <a:rPr lang="cs-CZ" sz="36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3600" b="1" i="1" smtClean="0">
                              <a:latin typeface="Cambria Math" panose="02040503050406030204" pitchFamily="18" charset="0"/>
                            </a:rPr>
                            <m:t>𝑮</m:t>
                          </m:r>
                        </m:num>
                        <m:den>
                          <m:r>
                            <a:rPr lang="cs-CZ" sz="3600" b="1" i="1" smtClean="0">
                              <a:latin typeface="Cambria Math" panose="02040503050406030204" pitchFamily="18" charset="0"/>
                            </a:rPr>
                            <m:t>𝒉𝒂</m:t>
                          </m:r>
                        </m:den>
                      </m:f>
                      <m:r>
                        <a:rPr lang="cs-CZ" sz="36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3600" b="1" i="1" smtClean="0">
                          <a:latin typeface="Cambria Math" panose="02040503050406030204" pitchFamily="18" charset="0"/>
                        </a:rPr>
                        <m:t>𝒄𝑴</m:t>
                      </m:r>
                    </m:oMath>
                  </m:oMathPara>
                </a14:m>
                <a:endParaRPr lang="cs-CZ" sz="3600" b="1" dirty="0" smtClean="0"/>
              </a:p>
              <a:p>
                <a:pPr marL="0" indent="0">
                  <a:buNone/>
                </a:pPr>
                <a:endParaRPr lang="cs-CZ" dirty="0" smtClean="0"/>
              </a:p>
              <a:p>
                <a:pPr marL="0" indent="0">
                  <a:buNone/>
                </a:pPr>
                <a:r>
                  <a:rPr lang="cs-CZ" dirty="0"/>
                  <a:t>c</a:t>
                </a:r>
                <a:r>
                  <a:rPr lang="cs-CZ" dirty="0" smtClean="0"/>
                  <a:t> je násobný faktor </a:t>
                </a:r>
                <a:r>
                  <a:rPr lang="cs-CZ" dirty="0" err="1" smtClean="0"/>
                  <a:t>relaskopické</a:t>
                </a:r>
                <a:r>
                  <a:rPr lang="cs-CZ" dirty="0" smtClean="0"/>
                  <a:t> pomůcky</a:t>
                </a:r>
              </a:p>
              <a:p>
                <a:pPr marL="0" indent="0">
                  <a:buNone/>
                </a:pPr>
                <a:r>
                  <a:rPr lang="cs-CZ" dirty="0" smtClean="0"/>
                  <a:t>M je počet zaujatých a hraničních stromů na </a:t>
                </a:r>
                <a:r>
                  <a:rPr lang="cs-CZ" dirty="0" err="1" smtClean="0"/>
                  <a:t>relaskopickém</a:t>
                </a:r>
                <a:r>
                  <a:rPr lang="cs-CZ" dirty="0" smtClean="0"/>
                  <a:t> stanovišti</a:t>
                </a:r>
                <a:endParaRPr lang="cs-CZ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56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221752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Princip </a:t>
            </a:r>
            <a:r>
              <a:rPr lang="cs-CZ" dirty="0" smtClean="0"/>
              <a:t>metody – vztah mezi distančním (</a:t>
            </a:r>
            <a:r>
              <a:rPr lang="cs-CZ" dirty="0" smtClean="0">
                <a:solidFill>
                  <a:srgbClr val="00B0F0"/>
                </a:solidFill>
              </a:rPr>
              <a:t>C</a:t>
            </a:r>
            <a:r>
              <a:rPr lang="cs-CZ" dirty="0" smtClean="0"/>
              <a:t>) a násobným faktorem (</a:t>
            </a:r>
            <a:r>
              <a:rPr lang="cs-CZ" dirty="0" smtClean="0">
                <a:solidFill>
                  <a:srgbClr val="FF0000"/>
                </a:solidFill>
              </a:rPr>
              <a:t>c</a:t>
            </a:r>
            <a:r>
              <a:rPr lang="cs-CZ" dirty="0" smtClean="0"/>
              <a:t>)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Zástupný symbol pro obsah 4"/>
              <p:cNvSpPr>
                <a:spLocks noGrp="1"/>
              </p:cNvSpPr>
              <p:nvPr>
                <p:ph idx="1"/>
              </p:nvPr>
            </p:nvSpPr>
            <p:spPr>
              <a:xfrm>
                <a:off x="2316735" y="5445771"/>
                <a:ext cx="8596668" cy="3880773"/>
              </a:xfrm>
            </p:spPr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𝒄</m:t>
                      </m:r>
                      <m:r>
                        <a:rPr lang="cs-CZ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cs-CZ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box>
                            <m:boxPr>
                              <m:ctrlPr>
                                <a:rPr lang="cs-CZ" sz="24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d>
                                <m:dPr>
                                  <m:ctrlPr>
                                    <a:rPr lang="cs-CZ" sz="24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cs-CZ" sz="2400" b="1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cs-CZ" sz="2400" b="1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𝟓𝟎</m:t>
                                      </m:r>
                                    </m:num>
                                    <m:den>
                                      <m:r>
                                        <a:rPr lang="cs-CZ" sz="2400" b="1" i="1" smtClean="0">
                                          <a:solidFill>
                                            <a:srgbClr val="00B0F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𝑪</m:t>
                                      </m:r>
                                    </m:den>
                                  </m:f>
                                </m:e>
                              </m:d>
                            </m:e>
                          </m:box>
                        </m:e>
                        <m:sup>
                          <m:r>
                            <a:rPr lang="cs-CZ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cs-CZ" b="1" dirty="0" smtClean="0"/>
              </a:p>
              <a:p>
                <a:pPr marL="0" indent="0">
                  <a:buNone/>
                </a:pPr>
                <a:endParaRPr lang="cs-CZ" dirty="0"/>
              </a:p>
            </p:txBody>
          </p:sp>
        </mc:Choice>
        <mc:Fallback xmlns="">
          <p:sp>
            <p:nvSpPr>
              <p:cNvPr id="5" name="Zástupný symbol pro obsah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316735" y="5445771"/>
                <a:ext cx="8596668" cy="3880773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Zástupný symbol pro obsah 4"/>
              <p:cNvSpPr txBox="1">
                <a:spLocks/>
              </p:cNvSpPr>
              <p:nvPr/>
            </p:nvSpPr>
            <p:spPr>
              <a:xfrm>
                <a:off x="829734" y="2312989"/>
                <a:ext cx="8596668" cy="3880773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SzPct val="80000"/>
                  <a:buFont typeface="Wingdings 3" charset="2"/>
                  <a:buChar char=""/>
                  <a:defRPr sz="18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SzPct val="80000"/>
                  <a:buFont typeface="Wingdings 3" charset="2"/>
                  <a:buChar char=""/>
                  <a:defRPr sz="16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SzPct val="80000"/>
                  <a:buFont typeface="Wingdings 3" charset="2"/>
                  <a:buChar char=""/>
                  <a:defRPr sz="14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SzPct val="80000"/>
                  <a:buFont typeface="Wingdings 3" charset="2"/>
                  <a:buChar char=""/>
                  <a:defRPr sz="12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SzPct val="80000"/>
                  <a:buFont typeface="Wingdings 3" charset="2"/>
                  <a:buChar char=""/>
                  <a:defRPr sz="12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SzPct val="80000"/>
                  <a:buFont typeface="Wingdings 3" charset="2"/>
                  <a:buChar char=""/>
                  <a:defRPr sz="12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SzPct val="80000"/>
                  <a:buFont typeface="Wingdings 3" charset="2"/>
                  <a:buChar char=""/>
                  <a:defRPr sz="12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SzPct val="80000"/>
                  <a:buFont typeface="Wingdings 3" charset="2"/>
                  <a:buChar char=""/>
                  <a:defRPr sz="12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SzPct val="80000"/>
                  <a:buFont typeface="Wingdings 3" charset="2"/>
                  <a:buChar char=""/>
                  <a:defRPr sz="12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cs-CZ" b="1" dirty="0" smtClean="0">
                    <a:solidFill>
                      <a:srgbClr val="FF0000"/>
                    </a:solidFill>
                    <a:ea typeface="Cambria Math" panose="02040503050406030204" pitchFamily="18" charset="0"/>
                  </a:rPr>
                  <a:t>					</a:t>
                </a:r>
                <a14:m>
                  <m:oMath xmlns:m="http://schemas.openxmlformats.org/officeDocument/2006/math">
                    <m:r>
                      <a:rPr lang="cs-CZ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𝑐</m:t>
                    </m:r>
                    <m:r>
                      <a:rPr lang="cs-CZ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cs-CZ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2500</m:t>
                    </m:r>
                    <m:sSup>
                      <m:sSupPr>
                        <m:ctrlPr>
                          <a:rPr lang="cs-CZ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cs-CZ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f>
                          <m:fPr>
                            <m:ctrlPr>
                              <a:rPr lang="cs-CZ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cs-CZ" b="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𝑎</m:t>
                            </m:r>
                          </m:num>
                          <m:den>
                            <m:r>
                              <a:rPr lang="cs-CZ" b="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𝑏</m:t>
                            </m:r>
                          </m:den>
                        </m:f>
                        <m:r>
                          <a:rPr lang="cs-CZ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cs-CZ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cs-CZ" dirty="0" smtClean="0"/>
                  <a:t> 				</a:t>
                </a:r>
              </a:p>
              <a:p>
                <a:pPr marL="0" indent="0">
                  <a:buNone/>
                </a:pPr>
                <a:endParaRPr lang="cs-CZ" dirty="0" smtClean="0"/>
              </a:p>
              <a:p>
                <a:pPr marL="0" indent="0">
                  <a:buNone/>
                </a:pPr>
                <a:endParaRPr lang="cs-CZ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cs-CZ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cs-CZ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cs-CZ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</m:rad>
                        </m:num>
                        <m:den>
                          <m:r>
                            <a:rPr lang="cs-CZ" i="1" smtClean="0">
                              <a:latin typeface="Cambria Math" panose="02040503050406030204" pitchFamily="18" charset="0"/>
                            </a:rPr>
                            <m:t>50</m:t>
                          </m:r>
                        </m:den>
                      </m:f>
                      <m:r>
                        <a:rPr lang="cs-CZ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num>
                        <m:den>
                          <m:r>
                            <a:rPr lang="cs-CZ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den>
                      </m:f>
                    </m:oMath>
                  </m:oMathPara>
                </a14:m>
                <a:endParaRPr lang="cs-CZ" dirty="0" smtClean="0"/>
              </a:p>
              <a:p>
                <a:pPr marL="0" indent="0">
                  <a:buNone/>
                </a:pPr>
                <a:endParaRPr lang="cs-CZ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i="1" smtClean="0">
                              <a:latin typeface="Cambria Math" panose="02040503050406030204" pitchFamily="18" charset="0"/>
                            </a:rPr>
                            <m:t>50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cs-CZ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cs-CZ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</m:rad>
                        </m:den>
                      </m:f>
                      <m:r>
                        <a:rPr lang="cs-CZ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num>
                        <m:den>
                          <m:r>
                            <a:rPr lang="cs-CZ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den>
                      </m:f>
                    </m:oMath>
                  </m:oMathPara>
                </a14:m>
                <a:endParaRPr lang="cs-CZ" dirty="0" smtClean="0"/>
              </a:p>
              <a:p>
                <a:pPr marL="0" indent="0">
                  <a:buNone/>
                </a:pPr>
                <a:endParaRPr lang="cs-CZ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cs-CZ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b="1" i="1">
                              <a:latin typeface="Cambria Math" panose="02040503050406030204" pitchFamily="18" charset="0"/>
                            </a:rPr>
                            <m:t>𝟓𝟎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cs-CZ" b="1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cs-CZ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𝒄</m:t>
                              </m:r>
                            </m:e>
                          </m:rad>
                        </m:den>
                      </m:f>
                      <m:r>
                        <a:rPr lang="cs-CZ" b="1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b="1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𝑪</m:t>
                      </m:r>
                      <m:r>
                        <a:rPr lang="cs-CZ" b="1" i="1" smtClean="0">
                          <a:latin typeface="Cambria Math" panose="02040503050406030204" pitchFamily="18" charset="0"/>
                        </a:rPr>
                        <m:t>     </m:t>
                      </m:r>
                      <m:r>
                        <a:rPr lang="cs-CZ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=&gt;</m:t>
                      </m:r>
                    </m:oMath>
                  </m:oMathPara>
                </a14:m>
                <a:endParaRPr lang="cs-CZ" i="1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6" name="Zástupný symbol pro obsah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9734" y="2312989"/>
                <a:ext cx="8596668" cy="388077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7699814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UIDATA" val="&lt;database version=&quot;8.0&quot;&gt;&lt;object type=&quot;1&quot; unique_id=&quot;10001&quot;&gt;&lt;object type=&quot;2&quot; unique_id=&quot;14387&quot;&gt;&lt;object type=&quot;3&quot; unique_id=&quot;14388&quot;&gt;&lt;property id=&quot;20148&quot; value=&quot;5&quot;/&gt;&lt;property id=&quot;20300&quot; value=&quot;Slide 1 - &amp;quot;Stanovení zásoby porostu – relaskopická metoda&amp;quot;&quot;/&gt;&lt;property id=&quot;20307&quot; value=&quot;256&quot;/&gt;&lt;/object&gt;&lt;object type=&quot;3&quot; unique_id=&quot;14389&quot;&gt;&lt;property id=&quot;20148&quot; value=&quot;5&quot;/&gt;&lt;property id=&quot;20300&quot; value=&quot;Slide 2 - &amp;quot;Relaskopická metoda&amp;quot;&quot;/&gt;&lt;property id=&quot;20307&quot; value=&quot;257&quot;/&gt;&lt;/object&gt;&lt;object type=&quot;3&quot; unique_id=&quot;14390&quot;&gt;&lt;property id=&quot;20148&quot; value=&quot;5&quot;/&gt;&lt;property id=&quot;20300&quot; value=&quot;Slide 3 - &amp;quot;Princip metody&amp;quot;&quot;/&gt;&lt;property id=&quot;20307&quot; value=&quot;258&quot;/&gt;&lt;/object&gt;&lt;object type=&quot;3&quot; unique_id=&quot;14391&quot;&gt;&lt;property id=&quot;20148&quot; value=&quot;5&quot;/&gt;&lt;property id=&quot;20300&quot; value=&quot;Slide 4 - &amp;quot;Princip metody&amp;quot;&quot;/&gt;&lt;property id=&quot;20307&quot; value=&quot;294&quot;/&gt;&lt;/object&gt;&lt;object type=&quot;3&quot; unique_id=&quot;14392&quot;&gt;&lt;property id=&quot;20148&quot; value=&quot;5&quot;/&gt;&lt;property id=&quot;20300&quot; value=&quot;Slide 5 - &amp;quot;Princip metody&amp;quot;&quot;/&gt;&lt;property id=&quot;20307&quot; value=&quot;260&quot;/&gt;&lt;/object&gt;&lt;object type=&quot;3&quot; unique_id=&quot;14393&quot;&gt;&lt;property id=&quot;20148&quot; value=&quot;5&quot;/&gt;&lt;property id=&quot;20300&quot; value=&quot;Slide 6 - &amp;quot;Princip metody – odvození násobného faktoru podle rozměrů relaskopické hole&amp;quot;&quot;/&gt;&lt;property id=&quot;20307&quot; value=&quot;261&quot;/&gt;&lt;/object&gt;&lt;object type=&quot;3&quot; unique_id=&quot;14394&quot;&gt;&lt;property id=&quot;20148&quot; value=&quot;5&quot;/&gt;&lt;property id=&quot;20300&quot; value=&quot;Slide 7 - &amp;quot;Princip metody – odvození násobného faktoru podle velikosti záměrného úhlu&amp;quot;&quot;/&gt;&lt;property id=&quot;20307&quot; value=&quot;262&quot;/&gt;&lt;/object&gt;&lt;object type=&quot;3&quot; unique_id=&quot;14395&quot;&gt;&lt;property id=&quot;20148&quot; value=&quot;5&quot;/&gt;&lt;property id=&quot;20300&quot; value=&quot;Slide 8 - &amp;quot;Princip metody – určení kruhové výčetní základny/ha na stanovišti s využitím násobného faktoru&amp;quot;&quot;/&gt;&lt;property id=&quot;20307&quot; value=&quot;263&quot;/&gt;&lt;/object&gt;&lt;object type=&quot;3&quot; unique_id=&quot;14396&quot;&gt;&lt;property id=&quot;20148&quot; value=&quot;5&quot;/&gt;&lt;property id=&quot;20300&quot; value=&quot;Slide 9 - &amp;quot;Princip metody – vztah mezi distančním (C) a násobným faktorem (c)&amp;quot;&quot;/&gt;&lt;property id=&quot;20307&quot; value=&quot;264&quot;/&gt;&lt;/object&gt;&lt;object type=&quot;3&quot; unique_id=&quot;14397&quot;&gt;&lt;property id=&quot;20148&quot; value=&quot;5&quot;/&gt;&lt;property id=&quot;20300&quot; value=&quot;Slide 10 - &amp;quot;Pomůcky na měření kruhové výčetní základny&amp;quot;&quot;/&gt;&lt;property id=&quot;20307&quot; value=&quot;282&quot;/&gt;&lt;/object&gt;&lt;object type=&quot;3&quot; unique_id=&quot;14398&quot;&gt;&lt;property id=&quot;20148&quot; value=&quot;5&quot;/&gt;&lt;property id=&quot;20300&quot; value=&quot;Slide 11 - &amp;quot;Pomůcky na měření kruhové výčetní základny – relaskopická hůl&amp;quot;&quot;/&gt;&lt;property id=&quot;20307&quot; value=&quot;279&quot;/&gt;&lt;/object&gt;&lt;object type=&quot;3&quot; unique_id=&quot;14399&quot;&gt;&lt;property id=&quot;20148&quot; value=&quot;5&quot;/&gt;&lt;property id=&quot;20300&quot; value=&quot;Slide 12 - &amp;quot;Pomůcky na měření kruhové výčetní základny – relaskopická hůl&amp;quot;&quot;/&gt;&lt;property id=&quot;20307&quot; value=&quot;288&quot;/&gt;&lt;/object&gt;&lt;object type=&quot;3&quot; unique_id=&quot;14400&quot;&gt;&lt;property id=&quot;20148&quot; value=&quot;5&quot;/&gt;&lt;property id=&quot;20300&quot; value=&quot;Slide 13 - &amp;quot;Pomůcky na měření kruhové výčetní základny – optický klín&amp;quot;&quot;/&gt;&lt;property id=&quot;20307&quot; value=&quot;286&quot;/&gt;&lt;/object&gt;&lt;object type=&quot;3&quot; unique_id=&quot;14401&quot;&gt;&lt;property id=&quot;20148&quot; value=&quot;5&quot;/&gt;&lt;property id=&quot;20300&quot; value=&quot;Slide 14 - &amp;quot;Pomůcky na měření kruhové výčetní základny – zrcadlový relaskop&amp;quot;&quot;/&gt;&lt;property id=&quot;20307&quot; value=&quot;285&quot;/&gt;&lt;/object&gt;&lt;object type=&quot;3&quot; unique_id=&quot;14402&quot;&gt;&lt;property id=&quot;20148&quot; value=&quot;5&quot;/&gt;&lt;property id=&quot;20300&quot; value=&quot;Slide 15 - &amp;quot;Pomůcky na měření kruhové výčetní základny - telerelaskop&amp;quot;&quot;/&gt;&lt;property id=&quot;20307&quot; value=&quot;287&quot;/&gt;&lt;/object&gt;&lt;object type=&quot;3&quot; unique_id=&quot;14403&quot;&gt;&lt;property id=&quot;20148&quot; value=&quot;5&quot;/&gt;&lt;property id=&quot;20300&quot; value=&quot;Slide 16 - &amp;quot;Měření kruhové výčetní základy pomocí relaskopické hole&amp;quot;&quot;/&gt;&lt;property id=&quot;20307&quot; value=&quot;280&quot;/&gt;&lt;/object&gt;&lt;object type=&quot;3&quot; unique_id=&quot;14404&quot;&gt;&lt;property id=&quot;20148&quot; value=&quot;5&quot;/&gt;&lt;property id=&quot;20300&quot; value=&quot;Slide 17 - &amp;quot;Měření kruhové výčetní základy pomocí optického klínu&amp;quot;&quot;/&gt;&lt;property id=&quot;20307&quot; value=&quot;281&quot;/&gt;&lt;/object&gt;&lt;object type=&quot;3&quot; unique_id=&quot;14405&quot;&gt;&lt;property id=&quot;20148&quot; value=&quot;5&quot;/&gt;&lt;property id=&quot;20300&quot; value=&quot;Slide 18 - &amp;quot;Praktické provedení relaskopování&amp;quot;&quot;/&gt;&lt;property id=&quot;20307&quot; value=&quot;265&quot;/&gt;&lt;/object&gt;&lt;object type=&quot;3&quot; unique_id=&quot;14406&quot;&gt;&lt;property id=&quot;20148&quot; value=&quot;5&quot;/&gt;&lt;property id=&quot;20300&quot; value=&quot;Slide 19 - &amp;quot;Praktické provedení relaskopování&amp;quot;&quot;/&gt;&lt;property id=&quot;20307&quot; value=&quot;292&quot;/&gt;&lt;/object&gt;&lt;object type=&quot;3&quot; unique_id=&quot;14407&quot;&gt;&lt;property id=&quot;20148&quot; value=&quot;5&quot;/&gt;&lt;property id=&quot;20300&quot; value=&quot;Slide 20 - &amp;quot;Praktické provedení relaskopování&amp;quot;&quot;/&gt;&lt;property id=&quot;20307&quot; value=&quot;291&quot;/&gt;&lt;/object&gt;&lt;object type=&quot;3&quot; unique_id=&quot;14408&quot;&gt;&lt;property id=&quot;20148&quot; value=&quot;5&quot;/&gt;&lt;property id=&quot;20300&quot; value=&quot;Slide 21 - &amp;quot;Výpočet zásoby porostu a zásoby na hektar&amp;quot;&quot;/&gt;&lt;property id=&quot;20307&quot; value=&quot;293&quot;/&gt;&lt;/object&gt;&lt;object type=&quot;3&quot; unique_id=&quot;14409&quot;&gt;&lt;property id=&quot;20148&quot; value=&quot;5&quot;/&gt;&lt;property id=&quot;20300&quot; value=&quot;Slide 22 - &amp;quot;Zásady pro správné měření kruhové výčetní základny&amp;quot;&quot;/&gt;&lt;property id=&quot;20307&quot; value=&quot;283&quot;/&gt;&lt;/object&gt;&lt;object type=&quot;3&quot; unique_id=&quot;14410&quot;&gt;&lt;property id=&quot;20148&quot; value=&quot;5&quot;/&gt;&lt;property id=&quot;20300&quot; value=&quot;Slide 23 - &amp;quot;Chyby při měření kruhové výčetní základny&amp;quot;&quot;/&gt;&lt;property id=&quot;20307&quot; value=&quot;284&quot;/&gt;&lt;/object&gt;&lt;object type=&quot;3&quot; unique_id=&quot;14411&quot;&gt;&lt;property id=&quot;20148&quot; value=&quot;5&quot;/&gt;&lt;property id=&quot;20300&quot; value=&quot;Slide 24 - &amp;quot;Seznam citovaných zdrojů&amp;quot;&quot;/&gt;&lt;property id=&quot;20307&quot; value=&quot;295&quot;/&gt;&lt;/object&gt;&lt;/object&gt;&lt;object type=&quot;8&quot; unique_id=&quot;14437&quot;&gt;&lt;/object&gt;&lt;/object&gt;&lt;/database&gt;"/>
  <p:tag name="MMPROD_NEXTUNIQUEID" val="10010"/>
  <p:tag name="SECTOMILLISECCONVERTED" val="1"/>
</p:tagLst>
</file>

<file path=ppt/theme/theme1.xml><?xml version="1.0" encoding="utf-8"?>
<a:theme xmlns:a="http://schemas.openxmlformats.org/drawingml/2006/main" name="Fazeta">
  <a:themeElements>
    <a:clrScheme name="Faz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z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342</TotalTime>
  <Words>838</Words>
  <Application>Microsoft Office PowerPoint</Application>
  <PresentationFormat>Širokoúhlá obrazovka</PresentationFormat>
  <Paragraphs>154</Paragraphs>
  <Slides>24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24</vt:i4>
      </vt:variant>
    </vt:vector>
  </HeadingPairs>
  <TitlesOfParts>
    <vt:vector size="29" baseType="lpstr">
      <vt:lpstr>Arial</vt:lpstr>
      <vt:lpstr>Cambria Math</vt:lpstr>
      <vt:lpstr>Trebuchet MS</vt:lpstr>
      <vt:lpstr>Wingdings 3</vt:lpstr>
      <vt:lpstr>Fazeta</vt:lpstr>
      <vt:lpstr>Stanovení zásoby porostu – relaskopická metoda</vt:lpstr>
      <vt:lpstr>Relaskopická metoda</vt:lpstr>
      <vt:lpstr>Princip metody</vt:lpstr>
      <vt:lpstr>Princip metody</vt:lpstr>
      <vt:lpstr>Princip metody</vt:lpstr>
      <vt:lpstr>Princip metody – odvození násobného faktoru podle rozměrů relaskopické hole</vt:lpstr>
      <vt:lpstr>Princip metody – odvození násobného faktoru podle velikosti záměrného úhlu</vt:lpstr>
      <vt:lpstr>Princip metody – určení kruhové výčetní základny/ha na stanovišti s využitím násobného faktoru</vt:lpstr>
      <vt:lpstr>Princip metody – vztah mezi distančním (C) a násobným faktorem (c)</vt:lpstr>
      <vt:lpstr>Pomůcky na měření kruhové výčetní základny</vt:lpstr>
      <vt:lpstr>Pomůcky na měření kruhové výčetní základny – relaskopická hůl</vt:lpstr>
      <vt:lpstr>Pomůcky na měření kruhové výčetní základny – relaskopická hůl</vt:lpstr>
      <vt:lpstr>Pomůcky na měření kruhové výčetní základny – optický klín</vt:lpstr>
      <vt:lpstr>Pomůcky na měření kruhové výčetní základny – zrcadlový relaskop</vt:lpstr>
      <vt:lpstr>Pomůcky na měření kruhové výčetní základny - telerelaskop</vt:lpstr>
      <vt:lpstr>Měření kruhové výčetní základy pomocí relaskopické hole</vt:lpstr>
      <vt:lpstr>Měření kruhové výčetní základy pomocí optického klínu</vt:lpstr>
      <vt:lpstr>Praktické provedení relaskopování</vt:lpstr>
      <vt:lpstr>Praktické provedení relaskopování</vt:lpstr>
      <vt:lpstr>Praktické provedení relaskopování</vt:lpstr>
      <vt:lpstr>Výpočet zásoby porostu a zásoby na hektar</vt:lpstr>
      <vt:lpstr>Zásady pro správné měření kruhové výčetní základny</vt:lpstr>
      <vt:lpstr>Chyby při měření kruhové výčetní základny</vt:lpstr>
      <vt:lpstr>Seznam citovaných zdrojů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Stanovení zásoby porostu – relaskopická metoda</dc:title>
  <dc:creator>Zdeněk Adamec</dc:creator>
  <cp:lastModifiedBy>Zdeněk Adamec</cp:lastModifiedBy>
  <cp:revision>30</cp:revision>
  <dcterms:created xsi:type="dcterms:W3CDTF">2021-10-04T19:57:26Z</dcterms:created>
  <dcterms:modified xsi:type="dcterms:W3CDTF">2023-01-27T11:25:45Z</dcterms:modified>
</cp:coreProperties>
</file>