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87" r:id="rId9"/>
    <p:sldId id="295" r:id="rId10"/>
    <p:sldId id="262" r:id="rId11"/>
    <p:sldId id="288" r:id="rId12"/>
    <p:sldId id="291" r:id="rId13"/>
    <p:sldId id="290" r:id="rId14"/>
    <p:sldId id="289" r:id="rId15"/>
    <p:sldId id="296" r:id="rId16"/>
    <p:sldId id="297" r:id="rId17"/>
    <p:sldId id="298" r:id="rId18"/>
    <p:sldId id="299" r:id="rId19"/>
    <p:sldId id="300" r:id="rId20"/>
    <p:sldId id="301" r:id="rId21"/>
    <p:sldId id="310" r:id="rId22"/>
    <p:sldId id="302" r:id="rId23"/>
    <p:sldId id="303" r:id="rId24"/>
    <p:sldId id="304" r:id="rId25"/>
    <p:sldId id="305" r:id="rId26"/>
    <p:sldId id="307" r:id="rId27"/>
    <p:sldId id="308" r:id="rId28"/>
    <p:sldId id="306" r:id="rId29"/>
    <p:sldId id="309" r:id="rId30"/>
    <p:sldId id="311" r:id="rId31"/>
  </p:sldIdLst>
  <p:sldSz cx="12192000" cy="6858000"/>
  <p:notesSz cx="6858000" cy="9144000"/>
  <p:custDataLst>
    <p:tags r:id="rId3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denek\Downloads\objemove_tabulky_komb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cs-CZ" b="1"/>
              <a:t>výšková křivka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1"/>
          <c:tx>
            <c:v>vyrovnaná výška (m)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[objemove_tabulky_kombi.xlsx]dřevina_1!$B$6:$B$46</c:f>
              <c:numCache>
                <c:formatCode>General</c:formatCode>
                <c:ptCount val="41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28</c:v>
                </c:pt>
                <c:pt idx="10">
                  <c:v>30</c:v>
                </c:pt>
                <c:pt idx="11">
                  <c:v>32</c:v>
                </c:pt>
                <c:pt idx="12">
                  <c:v>34</c:v>
                </c:pt>
                <c:pt idx="13">
                  <c:v>36</c:v>
                </c:pt>
                <c:pt idx="14">
                  <c:v>38</c:v>
                </c:pt>
                <c:pt idx="15">
                  <c:v>40</c:v>
                </c:pt>
                <c:pt idx="16">
                  <c:v>42</c:v>
                </c:pt>
                <c:pt idx="17">
                  <c:v>44</c:v>
                </c:pt>
                <c:pt idx="18">
                  <c:v>46</c:v>
                </c:pt>
                <c:pt idx="19">
                  <c:v>48</c:v>
                </c:pt>
                <c:pt idx="20">
                  <c:v>50</c:v>
                </c:pt>
                <c:pt idx="21">
                  <c:v>52</c:v>
                </c:pt>
                <c:pt idx="22">
                  <c:v>54</c:v>
                </c:pt>
                <c:pt idx="23">
                  <c:v>56</c:v>
                </c:pt>
                <c:pt idx="24">
                  <c:v>58</c:v>
                </c:pt>
                <c:pt idx="25">
                  <c:v>60</c:v>
                </c:pt>
                <c:pt idx="26">
                  <c:v>62</c:v>
                </c:pt>
                <c:pt idx="27">
                  <c:v>64</c:v>
                </c:pt>
                <c:pt idx="28">
                  <c:v>66</c:v>
                </c:pt>
                <c:pt idx="29">
                  <c:v>68</c:v>
                </c:pt>
                <c:pt idx="30">
                  <c:v>70</c:v>
                </c:pt>
                <c:pt idx="31">
                  <c:v>72</c:v>
                </c:pt>
                <c:pt idx="32">
                  <c:v>74</c:v>
                </c:pt>
                <c:pt idx="33">
                  <c:v>76</c:v>
                </c:pt>
                <c:pt idx="34">
                  <c:v>78</c:v>
                </c:pt>
                <c:pt idx="35">
                  <c:v>80</c:v>
                </c:pt>
                <c:pt idx="36">
                  <c:v>82</c:v>
                </c:pt>
                <c:pt idx="37">
                  <c:v>84</c:v>
                </c:pt>
                <c:pt idx="38">
                  <c:v>86</c:v>
                </c:pt>
                <c:pt idx="39">
                  <c:v>88</c:v>
                </c:pt>
                <c:pt idx="40">
                  <c:v>90</c:v>
                </c:pt>
              </c:numCache>
            </c:numRef>
          </c:xVal>
          <c:yVal>
            <c:numRef>
              <c:f>[objemove_tabulky_kombi.xlsx]dřevina_1!$J$6:$J$46</c:f>
              <c:numCache>
                <c:formatCode>General</c:formatCode>
                <c:ptCount val="41"/>
                <c:pt idx="3" formatCode="0">
                  <c:v>19.147695725475149</c:v>
                </c:pt>
                <c:pt idx="4" formatCode="0">
                  <c:v>20.331927534570955</c:v>
                </c:pt>
                <c:pt idx="5" formatCode="0">
                  <c:v>21.366289146001687</c:v>
                </c:pt>
                <c:pt idx="6" formatCode="0">
                  <c:v>22.276622623033045</c:v>
                </c:pt>
                <c:pt idx="7" formatCode="0">
                  <c:v>23.083404053847428</c:v>
                </c:pt>
                <c:pt idx="8" formatCode="0">
                  <c:v>23.802983303064405</c:v>
                </c:pt>
                <c:pt idx="9" formatCode="0">
                  <c:v>24.448528409859804</c:v>
                </c:pt>
                <c:pt idx="10" formatCode="0">
                  <c:v>25.030738285903897</c:v>
                </c:pt>
                <c:pt idx="11" formatCode="0">
                  <c:v>25.558380609476078</c:v>
                </c:pt>
                <c:pt idx="12" formatCode="0">
                  <c:v>26.038699679614592</c:v>
                </c:pt>
                <c:pt idx="13" formatCode="0">
                  <c:v>26.477727797581903</c:v>
                </c:pt>
                <c:pt idx="14" formatCode="0">
                  <c:v>26.880524876768174</c:v>
                </c:pt>
                <c:pt idx="15" formatCode="0">
                  <c:v>27.251364354422019</c:v>
                </c:pt>
                <c:pt idx="16" formatCode="0">
                  <c:v>27.593878640854459</c:v>
                </c:pt>
                <c:pt idx="17" formatCode="0">
                  <c:v>27.911173841261867</c:v>
                </c:pt>
                <c:pt idx="18" formatCode="0">
                  <c:v>28.205920955231345</c:v>
                </c:pt>
                <c:pt idx="19" formatCode="0">
                  <c:v>28.48042892484553</c:v>
                </c:pt>
                <c:pt idx="20" formatCode="0">
                  <c:v>28.736703565676013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BE7-4481-94E0-1069495DD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782808"/>
        <c:axId val="233777320"/>
      </c:scatterChart>
      <c:scatterChart>
        <c:scatterStyle val="lineMarker"/>
        <c:varyColors val="0"/>
        <c:ser>
          <c:idx val="0"/>
          <c:order val="0"/>
          <c:tx>
            <c:v>skutečná výška (m)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[objemove_tabulky_kombi.xlsx]dřevina_1!$B$6:$B$46</c:f>
              <c:numCache>
                <c:formatCode>General</c:formatCode>
                <c:ptCount val="41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28</c:v>
                </c:pt>
                <c:pt idx="10">
                  <c:v>30</c:v>
                </c:pt>
                <c:pt idx="11">
                  <c:v>32</c:v>
                </c:pt>
                <c:pt idx="12">
                  <c:v>34</c:v>
                </c:pt>
                <c:pt idx="13">
                  <c:v>36</c:v>
                </c:pt>
                <c:pt idx="14">
                  <c:v>38</c:v>
                </c:pt>
                <c:pt idx="15">
                  <c:v>40</c:v>
                </c:pt>
                <c:pt idx="16">
                  <c:v>42</c:v>
                </c:pt>
                <c:pt idx="17">
                  <c:v>44</c:v>
                </c:pt>
                <c:pt idx="18">
                  <c:v>46</c:v>
                </c:pt>
                <c:pt idx="19">
                  <c:v>48</c:v>
                </c:pt>
                <c:pt idx="20">
                  <c:v>50</c:v>
                </c:pt>
                <c:pt idx="21">
                  <c:v>52</c:v>
                </c:pt>
                <c:pt idx="22">
                  <c:v>54</c:v>
                </c:pt>
                <c:pt idx="23">
                  <c:v>56</c:v>
                </c:pt>
                <c:pt idx="24">
                  <c:v>58</c:v>
                </c:pt>
                <c:pt idx="25">
                  <c:v>60</c:v>
                </c:pt>
                <c:pt idx="26">
                  <c:v>62</c:v>
                </c:pt>
                <c:pt idx="27">
                  <c:v>64</c:v>
                </c:pt>
                <c:pt idx="28">
                  <c:v>66</c:v>
                </c:pt>
                <c:pt idx="29">
                  <c:v>68</c:v>
                </c:pt>
                <c:pt idx="30">
                  <c:v>70</c:v>
                </c:pt>
                <c:pt idx="31">
                  <c:v>72</c:v>
                </c:pt>
                <c:pt idx="32">
                  <c:v>74</c:v>
                </c:pt>
                <c:pt idx="33">
                  <c:v>76</c:v>
                </c:pt>
                <c:pt idx="34">
                  <c:v>78</c:v>
                </c:pt>
                <c:pt idx="35">
                  <c:v>80</c:v>
                </c:pt>
                <c:pt idx="36">
                  <c:v>82</c:v>
                </c:pt>
                <c:pt idx="37">
                  <c:v>84</c:v>
                </c:pt>
                <c:pt idx="38">
                  <c:v>86</c:v>
                </c:pt>
                <c:pt idx="39">
                  <c:v>88</c:v>
                </c:pt>
                <c:pt idx="40">
                  <c:v>90</c:v>
                </c:pt>
              </c:numCache>
            </c:numRef>
          </c:xVal>
          <c:yVal>
            <c:numRef>
              <c:f>[objemove_tabulky_kombi.xlsx]dřevina_1!$I$6:$I$46</c:f>
              <c:numCache>
                <c:formatCode>General</c:formatCode>
                <c:ptCount val="41"/>
                <c:pt idx="3" formatCode="0.0">
                  <c:v>19.8</c:v>
                </c:pt>
                <c:pt idx="4" formatCode="0.0">
                  <c:v>20.2</c:v>
                </c:pt>
                <c:pt idx="5" formatCode="0.0">
                  <c:v>22.4</c:v>
                </c:pt>
                <c:pt idx="6" formatCode="0.0">
                  <c:v>21.8</c:v>
                </c:pt>
                <c:pt idx="7" formatCode="0.0">
                  <c:v>22.4</c:v>
                </c:pt>
                <c:pt idx="8" formatCode="0.0">
                  <c:v>22.6</c:v>
                </c:pt>
                <c:pt idx="9" formatCode="0.0">
                  <c:v>23.8</c:v>
                </c:pt>
                <c:pt idx="10" formatCode="0.0">
                  <c:v>25.8</c:v>
                </c:pt>
                <c:pt idx="11" formatCode="0.0">
                  <c:v>26.2</c:v>
                </c:pt>
                <c:pt idx="12" formatCode="0.0">
                  <c:v>25.8</c:v>
                </c:pt>
                <c:pt idx="13" formatCode="0.0">
                  <c:v>27.4</c:v>
                </c:pt>
                <c:pt idx="14" formatCode="0.0">
                  <c:v>25.6</c:v>
                </c:pt>
                <c:pt idx="15" formatCode="0.0">
                  <c:v>28.2</c:v>
                </c:pt>
                <c:pt idx="16" formatCode="0.0">
                  <c:v>26.666666666666668</c:v>
                </c:pt>
                <c:pt idx="17" formatCode="0.0">
                  <c:v>27</c:v>
                </c:pt>
                <c:pt idx="18" formatCode="0.0">
                  <c:v>28</c:v>
                </c:pt>
                <c:pt idx="19" formatCode="0.0">
                  <c:v>31</c:v>
                </c:pt>
                <c:pt idx="20" formatCode="0.0">
                  <c:v>28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BE7-4481-94E0-1069495DD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3782808"/>
        <c:axId val="233777320"/>
      </c:scatterChart>
      <c:valAx>
        <c:axId val="233782808"/>
        <c:scaling>
          <c:orientation val="minMax"/>
          <c:max val="60"/>
          <c:min val="1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/>
                  <a:t>výč</a:t>
                </a:r>
                <a:r>
                  <a:rPr lang="cs-CZ" sz="1200"/>
                  <a:t>etní</a:t>
                </a:r>
                <a:r>
                  <a:rPr lang="cs-CZ" sz="1200" baseline="0"/>
                  <a:t> tloušťka</a:t>
                </a:r>
                <a:r>
                  <a:rPr lang="en-US" sz="1200"/>
                  <a:t> (cm)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233777320"/>
        <c:crosses val="autoZero"/>
        <c:crossBetween val="midCat"/>
      </c:valAx>
      <c:valAx>
        <c:axId val="233777320"/>
        <c:scaling>
          <c:orientation val="minMax"/>
          <c:max val="35"/>
          <c:min val="1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/>
                  <a:t>výška (m)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2337828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56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6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70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710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295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00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21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59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9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31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1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04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2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54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6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7536-5D33-4DF0-8914-2FA186D0AFD7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A29FC2-5842-4119-A47C-CE0EFC5CAB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4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7700" y="457200"/>
            <a:ext cx="8626303" cy="3593636"/>
          </a:xfrm>
        </p:spPr>
        <p:txBody>
          <a:bodyPr/>
          <a:lstStyle/>
          <a:p>
            <a:r>
              <a:rPr lang="cs-CZ" sz="4400" dirty="0" smtClean="0"/>
              <a:t>Stanovení zásoby porostu – metody </a:t>
            </a:r>
            <a:r>
              <a:rPr lang="cs-CZ" sz="4400" dirty="0"/>
              <a:t>O</a:t>
            </a:r>
            <a:r>
              <a:rPr lang="cs-CZ" sz="4400" dirty="0" smtClean="0"/>
              <a:t>bjemových tabulek, Objemových rovnic a</a:t>
            </a:r>
            <a:br>
              <a:rPr lang="cs-CZ" sz="4400" dirty="0" smtClean="0"/>
            </a:br>
            <a:r>
              <a:rPr lang="cs-CZ" sz="4400" dirty="0" smtClean="0"/>
              <a:t>Jednotných objemových křivek </a:t>
            </a:r>
            <a:endParaRPr lang="en-GB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Dendrometrie – přednáška 4</a:t>
            </a:r>
          </a:p>
          <a:p>
            <a:r>
              <a:rPr lang="cs-CZ" dirty="0" smtClean="0"/>
              <a:t>Zdeněk Adamec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484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tabulek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49217"/>
          </a:xfrm>
        </p:spPr>
        <p:txBody>
          <a:bodyPr>
            <a:normAutofit/>
          </a:bodyPr>
          <a:lstStyle/>
          <a:p>
            <a:r>
              <a:rPr lang="cs-CZ" dirty="0" smtClean="0"/>
              <a:t>Výčetní tloušťky zařazovány do </a:t>
            </a:r>
            <a:r>
              <a:rPr lang="cs-CZ" b="1" dirty="0" smtClean="0"/>
              <a:t>2 cm tloušťkových stupňů</a:t>
            </a:r>
          </a:p>
          <a:p>
            <a:r>
              <a:rPr lang="cs-CZ" dirty="0" smtClean="0"/>
              <a:t>Výšky měřeny v počtu 3-5 výšek v dominantních tloušťkových stupních a 1-3 výšky v méně zastoupených tloušťkových stupních</a:t>
            </a:r>
          </a:p>
          <a:p>
            <a:r>
              <a:rPr lang="cs-CZ" dirty="0" smtClean="0"/>
              <a:t>Pro každý tloušťkový stupeň se z naměřených výšek vypočítá průměrná výška</a:t>
            </a:r>
          </a:p>
          <a:p>
            <a:r>
              <a:rPr lang="cs-CZ" dirty="0" smtClean="0"/>
              <a:t>Na základě středů tloušťkových stupňů a průměrných výšek se sestaví regresní model výškové křivky – možno využít různé typy výškových funkcí =&gt; grafické i numerické řešení modelu výškové křivky</a:t>
            </a:r>
          </a:p>
          <a:p>
            <a:r>
              <a:rPr lang="cs-CZ" dirty="0"/>
              <a:t>Pro každý tloušťkový stupeň se z modelu vypočítá vyrovnaná výška, která se zaokrouhlí na celé </a:t>
            </a:r>
            <a:r>
              <a:rPr lang="cs-CZ" dirty="0" smtClean="0"/>
              <a:t>metry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51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tabulek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základě středu tloušťkového stupně a vyrovnané výšky se v objemových tabulkách pro danou dřevinu dohledá objem jednotlivého stromu </a:t>
            </a:r>
            <a:r>
              <a:rPr lang="cs-CZ" sz="1400" dirty="0" smtClean="0"/>
              <a:t>(pozn. objem není </a:t>
            </a:r>
            <a:r>
              <a:rPr lang="cs-CZ" sz="1400" dirty="0"/>
              <a:t>skutečný, ale průměrná hodnota z objemů vzorníků o stejných rozměrech měřených </a:t>
            </a:r>
            <a:r>
              <a:rPr lang="cs-CZ" sz="1400" dirty="0" smtClean="0"/>
              <a:t>veličin)</a:t>
            </a:r>
            <a:endParaRPr lang="cs-CZ" sz="1400" dirty="0"/>
          </a:p>
          <a:p>
            <a:r>
              <a:rPr lang="cs-CZ" dirty="0" smtClean="0"/>
              <a:t>Vypočte se zásoba každého tloušťkového stupně a to tak, že se vynásobí objem jednotlivého stromu a počet stromů zařazených do daného tloušťkového stupně </a:t>
            </a:r>
          </a:p>
          <a:p>
            <a:r>
              <a:rPr lang="cs-CZ" dirty="0" smtClean="0"/>
              <a:t>Sečtením zásob tloušťkových stupňů získáme zásobu dřeviny hroubí s kůrou</a:t>
            </a:r>
          </a:p>
          <a:p>
            <a:r>
              <a:rPr lang="cs-CZ" dirty="0" smtClean="0"/>
              <a:t>Součet zásob jednotlivých dřevin udává celkovou zásobu porostu</a:t>
            </a:r>
          </a:p>
          <a:p>
            <a:r>
              <a:rPr lang="cs-CZ" dirty="0" smtClean="0"/>
              <a:t>Pokud chceme znát i zásobu hroubí bez kůry, tak musíme využit koeficienty na kůru (viz prezentace do cvičení 4 – objemové tabulky)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9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tabulek</a:t>
            </a:r>
            <a:endParaRPr lang="en-GB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475" y="1350691"/>
            <a:ext cx="4720385" cy="5398452"/>
          </a:xfrm>
        </p:spPr>
      </p:pic>
    </p:spTree>
    <p:extLst>
      <p:ext uri="{BB962C8B-B14F-4D97-AF65-F5344CB8AC3E}">
        <p14:creationId xmlns:p14="http://schemas.microsoft.com/office/powerpoint/2010/main" val="171106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tabulek</a:t>
            </a:r>
            <a:endParaRPr lang="en-GB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354503"/>
              </p:ext>
            </p:extLst>
          </p:nvPr>
        </p:nvGraphicFramePr>
        <p:xfrm>
          <a:off x="1584961" y="1846285"/>
          <a:ext cx="6132058" cy="426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6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546" y="139337"/>
            <a:ext cx="8596668" cy="1320800"/>
          </a:xfrm>
        </p:spPr>
        <p:txBody>
          <a:bodyPr/>
          <a:lstStyle/>
          <a:p>
            <a:r>
              <a:rPr lang="cs-CZ" dirty="0" smtClean="0"/>
              <a:t>Metoda objemových tabulek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46" y="904239"/>
            <a:ext cx="9318088" cy="5915884"/>
          </a:xfrm>
        </p:spPr>
      </p:pic>
    </p:spTree>
    <p:extLst>
      <p:ext uri="{BB962C8B-B14F-4D97-AF65-F5344CB8AC3E}">
        <p14:creationId xmlns:p14="http://schemas.microsoft.com/office/powerpoint/2010/main" val="10698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Objemové rovnice jsou často matematickým (empirickým) modelem objemových tabulek </a:t>
            </a:r>
            <a:r>
              <a:rPr lang="cs-CZ" dirty="0" smtClean="0"/>
              <a:t>(objemové tabulky jsou z objemových rovnic odvozeny)</a:t>
            </a:r>
          </a:p>
          <a:p>
            <a:r>
              <a:rPr lang="cs-CZ" dirty="0" smtClean="0"/>
              <a:t>Stejně jako tabulky tak i rovnice jedno až tří argumentové (výjimečně i čtyřargumentové)</a:t>
            </a:r>
          </a:p>
          <a:p>
            <a:r>
              <a:rPr lang="cs-CZ" dirty="0"/>
              <a:t>Metoda vyžadující velké množství změřených výčetních tlouštěk i výšek</a:t>
            </a:r>
          </a:p>
          <a:p>
            <a:r>
              <a:rPr lang="cs-CZ" dirty="0"/>
              <a:t>V podmínkách ČR je z </a:t>
            </a:r>
            <a:r>
              <a:rPr lang="cs-CZ" dirty="0" smtClean="0"/>
              <a:t>rovnic možné zjistit </a:t>
            </a:r>
            <a:r>
              <a:rPr lang="cs-CZ" dirty="0"/>
              <a:t>objem hroubí s </a:t>
            </a:r>
            <a:r>
              <a:rPr lang="cs-CZ" dirty="0" smtClean="0"/>
              <a:t>kůrou i bez kůry, objem kmene s kůrou i bez kůry a objem stromu s kůrou</a:t>
            </a:r>
          </a:p>
          <a:p>
            <a:r>
              <a:rPr lang="cs-CZ" dirty="0" smtClean="0"/>
              <a:t>V ČR jsou používané objemové rovnice sestavené pro Československo Petrášem a </a:t>
            </a:r>
            <a:r>
              <a:rPr lang="cs-CZ" dirty="0" err="1" smtClean="0"/>
              <a:t>Pajtíkem</a:t>
            </a:r>
            <a:r>
              <a:rPr lang="cs-CZ" dirty="0" smtClean="0"/>
              <a:t> (1991)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689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Sběr dat (tlouštěk) buď celoplošný (průměrkování naplno) nebo na zkusných plochách</a:t>
            </a:r>
          </a:p>
          <a:p>
            <a:r>
              <a:rPr lang="cs-CZ" dirty="0"/>
              <a:t>Obecná přesnost metody mírně vyšší než při objemových tabulkách (odstraněn vliv zařazování do 2 cm tloušťkových stupňů)</a:t>
            </a:r>
          </a:p>
          <a:p>
            <a:r>
              <a:rPr lang="cs-CZ" dirty="0"/>
              <a:t>Využitelná pro stejnověké i </a:t>
            </a:r>
            <a:r>
              <a:rPr lang="cs-CZ" dirty="0" err="1"/>
              <a:t>nestejnověké</a:t>
            </a:r>
            <a:r>
              <a:rPr lang="cs-CZ" dirty="0"/>
              <a:t> porosty</a:t>
            </a:r>
          </a:p>
          <a:p>
            <a:r>
              <a:rPr lang="cs-CZ" dirty="0"/>
              <a:t>Pokud má porost více etáží, tak stanovit zásobu pro každou etáž zvlášť (odlišná dynamika výškových křivek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Využívány často při prodeji dříví nastojato v rámci aukcí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632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porostu se změří tloušťky - dnes často s přesností na 1 mm (využití digitálních průměrek) nebo se zatřídí výjimečně do tloušťkových stupňů po 1 cm (při mechanické průměrce)</a:t>
            </a:r>
          </a:p>
          <a:p>
            <a:r>
              <a:rPr lang="cs-CZ" b="1" dirty="0" smtClean="0"/>
              <a:t>Změří se minimálně 20 – 25 výšek pro každou dřevinu napříč celým tloušťkovým spektrem</a:t>
            </a:r>
          </a:p>
          <a:p>
            <a:r>
              <a:rPr lang="cs-CZ" dirty="0" smtClean="0"/>
              <a:t>Na základě dvojic hodnot naměřených výšek a výčetních tlouštěk se sestaví regresní </a:t>
            </a:r>
            <a:r>
              <a:rPr lang="cs-CZ" dirty="0"/>
              <a:t>model výškové křivky – možno využít různé typy výškových funkcí </a:t>
            </a:r>
            <a:r>
              <a:rPr lang="cs-CZ" dirty="0" smtClean="0"/>
              <a:t>(často jedna předdefinována již v digitální průměrce) =&gt; </a:t>
            </a:r>
            <a:r>
              <a:rPr lang="cs-CZ" dirty="0"/>
              <a:t>grafické i numerické řešení modelu výškové </a:t>
            </a:r>
            <a:r>
              <a:rPr lang="cs-CZ" dirty="0" smtClean="0"/>
              <a:t>křivky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476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výsledného modelu výškové křivky se pro každý strom se změřenou výčetní tloušťkou dopočítá vyrovnaná výška</a:t>
            </a:r>
          </a:p>
          <a:p>
            <a:r>
              <a:rPr lang="cs-CZ" dirty="0" smtClean="0"/>
              <a:t>Změřená </a:t>
            </a:r>
            <a:r>
              <a:rPr lang="cs-CZ" dirty="0"/>
              <a:t>tloušťka a vyrovnaná výška se dosadí do objemové rovnice a získá se objem stromu</a:t>
            </a:r>
          </a:p>
          <a:p>
            <a:r>
              <a:rPr lang="cs-CZ" dirty="0"/>
              <a:t>Sečtení objemů jednotlivých stromů se získá zásoba dřeviny</a:t>
            </a:r>
          </a:p>
          <a:p>
            <a:r>
              <a:rPr lang="cs-CZ" dirty="0"/>
              <a:t>Součet zásob jednotlivých dřevin udává celkovou zásobu </a:t>
            </a:r>
            <a:r>
              <a:rPr lang="cs-CZ" dirty="0" smtClean="0"/>
              <a:t>porostu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665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rovnic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Ukázka objemové rovnice jedle bělokoré podle Petráše a </a:t>
                </a:r>
                <a:r>
                  <a:rPr lang="cs-CZ" dirty="0" err="1" smtClean="0"/>
                  <a:t>Pajtíka</a:t>
                </a:r>
                <a:r>
                  <a:rPr lang="cs-CZ" dirty="0" smtClean="0"/>
                  <a:t> (1991) pro hroubí bez kůry: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𝟎𝟎𝟎𝟎𝟑𝟒𝟗𝟐𝟐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𝟖𝟔𝟔𝟓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𝟏𝟐𝟐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𝟎𝟐𝟔𝟕𝟒𝟔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𝟑𝟎𝟏𝟔</m:t>
                          </m:r>
                        </m:sup>
                      </m:sSup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𝟕𝟑𝟗𝟗</m:t>
                          </m:r>
                        </m:sup>
                      </m:sSup>
                    </m:oMath>
                  </m:oMathPara>
                </a14:m>
                <a:endParaRPr lang="cs-CZ" b="1" dirty="0" smtClean="0"/>
              </a:p>
              <a:p>
                <a:pPr marL="0" indent="0">
                  <a:buNone/>
                </a:pPr>
                <a:endParaRPr lang="cs-CZ" sz="1400" dirty="0" smtClean="0"/>
              </a:p>
              <a:p>
                <a:pPr marL="0" indent="0">
                  <a:buNone/>
                </a:pPr>
                <a:r>
                  <a:rPr lang="cs-CZ" sz="1600" i="1" dirty="0" smtClean="0"/>
                  <a:t>v</a:t>
                </a:r>
                <a:r>
                  <a:rPr lang="cs-CZ" sz="1600" dirty="0" smtClean="0"/>
                  <a:t>… objem hroubí bez kůry (m</a:t>
                </a:r>
                <a:r>
                  <a:rPr lang="cs-CZ" sz="1600" baseline="30000" dirty="0" smtClean="0"/>
                  <a:t>3</a:t>
                </a:r>
                <a:r>
                  <a:rPr lang="cs-CZ" sz="1600" dirty="0" smtClean="0"/>
                  <a:t>)</a:t>
                </a:r>
              </a:p>
              <a:p>
                <a:pPr marL="0" indent="0">
                  <a:buNone/>
                </a:pPr>
                <a:r>
                  <a:rPr lang="cs-CZ" sz="1600" i="1" dirty="0" smtClean="0"/>
                  <a:t>d</a:t>
                </a:r>
                <a:r>
                  <a:rPr lang="cs-CZ" sz="1600" dirty="0" smtClean="0"/>
                  <a:t>… výčetní tloušťka stromu (cm)</a:t>
                </a:r>
              </a:p>
              <a:p>
                <a:pPr marL="0" indent="0">
                  <a:buNone/>
                </a:pPr>
                <a:r>
                  <a:rPr lang="cs-CZ" sz="1600" i="1" dirty="0" smtClean="0"/>
                  <a:t>h</a:t>
                </a:r>
                <a:r>
                  <a:rPr lang="cs-CZ" sz="1600" dirty="0" smtClean="0"/>
                  <a:t>… výška stromu (m)</a:t>
                </a:r>
                <a:endParaRPr lang="cs-CZ" sz="1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55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874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dělení metod stanovení zásoby porostu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Metody přímého měření</a:t>
            </a:r>
          </a:p>
          <a:p>
            <a:pPr lvl="1"/>
            <a:r>
              <a:rPr lang="cs-CZ" dirty="0" smtClean="0"/>
              <a:t>Metody založené na celoplošném sběru dat</a:t>
            </a:r>
          </a:p>
          <a:p>
            <a:pPr lvl="1"/>
            <a:r>
              <a:rPr lang="cs-CZ" dirty="0" smtClean="0"/>
              <a:t>Metody výběrové (reprezentativní)</a:t>
            </a:r>
          </a:p>
          <a:p>
            <a:pPr lvl="2"/>
            <a:r>
              <a:rPr lang="cs-CZ" dirty="0" smtClean="0"/>
              <a:t>Využití zkusných ploch (kruhových nebo pruhových)</a:t>
            </a:r>
          </a:p>
          <a:p>
            <a:pPr lvl="2"/>
            <a:r>
              <a:rPr lang="cs-CZ" dirty="0" smtClean="0"/>
              <a:t>Využití </a:t>
            </a:r>
            <a:r>
              <a:rPr lang="cs-CZ" dirty="0" err="1" smtClean="0"/>
              <a:t>relaskopických</a:t>
            </a:r>
            <a:r>
              <a:rPr lang="cs-CZ" dirty="0" smtClean="0"/>
              <a:t> stanovišť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b="1" dirty="0" smtClean="0"/>
              <a:t>Metody kvalifikovaného odhadu</a:t>
            </a:r>
          </a:p>
          <a:p>
            <a:pPr marL="685800" lvl="2" indent="-285750"/>
            <a:r>
              <a:rPr lang="cs-CZ" sz="1600" dirty="0"/>
              <a:t>Metody výběrové (reprezentativní)</a:t>
            </a:r>
          </a:p>
          <a:p>
            <a:pPr lvl="2"/>
            <a:r>
              <a:rPr lang="cs-CZ" dirty="0" smtClean="0"/>
              <a:t>Metoda taxačních tabulek</a:t>
            </a:r>
          </a:p>
          <a:p>
            <a:pPr lvl="2"/>
            <a:r>
              <a:rPr lang="cs-CZ" dirty="0" smtClean="0"/>
              <a:t>Metoda růstových tabulek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566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jednotných objemových křivek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vyžadující </a:t>
            </a:r>
            <a:r>
              <a:rPr lang="cs-CZ" dirty="0" smtClean="0"/>
              <a:t>výrazně </a:t>
            </a:r>
            <a:r>
              <a:rPr lang="cs-CZ" b="1" dirty="0" smtClean="0"/>
              <a:t>nižší počet změřených výšek ve srovnání s OT</a:t>
            </a:r>
          </a:p>
          <a:p>
            <a:r>
              <a:rPr lang="cs-CZ" dirty="0" smtClean="0"/>
              <a:t>V </a:t>
            </a:r>
            <a:r>
              <a:rPr lang="cs-CZ" dirty="0"/>
              <a:t>podmínkách ČR </a:t>
            </a:r>
            <a:r>
              <a:rPr lang="cs-CZ" dirty="0" smtClean="0"/>
              <a:t>je z tabulek JOK </a:t>
            </a:r>
            <a:r>
              <a:rPr lang="cs-CZ" dirty="0"/>
              <a:t>zjišťován objem hroubí s kůrou</a:t>
            </a:r>
          </a:p>
          <a:p>
            <a:r>
              <a:rPr lang="cs-CZ" dirty="0"/>
              <a:t>Sběr dat (tlouštěk) buď celoplošný (průměrkování naplno) nebo na zkusných </a:t>
            </a:r>
            <a:r>
              <a:rPr lang="cs-CZ" dirty="0" smtClean="0"/>
              <a:t>plochách</a:t>
            </a:r>
          </a:p>
          <a:p>
            <a:r>
              <a:rPr lang="cs-CZ" dirty="0" smtClean="0"/>
              <a:t>Tloušťky se zařazují do </a:t>
            </a:r>
            <a:r>
              <a:rPr lang="cs-CZ" b="1" dirty="0" smtClean="0"/>
              <a:t>4 cm tloušťkových stupňů</a:t>
            </a:r>
            <a:endParaRPr lang="cs-CZ" b="1" dirty="0"/>
          </a:p>
          <a:p>
            <a:r>
              <a:rPr lang="cs-CZ" dirty="0"/>
              <a:t>Obecná přesnost metody při využití průměrkování naplno do 5 %, při využití průměrkování na zkusných plochách do 10 %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46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jednotných objemových křivek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má porost více etáží, tak stanovit zásobu pro každou etáž zvlášť (odlišná dynamika výškových křivek)</a:t>
            </a:r>
          </a:p>
          <a:p>
            <a:r>
              <a:rPr lang="cs-CZ" b="1" dirty="0" smtClean="0"/>
              <a:t>Metoda je určena pouze pro stejnověké porosty s </a:t>
            </a:r>
            <a:r>
              <a:rPr lang="cs-CZ" b="1" dirty="0" err="1" smtClean="0"/>
              <a:t>jednovrcholovým</a:t>
            </a:r>
            <a:r>
              <a:rPr lang="cs-CZ" b="1" dirty="0" smtClean="0"/>
              <a:t> rozdělením tlouštěk stromů</a:t>
            </a:r>
          </a:p>
          <a:p>
            <a:r>
              <a:rPr lang="cs-CZ" dirty="0" smtClean="0"/>
              <a:t>Aby byla metoda JOK použitelná, tak střední tloušťka a střední výška porostu se musí nacházet v rozsahu </a:t>
            </a:r>
            <a:r>
              <a:rPr lang="cs-CZ" dirty="0" err="1" smtClean="0"/>
              <a:t>zatřiďovacího</a:t>
            </a:r>
            <a:r>
              <a:rPr lang="cs-CZ" dirty="0" smtClean="0"/>
              <a:t> grafikonu </a:t>
            </a:r>
          </a:p>
          <a:p>
            <a:r>
              <a:rPr lang="cs-CZ" dirty="0" smtClean="0"/>
              <a:t>Kromě grafického systému JVK a JOK existuje i matematický model tohoto systému pomocí něhož lze stanovit na základě znalostí tloušťky stromu, střední tloušťky porostu a střední výšky porostu výšku stromu nebo rovnou i objem jednotlivého stromu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190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jednotných objemových křivek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metody je v tom, že </a:t>
            </a:r>
            <a:r>
              <a:rPr lang="cs-CZ" b="1" dirty="0" smtClean="0"/>
              <a:t>se individuální výšková křivka </a:t>
            </a:r>
            <a:r>
              <a:rPr lang="cs-CZ" dirty="0" smtClean="0"/>
              <a:t>(která se při metoda OT modeluje pro každý porost samostatně) </a:t>
            </a:r>
            <a:r>
              <a:rPr lang="cs-CZ" b="1" dirty="0" smtClean="0"/>
              <a:t>nahrazuje standardizovanou křivkou ze systému jednotných výškových křivek (JVK), na který je provázán i systém jednotných objemových křivek (JOK)</a:t>
            </a:r>
          </a:p>
          <a:p>
            <a:r>
              <a:rPr lang="cs-CZ" dirty="0" smtClean="0"/>
              <a:t>Standardizované jednotné výškové křivky vychází z předpokladu, že porosty, které mají stejnou střední tloušťku (d</a:t>
            </a:r>
            <a:r>
              <a:rPr lang="cs-CZ" baseline="-25000" dirty="0" smtClean="0"/>
              <a:t>g</a:t>
            </a:r>
            <a:r>
              <a:rPr lang="cs-CZ" dirty="0" smtClean="0"/>
              <a:t> nebo </a:t>
            </a:r>
            <a:r>
              <a:rPr lang="cs-CZ" dirty="0" err="1" smtClean="0"/>
              <a:t>d</a:t>
            </a:r>
            <a:r>
              <a:rPr lang="cs-CZ" baseline="-25000" dirty="0" err="1" smtClean="0"/>
              <a:t>w</a:t>
            </a:r>
            <a:r>
              <a:rPr lang="cs-CZ" dirty="0" smtClean="0"/>
              <a:t>) a střední výšku (</a:t>
            </a:r>
            <a:r>
              <a:rPr lang="cs-CZ" dirty="0" err="1" smtClean="0"/>
              <a:t>h</a:t>
            </a:r>
            <a:r>
              <a:rPr lang="cs-CZ" baseline="-25000" dirty="0" err="1" smtClean="0"/>
              <a:t>g</a:t>
            </a:r>
            <a:r>
              <a:rPr lang="cs-CZ" dirty="0" smtClean="0"/>
              <a:t> nebo h</a:t>
            </a:r>
            <a:r>
              <a:rPr lang="cs-CZ" baseline="-25000" dirty="0" smtClean="0"/>
              <a:t>w</a:t>
            </a:r>
            <a:r>
              <a:rPr lang="cs-CZ" dirty="0" smtClean="0"/>
              <a:t>) mají podobný průběh výškových křivek, který je ve středové části téměř shodný a rozdíly mezi nimi lze zanedbat</a:t>
            </a:r>
          </a:p>
          <a:p>
            <a:r>
              <a:rPr lang="cs-CZ" b="1" dirty="0" smtClean="0"/>
              <a:t>Výběr vhodné JVK tedy nejvíce závisí </a:t>
            </a:r>
            <a:r>
              <a:rPr lang="cs-CZ" b="1" dirty="0"/>
              <a:t>na střední </a:t>
            </a:r>
            <a:r>
              <a:rPr lang="cs-CZ" b="1" dirty="0" smtClean="0"/>
              <a:t>tloušťce </a:t>
            </a:r>
            <a:r>
              <a:rPr lang="cs-CZ" b="1" dirty="0"/>
              <a:t>(d</a:t>
            </a:r>
            <a:r>
              <a:rPr lang="cs-CZ" b="1" baseline="-25000" dirty="0"/>
              <a:t>g</a:t>
            </a:r>
            <a:r>
              <a:rPr lang="cs-CZ" b="1" dirty="0"/>
              <a:t> nebo </a:t>
            </a:r>
            <a:r>
              <a:rPr lang="cs-CZ" b="1" dirty="0" err="1"/>
              <a:t>d</a:t>
            </a:r>
            <a:r>
              <a:rPr lang="cs-CZ" b="1" baseline="-25000" dirty="0" err="1"/>
              <a:t>w</a:t>
            </a:r>
            <a:r>
              <a:rPr lang="cs-CZ" b="1" dirty="0"/>
              <a:t>) a střední </a:t>
            </a:r>
            <a:r>
              <a:rPr lang="cs-CZ" b="1" dirty="0" smtClean="0"/>
              <a:t>výšce </a:t>
            </a:r>
            <a:r>
              <a:rPr lang="cs-CZ" b="1" dirty="0"/>
              <a:t>(</a:t>
            </a:r>
            <a:r>
              <a:rPr lang="cs-CZ" b="1" dirty="0" err="1"/>
              <a:t>h</a:t>
            </a:r>
            <a:r>
              <a:rPr lang="cs-CZ" b="1" baseline="-25000" dirty="0" err="1"/>
              <a:t>g</a:t>
            </a:r>
            <a:r>
              <a:rPr lang="cs-CZ" b="1" dirty="0"/>
              <a:t> nebo h</a:t>
            </a:r>
            <a:r>
              <a:rPr lang="cs-CZ" b="1" baseline="-25000" dirty="0"/>
              <a:t>w</a:t>
            </a:r>
            <a:r>
              <a:rPr lang="cs-CZ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3657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jednotných objemových křivek</a:t>
            </a:r>
            <a:endParaRPr lang="cs-CZ" dirty="0"/>
          </a:p>
        </p:txBody>
      </p:sp>
      <p:pic>
        <p:nvPicPr>
          <p:cNvPr id="4" name="Picture 3" descr="C:\výuka\výuka 2003-2004 LS\Dendrometrie I bakaláři prezenční\pomocné soubory\obrázky\4-29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68" y="1930400"/>
            <a:ext cx="84582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242772" y="4635500"/>
            <a:ext cx="1465791" cy="334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1400" dirty="0" err="1" smtClean="0"/>
              <a:t>Šmelko</a:t>
            </a:r>
            <a:r>
              <a:rPr lang="cs-CZ" sz="1400" dirty="0" smtClean="0"/>
              <a:t>, 2000)</a:t>
            </a:r>
            <a:endParaRPr lang="en-GB" sz="14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77334" y="5124450"/>
            <a:ext cx="8399991" cy="831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Vliv střední tloušťky d</a:t>
            </a:r>
            <a:r>
              <a:rPr lang="cs-CZ" baseline="-25000" dirty="0" smtClean="0"/>
              <a:t>g</a:t>
            </a:r>
            <a:r>
              <a:rPr lang="cs-CZ" dirty="0" smtClean="0"/>
              <a:t> a střední výšky </a:t>
            </a:r>
            <a:r>
              <a:rPr lang="cs-CZ" dirty="0" err="1" smtClean="0"/>
              <a:t>h</a:t>
            </a:r>
            <a:r>
              <a:rPr lang="cs-CZ" baseline="-25000" dirty="0" err="1" smtClean="0"/>
              <a:t>g</a:t>
            </a:r>
            <a:r>
              <a:rPr lang="cs-CZ" dirty="0" smtClean="0"/>
              <a:t> na polohu individuální výškové křivky a přesnost stanovení zásoby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6964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jednotných objemových křivek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střední tloušťky je řešen tak, že systém JVK je stanoven pro tzv. tloušťkové třídy</a:t>
            </a:r>
          </a:p>
          <a:p>
            <a:r>
              <a:rPr lang="cs-CZ" dirty="0" smtClean="0"/>
              <a:t>V takovém systému se jednotlivé výškové křivky odstupňují podle střední výšky po 1 m</a:t>
            </a:r>
          </a:p>
          <a:p>
            <a:r>
              <a:rPr lang="cs-CZ" dirty="0" smtClean="0"/>
              <a:t>Protože nejvíce přesné jsou jednotné výškové křivky ve své středové části, tak se v této oblasti tyto části křivek vyjmou a vloží se do tzv. </a:t>
            </a:r>
            <a:r>
              <a:rPr lang="cs-CZ" dirty="0" err="1" smtClean="0"/>
              <a:t>zatřiďovacího</a:t>
            </a:r>
            <a:r>
              <a:rPr lang="cs-CZ" dirty="0" smtClean="0"/>
              <a:t> grafikonu, který je právě složen z takovýchto části pro všechny tloušťkové třídy</a:t>
            </a:r>
          </a:p>
          <a:p>
            <a:r>
              <a:rPr lang="cs-CZ" dirty="0" smtClean="0"/>
              <a:t>V tomto grafikonu se určí číslo JVK (podle střední tloušťky a výšky), které zároveň odpovídá i číslu JOK pro hledání objemu v tabulce JOK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344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JOK – systém JVK</a:t>
            </a:r>
            <a:endParaRPr lang="cs-CZ" dirty="0"/>
          </a:p>
        </p:txBody>
      </p:sp>
      <p:pic>
        <p:nvPicPr>
          <p:cNvPr id="4" name="Picture 3" descr="C:\výuka\výuka 2003-2004 LS\Dendrometrie I bakaláři prezenční\pomocné soubory\obrázky\4-27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041" y="1200150"/>
            <a:ext cx="5161253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4242771" y="6410325"/>
            <a:ext cx="1465791" cy="334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1400" dirty="0" err="1" smtClean="0"/>
              <a:t>Halaj</a:t>
            </a:r>
            <a:r>
              <a:rPr lang="cs-CZ" sz="1400" dirty="0" smtClean="0"/>
              <a:t>, 1955)</a:t>
            </a:r>
            <a:endParaRPr lang="en-GB" sz="1400" dirty="0"/>
          </a:p>
        </p:txBody>
      </p:sp>
      <p:cxnSp>
        <p:nvCxnSpPr>
          <p:cNvPr id="15" name="Přímá spojnice 14"/>
          <p:cNvCxnSpPr/>
          <p:nvPr/>
        </p:nvCxnSpPr>
        <p:spPr>
          <a:xfrm flipH="1">
            <a:off x="3505200" y="1466850"/>
            <a:ext cx="19050" cy="46767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3914775" y="1466849"/>
            <a:ext cx="19050" cy="46767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913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JOK – zatřiďovací grafikon</a:t>
            </a:r>
            <a:endParaRPr lang="cs-CZ" dirty="0"/>
          </a:p>
        </p:txBody>
      </p:sp>
      <p:pic>
        <p:nvPicPr>
          <p:cNvPr id="4" name="Picture 7" descr="C:\výuka\výuka 2003-2004 LS\Dendrometrie I bakaláři prezenční\pomocné soubory\obrázky\4-28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676" y="1270000"/>
            <a:ext cx="4784584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242771" y="6410325"/>
            <a:ext cx="1465791" cy="334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1400" dirty="0" err="1" smtClean="0"/>
              <a:t>Halaj</a:t>
            </a:r>
            <a:r>
              <a:rPr lang="cs-CZ" sz="1400" dirty="0" smtClean="0"/>
              <a:t>, 1955)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42242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JOK – tabulka JOK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242772" y="6019800"/>
            <a:ext cx="1465791" cy="334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sz="1400" dirty="0" err="1" smtClean="0"/>
              <a:t>Halaj</a:t>
            </a:r>
            <a:r>
              <a:rPr lang="cs-CZ" sz="1400" dirty="0" smtClean="0"/>
              <a:t>, 1955)</a:t>
            </a:r>
            <a:endParaRPr lang="en-GB" sz="1400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78395"/>
            <a:ext cx="7647147" cy="4741405"/>
          </a:xfrm>
        </p:spPr>
      </p:pic>
    </p:spTree>
    <p:extLst>
      <p:ext uri="{BB962C8B-B14F-4D97-AF65-F5344CB8AC3E}">
        <p14:creationId xmlns:p14="http://schemas.microsoft.com/office/powerpoint/2010/main" val="3548923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jednotných objemových křivek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tlouštěk v porostu – 4 cm tloušťkový stupeň</a:t>
            </a:r>
          </a:p>
          <a:p>
            <a:r>
              <a:rPr lang="cs-CZ" dirty="0" smtClean="0"/>
              <a:t>Určení střední tloušťky – bud d</a:t>
            </a:r>
            <a:r>
              <a:rPr lang="cs-CZ" baseline="-25000" dirty="0" smtClean="0"/>
              <a:t>g</a:t>
            </a:r>
            <a:r>
              <a:rPr lang="cs-CZ" dirty="0" smtClean="0"/>
              <a:t> nebo </a:t>
            </a:r>
            <a:r>
              <a:rPr lang="cs-CZ" dirty="0" err="1" smtClean="0"/>
              <a:t>Weisseho</a:t>
            </a:r>
            <a:r>
              <a:rPr lang="cs-CZ" dirty="0" smtClean="0"/>
              <a:t> střední tloušťka </a:t>
            </a:r>
            <a:r>
              <a:rPr lang="cs-CZ" dirty="0" err="1" smtClean="0"/>
              <a:t>d</a:t>
            </a:r>
            <a:r>
              <a:rPr lang="cs-CZ" baseline="-25000" dirty="0" err="1" smtClean="0"/>
              <a:t>w</a:t>
            </a:r>
            <a:r>
              <a:rPr lang="cs-CZ" dirty="0" smtClean="0"/>
              <a:t> – podle tvaru rozdělení tlouštěk (</a:t>
            </a:r>
            <a:r>
              <a:rPr lang="cs-CZ" dirty="0"/>
              <a:t>x</a:t>
            </a:r>
            <a:r>
              <a:rPr lang="cs-CZ" dirty="0" smtClean="0"/>
              <a:t>% kvantil daného rozdělení je střední tloušťka </a:t>
            </a:r>
            <a:r>
              <a:rPr lang="cs-CZ" dirty="0" err="1" smtClean="0"/>
              <a:t>d</a:t>
            </a:r>
            <a:r>
              <a:rPr lang="cs-CZ" baseline="-25000" dirty="0" err="1" smtClean="0"/>
              <a:t>w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Změření </a:t>
            </a:r>
            <a:r>
              <a:rPr lang="cs-CZ" b="1" dirty="0"/>
              <a:t>10-20 (25) výšek u stromů se střední tloušťkou nebo v intervalu ± jeden tloušťkový </a:t>
            </a:r>
            <a:r>
              <a:rPr lang="cs-CZ" b="1" dirty="0" smtClean="0"/>
              <a:t>stupeň</a:t>
            </a:r>
          </a:p>
          <a:p>
            <a:r>
              <a:rPr lang="cs-CZ" dirty="0" smtClean="0"/>
              <a:t>Střední výška (</a:t>
            </a:r>
            <a:r>
              <a:rPr lang="cs-CZ" dirty="0" err="1" smtClean="0"/>
              <a:t>h</a:t>
            </a:r>
            <a:r>
              <a:rPr lang="cs-CZ" baseline="-25000" dirty="0" err="1" smtClean="0"/>
              <a:t>g</a:t>
            </a:r>
            <a:r>
              <a:rPr lang="cs-CZ" dirty="0" smtClean="0"/>
              <a:t> nebo h</a:t>
            </a:r>
            <a:r>
              <a:rPr lang="cs-CZ" baseline="-25000" dirty="0" smtClean="0"/>
              <a:t>w</a:t>
            </a:r>
            <a:r>
              <a:rPr lang="cs-CZ" dirty="0" smtClean="0"/>
              <a:t>) vypočtena jako aritmetický průměr ze změřených výšek</a:t>
            </a:r>
          </a:p>
          <a:p>
            <a:r>
              <a:rPr lang="cs-CZ" dirty="0" smtClean="0"/>
              <a:t>Na základě střední tloušťky a střední výšky dohledáno v </a:t>
            </a:r>
            <a:r>
              <a:rPr lang="cs-CZ" dirty="0" err="1" smtClean="0"/>
              <a:t>zatřiďovacím</a:t>
            </a:r>
            <a:r>
              <a:rPr lang="cs-CZ" dirty="0" smtClean="0"/>
              <a:t> grafikonu číslo JVK (JOK)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398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jednotných objemových křivek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tabulce JOK dohledány objemy jednotlivých stromů (podle čísla křivky JOK) podle jejich zařazení do tloušťkového stupně</a:t>
            </a:r>
          </a:p>
          <a:p>
            <a:r>
              <a:rPr lang="cs-CZ" dirty="0"/>
              <a:t>Vypočte se zásoba každého tloušťkového stupně a to tak, že se vynásobí objem jednotlivého stromu a počet stromů zařazených do daného tloušťkového stupně </a:t>
            </a:r>
          </a:p>
          <a:p>
            <a:r>
              <a:rPr lang="cs-CZ" dirty="0"/>
              <a:t>Sečtením zásob tloušťkových stupňů získáme zásobu dřeviny hroubí s kůrou</a:t>
            </a:r>
          </a:p>
          <a:p>
            <a:r>
              <a:rPr lang="cs-CZ" dirty="0"/>
              <a:t>Součet zásob jednotlivých dřevin udává celkovou zásobu porostu</a:t>
            </a:r>
          </a:p>
          <a:p>
            <a:r>
              <a:rPr lang="cs-CZ" dirty="0"/>
              <a:t>Pokud chceme znát i zásobu hroubí bez kůry, tak musíme využit koeficienty na kůru (viz prezentace do cvičení 4 – objemové tabulky)</a:t>
            </a:r>
            <a:endParaRPr lang="en-GB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39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přímého měření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Metody založené na celoplošném sběru dat</a:t>
            </a:r>
          </a:p>
          <a:p>
            <a:pPr lvl="1"/>
            <a:r>
              <a:rPr lang="cs-CZ" dirty="0" smtClean="0"/>
              <a:t>Metoda objemových tabulek (OT)</a:t>
            </a:r>
          </a:p>
          <a:p>
            <a:pPr lvl="1"/>
            <a:r>
              <a:rPr lang="cs-CZ" dirty="0" smtClean="0"/>
              <a:t>Metoda objemových rovnic (OR)</a:t>
            </a:r>
          </a:p>
          <a:p>
            <a:pPr lvl="1"/>
            <a:r>
              <a:rPr lang="cs-CZ" dirty="0" smtClean="0"/>
              <a:t>Metoda jednotných objemových křivek (JOK)</a:t>
            </a:r>
          </a:p>
          <a:p>
            <a:pPr lvl="1"/>
            <a:endParaRPr lang="cs-CZ" dirty="0"/>
          </a:p>
          <a:p>
            <a:r>
              <a:rPr lang="cs-CZ" b="1" dirty="0" smtClean="0"/>
              <a:t>Metody výběrové (reprezentativní)</a:t>
            </a:r>
          </a:p>
          <a:p>
            <a:pPr lvl="1"/>
            <a:r>
              <a:rPr lang="cs-CZ" dirty="0"/>
              <a:t>Metoda objemových tabulek</a:t>
            </a:r>
          </a:p>
          <a:p>
            <a:pPr lvl="1"/>
            <a:r>
              <a:rPr lang="cs-CZ" dirty="0"/>
              <a:t>Metoda objemových rovnic</a:t>
            </a:r>
          </a:p>
          <a:p>
            <a:pPr lvl="1"/>
            <a:r>
              <a:rPr lang="cs-CZ" dirty="0"/>
              <a:t>Metoda jednotných objemových </a:t>
            </a:r>
            <a:r>
              <a:rPr lang="cs-CZ" dirty="0" smtClean="0"/>
              <a:t>křivek</a:t>
            </a:r>
          </a:p>
          <a:p>
            <a:pPr lvl="1"/>
            <a:r>
              <a:rPr lang="cs-CZ" dirty="0" smtClean="0"/>
              <a:t>Metoda </a:t>
            </a:r>
            <a:r>
              <a:rPr lang="cs-CZ" dirty="0" err="1" smtClean="0"/>
              <a:t>relaskopická</a:t>
            </a:r>
            <a:endParaRPr lang="cs-CZ" dirty="0" smtClean="0"/>
          </a:p>
          <a:p>
            <a:pPr lvl="1"/>
            <a:r>
              <a:rPr lang="cs-CZ" dirty="0" smtClean="0"/>
              <a:t>Metoda statistické provozní inventarizace (SPI)</a:t>
            </a:r>
            <a:endParaRPr lang="cs-CZ" dirty="0"/>
          </a:p>
          <a:p>
            <a:endParaRPr lang="cs-CZ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474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citovaných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Halaj</a:t>
            </a:r>
            <a:r>
              <a:rPr lang="en-GB" dirty="0"/>
              <a:t>, J. (1955): </a:t>
            </a:r>
            <a:r>
              <a:rPr lang="en-GB" dirty="0" err="1"/>
              <a:t>Tabuĺky</a:t>
            </a:r>
            <a:r>
              <a:rPr lang="en-GB" dirty="0"/>
              <a:t> </a:t>
            </a:r>
            <a:r>
              <a:rPr lang="en-GB" dirty="0" err="1"/>
              <a:t>jednotných</a:t>
            </a:r>
            <a:r>
              <a:rPr lang="en-GB" dirty="0"/>
              <a:t> </a:t>
            </a:r>
            <a:r>
              <a:rPr lang="en-GB" dirty="0" err="1"/>
              <a:t>hmotových</a:t>
            </a:r>
            <a:r>
              <a:rPr lang="en-GB" dirty="0"/>
              <a:t> </a:t>
            </a:r>
            <a:r>
              <a:rPr lang="en-GB" dirty="0" err="1"/>
              <a:t>kriviek</a:t>
            </a:r>
            <a:r>
              <a:rPr lang="en-GB" dirty="0"/>
              <a:t> pre </a:t>
            </a:r>
            <a:r>
              <a:rPr lang="en-GB" dirty="0" err="1"/>
              <a:t>určovanie</a:t>
            </a:r>
            <a:r>
              <a:rPr lang="en-GB" dirty="0"/>
              <a:t> </a:t>
            </a:r>
            <a:r>
              <a:rPr lang="en-GB" dirty="0" err="1"/>
              <a:t>hmoty</a:t>
            </a:r>
            <a:r>
              <a:rPr lang="en-GB" dirty="0"/>
              <a:t> </a:t>
            </a:r>
            <a:r>
              <a:rPr lang="en-GB" dirty="0" err="1"/>
              <a:t>porastov</a:t>
            </a:r>
            <a:r>
              <a:rPr lang="en-GB" dirty="0"/>
              <a:t>. SVPL Bratislava. 220 s</a:t>
            </a:r>
            <a:r>
              <a:rPr lang="en-GB" dirty="0" smtClean="0"/>
              <a:t>.</a:t>
            </a:r>
            <a:endParaRPr lang="cs-CZ" dirty="0" smtClean="0"/>
          </a:p>
          <a:p>
            <a:r>
              <a:rPr lang="cs-CZ" dirty="0"/>
              <a:t>Petráš, R., </a:t>
            </a:r>
            <a:r>
              <a:rPr lang="cs-CZ" dirty="0" err="1"/>
              <a:t>Pajtík</a:t>
            </a:r>
            <a:r>
              <a:rPr lang="cs-CZ" dirty="0"/>
              <a:t>, J. (1991): </a:t>
            </a:r>
            <a:r>
              <a:rPr lang="cs-CZ" dirty="0" err="1"/>
              <a:t>Sústava</a:t>
            </a:r>
            <a:r>
              <a:rPr lang="cs-CZ" dirty="0"/>
              <a:t> česko-slovenských objemových </a:t>
            </a:r>
            <a:r>
              <a:rPr lang="cs-CZ" dirty="0" err="1"/>
              <a:t>tabuliek</a:t>
            </a:r>
            <a:r>
              <a:rPr lang="cs-CZ" dirty="0"/>
              <a:t> </a:t>
            </a:r>
            <a:r>
              <a:rPr lang="cs-CZ" dirty="0" err="1"/>
              <a:t>drevín</a:t>
            </a:r>
            <a:r>
              <a:rPr lang="cs-CZ" dirty="0"/>
              <a:t>. </a:t>
            </a:r>
            <a:r>
              <a:rPr lang="cs-CZ" dirty="0" err="1"/>
              <a:t>Lesnícky</a:t>
            </a:r>
            <a:r>
              <a:rPr lang="cs-CZ" dirty="0"/>
              <a:t> časopis, 37, 1, s. 49-56</a:t>
            </a:r>
          </a:p>
          <a:p>
            <a:r>
              <a:rPr lang="cs-CZ" dirty="0" err="1" smtClean="0"/>
              <a:t>Šmelko</a:t>
            </a:r>
            <a:r>
              <a:rPr lang="cs-CZ" dirty="0" smtClean="0"/>
              <a:t>, Š.(2000): Dendrometria. </a:t>
            </a:r>
            <a:r>
              <a:rPr lang="cs-CZ" dirty="0" smtClean="0"/>
              <a:t>Vysokoškolská </a:t>
            </a:r>
            <a:r>
              <a:rPr lang="cs-CZ" dirty="0" err="1" smtClean="0"/>
              <a:t>učebnica</a:t>
            </a:r>
            <a:r>
              <a:rPr lang="cs-CZ" dirty="0" smtClean="0"/>
              <a:t>. Technická </a:t>
            </a:r>
            <a:r>
              <a:rPr lang="cs-CZ" dirty="0" smtClean="0"/>
              <a:t>univerzita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Zvolene</a:t>
            </a:r>
            <a:r>
              <a:rPr lang="cs-CZ" dirty="0" smtClean="0"/>
              <a:t>, Zvolen: 399 s.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8952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metod podle převládajících měřených veličin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Výčetní tloušťky a výšky stromů </a:t>
            </a:r>
            <a:r>
              <a:rPr lang="cs-CZ" dirty="0" smtClean="0"/>
              <a:t>(celoplošné měření nebo výběrová reprezentativní varianta)</a:t>
            </a:r>
          </a:p>
          <a:p>
            <a:pPr lvl="1"/>
            <a:r>
              <a:rPr lang="cs-CZ" dirty="0"/>
              <a:t>Metoda objemových tabulek</a:t>
            </a:r>
          </a:p>
          <a:p>
            <a:pPr lvl="1"/>
            <a:r>
              <a:rPr lang="cs-CZ" dirty="0"/>
              <a:t>Metoda objemových rovnic</a:t>
            </a:r>
          </a:p>
          <a:p>
            <a:pPr lvl="1"/>
            <a:r>
              <a:rPr lang="cs-CZ" dirty="0"/>
              <a:t>Metoda jednotných objemových </a:t>
            </a:r>
            <a:r>
              <a:rPr lang="cs-CZ" dirty="0" smtClean="0"/>
              <a:t>křivek</a:t>
            </a:r>
          </a:p>
          <a:p>
            <a:pPr lvl="1"/>
            <a:r>
              <a:rPr lang="cs-CZ" dirty="0" smtClean="0"/>
              <a:t>Obecně metody založené na kvalifikovaném odhadu (pouze výběrová varianta)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b="1" dirty="0" smtClean="0"/>
              <a:t>Kruhová výčetní základna </a:t>
            </a:r>
            <a:r>
              <a:rPr lang="cs-CZ" dirty="0" smtClean="0"/>
              <a:t>(</a:t>
            </a:r>
            <a:r>
              <a:rPr lang="cs-CZ" dirty="0"/>
              <a:t>výběrová reprezentativní varianta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Metoda </a:t>
            </a:r>
            <a:r>
              <a:rPr lang="cs-CZ" dirty="0" err="1" smtClean="0"/>
              <a:t>relaskopická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97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Celoplošný sběr výčetních tlouštěk stromů – průměrkování naplno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Nejedná se o metodu zjišťování zásob, ale pouze o metodu sběru jedné konkrétní taxační veličiny – výčetní tloušťky!!!</a:t>
            </a:r>
          </a:p>
          <a:p>
            <a:r>
              <a:rPr lang="cs-CZ" dirty="0" smtClean="0"/>
              <a:t>Data z tohoto sběru jsou využitelná pro různé metody stanovení zásob – OT, OR, JOK</a:t>
            </a:r>
          </a:p>
          <a:p>
            <a:r>
              <a:rPr lang="cs-CZ" dirty="0" smtClean="0"/>
              <a:t>Sběr dat na ploše celého porostu dle obecných pravidel pro správné měření tlouštěk stromů</a:t>
            </a:r>
          </a:p>
          <a:p>
            <a:r>
              <a:rPr lang="cs-CZ" dirty="0" smtClean="0"/>
              <a:t>Podle způsobu zařazování tlouštěk do tloušťkových stupňů využití pro různé metody stanovení zásoby</a:t>
            </a:r>
          </a:p>
          <a:p>
            <a:pPr lvl="1"/>
            <a:r>
              <a:rPr lang="cs-CZ" dirty="0" smtClean="0"/>
              <a:t>Nezařazené nebo zařazené do 1 cm tloušťkových stupňů – OR</a:t>
            </a:r>
          </a:p>
          <a:p>
            <a:pPr lvl="1"/>
            <a:r>
              <a:rPr lang="cs-CZ" dirty="0" smtClean="0"/>
              <a:t>Zařazené do 2 cm tloušťkových stupňů – OT</a:t>
            </a:r>
          </a:p>
          <a:p>
            <a:pPr lvl="1"/>
            <a:r>
              <a:rPr lang="cs-CZ" dirty="0"/>
              <a:t>Zařazené do </a:t>
            </a:r>
            <a:r>
              <a:rPr lang="cs-CZ" dirty="0" smtClean="0"/>
              <a:t>4 </a:t>
            </a:r>
            <a:r>
              <a:rPr lang="cs-CZ" dirty="0"/>
              <a:t>cm tloušťkových stupňů - </a:t>
            </a:r>
            <a:r>
              <a:rPr lang="cs-CZ" dirty="0" smtClean="0"/>
              <a:t>JOK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25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Celoplošný sběr výčetních tlouštěk stromů – průměrkování naplno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Tloušťky měřeny mechanickou průměrkou a zapisovány do </a:t>
            </a:r>
            <a:r>
              <a:rPr lang="cs-CZ" dirty="0" err="1" smtClean="0"/>
              <a:t>průměrkovacího</a:t>
            </a:r>
            <a:r>
              <a:rPr lang="cs-CZ" dirty="0" smtClean="0"/>
              <a:t> zápisníku nebo digitální průměrkou a uloženy do její paměti</a:t>
            </a:r>
          </a:p>
          <a:p>
            <a:r>
              <a:rPr lang="cs-CZ" dirty="0" smtClean="0"/>
              <a:t>Práce v měřičské skupině 3 – 4 lidí nebo samostatný měřič (dnes převládá)</a:t>
            </a:r>
          </a:p>
          <a:p>
            <a:r>
              <a:rPr lang="cs-CZ" dirty="0" smtClean="0"/>
              <a:t>Velice časově a ekonomicky náročný sběr dat =&gt; pouze v porostech, kde je požadována vysoká přesnost stanovení zásoby (mýtní porosty, výzkumné plochy apod.)</a:t>
            </a:r>
          </a:p>
          <a:p>
            <a:r>
              <a:rPr lang="cs-CZ" dirty="0" smtClean="0"/>
              <a:t>Různé zdroje chyb při měření tlouštěk (viz prezentace do cvičení 1) – celková chyba měření tlouštěk, která se přenáší do stanovení zásoby porostu je do 3 %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90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Celoplošný sběr výčetních tlouštěk stromů – průměrkování </a:t>
            </a:r>
            <a:r>
              <a:rPr lang="cs-CZ" dirty="0" smtClean="0"/>
              <a:t>naplno – pracovní postup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587309"/>
            <a:ext cx="8596668" cy="3880773"/>
          </a:xfrm>
        </p:spPr>
        <p:txBody>
          <a:bodyPr/>
          <a:lstStyle/>
          <a:p>
            <a:r>
              <a:rPr lang="cs-CZ" dirty="0" smtClean="0"/>
              <a:t>Pochůzka porostem, obeznámení hranic, druhové skladby, terénu atd.</a:t>
            </a:r>
          </a:p>
          <a:p>
            <a:r>
              <a:rPr lang="cs-CZ" dirty="0" smtClean="0"/>
              <a:t>Příprava </a:t>
            </a:r>
            <a:r>
              <a:rPr lang="cs-CZ" dirty="0" err="1" smtClean="0"/>
              <a:t>průměrkovacího</a:t>
            </a:r>
            <a:r>
              <a:rPr lang="cs-CZ" dirty="0" smtClean="0"/>
              <a:t> zápisníku nebo adresáře v digitální průměrce</a:t>
            </a:r>
          </a:p>
          <a:p>
            <a:r>
              <a:rPr lang="cs-CZ" dirty="0" smtClean="0"/>
              <a:t>Při vlastním měření postupovat porostem v pásech (5-15 m) buď ve směru rovnoběžném s jednou hranou porostu nebo po vrstevnici od spodní hrany porostu nahoru (ve svahu)</a:t>
            </a:r>
          </a:p>
          <a:p>
            <a:r>
              <a:rPr lang="cs-CZ" dirty="0" smtClean="0"/>
              <a:t>Při měření tloušťky střídat orientaci směru měření pro eliminaci chyby z nepravidelného tvaru kmene</a:t>
            </a:r>
          </a:p>
          <a:p>
            <a:r>
              <a:rPr lang="cs-CZ" dirty="0" smtClean="0"/>
              <a:t>Změřené stromy označit proti směru postupu</a:t>
            </a:r>
          </a:p>
          <a:p>
            <a:r>
              <a:rPr lang="cs-CZ" dirty="0" smtClean="0"/>
              <a:t>Měřit jen stromy s objemem hroubí (nad 7 cm výčetní tloušťky)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62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tabulek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Jednoargumentové </a:t>
            </a:r>
            <a:r>
              <a:rPr lang="cs-CZ" b="1" dirty="0" smtClean="0"/>
              <a:t>tabulky </a:t>
            </a:r>
            <a:r>
              <a:rPr lang="cs-CZ" dirty="0"/>
              <a:t>– tarify – v=f(d</a:t>
            </a:r>
            <a:r>
              <a:rPr lang="cs-CZ" baseline="-25000" dirty="0"/>
              <a:t>1,3</a:t>
            </a:r>
            <a:r>
              <a:rPr lang="cs-CZ" dirty="0" smtClean="0"/>
              <a:t>), </a:t>
            </a:r>
            <a:r>
              <a:rPr lang="cs-CZ" dirty="0"/>
              <a:t>homogenní malé území, užší rozsah věku, výběrné lesy, lze ještě rozdělit do produkčních úrovní</a:t>
            </a:r>
          </a:p>
          <a:p>
            <a:r>
              <a:rPr lang="cs-CZ" b="1" u="sng" dirty="0"/>
              <a:t>Dvojargumentové </a:t>
            </a:r>
            <a:r>
              <a:rPr lang="cs-CZ" b="1" u="sng" dirty="0" smtClean="0"/>
              <a:t>tabulky </a:t>
            </a:r>
            <a:r>
              <a:rPr lang="cs-CZ" dirty="0"/>
              <a:t>– v=f(d</a:t>
            </a:r>
            <a:r>
              <a:rPr lang="cs-CZ" baseline="-25000" dirty="0"/>
              <a:t>1,3</a:t>
            </a:r>
            <a:r>
              <a:rPr lang="cs-CZ" dirty="0"/>
              <a:t>; h</a:t>
            </a:r>
            <a:r>
              <a:rPr lang="cs-CZ" dirty="0" smtClean="0"/>
              <a:t>), </a:t>
            </a:r>
            <a:r>
              <a:rPr lang="cs-CZ" dirty="0"/>
              <a:t>nejběžnější, určeny primárně pro praxi</a:t>
            </a:r>
          </a:p>
          <a:p>
            <a:r>
              <a:rPr lang="cs-CZ" b="1" dirty="0"/>
              <a:t>Trojargumentové </a:t>
            </a:r>
            <a:r>
              <a:rPr lang="cs-CZ" b="1" dirty="0" smtClean="0"/>
              <a:t>tabulky </a:t>
            </a:r>
            <a:r>
              <a:rPr lang="cs-CZ" dirty="0"/>
              <a:t>– v=f(d</a:t>
            </a:r>
            <a:r>
              <a:rPr lang="cs-CZ" baseline="-25000" dirty="0"/>
              <a:t>1,3</a:t>
            </a:r>
            <a:r>
              <a:rPr lang="cs-CZ" dirty="0"/>
              <a:t>; h; x), x – třetí měřená veličina na stromě (např. výška nasazení koruny, d</a:t>
            </a:r>
            <a:r>
              <a:rPr lang="cs-CZ" baseline="-25000" dirty="0"/>
              <a:t>0,3h</a:t>
            </a:r>
            <a:r>
              <a:rPr lang="cs-CZ" dirty="0"/>
              <a:t>, </a:t>
            </a:r>
            <a:r>
              <a:rPr lang="cs-CZ" dirty="0" smtClean="0"/>
              <a:t>d</a:t>
            </a:r>
            <a:r>
              <a:rPr lang="cs-CZ" baseline="-25000" dirty="0" smtClean="0"/>
              <a:t>7m, </a:t>
            </a:r>
            <a:r>
              <a:rPr lang="cs-CZ" dirty="0" smtClean="0"/>
              <a:t>tloušťka kůry), </a:t>
            </a:r>
            <a:r>
              <a:rPr lang="cs-CZ" dirty="0"/>
              <a:t>určeny primárně pro vědecké účely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11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objemových tabulek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vyžadující velké množství změřených výčetních tlouštěk i výšek</a:t>
            </a:r>
          </a:p>
          <a:p>
            <a:r>
              <a:rPr lang="cs-CZ" dirty="0"/>
              <a:t>V podmínkách ČR je z objemových tabulek zjišťován objem hroubí s kůrou</a:t>
            </a:r>
          </a:p>
          <a:p>
            <a:r>
              <a:rPr lang="cs-CZ" dirty="0"/>
              <a:t>Sběr dat (tlouštěk) buď celoplošný (průměrkování naplno) nebo na zkusných </a:t>
            </a:r>
            <a:r>
              <a:rPr lang="cs-CZ" dirty="0" smtClean="0"/>
              <a:t>plochách</a:t>
            </a:r>
          </a:p>
          <a:p>
            <a:r>
              <a:rPr lang="cs-CZ" dirty="0" smtClean="0"/>
              <a:t>Obecná přesnost metody při využití průměrkování naplno do 5 %, při využití průměrkování na zkusných plochách do 10 %</a:t>
            </a:r>
          </a:p>
          <a:p>
            <a:r>
              <a:rPr lang="cs-CZ" dirty="0" smtClean="0"/>
              <a:t>Využitelná pro stejnověké i </a:t>
            </a:r>
            <a:r>
              <a:rPr lang="cs-CZ" dirty="0" err="1" smtClean="0"/>
              <a:t>nestejnověké</a:t>
            </a:r>
            <a:r>
              <a:rPr lang="cs-CZ" dirty="0" smtClean="0"/>
              <a:t> porosty</a:t>
            </a:r>
          </a:p>
          <a:p>
            <a:r>
              <a:rPr lang="cs-CZ" dirty="0" smtClean="0"/>
              <a:t>Pokud má porost více etáží, tak stanovit zásobu pro každou etáž zvlášť (odlišná dynamika výškových křivek)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045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8&quot; unique_id=&quot;13714&quot;&gt;&lt;/object&gt;&lt;object type=&quot;2&quot; unique_id=&quot;13715&quot;&gt;&lt;object type=&quot;3&quot; unique_id=&quot;13716&quot;&gt;&lt;property id=&quot;20148&quot; value=&quot;5&quot;/&gt;&lt;property id=&quot;20300&quot; value=&quot;Slide 1 - &amp;quot;Stanovení zásoby porostu – metody Objemových tabulek, Objemových rovnic a Jednotných objemových křivek &amp;quot;&quot;/&gt;&lt;property id=&quot;20307&quot; value=&quot;256&quot;/&gt;&lt;/object&gt;&lt;object type=&quot;3&quot; unique_id=&quot;13717&quot;&gt;&lt;property id=&quot;20148&quot; value=&quot;5&quot;/&gt;&lt;property id=&quot;20300&quot; value=&quot;Slide 3 - &amp;quot;Metody přímého měření&amp;quot;&quot;/&gt;&lt;property id=&quot;20307&quot; value=&quot;257&quot;/&gt;&lt;/object&gt;&lt;object type=&quot;3&quot; unique_id=&quot;13718&quot;&gt;&lt;property id=&quot;20148&quot; value=&quot;5&quot;/&gt;&lt;property id=&quot;20300&quot; value=&quot;Slide 4 - &amp;quot;Dělení metod podle převládajících měřených veličin&amp;quot;&quot;/&gt;&lt;property id=&quot;20307&quot; value=&quot;258&quot;/&gt;&lt;/object&gt;&lt;object type=&quot;3&quot; unique_id=&quot;13719&quot;&gt;&lt;property id=&quot;20148&quot; value=&quot;5&quot;/&gt;&lt;property id=&quot;20300&quot; value=&quot;Slide 5 - &amp;quot;Celoplošný sběr výčetních tlouštěk stromů – průměrkování naplno&amp;quot;&quot;/&gt;&lt;property id=&quot;20307&quot; value=&quot;259&quot;/&gt;&lt;/object&gt;&lt;object type=&quot;3&quot; unique_id=&quot;13720&quot;&gt;&lt;property id=&quot;20148&quot; value=&quot;5&quot;/&gt;&lt;property id=&quot;20300&quot; value=&quot;Slide 6 - &amp;quot;Celoplošný sběr výčetních tlouštěk stromů – průměrkování naplno&amp;quot;&quot;/&gt;&lt;property id=&quot;20307&quot; value=&quot;260&quot;/&gt;&lt;/object&gt;&lt;object type=&quot;3&quot; unique_id=&quot;13721&quot;&gt;&lt;property id=&quot;20148&quot; value=&quot;5&quot;/&gt;&lt;property id=&quot;20300&quot; value=&quot;Slide 7 - &amp;quot;Celoplošný sběr výčetních tlouštěk stromů – průměrkování naplno – pracovní postup&amp;quot;&quot;/&gt;&lt;property id=&quot;20307&quot; value=&quot;261&quot;/&gt;&lt;/object&gt;&lt;object type=&quot;3&quot; unique_id=&quot;13722&quot;&gt;&lt;property id=&quot;20148&quot; value=&quot;5&quot;/&gt;&lt;property id=&quot;20300&quot; value=&quot;Slide 10 - &amp;quot;Metoda objemových tabulek&amp;quot;&quot;/&gt;&lt;property id=&quot;20307&quot; value=&quot;262&quot;/&gt;&lt;/object&gt;&lt;object type=&quot;3&quot; unique_id=&quot;14080&quot;&gt;&lt;property id=&quot;20148&quot; value=&quot;5&quot;/&gt;&lt;property id=&quot;20300&quot; value=&quot;Slide 2 - &amp;quot;Obecné dělení metod stanovení zásoby porostu&amp;quot;&quot;/&gt;&lt;property id=&quot;20307&quot; value=&quot;286&quot;/&gt;&lt;/object&gt;&lt;object type=&quot;3&quot; unique_id=&quot;14081&quot;&gt;&lt;property id=&quot;20148&quot; value=&quot;5&quot;/&gt;&lt;property id=&quot;20300&quot; value=&quot;Slide 8 - &amp;quot;Metoda objemových tabulek&amp;quot;&quot;/&gt;&lt;property id=&quot;20307&quot; value=&quot;287&quot;/&gt;&lt;/object&gt;&lt;object type=&quot;3&quot; unique_id=&quot;14082&quot;&gt;&lt;property id=&quot;20148&quot; value=&quot;5&quot;/&gt;&lt;property id=&quot;20300&quot; value=&quot;Slide 9 - &amp;quot;Metoda objemových tabulek&amp;quot;&quot;/&gt;&lt;property id=&quot;20307&quot; value=&quot;295&quot;/&gt;&lt;/object&gt;&lt;object type=&quot;3&quot; unique_id=&quot;14083&quot;&gt;&lt;property id=&quot;20148&quot; value=&quot;5&quot;/&gt;&lt;property id=&quot;20300&quot; value=&quot;Slide 11 - &amp;quot;Metoda objemových tabulek&amp;quot;&quot;/&gt;&lt;property id=&quot;20307&quot; value=&quot;288&quot;/&gt;&lt;/object&gt;&lt;object type=&quot;3&quot; unique_id=&quot;14084&quot;&gt;&lt;property id=&quot;20148&quot; value=&quot;5&quot;/&gt;&lt;property id=&quot;20300&quot; value=&quot;Slide 12 - &amp;quot;Metoda objemových tabulek&amp;quot;&quot;/&gt;&lt;property id=&quot;20307&quot; value=&quot;291&quot;/&gt;&lt;/object&gt;&lt;object type=&quot;3&quot; unique_id=&quot;14085&quot;&gt;&lt;property id=&quot;20148&quot; value=&quot;5&quot;/&gt;&lt;property id=&quot;20300&quot; value=&quot;Slide 13 - &amp;quot;Metoda objemových tabulek&amp;quot;&quot;/&gt;&lt;property id=&quot;20307&quot; value=&quot;290&quot;/&gt;&lt;/object&gt;&lt;object type=&quot;3&quot; unique_id=&quot;14086&quot;&gt;&lt;property id=&quot;20148&quot; value=&quot;5&quot;/&gt;&lt;property id=&quot;20300&quot; value=&quot;Slide 14 - &amp;quot;Metoda objemových tabulek&amp;quot;&quot;/&gt;&lt;property id=&quot;20307&quot; value=&quot;289&quot;/&gt;&lt;/object&gt;&lt;object type=&quot;3&quot; unique_id=&quot;14087&quot;&gt;&lt;property id=&quot;20148&quot; value=&quot;5&quot;/&gt;&lt;property id=&quot;20300&quot; value=&quot;Slide 15 - &amp;quot;Metoda objemových rovnic&amp;quot;&quot;/&gt;&lt;property id=&quot;20307&quot; value=&quot;296&quot;/&gt;&lt;/object&gt;&lt;object type=&quot;3&quot; unique_id=&quot;14088&quot;&gt;&lt;property id=&quot;20148&quot; value=&quot;5&quot;/&gt;&lt;property id=&quot;20300&quot; value=&quot;Slide 16 - &amp;quot;Metoda objemových rovnic&amp;quot;&quot;/&gt;&lt;property id=&quot;20307&quot; value=&quot;297&quot;/&gt;&lt;/object&gt;&lt;object type=&quot;3&quot; unique_id=&quot;14089&quot;&gt;&lt;property id=&quot;20148&quot; value=&quot;5&quot;/&gt;&lt;property id=&quot;20300&quot; value=&quot;Slide 17 - &amp;quot;Metoda objemových rovnic&amp;quot;&quot;/&gt;&lt;property id=&quot;20307&quot; value=&quot;298&quot;/&gt;&lt;/object&gt;&lt;object type=&quot;3&quot; unique_id=&quot;14090&quot;&gt;&lt;property id=&quot;20148&quot; value=&quot;5&quot;/&gt;&lt;property id=&quot;20300&quot; value=&quot;Slide 18 - &amp;quot;Metoda objemových rovnic&amp;quot;&quot;/&gt;&lt;property id=&quot;20307&quot; value=&quot;299&quot;/&gt;&lt;/object&gt;&lt;object type=&quot;3&quot; unique_id=&quot;14091&quot;&gt;&lt;property id=&quot;20148&quot; value=&quot;5&quot;/&gt;&lt;property id=&quot;20300&quot; value=&quot;Slide 19 - &amp;quot;Metoda objemových rovnic&amp;quot;&quot;/&gt;&lt;property id=&quot;20307&quot; value=&quot;300&quot;/&gt;&lt;/object&gt;&lt;object type=&quot;3&quot; unique_id=&quot;14092&quot;&gt;&lt;property id=&quot;20148&quot; value=&quot;5&quot;/&gt;&lt;property id=&quot;20300&quot; value=&quot;Slide 20 - &amp;quot;Metoda jednotných objemových křivek&amp;quot;&quot;/&gt;&lt;property id=&quot;20307&quot; value=&quot;301&quot;/&gt;&lt;/object&gt;&lt;object type=&quot;3&quot; unique_id=&quot;14093&quot;&gt;&lt;property id=&quot;20148&quot; value=&quot;5&quot;/&gt;&lt;property id=&quot;20300&quot; value=&quot;Slide 22 - &amp;quot;Metoda jednotných objemových křivek&amp;quot;&quot;/&gt;&lt;property id=&quot;20307&quot; value=&quot;302&quot;/&gt;&lt;/object&gt;&lt;object type=&quot;3&quot; unique_id=&quot;14094&quot;&gt;&lt;property id=&quot;20148&quot; value=&quot;5&quot;/&gt;&lt;property id=&quot;20300&quot; value=&quot;Slide 23 - &amp;quot;Metoda jednotných objemových křivek&amp;quot;&quot;/&gt;&lt;property id=&quot;20307&quot; value=&quot;303&quot;/&gt;&lt;/object&gt;&lt;object type=&quot;3&quot; unique_id=&quot;14095&quot;&gt;&lt;property id=&quot;20148&quot; value=&quot;5&quot;/&gt;&lt;property id=&quot;20300&quot; value=&quot;Slide 24 - &amp;quot;Metoda jednotných objemových křivek&amp;quot;&quot;/&gt;&lt;property id=&quot;20307&quot; value=&quot;304&quot;/&gt;&lt;/object&gt;&lt;object type=&quot;3&quot; unique_id=&quot;14096&quot;&gt;&lt;property id=&quot;20148&quot; value=&quot;5&quot;/&gt;&lt;property id=&quot;20300&quot; value=&quot;Slide 25 - &amp;quot;Metoda JOK – systém JVK&amp;quot;&quot;/&gt;&lt;property id=&quot;20307&quot; value=&quot;305&quot;/&gt;&lt;/object&gt;&lt;object type=&quot;3&quot; unique_id=&quot;14097&quot;&gt;&lt;property id=&quot;20148&quot; value=&quot;5&quot;/&gt;&lt;property id=&quot;20300&quot; value=&quot;Slide 26 - &amp;quot;Metoda JOK – zatřiďovací grafikon&amp;quot;&quot;/&gt;&lt;property id=&quot;20307&quot; value=&quot;307&quot;/&gt;&lt;/object&gt;&lt;object type=&quot;3&quot; unique_id=&quot;14098&quot;&gt;&lt;property id=&quot;20148&quot; value=&quot;5&quot;/&gt;&lt;property id=&quot;20300&quot; value=&quot;Slide 27 - &amp;quot;Metoda JOK – tabulka JOK&amp;quot;&quot;/&gt;&lt;property id=&quot;20307&quot; value=&quot;308&quot;/&gt;&lt;/object&gt;&lt;object type=&quot;3&quot; unique_id=&quot;14099&quot;&gt;&lt;property id=&quot;20148&quot; value=&quot;5&quot;/&gt;&lt;property id=&quot;20300&quot; value=&quot;Slide 28 - &amp;quot;Metoda jednotných objemových křivek&amp;quot;&quot;/&gt;&lt;property id=&quot;20307&quot; value=&quot;306&quot;/&gt;&lt;/object&gt;&lt;object type=&quot;3&quot; unique_id=&quot;14352&quot;&gt;&lt;property id=&quot;20148&quot; value=&quot;5&quot;/&gt;&lt;property id=&quot;20300&quot; value=&quot;Slide 21 - &amp;quot;Metoda jednotných objemových křivek&amp;quot;&quot;/&gt;&lt;property id=&quot;20307&quot; value=&quot;310&quot;/&gt;&lt;/object&gt;&lt;object type=&quot;3&quot; unique_id=&quot;14353&quot;&gt;&lt;property id=&quot;20148&quot; value=&quot;5&quot;/&gt;&lt;property id=&quot;20300&quot; value=&quot;Slide 29 - &amp;quot;Metoda jednotných objemových křivek&amp;quot;&quot;/&gt;&lt;property id=&quot;20307&quot; value=&quot;309&quot;/&gt;&lt;/object&gt;&lt;object type=&quot;3&quot; unique_id=&quot;14354&quot;&gt;&lt;property id=&quot;20148&quot; value=&quot;5&quot;/&gt;&lt;property id=&quot;20300&quot; value=&quot;Slide 30 - &amp;quot;Seznam citovaných zdrojů&amp;quot;&quot;/&gt;&lt;property id=&quot;20307&quot; value=&quot;31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570</TotalTime>
  <Words>1844</Words>
  <Application>Microsoft Office PowerPoint</Application>
  <PresentationFormat>Širokoúhlá obrazovka</PresentationFormat>
  <Paragraphs>158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Cambria Math</vt:lpstr>
      <vt:lpstr>Times New Roman</vt:lpstr>
      <vt:lpstr>Trebuchet MS</vt:lpstr>
      <vt:lpstr>Wingdings 3</vt:lpstr>
      <vt:lpstr>Faseta</vt:lpstr>
      <vt:lpstr>Stanovení zásoby porostu – metody Objemových tabulek, Objemových rovnic a Jednotných objemových křivek </vt:lpstr>
      <vt:lpstr>Obecné dělení metod stanovení zásoby porostu</vt:lpstr>
      <vt:lpstr>Metody přímého měření</vt:lpstr>
      <vt:lpstr>Dělení metod podle převládajících měřených veličin</vt:lpstr>
      <vt:lpstr>Celoplošný sběr výčetních tlouštěk stromů – průměrkování naplno</vt:lpstr>
      <vt:lpstr>Celoplošný sběr výčetních tlouštěk stromů – průměrkování naplno</vt:lpstr>
      <vt:lpstr>Celoplošný sběr výčetních tlouštěk stromů – průměrkování naplno – pracovní postup</vt:lpstr>
      <vt:lpstr>Metoda objemových tabulek</vt:lpstr>
      <vt:lpstr>Metoda objemových tabulek</vt:lpstr>
      <vt:lpstr>Metoda objemových tabulek</vt:lpstr>
      <vt:lpstr>Metoda objemových tabulek</vt:lpstr>
      <vt:lpstr>Metoda objemových tabulek</vt:lpstr>
      <vt:lpstr>Metoda objemových tabulek</vt:lpstr>
      <vt:lpstr>Metoda objemových tabulek</vt:lpstr>
      <vt:lpstr>Metoda objemových rovnic</vt:lpstr>
      <vt:lpstr>Metoda objemových rovnic</vt:lpstr>
      <vt:lpstr>Metoda objemových rovnic</vt:lpstr>
      <vt:lpstr>Metoda objemových rovnic</vt:lpstr>
      <vt:lpstr>Metoda objemových rovnic</vt:lpstr>
      <vt:lpstr>Metoda jednotných objemových křivek</vt:lpstr>
      <vt:lpstr>Metoda jednotných objemových křivek</vt:lpstr>
      <vt:lpstr>Metoda jednotných objemových křivek</vt:lpstr>
      <vt:lpstr>Metoda jednotných objemových křivek</vt:lpstr>
      <vt:lpstr>Metoda jednotných objemových křivek</vt:lpstr>
      <vt:lpstr>Metoda JOK – systém JVK</vt:lpstr>
      <vt:lpstr>Metoda JOK – zatřiďovací grafikon</vt:lpstr>
      <vt:lpstr>Metoda JOK – tabulka JOK</vt:lpstr>
      <vt:lpstr>Metoda jednotných objemových křivek</vt:lpstr>
      <vt:lpstr>Metoda jednotných objemových křivek</vt:lpstr>
      <vt:lpstr>Seznam citovaných zdrojů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Stanovení zásoby porostu – metody Objemových tabulek, Objemových rovnic a Jednotných objemových křivek </dc:title>
  <dc:creator>Anonymous</dc:creator>
  <cp:lastModifiedBy>Anonymous</cp:lastModifiedBy>
  <cp:revision>40</cp:revision>
  <dcterms:created xsi:type="dcterms:W3CDTF">2021-09-21T08:47:40Z</dcterms:created>
  <dcterms:modified xsi:type="dcterms:W3CDTF">2021-11-23T10:02:40Z</dcterms:modified>
</cp:coreProperties>
</file>