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303" r:id="rId5"/>
    <p:sldId id="302" r:id="rId6"/>
    <p:sldId id="287" r:id="rId7"/>
    <p:sldId id="317" r:id="rId8"/>
    <p:sldId id="306" r:id="rId9"/>
    <p:sldId id="318" r:id="rId10"/>
    <p:sldId id="307" r:id="rId11"/>
    <p:sldId id="288" r:id="rId12"/>
    <p:sldId id="289" r:id="rId13"/>
    <p:sldId id="309" r:id="rId14"/>
    <p:sldId id="290" r:id="rId15"/>
    <p:sldId id="291" r:id="rId16"/>
    <p:sldId id="292" r:id="rId17"/>
    <p:sldId id="312" r:id="rId18"/>
    <p:sldId id="313" r:id="rId19"/>
    <p:sldId id="319" r:id="rId20"/>
    <p:sldId id="314" r:id="rId21"/>
    <p:sldId id="261" r:id="rId22"/>
    <p:sldId id="266" r:id="rId23"/>
    <p:sldId id="267" r:id="rId24"/>
    <p:sldId id="268" r:id="rId25"/>
    <p:sldId id="269" r:id="rId26"/>
    <p:sldId id="270" r:id="rId27"/>
    <p:sldId id="320" r:id="rId28"/>
  </p:sldIdLst>
  <p:sldSz cx="12192000" cy="6858000"/>
  <p:notesSz cx="6858000" cy="9144000"/>
  <p:custDataLst>
    <p:tags r:id="rId29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starší porost</c:v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List1!$A$3:$A$11</c:f>
              <c:numCache>
                <c:formatCode>General</c:formatCode>
                <c:ptCount val="9"/>
                <c:pt idx="0">
                  <c:v>30</c:v>
                </c:pt>
                <c:pt idx="1">
                  <c:v>32</c:v>
                </c:pt>
                <c:pt idx="2">
                  <c:v>34</c:v>
                </c:pt>
                <c:pt idx="3">
                  <c:v>36</c:v>
                </c:pt>
                <c:pt idx="4">
                  <c:v>38</c:v>
                </c:pt>
                <c:pt idx="5">
                  <c:v>40</c:v>
                </c:pt>
                <c:pt idx="6">
                  <c:v>42</c:v>
                </c:pt>
                <c:pt idx="7">
                  <c:v>44</c:v>
                </c:pt>
                <c:pt idx="8">
                  <c:v>46</c:v>
                </c:pt>
              </c:numCache>
            </c:numRef>
          </c:xVal>
          <c:yVal>
            <c:numRef>
              <c:f>List1!$B$3:$B$11</c:f>
              <c:numCache>
                <c:formatCode>General</c:formatCode>
                <c:ptCount val="9"/>
                <c:pt idx="0">
                  <c:v>26.191750489827083</c:v>
                </c:pt>
                <c:pt idx="1">
                  <c:v>27.157529283288081</c:v>
                </c:pt>
                <c:pt idx="2">
                  <c:v>28.05713953211022</c:v>
                </c:pt>
                <c:pt idx="3">
                  <c:v>28.896798070422321</c:v>
                </c:pt>
                <c:pt idx="4">
                  <c:v>29.682031168521476</c:v>
                </c:pt>
                <c:pt idx="5">
                  <c:v>30.417753069388599</c:v>
                </c:pt>
                <c:pt idx="6">
                  <c:v>31.108338288741912</c:v>
                </c:pt>
                <c:pt idx="7">
                  <c:v>31.757686623612543</c:v>
                </c:pt>
                <c:pt idx="8">
                  <c:v>32.369280779217746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D1B5-47D4-B6A6-E17F1A7CA769}"/>
            </c:ext>
          </c:extLst>
        </c:ser>
        <c:ser>
          <c:idx val="1"/>
          <c:order val="1"/>
          <c:tx>
            <c:v>mladší porost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List1!$E$3:$E$9</c:f>
              <c:numCache>
                <c:formatCode>General</c:formatCode>
                <c:ptCount val="7"/>
                <c:pt idx="0">
                  <c:v>10</c:v>
                </c:pt>
                <c:pt idx="1">
                  <c:v>12</c:v>
                </c:pt>
                <c:pt idx="2">
                  <c:v>14</c:v>
                </c:pt>
                <c:pt idx="3">
                  <c:v>16</c:v>
                </c:pt>
                <c:pt idx="4">
                  <c:v>18</c:v>
                </c:pt>
                <c:pt idx="5">
                  <c:v>20</c:v>
                </c:pt>
                <c:pt idx="6">
                  <c:v>22</c:v>
                </c:pt>
              </c:numCache>
            </c:numRef>
          </c:xVal>
          <c:yVal>
            <c:numRef>
              <c:f>List1!$G$3:$G$9</c:f>
              <c:numCache>
                <c:formatCode>General</c:formatCode>
                <c:ptCount val="7"/>
                <c:pt idx="0">
                  <c:v>16.983513928356921</c:v>
                </c:pt>
                <c:pt idx="1">
                  <c:v>19.098967579003862</c:v>
                </c:pt>
                <c:pt idx="2">
                  <c:v>21.065177085597643</c:v>
                </c:pt>
                <c:pt idx="3">
                  <c:v>22.881307595018626</c:v>
                </c:pt>
                <c:pt idx="4">
                  <c:v>24.55441647694045</c:v>
                </c:pt>
                <c:pt idx="5">
                  <c:v>26.094870863077631</c:v>
                </c:pt>
                <c:pt idx="6">
                  <c:v>27.514046251379806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D1B5-47D4-B6A6-E17F1A7CA7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8094064"/>
        <c:axId val="228095240"/>
      </c:scatterChart>
      <c:valAx>
        <c:axId val="2280940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r>
                  <a:rPr lang="en-US" b="1"/>
                  <a:t>výčetní tloušťka (cm)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Trebuchet MS" panose="020B0603020202020204" pitchFamily="34" charset="0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cs-CZ"/>
          </a:p>
        </c:txPr>
        <c:crossAx val="228095240"/>
        <c:crosses val="autoZero"/>
        <c:crossBetween val="midCat"/>
      </c:valAx>
      <c:valAx>
        <c:axId val="2280952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r>
                  <a:rPr lang="en-US" b="1"/>
                  <a:t>výška stromu (m)</a:t>
                </a:r>
              </a:p>
            </c:rich>
          </c:tx>
          <c:layout>
            <c:manualLayout>
              <c:xMode val="edge"/>
              <c:yMode val="edge"/>
              <c:x val="1.9500304692260818E-2"/>
              <c:y val="0.227757814134396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Trebuchet MS" panose="020B0603020202020204" pitchFamily="34" charset="0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cs-CZ"/>
          </a:p>
        </c:txPr>
        <c:crossAx val="228094064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solidFill>
        <a:schemeClr val="tx1"/>
      </a:solidFill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rebuchet MS" panose="020B0603020202020204" pitchFamily="34" charset="0"/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9D41-8A03-4579-B69C-3C7320F7CA52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8154-9916-4B80-ACD6-44727B982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097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9D41-8A03-4579-B69C-3C7320F7CA52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8154-9916-4B80-ACD6-44727B982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20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9D41-8A03-4579-B69C-3C7320F7CA52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8154-9916-4B80-ACD6-44727B982F38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1611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9D41-8A03-4579-B69C-3C7320F7CA52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8154-9916-4B80-ACD6-44727B982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453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9D41-8A03-4579-B69C-3C7320F7CA52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8154-9916-4B80-ACD6-44727B982F3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6036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9D41-8A03-4579-B69C-3C7320F7CA52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8154-9916-4B80-ACD6-44727B982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552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9D41-8A03-4579-B69C-3C7320F7CA52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8154-9916-4B80-ACD6-44727B982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620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9D41-8A03-4579-B69C-3C7320F7CA52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8154-9916-4B80-ACD6-44727B982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43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9D41-8A03-4579-B69C-3C7320F7CA52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8154-9916-4B80-ACD6-44727B982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78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9D41-8A03-4579-B69C-3C7320F7CA52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8154-9916-4B80-ACD6-44727B982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663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9D41-8A03-4579-B69C-3C7320F7CA52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8154-9916-4B80-ACD6-44727B982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16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9D41-8A03-4579-B69C-3C7320F7CA52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8154-9916-4B80-ACD6-44727B982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7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9D41-8A03-4579-B69C-3C7320F7CA52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8154-9916-4B80-ACD6-44727B982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05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9D41-8A03-4579-B69C-3C7320F7CA52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8154-9916-4B80-ACD6-44727B982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49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9D41-8A03-4579-B69C-3C7320F7CA52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8154-9916-4B80-ACD6-44727B982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22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F9D41-8A03-4579-B69C-3C7320F7CA52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8154-9916-4B80-ACD6-44727B982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28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F9D41-8A03-4579-B69C-3C7320F7CA52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FC8154-9916-4B80-ACD6-44727B982F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07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Struktura porostu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Dendrometrie – přednáška 3</a:t>
            </a:r>
          </a:p>
          <a:p>
            <a:r>
              <a:rPr lang="cs-CZ" dirty="0" smtClean="0"/>
              <a:t>Zdeněk Adamec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9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tloušťka porostu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930400"/>
                <a:ext cx="8596668" cy="3880773"/>
              </a:xfrm>
            </p:spPr>
            <p:txBody>
              <a:bodyPr/>
              <a:lstStyle/>
              <a:p>
                <a:r>
                  <a:rPr lang="cs-CZ" dirty="0" smtClean="0"/>
                  <a:t>Porovnání různě stanovených středních tlouštěk mezi sebou: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</m:acc>
                      <m:r>
                        <a:rPr lang="en-GB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GB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</m:sub>
                      </m:sSub>
                      <m:r>
                        <a:rPr lang="en-GB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GB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GB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GB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</m:t>
                            </m:r>
                          </m:e>
                        </m:mr>
                        <m:mr>
                          <m:e>
                            <m:r>
                              <a:rPr lang="en-GB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</m:e>
                        </m:mr>
                        <m:mr>
                          <m:e>
                            <m:r>
                              <a:rPr lang="en-GB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&gt;</m:t>
                            </m:r>
                          </m:e>
                        </m:mr>
                      </m:m>
                      <m:sSub>
                        <m:sSubPr>
                          <m:ctrlPr>
                            <a:rPr lang="en-GB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𝒘</m:t>
                          </m:r>
                        </m:sub>
                      </m:sSub>
                    </m:oMath>
                  </m:oMathPara>
                </a14:m>
                <a:endParaRPr lang="cs-CZ" b="1" dirty="0" smtClean="0">
                  <a:ea typeface="Cambria Math" panose="02040503050406030204" pitchFamily="18" charset="0"/>
                </a:endParaRPr>
              </a:p>
              <a:p>
                <a:r>
                  <a:rPr lang="cs-CZ" dirty="0" smtClean="0"/>
                  <a:t>Vliv nejen variability tlouštěk, ale také variability výšek a výtvarnic</a:t>
                </a:r>
                <a:endParaRPr lang="en-GB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930400"/>
                <a:ext cx="8596668" cy="3880773"/>
              </a:xfrm>
              <a:blipFill rotWithShape="0">
                <a:blip r:embed="rId2"/>
                <a:stretch>
                  <a:fillRect l="-142" t="-1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 descr="C:\výuka\výuka 2003-2004 LS\Dendrometrie I bakaláři prezenční\pomocné soubory\obrázky\4-19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461" y="3449654"/>
            <a:ext cx="5300472" cy="2960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039654" y="6409944"/>
            <a:ext cx="1512086" cy="32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cs-CZ" sz="1400" dirty="0" smtClean="0"/>
              <a:t>(</a:t>
            </a:r>
            <a:r>
              <a:rPr lang="cs-CZ" sz="1400" dirty="0" err="1" smtClean="0"/>
              <a:t>Šmelko</a:t>
            </a:r>
            <a:r>
              <a:rPr lang="cs-CZ" sz="1400" dirty="0" smtClean="0"/>
              <a:t>, 2000)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07026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Horní tloušťka porostu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Tloušťka, která reprezentuje určitou část nejsilnějších stromů v porostu a reprezentuje tak produkční potenciál porostu</a:t>
            </a:r>
          </a:p>
          <a:p>
            <a:r>
              <a:rPr lang="cs-CZ" dirty="0" smtClean="0"/>
              <a:t>Vyjadřuje se nejčastěji jako průměrná hodnota z:</a:t>
            </a:r>
          </a:p>
          <a:p>
            <a:pPr lvl="1"/>
            <a:r>
              <a:rPr lang="cs-CZ" dirty="0" smtClean="0"/>
              <a:t>100 nebo 200 nejsilnějších stromů</a:t>
            </a:r>
          </a:p>
          <a:p>
            <a:pPr lvl="1"/>
            <a:r>
              <a:rPr lang="cs-CZ" dirty="0" smtClean="0"/>
              <a:t>10 nebo 20 % </a:t>
            </a:r>
            <a:r>
              <a:rPr lang="cs-CZ" dirty="0"/>
              <a:t>nejsilnějších </a:t>
            </a:r>
            <a:r>
              <a:rPr lang="cs-CZ" dirty="0" smtClean="0"/>
              <a:t>stromů</a:t>
            </a:r>
          </a:p>
          <a:p>
            <a:pPr marL="0" indent="0">
              <a:buNone/>
            </a:pPr>
            <a:r>
              <a:rPr lang="cs-CZ" dirty="0" smtClean="0"/>
              <a:t>Je možné ji také odvodit z objemu středního kmene nebo z průměrné kruhové základny vybraných nejsilnějších stromů.</a:t>
            </a:r>
          </a:p>
          <a:p>
            <a:pPr marL="0" indent="0">
              <a:buNone/>
            </a:pPr>
            <a:r>
              <a:rPr lang="cs-CZ" dirty="0" smtClean="0"/>
              <a:t>Je odolná vůči matematickému posunu vlivem výchovných zásahů (rozdíl oproti střední tloušťce).</a:t>
            </a:r>
            <a:endParaRPr lang="cs-CZ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62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Výšková struktura - vlastnosti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Rozdělení výšek je zpravidla pravostranné</a:t>
            </a:r>
          </a:p>
          <a:p>
            <a:r>
              <a:rPr lang="cs-CZ" dirty="0" smtClean="0"/>
              <a:t>Variabilita výšek je menší než variabilita tlouštěk (2-3 krát)</a:t>
            </a:r>
          </a:p>
          <a:p>
            <a:r>
              <a:rPr lang="cs-CZ" dirty="0"/>
              <a:t>S přibývajícím věkem a vyšší bonitou (tedy i s vyšší střední </a:t>
            </a:r>
            <a:r>
              <a:rPr lang="cs-CZ" dirty="0" smtClean="0"/>
              <a:t>výškou) </a:t>
            </a:r>
            <a:r>
              <a:rPr lang="cs-CZ" dirty="0"/>
              <a:t>se rozdělení </a:t>
            </a:r>
            <a:r>
              <a:rPr lang="cs-CZ" dirty="0" smtClean="0"/>
              <a:t>výšek </a:t>
            </a:r>
            <a:r>
              <a:rPr lang="cs-CZ" dirty="0"/>
              <a:t>posouvá po ose X doprava</a:t>
            </a:r>
            <a:r>
              <a:rPr lang="cs-CZ" dirty="0" smtClean="0"/>
              <a:t>, stává se více pravostranným, </a:t>
            </a:r>
            <a:r>
              <a:rPr lang="cs-CZ" dirty="0"/>
              <a:t>zvyšuje se jeho variabilita a snižuje se zahrocenost (četnosti klesají</a:t>
            </a:r>
            <a:r>
              <a:rPr lang="cs-CZ" dirty="0" smtClean="0"/>
              <a:t>) – tato vlastnost se zvýrazňuje s větší tolerancí dřeviny k zastínění</a:t>
            </a:r>
          </a:p>
          <a:p>
            <a:r>
              <a:rPr lang="cs-CZ" dirty="0" smtClean="0"/>
              <a:t>Mezi výškou a tloušťkou je velmi silný nelineární vztah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2171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Výšková struktura - vlastnosti</a:t>
            </a:r>
            <a:endParaRPr lang="en-GB" dirty="0"/>
          </a:p>
        </p:txBody>
      </p:sp>
      <p:pic>
        <p:nvPicPr>
          <p:cNvPr id="4" name="Picture 3" descr="C:\výuka\výuka 2003-2004 LS\Dendrometrie I bakaláři prezenční\pomocné soubory\obrázky\4-22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004" y="1815247"/>
            <a:ext cx="5303328" cy="4262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219625" y="6077611"/>
            <a:ext cx="1512086" cy="32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cs-CZ" sz="1400" dirty="0" smtClean="0"/>
              <a:t>(</a:t>
            </a:r>
            <a:r>
              <a:rPr lang="cs-CZ" sz="1400" dirty="0" err="1" smtClean="0"/>
              <a:t>Šmelko</a:t>
            </a:r>
            <a:r>
              <a:rPr lang="cs-CZ" sz="1400" dirty="0" smtClean="0"/>
              <a:t>, 2000)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92468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výška porostu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Střední výška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acc>
                  </m:oMath>
                </a14:m>
                <a:r>
                  <a:rPr lang="cs-CZ" dirty="0"/>
                  <a:t>, </a:t>
                </a:r>
                <a:r>
                  <a:rPr lang="cs-CZ" dirty="0" err="1" smtClean="0"/>
                  <a:t>h</a:t>
                </a:r>
                <a:r>
                  <a:rPr lang="cs-CZ" baseline="-25000" dirty="0" err="1" smtClean="0"/>
                  <a:t>g</a:t>
                </a:r>
                <a:r>
                  <a:rPr lang="cs-CZ" dirty="0"/>
                  <a:t>, </a:t>
                </a:r>
                <a:r>
                  <a:rPr lang="cs-CZ" dirty="0" err="1" smtClean="0"/>
                  <a:t>h</a:t>
                </a:r>
                <a:r>
                  <a:rPr lang="cs-CZ" baseline="-25000" dirty="0" err="1" smtClean="0"/>
                  <a:t>v</a:t>
                </a:r>
                <a:r>
                  <a:rPr lang="cs-CZ" dirty="0"/>
                  <a:t>, h</a:t>
                </a:r>
                <a:r>
                  <a:rPr lang="cs-CZ" baseline="-25000" dirty="0" smtClean="0"/>
                  <a:t>w</a:t>
                </a:r>
                <a:r>
                  <a:rPr lang="cs-CZ" dirty="0"/>
                  <a:t>)</a:t>
                </a:r>
                <a:r>
                  <a:rPr lang="cs-CZ" dirty="0" smtClean="0"/>
                  <a:t> porostu se nejčastěji odvozuje z výškové křivky, kam se dosazuje některá ze středních tlouštěk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</m:oMath>
                </a14:m>
                <a:r>
                  <a:rPr lang="cs-CZ" dirty="0" smtClean="0"/>
                  <a:t>, d</a:t>
                </a:r>
                <a:r>
                  <a:rPr lang="cs-CZ" baseline="-25000" dirty="0" smtClean="0"/>
                  <a:t>g</a:t>
                </a:r>
                <a:r>
                  <a:rPr lang="cs-CZ" dirty="0" smtClean="0"/>
                  <a:t>, </a:t>
                </a:r>
                <a:r>
                  <a:rPr lang="cs-CZ" dirty="0" err="1" smtClean="0"/>
                  <a:t>d</a:t>
                </a:r>
                <a:r>
                  <a:rPr lang="cs-CZ" baseline="-25000" dirty="0" err="1" smtClean="0"/>
                  <a:t>v</a:t>
                </a:r>
                <a:r>
                  <a:rPr lang="cs-CZ" dirty="0" smtClean="0"/>
                  <a:t>, </a:t>
                </a:r>
                <a:r>
                  <a:rPr lang="cs-CZ" dirty="0" err="1" smtClean="0"/>
                  <a:t>d</a:t>
                </a:r>
                <a:r>
                  <a:rPr lang="cs-CZ" baseline="-25000" dirty="0" err="1" smtClean="0"/>
                  <a:t>w</a:t>
                </a:r>
                <a:endParaRPr lang="cs-CZ" baseline="-25000" dirty="0" smtClean="0"/>
              </a:p>
              <a:p>
                <a:r>
                  <a:rPr lang="cs-CZ" dirty="0" smtClean="0"/>
                  <a:t>Pro srovnání středních výšek stanovených z různých středních výšek platí: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</m:acc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GB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</m:sub>
                      </m:sSub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GB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GB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GB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</m:t>
                            </m:r>
                          </m:e>
                        </m:mr>
                        <m:m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</m:e>
                        </m:mr>
                        <m:m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&gt;</m:t>
                            </m:r>
                          </m:e>
                        </m:mr>
                      </m:m>
                      <m:sSub>
                        <m:sSubPr>
                          <m:ctrlPr>
                            <a:rPr lang="en-GB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𝒘</m:t>
                          </m:r>
                        </m:sub>
                      </m:sSub>
                    </m:oMath>
                  </m:oMathPara>
                </a14:m>
                <a:endParaRPr lang="cs-CZ" baseline="-25000" dirty="0" smtClean="0"/>
              </a:p>
              <a:p>
                <a:pPr marL="0" indent="0">
                  <a:buNone/>
                </a:pPr>
                <a:endParaRPr lang="cs-CZ" baseline="-25000" dirty="0" smtClean="0"/>
              </a:p>
              <a:p>
                <a:r>
                  <a:rPr lang="cs-CZ" dirty="0" smtClean="0"/>
                  <a:t>Mimo ČR je velmi často používaná také </a:t>
                </a:r>
                <a:r>
                  <a:rPr lang="cs-CZ" dirty="0" err="1" smtClean="0"/>
                  <a:t>Loreyova</a:t>
                </a:r>
                <a:r>
                  <a:rPr lang="cs-CZ" dirty="0" smtClean="0"/>
                  <a:t> střední výška</a:t>
                </a:r>
              </a:p>
              <a:p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cs-CZ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4773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Horní výška porostu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Horní výška (h</a:t>
            </a:r>
            <a:r>
              <a:rPr lang="cs-CZ" baseline="-25000" dirty="0" smtClean="0"/>
              <a:t>10 %</a:t>
            </a:r>
            <a:r>
              <a:rPr lang="cs-CZ" dirty="0" smtClean="0"/>
              <a:t>, h</a:t>
            </a:r>
            <a:r>
              <a:rPr lang="cs-CZ" baseline="-25000" dirty="0" smtClean="0"/>
              <a:t>20 %</a:t>
            </a:r>
            <a:r>
              <a:rPr lang="cs-CZ" dirty="0" smtClean="0"/>
              <a:t>, h</a:t>
            </a:r>
            <a:r>
              <a:rPr lang="cs-CZ" baseline="-25000" dirty="0" smtClean="0"/>
              <a:t>100</a:t>
            </a:r>
            <a:r>
              <a:rPr lang="cs-CZ" dirty="0" smtClean="0"/>
              <a:t>, h</a:t>
            </a:r>
            <a:r>
              <a:rPr lang="cs-CZ" baseline="-25000" dirty="0" smtClean="0"/>
              <a:t>200</a:t>
            </a:r>
            <a:r>
              <a:rPr lang="cs-CZ" dirty="0" smtClean="0"/>
              <a:t>) se určí jako průměrná hodnota ze změřených výšek pro stromy, které byly změřeny pro stanovení horní tloušťky porostu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204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Výšková křivka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Výšková křivka je grafickým vyjádřením výškové funkce, která modeluje silný vztah mezi celkovou výškou stromu a jeho výčetní tloušťkou</a:t>
                </a:r>
              </a:p>
              <a:p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</m:acc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cs-CZ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000" b="1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r>
                  <a:rPr lang="cs-CZ" dirty="0" smtClean="0"/>
                  <a:t>Výšková funkce je buď vyjádřena rovnicí, numericky v tabulce (v podobě vyrovnaných výšek) nebo graficky (výškovou křivkou)</a:t>
                </a:r>
                <a:endParaRPr lang="en-GB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4824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Požadované vlastnosti výškové funkce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Nelineární neustále rostoucí funkce</a:t>
            </a:r>
          </a:p>
          <a:p>
            <a:r>
              <a:rPr lang="cs-CZ" dirty="0" smtClean="0"/>
              <a:t>Musí mít inflexní bod</a:t>
            </a:r>
          </a:p>
          <a:p>
            <a:r>
              <a:rPr lang="cs-CZ" dirty="0" smtClean="0"/>
              <a:t>Počátek má na souřadicích h = 1,3 m</a:t>
            </a:r>
          </a:p>
          <a:p>
            <a:r>
              <a:rPr lang="cs-CZ" dirty="0" smtClean="0"/>
              <a:t>Musí mít asymptotu směřující k </a:t>
            </a:r>
            <a:r>
              <a:rPr lang="cs-CZ" dirty="0" err="1" smtClean="0"/>
              <a:t>h</a:t>
            </a:r>
            <a:r>
              <a:rPr lang="cs-CZ" baseline="-25000" dirty="0" err="1" smtClean="0"/>
              <a:t>max</a:t>
            </a:r>
            <a:endParaRPr lang="cs-CZ" baseline="-25000" dirty="0" smtClean="0"/>
          </a:p>
          <a:p>
            <a:r>
              <a:rPr lang="cs-CZ" dirty="0" smtClean="0"/>
              <a:t>Musí být stadiální - s narůstajícím věkem se posouvá výše a doprava a je méně strmá</a:t>
            </a: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9228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Výšková funkce - vlastnosti</a:t>
            </a:r>
            <a:endParaRPr lang="en-GB" dirty="0"/>
          </a:p>
        </p:txBody>
      </p:sp>
      <p:pic>
        <p:nvPicPr>
          <p:cNvPr id="11" name="Picture 3" descr="C:\výuka\výuka 2003-2004 LS\Dendrometrie I bakaláři prezenční\pomocné soubory\obrázky\4-23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420" y="1655065"/>
            <a:ext cx="6254496" cy="4140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ástupný symbol pro obsah 2"/>
          <p:cNvSpPr txBox="1">
            <a:spLocks/>
          </p:cNvSpPr>
          <p:nvPr/>
        </p:nvSpPr>
        <p:spPr>
          <a:xfrm>
            <a:off x="4219625" y="5795820"/>
            <a:ext cx="1512086" cy="32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cs-CZ" sz="1400" dirty="0" smtClean="0"/>
              <a:t>(</a:t>
            </a:r>
            <a:r>
              <a:rPr lang="cs-CZ" sz="1400" dirty="0" err="1" smtClean="0"/>
              <a:t>Šmelko</a:t>
            </a:r>
            <a:r>
              <a:rPr lang="cs-CZ" sz="1400" dirty="0" smtClean="0"/>
              <a:t>, 2000)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041736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Výšková funkce - stadiálnost</a:t>
            </a:r>
            <a:endParaRPr lang="en-GB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477580"/>
              </p:ext>
            </p:extLst>
          </p:nvPr>
        </p:nvGraphicFramePr>
        <p:xfrm>
          <a:off x="1930526" y="1428654"/>
          <a:ext cx="6090283" cy="4569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12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porostu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Tloušťková struktura </a:t>
            </a:r>
            <a:r>
              <a:rPr lang="cs-CZ" dirty="0" smtClean="0"/>
              <a:t>– rozdělení četností tlouštěk do tloušťkových tříd či stupňů v porostu a změny tohoto rozdělení v čase</a:t>
            </a:r>
          </a:p>
          <a:p>
            <a:endParaRPr lang="cs-CZ" dirty="0" smtClean="0"/>
          </a:p>
          <a:p>
            <a:r>
              <a:rPr lang="cs-CZ" b="1" dirty="0"/>
              <a:t>Výšková </a:t>
            </a:r>
            <a:r>
              <a:rPr lang="cs-CZ" b="1" dirty="0" smtClean="0"/>
              <a:t>struktura </a:t>
            </a:r>
            <a:r>
              <a:rPr lang="cs-CZ" dirty="0" smtClean="0"/>
              <a:t>- rozdělení </a:t>
            </a:r>
            <a:r>
              <a:rPr lang="cs-CZ" dirty="0"/>
              <a:t>četností </a:t>
            </a:r>
            <a:r>
              <a:rPr lang="cs-CZ" dirty="0" smtClean="0"/>
              <a:t>výšek </a:t>
            </a:r>
            <a:r>
              <a:rPr lang="cs-CZ" dirty="0"/>
              <a:t>do </a:t>
            </a:r>
            <a:r>
              <a:rPr lang="cs-CZ" dirty="0" smtClean="0"/>
              <a:t>výškových </a:t>
            </a:r>
            <a:r>
              <a:rPr lang="cs-CZ" dirty="0"/>
              <a:t>tříd či stupňů v porostu a změny tohoto rozdělení v </a:t>
            </a:r>
            <a:r>
              <a:rPr lang="cs-CZ" dirty="0" smtClean="0"/>
              <a:t>čase</a:t>
            </a:r>
          </a:p>
          <a:p>
            <a:endParaRPr lang="cs-CZ" dirty="0"/>
          </a:p>
          <a:p>
            <a:r>
              <a:rPr lang="cs-CZ" b="1" dirty="0" smtClean="0"/>
              <a:t>Prostorová struktura </a:t>
            </a:r>
            <a:r>
              <a:rPr lang="cs-CZ" dirty="0" smtClean="0"/>
              <a:t>– horizontální a vertikální rozmístění stromů v porostu, hustota porostu, druhová pestrost a vzájemné smíšení stromů včetně  změn jednotlivých částí v čase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507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Výškové funkce – běžné používané modely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 smtClean="0"/>
                  <a:t>Michailoffova (1943)			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=1,3+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den>
                        </m:f>
                      </m:sup>
                    </m:sSup>
                  </m:oMath>
                </a14:m>
                <a:endParaRPr lang="cs-CZ" dirty="0" smtClean="0"/>
              </a:p>
              <a:p>
                <a:endParaRPr lang="cs-CZ" dirty="0" smtClean="0"/>
              </a:p>
              <a:p>
                <a:r>
                  <a:rPr lang="cs-CZ" dirty="0" smtClean="0"/>
                  <a:t>N</a:t>
                </a:r>
                <a:r>
                  <a:rPr lang="cs-CZ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äslundova (1947)				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h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=1,3+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𝑑</m:t>
                                </m:r>
                              </m:num>
                              <m:den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𝑎</m:t>
                                </m:r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𝑏𝑑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cs-CZ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cs-CZ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cs-CZ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Pettersonova (1955)				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h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=1,3+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𝑑</m:t>
                                </m:r>
                              </m:num>
                              <m:den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𝑎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𝑏𝑑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3</m:t>
                        </m:r>
                      </m:sup>
                    </m:sSup>
                  </m:oMath>
                </a14:m>
                <a:endParaRPr lang="cs-CZ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cs-CZ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cs-CZ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Prodanova (1951)				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h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=1,3+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cs-CZ" dirty="0" smtClean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956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8294" y="356059"/>
            <a:ext cx="8596668" cy="1320800"/>
          </a:xfrm>
        </p:spPr>
        <p:txBody>
          <a:bodyPr/>
          <a:lstStyle/>
          <a:p>
            <a:r>
              <a:rPr lang="cs-CZ" dirty="0" smtClean="0"/>
              <a:t>Prostorová struktura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798160"/>
              </p:ext>
            </p:extLst>
          </p:nvPr>
        </p:nvGraphicFramePr>
        <p:xfrm>
          <a:off x="324587" y="1016459"/>
          <a:ext cx="9110571" cy="488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449">
                  <a:extLst>
                    <a:ext uri="{9D8B030D-6E8A-4147-A177-3AD203B41FA5}">
                      <a16:colId xmlns="" xmlns:a16="http://schemas.microsoft.com/office/drawing/2014/main" val="1132353468"/>
                    </a:ext>
                  </a:extLst>
                </a:gridCol>
                <a:gridCol w="3093094">
                  <a:extLst>
                    <a:ext uri="{9D8B030D-6E8A-4147-A177-3AD203B41FA5}">
                      <a16:colId xmlns="" xmlns:a16="http://schemas.microsoft.com/office/drawing/2014/main" val="1313239671"/>
                    </a:ext>
                  </a:extLst>
                </a:gridCol>
                <a:gridCol w="3967028">
                  <a:extLst>
                    <a:ext uri="{9D8B030D-6E8A-4147-A177-3AD203B41FA5}">
                      <a16:colId xmlns="" xmlns:a16="http://schemas.microsoft.com/office/drawing/2014/main" val="13275153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Strukturální složka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Slovní</a:t>
                      </a:r>
                      <a:r>
                        <a:rPr lang="cs-CZ" sz="1400" baseline="0" dirty="0" smtClean="0"/>
                        <a:t> popis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Hodnotové vyjádření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7130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Horizontální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Náhodná, pravidelná, skupinová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Agregační</a:t>
                      </a:r>
                      <a:r>
                        <a:rPr lang="cs-CZ" sz="1400" b="1" baseline="0" dirty="0" smtClean="0"/>
                        <a:t> index </a:t>
                      </a:r>
                      <a:r>
                        <a:rPr lang="cs-CZ" sz="1400" baseline="0" dirty="0" smtClean="0"/>
                        <a:t>(</a:t>
                      </a:r>
                      <a:r>
                        <a:rPr lang="cs-CZ" sz="1400" baseline="0" dirty="0" err="1" smtClean="0"/>
                        <a:t>Clark</a:t>
                      </a:r>
                      <a:r>
                        <a:rPr lang="cs-CZ" sz="1400" baseline="0" dirty="0" smtClean="0"/>
                        <a:t> a </a:t>
                      </a:r>
                      <a:r>
                        <a:rPr lang="cs-CZ" sz="1400" baseline="0" dirty="0" err="1" smtClean="0"/>
                        <a:t>Evans</a:t>
                      </a:r>
                      <a:r>
                        <a:rPr lang="cs-CZ" sz="1400" baseline="0" dirty="0" smtClean="0"/>
                        <a:t>, 1954)</a:t>
                      </a:r>
                    </a:p>
                    <a:p>
                      <a:r>
                        <a:rPr lang="cs-CZ" sz="1400" dirty="0" smtClean="0"/>
                        <a:t>Index rozmístění (</a:t>
                      </a:r>
                      <a:r>
                        <a:rPr lang="cs-CZ" sz="1400" dirty="0" err="1" smtClean="0"/>
                        <a:t>Pielou</a:t>
                      </a:r>
                      <a:r>
                        <a:rPr lang="cs-CZ" sz="1400" dirty="0" smtClean="0"/>
                        <a:t>, 1959)</a:t>
                      </a:r>
                    </a:p>
                    <a:p>
                      <a:r>
                        <a:rPr lang="cs-CZ" sz="1400" dirty="0" smtClean="0"/>
                        <a:t>Relativní rozptyl (</a:t>
                      </a:r>
                      <a:r>
                        <a:rPr lang="cs-CZ" sz="1400" dirty="0" err="1" smtClean="0"/>
                        <a:t>Clapham</a:t>
                      </a:r>
                      <a:r>
                        <a:rPr lang="cs-CZ" sz="1400" dirty="0" smtClean="0"/>
                        <a:t>, 1936)</a:t>
                      </a:r>
                    </a:p>
                    <a:p>
                      <a:r>
                        <a:rPr lang="cs-CZ" sz="1400" dirty="0" smtClean="0"/>
                        <a:t>Index disperze (</a:t>
                      </a:r>
                      <a:r>
                        <a:rPr lang="cs-CZ" sz="1400" dirty="0" err="1" smtClean="0"/>
                        <a:t>Morisitu</a:t>
                      </a:r>
                      <a:r>
                        <a:rPr lang="cs-CZ" sz="1400" dirty="0" smtClean="0"/>
                        <a:t>,</a:t>
                      </a:r>
                      <a:r>
                        <a:rPr lang="cs-CZ" sz="1400" baseline="0" dirty="0" smtClean="0"/>
                        <a:t> 1959)</a:t>
                      </a:r>
                    </a:p>
                    <a:p>
                      <a:r>
                        <a:rPr lang="cs-CZ" sz="1400" baseline="0" dirty="0" smtClean="0"/>
                        <a:t>K-funkce (</a:t>
                      </a:r>
                      <a:r>
                        <a:rPr lang="cs-CZ" sz="1400" baseline="0" dirty="0" err="1" smtClean="0"/>
                        <a:t>Ripley</a:t>
                      </a:r>
                      <a:r>
                        <a:rPr lang="cs-CZ" sz="1400" baseline="0" dirty="0" smtClean="0"/>
                        <a:t>, 1977)</a:t>
                      </a:r>
                    </a:p>
                    <a:p>
                      <a:r>
                        <a:rPr lang="cs-CZ" sz="1400" baseline="0" dirty="0" smtClean="0"/>
                        <a:t>L-funkce (</a:t>
                      </a:r>
                      <a:r>
                        <a:rPr lang="cs-CZ" sz="1400" baseline="0" dirty="0" err="1" smtClean="0"/>
                        <a:t>Besag</a:t>
                      </a:r>
                      <a:r>
                        <a:rPr lang="cs-CZ" sz="1400" baseline="0" dirty="0" smtClean="0"/>
                        <a:t>, 1977)</a:t>
                      </a:r>
                    </a:p>
                    <a:p>
                      <a:r>
                        <a:rPr lang="cs-CZ" sz="1400" baseline="0" dirty="0" err="1" smtClean="0"/>
                        <a:t>Parkorelační</a:t>
                      </a:r>
                      <a:r>
                        <a:rPr lang="cs-CZ" sz="1400" baseline="0" dirty="0" smtClean="0"/>
                        <a:t>  funkce (</a:t>
                      </a:r>
                      <a:r>
                        <a:rPr lang="cs-CZ" sz="1400" baseline="0" dirty="0" err="1" smtClean="0"/>
                        <a:t>Stoyan</a:t>
                      </a:r>
                      <a:r>
                        <a:rPr lang="cs-CZ" sz="1400" baseline="0" dirty="0" smtClean="0"/>
                        <a:t> a </a:t>
                      </a:r>
                      <a:r>
                        <a:rPr lang="cs-CZ" sz="1400" baseline="0" dirty="0" err="1" smtClean="0"/>
                        <a:t>Stoyan</a:t>
                      </a:r>
                      <a:r>
                        <a:rPr lang="cs-CZ" sz="1400" baseline="0" dirty="0" smtClean="0"/>
                        <a:t>, 1922)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0331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Hustota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Prosvětlený, uvolněný, mezernatý, stísněný, uzavřený, zapojený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err="1" smtClean="0"/>
                        <a:t>Zakmenění</a:t>
                      </a:r>
                      <a:r>
                        <a:rPr lang="cs-CZ" sz="1400" dirty="0" smtClean="0"/>
                        <a:t> (</a:t>
                      </a:r>
                      <a:r>
                        <a:rPr lang="cs-CZ" sz="1400" dirty="0" err="1" smtClean="0"/>
                        <a:t>Assmann</a:t>
                      </a:r>
                      <a:r>
                        <a:rPr lang="cs-CZ" sz="1400" baseline="0" dirty="0" smtClean="0"/>
                        <a:t>, 1961)</a:t>
                      </a:r>
                    </a:p>
                    <a:p>
                      <a:r>
                        <a:rPr lang="cs-CZ" sz="1400" baseline="0" dirty="0" smtClean="0"/>
                        <a:t>Zápoj podle metody </a:t>
                      </a:r>
                      <a:r>
                        <a:rPr lang="cs-CZ" sz="1400" baseline="0" dirty="0" err="1" smtClean="0"/>
                        <a:t>rasterizace</a:t>
                      </a:r>
                      <a:r>
                        <a:rPr lang="cs-CZ" sz="1400" baseline="0" dirty="0" smtClean="0"/>
                        <a:t> a trefování</a:t>
                      </a:r>
                    </a:p>
                    <a:p>
                      <a:r>
                        <a:rPr lang="cs-CZ" sz="1400" baseline="0" dirty="0" smtClean="0"/>
                        <a:t>Zápoj podle výpočtu  překrytých ploch</a:t>
                      </a:r>
                    </a:p>
                    <a:p>
                      <a:r>
                        <a:rPr lang="cs-CZ" sz="1400" baseline="0" dirty="0" smtClean="0"/>
                        <a:t>Zápoj (</a:t>
                      </a:r>
                      <a:r>
                        <a:rPr lang="cs-CZ" sz="1400" baseline="0" dirty="0" err="1" smtClean="0"/>
                        <a:t>Crookston</a:t>
                      </a:r>
                      <a:r>
                        <a:rPr lang="cs-CZ" sz="1400" baseline="0" dirty="0" smtClean="0"/>
                        <a:t> a </a:t>
                      </a:r>
                      <a:r>
                        <a:rPr lang="cs-CZ" sz="1400" baseline="0" dirty="0" err="1" smtClean="0"/>
                        <a:t>Stage</a:t>
                      </a:r>
                      <a:r>
                        <a:rPr lang="cs-CZ" sz="1400" baseline="0" dirty="0" smtClean="0"/>
                        <a:t>, 1999)</a:t>
                      </a:r>
                    </a:p>
                    <a:p>
                      <a:r>
                        <a:rPr lang="cs-CZ" sz="1400" dirty="0" smtClean="0"/>
                        <a:t>Index hustoty</a:t>
                      </a:r>
                      <a:r>
                        <a:rPr lang="cs-CZ" sz="1400" baseline="0" dirty="0" smtClean="0"/>
                        <a:t> porostu (</a:t>
                      </a:r>
                      <a:r>
                        <a:rPr lang="cs-CZ" sz="1400" baseline="0" dirty="0" err="1" smtClean="0"/>
                        <a:t>Reineke</a:t>
                      </a:r>
                      <a:r>
                        <a:rPr lang="cs-CZ" sz="1400" baseline="0" dirty="0" smtClean="0"/>
                        <a:t>, 1933)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86546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Vertikální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Jedno-,</a:t>
                      </a:r>
                      <a:r>
                        <a:rPr lang="cs-CZ" sz="1400" baseline="0" dirty="0" smtClean="0"/>
                        <a:t> dvoj-, vícevrstvá, výběrná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Variační koeficient stromových</a:t>
                      </a:r>
                      <a:r>
                        <a:rPr lang="cs-CZ" sz="1400" baseline="0" dirty="0" smtClean="0"/>
                        <a:t> veličin</a:t>
                      </a:r>
                    </a:p>
                    <a:p>
                      <a:r>
                        <a:rPr lang="cs-CZ" sz="1400" b="1" baseline="0" dirty="0" smtClean="0"/>
                        <a:t>Diferenciace tlouštěk a výšek </a:t>
                      </a:r>
                      <a:r>
                        <a:rPr lang="cs-CZ" sz="1400" baseline="0" dirty="0" smtClean="0"/>
                        <a:t>(F</a:t>
                      </a:r>
                      <a:r>
                        <a:rPr lang="el-GR" sz="1400" baseline="0" dirty="0" smtClean="0"/>
                        <a:t>ϋ</a:t>
                      </a:r>
                      <a:r>
                        <a:rPr lang="cs-CZ" sz="1400" baseline="0" dirty="0" err="1" smtClean="0"/>
                        <a:t>ldner</a:t>
                      </a:r>
                      <a:r>
                        <a:rPr lang="cs-CZ" sz="1400" baseline="0" dirty="0" smtClean="0"/>
                        <a:t>, 1996)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65135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Druhová pestrost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Jedno-, dvoj-, </a:t>
                      </a:r>
                      <a:r>
                        <a:rPr lang="cs-CZ" sz="1400" dirty="0" err="1" smtClean="0"/>
                        <a:t>vícedruhová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Entropie (Shannon, 1948)</a:t>
                      </a:r>
                    </a:p>
                    <a:p>
                      <a:r>
                        <a:rPr lang="cs-CZ" sz="1400" b="1" dirty="0" err="1" smtClean="0"/>
                        <a:t>Artenprofil</a:t>
                      </a:r>
                      <a:r>
                        <a:rPr lang="cs-CZ" sz="1400" b="1" dirty="0" smtClean="0"/>
                        <a:t> index </a:t>
                      </a:r>
                      <a:r>
                        <a:rPr lang="cs-CZ" sz="1400" dirty="0" smtClean="0"/>
                        <a:t>(</a:t>
                      </a:r>
                      <a:r>
                        <a:rPr lang="cs-CZ" sz="1400" dirty="0" err="1" smtClean="0"/>
                        <a:t>Pretzsch</a:t>
                      </a:r>
                      <a:r>
                        <a:rPr lang="cs-CZ" sz="1400" dirty="0" smtClean="0"/>
                        <a:t>, 1995)</a:t>
                      </a:r>
                    </a:p>
                    <a:p>
                      <a:r>
                        <a:rPr lang="cs-CZ" sz="1400" dirty="0" err="1" smtClean="0"/>
                        <a:t>Mark</a:t>
                      </a:r>
                      <a:r>
                        <a:rPr lang="cs-CZ" sz="1400" baseline="0" dirty="0" err="1" smtClean="0"/>
                        <a:t>korelační</a:t>
                      </a:r>
                      <a:r>
                        <a:rPr lang="cs-CZ" sz="1400" baseline="0" dirty="0" smtClean="0"/>
                        <a:t> funkce (</a:t>
                      </a:r>
                      <a:r>
                        <a:rPr lang="cs-CZ" sz="1400" baseline="0" dirty="0" err="1" smtClean="0"/>
                        <a:t>Stoyan</a:t>
                      </a:r>
                      <a:r>
                        <a:rPr lang="cs-CZ" sz="1400" baseline="0" dirty="0" smtClean="0"/>
                        <a:t> a </a:t>
                      </a:r>
                      <a:r>
                        <a:rPr lang="cs-CZ" sz="1400" baseline="0" dirty="0" err="1" smtClean="0"/>
                        <a:t>Stoyan</a:t>
                      </a:r>
                      <a:r>
                        <a:rPr lang="cs-CZ" sz="1400" baseline="0" dirty="0" smtClean="0"/>
                        <a:t>, 1922)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8734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Smíšení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Jednotlivé, seskupené, skupinové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Index smíšení </a:t>
                      </a:r>
                      <a:r>
                        <a:rPr lang="cs-CZ" sz="1400" dirty="0" smtClean="0"/>
                        <a:t>(</a:t>
                      </a:r>
                      <a:r>
                        <a:rPr lang="cs-CZ" sz="1400" dirty="0" err="1" smtClean="0"/>
                        <a:t>Fuldner</a:t>
                      </a:r>
                      <a:r>
                        <a:rPr lang="cs-CZ" sz="1400" dirty="0" smtClean="0"/>
                        <a:t>, 1996)</a:t>
                      </a:r>
                    </a:p>
                    <a:p>
                      <a:r>
                        <a:rPr lang="cs-CZ" sz="1400" dirty="0" smtClean="0"/>
                        <a:t>Segregační index (</a:t>
                      </a:r>
                      <a:r>
                        <a:rPr lang="cs-CZ" sz="1400" dirty="0" err="1" smtClean="0"/>
                        <a:t>Pielou</a:t>
                      </a:r>
                      <a:r>
                        <a:rPr lang="cs-CZ" sz="1400" dirty="0" smtClean="0"/>
                        <a:t>, 1977)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09151588"/>
                  </a:ext>
                </a:extLst>
              </a:tr>
            </a:tbl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3763159" y="5987409"/>
            <a:ext cx="2233426" cy="32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cs-CZ" sz="1400" dirty="0" smtClean="0"/>
              <a:t>(Fabrika, </a:t>
            </a:r>
            <a:r>
              <a:rPr lang="cs-CZ" sz="1400" dirty="0" err="1" smtClean="0"/>
              <a:t>Pretzsch</a:t>
            </a:r>
            <a:r>
              <a:rPr lang="cs-CZ" sz="1400" dirty="0" smtClean="0"/>
              <a:t>, 2011)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84117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Horizontální prostorová struktura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8596668" cy="4405674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 smtClean="0"/>
                  <a:t>Agregační index </a:t>
                </a:r>
                <a:r>
                  <a:rPr lang="cs-CZ" b="1" dirty="0" err="1" smtClean="0"/>
                  <a:t>Clarka</a:t>
                </a:r>
                <a:r>
                  <a:rPr lang="cs-CZ" b="1" dirty="0" smtClean="0"/>
                  <a:t> a </a:t>
                </a:r>
                <a:r>
                  <a:rPr lang="cs-CZ" b="1" dirty="0" err="1" smtClean="0"/>
                  <a:t>Evanse</a:t>
                </a:r>
                <a:r>
                  <a:rPr lang="cs-CZ" b="1" dirty="0" smtClean="0"/>
                  <a:t> - R </a:t>
                </a:r>
                <a:r>
                  <a:rPr lang="cs-CZ" dirty="0" smtClean="0"/>
                  <a:t>– udává odchylku horizontálního rozmístění stromů od tzv. </a:t>
                </a:r>
                <a:r>
                  <a:rPr lang="cs-CZ" dirty="0" err="1" smtClean="0"/>
                  <a:t>Poissonova</a:t>
                </a:r>
                <a:r>
                  <a:rPr lang="cs-CZ" dirty="0" smtClean="0"/>
                  <a:t> lesa. Vyjadřuje se jako poměr mezi skutečnou průměrnou vzdáleností daného stromu a jeho nebližšího souseda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cs-CZ" dirty="0" smtClean="0"/>
                  <a:t>) a očekávanou </a:t>
                </a:r>
                <a:r>
                  <a:rPr lang="cs-CZ" dirty="0"/>
                  <a:t>průměrnou vzdáleností daného stromu a jeho nebližšího souseda </a:t>
                </a:r>
                <a:r>
                  <a:rPr lang="cs-CZ" dirty="0" smtClean="0"/>
                  <a:t> při zcela náhodném rozdělení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cs-CZ" dirty="0" smtClean="0"/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ad>
                            <m:radPr>
                              <m:degHide m:val="on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A je plocha porostu, n je počet stromů v porostu</a:t>
                </a:r>
              </a:p>
              <a:p>
                <a:pPr marL="0" indent="0">
                  <a:buNone/>
                </a:pPr>
                <a:r>
                  <a:rPr lang="cs-CZ" b="1" dirty="0" smtClean="0"/>
                  <a:t>R = 0 – zcela skupinová  struktura, R = 1 – zcela náhodná struktura, R = 2,15 – zcela pravidelná struktura</a:t>
                </a:r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8596668" cy="4405674"/>
              </a:xfrm>
              <a:blipFill>
                <a:blip r:embed="rId2"/>
                <a:stretch>
                  <a:fillRect l="-567" t="-8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58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Hustota porostu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Zakmenění</a:t>
            </a:r>
            <a:r>
              <a:rPr lang="cs-CZ" dirty="0" smtClean="0"/>
              <a:t> – vyjadřuje míru produkčního využití plochy porostu a to jako poměr skutečné produkční veličiny a modelové produkční veličiny</a:t>
            </a:r>
          </a:p>
          <a:p>
            <a:r>
              <a:rPr lang="cs-CZ" dirty="0" err="1" smtClean="0"/>
              <a:t>Zakmenění</a:t>
            </a:r>
            <a:r>
              <a:rPr lang="cs-CZ" dirty="0" smtClean="0"/>
              <a:t> podle </a:t>
            </a:r>
            <a:r>
              <a:rPr lang="cs-CZ" dirty="0" err="1" smtClean="0"/>
              <a:t>Assmanna</a:t>
            </a:r>
            <a:r>
              <a:rPr lang="cs-CZ" dirty="0" smtClean="0"/>
              <a:t>:</a:t>
            </a:r>
          </a:p>
          <a:p>
            <a:pPr lvl="1"/>
            <a:r>
              <a:rPr lang="cs-CZ" i="1" dirty="0" smtClean="0"/>
              <a:t>Tabulkové</a:t>
            </a:r>
            <a:r>
              <a:rPr lang="cs-CZ" dirty="0" smtClean="0"/>
              <a:t> – modelová hodnota je zjištěna z růstových tabulek</a:t>
            </a:r>
          </a:p>
          <a:p>
            <a:pPr lvl="1"/>
            <a:r>
              <a:rPr lang="cs-CZ" i="1" dirty="0" smtClean="0"/>
              <a:t>Přirozené</a:t>
            </a:r>
            <a:r>
              <a:rPr lang="cs-CZ" dirty="0" smtClean="0"/>
              <a:t> – modelová hodnota je maximální zásoba porostu v bezzásahovém (přirozené samovolném) vývoji</a:t>
            </a:r>
          </a:p>
          <a:p>
            <a:pPr lvl="1"/>
            <a:r>
              <a:rPr lang="cs-CZ" i="1" dirty="0" smtClean="0"/>
              <a:t>Optimální</a:t>
            </a:r>
            <a:r>
              <a:rPr lang="cs-CZ" dirty="0" smtClean="0"/>
              <a:t> – je takové, při které se produkuje maximální přírůst porostu</a:t>
            </a:r>
          </a:p>
          <a:p>
            <a:pPr lvl="1"/>
            <a:r>
              <a:rPr lang="cs-CZ" i="1" dirty="0" smtClean="0"/>
              <a:t>Kritické</a:t>
            </a:r>
            <a:r>
              <a:rPr lang="cs-CZ" dirty="0" smtClean="0"/>
              <a:t> – je takové, při kterém se produkuje maximální přírůst porostu na hranici 95 %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17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Vertikální prostorová struktura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690326"/>
                <a:ext cx="8596668" cy="3880773"/>
              </a:xfrm>
            </p:spPr>
            <p:txBody>
              <a:bodyPr>
                <a:noAutofit/>
              </a:bodyPr>
              <a:lstStyle/>
              <a:p>
                <a:r>
                  <a:rPr lang="cs-CZ" b="1" dirty="0" smtClean="0"/>
                  <a:t>Diferenciace tlouštěk a výšek podle F</a:t>
                </a:r>
                <a:r>
                  <a:rPr lang="el-GR" b="1" dirty="0" smtClean="0"/>
                  <a:t>ϋ</a:t>
                </a:r>
                <a:r>
                  <a:rPr lang="cs-CZ" b="1" dirty="0" err="1" smtClean="0"/>
                  <a:t>ldnera</a:t>
                </a:r>
                <a:r>
                  <a:rPr lang="cs-CZ" b="1" dirty="0" smtClean="0"/>
                  <a:t> - T </a:t>
                </a:r>
                <a:r>
                  <a:rPr lang="cs-CZ" dirty="0" smtClean="0"/>
                  <a:t>– vychází ze vzájemného porovnávání dvou nejbližších sousedních stromů (</a:t>
                </a:r>
                <a:r>
                  <a:rPr lang="cs-CZ" baseline="-25000" dirty="0" smtClean="0"/>
                  <a:t>i, j</a:t>
                </a:r>
                <a:r>
                  <a:rPr lang="cs-CZ" dirty="0" smtClean="0"/>
                  <a:t>) </a:t>
                </a:r>
              </a:p>
              <a:p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fName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𝑎𝑥</m:t>
                              </m:r>
                            </m:fNam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s-CZ" dirty="0" smtClean="0"/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i="1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cs-CZ" i="1" dirty="0"/>
                  <a:t> - </a:t>
                </a:r>
                <a:r>
                  <a:rPr lang="cs-CZ" dirty="0"/>
                  <a:t>minimální hodnota tloušťky v dané hodnocené dvojici stromů i a j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i="1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cs-CZ" i="1" dirty="0"/>
                  <a:t> - </a:t>
                </a:r>
                <a:r>
                  <a:rPr lang="cs-CZ" dirty="0"/>
                  <a:t>minimální hodnota tloušťky v dané hodnocené dvojici stromů i a j</a:t>
                </a:r>
              </a:p>
              <a:p>
                <a:r>
                  <a:rPr lang="cs-CZ" dirty="0"/>
                  <a:t>n</a:t>
                </a:r>
                <a:r>
                  <a:rPr lang="cs-CZ" dirty="0" smtClean="0"/>
                  <a:t> – počet stromů v porostu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690326"/>
                <a:ext cx="8596668" cy="3880773"/>
              </a:xfrm>
              <a:blipFill>
                <a:blip r:embed="rId2"/>
                <a:stretch>
                  <a:fillRect l="-142" t="-942" r="-284" b="-17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370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Druhová pestrost porostu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611949"/>
                <a:ext cx="8596668" cy="492818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cs-CZ" b="1" dirty="0" smtClean="0"/>
                  <a:t>Artenprofil index podle </a:t>
                </a:r>
                <a:r>
                  <a:rPr lang="cs-CZ" b="1" dirty="0" err="1" smtClean="0"/>
                  <a:t>Pretzsche</a:t>
                </a:r>
                <a:r>
                  <a:rPr lang="cs-CZ" b="1" dirty="0" smtClean="0"/>
                  <a:t> - A </a:t>
                </a:r>
                <a:r>
                  <a:rPr lang="cs-CZ" dirty="0" smtClean="0"/>
                  <a:t>– hodnotí diverzitu druhů S v porostu při zohledňování vertikálních porostních vrstev L. Nejčastěji se používají tři vrstvy:</a:t>
                </a:r>
                <a:r>
                  <a:rPr lang="cs-CZ" dirty="0"/>
                  <a:t> </a:t>
                </a:r>
                <a:r>
                  <a:rPr lang="cs-CZ" dirty="0" smtClean="0"/>
                  <a:t>0-50 % h, 51-80 % h, 81-100 % h.</a:t>
                </a: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b="0" dirty="0"/>
                  <a:t>	</a:t>
                </a:r>
                <a:r>
                  <a:rPr lang="cs-CZ" b="0" dirty="0" smtClean="0"/>
                  <a:t>			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p>
                          <m:e>
                            <m:sSub>
                              <m:sSub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cs-CZ" b="0" i="0" smtClean="0">
                                    <a:latin typeface="Cambria Math" panose="02040503050406030204" pitchFamily="18" charset="0"/>
                                  </a:rPr>
                                  <m:t>ln</m:t>
                                </m:r>
                              </m:fNam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𝑝𝑖𝑗</m:t>
                                </m:r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func>
                          </m:e>
                        </m:nary>
                      </m:e>
                    </m:nary>
                  </m:oMath>
                </a14:m>
                <a:r>
                  <a:rPr lang="cs-CZ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sz="14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sz="14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sz="1400" dirty="0" smtClean="0"/>
                  <a:t> -zastoupení </a:t>
                </a:r>
                <a:r>
                  <a:rPr lang="cs-CZ" sz="1400" i="1" dirty="0" smtClean="0"/>
                  <a:t>i</a:t>
                </a:r>
                <a:r>
                  <a:rPr lang="cs-CZ" sz="1400" dirty="0" smtClean="0"/>
                  <a:t> té dřeviny v </a:t>
                </a:r>
                <a:r>
                  <a:rPr lang="cs-CZ" sz="1400" i="1" dirty="0" smtClean="0"/>
                  <a:t>j</a:t>
                </a:r>
                <a:r>
                  <a:rPr lang="cs-CZ" sz="1400" dirty="0" smtClean="0"/>
                  <a:t> té vrstvě,</a:t>
                </a:r>
              </a:p>
              <a:p>
                <a:pPr marL="0" indent="0">
                  <a:buNone/>
                </a:pPr>
                <a:r>
                  <a:rPr lang="cs-CZ" sz="1400" dirty="0" smtClean="0"/>
                  <a:t>	S – počet dřevin v porostu,</a:t>
                </a:r>
              </a:p>
              <a:p>
                <a:pPr marL="0" indent="0">
                  <a:buNone/>
                </a:pPr>
                <a:r>
                  <a:rPr lang="cs-CZ" sz="1400" dirty="0" smtClean="0"/>
                  <a:t>	L – počet hodnocených vertikálních vrstev v porostu,</a:t>
                </a:r>
              </a:p>
              <a:p>
                <a:pPr marL="0" indent="0">
                  <a:buNone/>
                </a:pPr>
                <a:r>
                  <a:rPr lang="cs-CZ" sz="14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cs-CZ" sz="14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sz="1400" dirty="0" smtClean="0"/>
                  <a:t> - počet jedinců </a:t>
                </a:r>
                <a:r>
                  <a:rPr lang="cs-CZ" sz="1400" i="1" dirty="0"/>
                  <a:t>i</a:t>
                </a:r>
                <a:r>
                  <a:rPr lang="cs-CZ" sz="1400" dirty="0"/>
                  <a:t> té dřeviny v </a:t>
                </a:r>
                <a:r>
                  <a:rPr lang="cs-CZ" sz="1400" i="1" dirty="0"/>
                  <a:t>j</a:t>
                </a:r>
                <a:r>
                  <a:rPr lang="cs-CZ" sz="1400" dirty="0"/>
                  <a:t> té </a:t>
                </a:r>
                <a:r>
                  <a:rPr lang="cs-CZ" sz="1400" dirty="0" smtClean="0"/>
                  <a:t>vrstvě,</a:t>
                </a:r>
              </a:p>
              <a:p>
                <a:pPr marL="0" indent="0">
                  <a:buNone/>
                </a:pPr>
                <a:r>
                  <a:rPr lang="cs-CZ" sz="1400" dirty="0" smtClean="0"/>
                  <a:t>	N – celkový počet jedinců v porostu.</a:t>
                </a:r>
              </a:p>
              <a:p>
                <a:pPr marL="0" indent="0">
                  <a:buNone/>
                </a:pPr>
                <a:endParaRPr lang="cs-CZ" sz="1400" dirty="0" smtClean="0"/>
              </a:p>
              <a:p>
                <a:r>
                  <a:rPr lang="cs-CZ" dirty="0" smtClean="0"/>
                  <a:t>Rozsah hodnot indexu 0-1. Index 0 odpovídá monokultuře, která má minimální výšku alespoň 80 % z celkové výšky stromu. Porosty s indexem </a:t>
                </a:r>
                <a:r>
                  <a:rPr lang="cs-CZ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&gt;</a:t>
                </a:r>
                <a:r>
                  <a:rPr lang="cs-CZ" dirty="0" smtClean="0"/>
                  <a:t>0,90 mají strukturu podobnou výběrnému lesu.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611949"/>
                <a:ext cx="8596668" cy="4928188"/>
              </a:xfrm>
              <a:blipFill rotWithShape="0">
                <a:blip r:embed="rId2"/>
                <a:stretch>
                  <a:fillRect l="-142" t="-1236" r="-922" b="-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097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Smíšení porostu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28991" y="1724297"/>
                <a:ext cx="8596668" cy="484196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cs-CZ" dirty="0" smtClean="0"/>
                  <a:t>Index smíšení podle F</a:t>
                </a:r>
                <a:r>
                  <a:rPr lang="el-GR" dirty="0" smtClean="0"/>
                  <a:t>ϋ</a:t>
                </a:r>
                <a:r>
                  <a:rPr lang="cs-CZ" dirty="0" err="1" smtClean="0"/>
                  <a:t>ldnera</a:t>
                </a:r>
                <a:r>
                  <a:rPr lang="cs-CZ" dirty="0" smtClean="0"/>
                  <a:t> -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acc>
                  </m:oMath>
                </a14:m>
                <a:r>
                  <a:rPr lang="cs-CZ" dirty="0" smtClean="0"/>
                  <a:t> - vyjadřuje typ smíšení různých dřevin v porostu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𝑛𝑁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cs-CZ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sz="1400" dirty="0" smtClean="0"/>
                  <a:t>	n – počet hodnocených sousedních stromů,</a:t>
                </a:r>
              </a:p>
              <a:p>
                <a:pPr marL="0" indent="0">
                  <a:buNone/>
                </a:pPr>
                <a:r>
                  <a:rPr lang="cs-CZ" sz="1400" dirty="0" smtClean="0"/>
                  <a:t>	N – počet stromů v porostu,</a:t>
                </a:r>
              </a:p>
              <a:p>
                <a:pPr marL="0" indent="0">
                  <a:buNone/>
                </a:pPr>
                <a:r>
                  <a:rPr lang="cs-CZ" sz="1400" dirty="0" smtClean="0"/>
                  <a:t>	i – výchozí (hodnocený) strom,</a:t>
                </a:r>
              </a:p>
              <a:p>
                <a:pPr marL="0" indent="0">
                  <a:buNone/>
                </a:pPr>
                <a:r>
                  <a:rPr lang="cs-CZ" sz="1400" dirty="0" smtClean="0"/>
                  <a:t>	j – sousední strom,</a:t>
                </a:r>
              </a:p>
              <a:p>
                <a:pPr marL="0" indent="0">
                  <a:buNone/>
                </a:pPr>
                <a:r>
                  <a:rPr lang="cs-CZ" sz="1400" dirty="0" smtClean="0"/>
                  <a:t>	v</a:t>
                </a:r>
                <a:r>
                  <a:rPr lang="cs-CZ" sz="1400" baseline="-25000" dirty="0" smtClean="0"/>
                  <a:t>ij</a:t>
                </a:r>
                <a:r>
                  <a:rPr lang="cs-CZ" sz="1400" dirty="0" smtClean="0"/>
                  <a:t> -  se rovná 0, pokud je sousední strom stejného druhu a 1 pokud je sousední strom jiný druh.</a:t>
                </a:r>
              </a:p>
              <a:p>
                <a:pPr marL="0" indent="0">
                  <a:buNone/>
                </a:pPr>
                <a:endParaRPr lang="cs-CZ" sz="1400" dirty="0" smtClean="0"/>
              </a:p>
              <a:p>
                <a:r>
                  <a:rPr lang="cs-CZ" dirty="0" smtClean="0"/>
                  <a:t>Rozsah </a:t>
                </a:r>
                <a:r>
                  <a:rPr lang="cs-CZ" dirty="0"/>
                  <a:t>hodnot indexu 0-1</a:t>
                </a:r>
                <a:r>
                  <a:rPr lang="cs-CZ" dirty="0" smtClean="0"/>
                  <a:t>. Hodnota 1 udává stav, kdy žádný strom v porostu nemá ve svém nejbližším okolí za souseda strom stejného druhu. Hodnota 0 znamená, že každý strom v porostu je obklopen pouze jedinci stejného druhu. Hodnoty v rozmezí 0-0,50 odpovídají skupinovitému smíšení dřevin a hodnoty v rozmezí 0,51-1 odpovídají jednotlivému smíšení dřevin. 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8991" y="1724297"/>
                <a:ext cx="8596668" cy="4841966"/>
              </a:xfrm>
              <a:blipFill>
                <a:blip r:embed="rId2"/>
                <a:stretch>
                  <a:fillRect l="-213" t="-1385" r="-12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7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citovaných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95075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Fabrika M. (2015): Sibyla </a:t>
            </a:r>
            <a:r>
              <a:rPr lang="cs-CZ" dirty="0" err="1"/>
              <a:t>Triquetra</a:t>
            </a:r>
            <a:r>
              <a:rPr lang="cs-CZ" dirty="0"/>
              <a:t>. Simulátor biodynamiky lesa. sibyla.tuzvo.sk</a:t>
            </a:r>
          </a:p>
          <a:p>
            <a:r>
              <a:rPr lang="cs-CZ" dirty="0" smtClean="0"/>
              <a:t>Fabrika, M., </a:t>
            </a:r>
            <a:r>
              <a:rPr lang="cs-CZ" dirty="0" err="1" smtClean="0"/>
              <a:t>Pretzsch</a:t>
            </a:r>
            <a:r>
              <a:rPr lang="cs-CZ" dirty="0" smtClean="0"/>
              <a:t>, H. (2011): Analýza a </a:t>
            </a:r>
            <a:r>
              <a:rPr lang="cs-CZ" dirty="0" err="1" smtClean="0"/>
              <a:t>modelovanie</a:t>
            </a:r>
            <a:r>
              <a:rPr lang="cs-CZ" dirty="0" smtClean="0"/>
              <a:t> lesných </a:t>
            </a:r>
            <a:r>
              <a:rPr lang="cs-CZ" dirty="0" err="1" smtClean="0"/>
              <a:t>ekosystémov</a:t>
            </a:r>
            <a:r>
              <a:rPr lang="cs-CZ" dirty="0"/>
              <a:t>. </a:t>
            </a:r>
            <a:r>
              <a:rPr lang="cs-CZ" dirty="0" err="1"/>
              <a:t>učebnica.Technická</a:t>
            </a:r>
            <a:r>
              <a:rPr lang="cs-CZ" dirty="0"/>
              <a:t> univerzita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Zvolene</a:t>
            </a:r>
            <a:r>
              <a:rPr lang="cs-CZ" dirty="0"/>
              <a:t>, Zvolen: </a:t>
            </a:r>
            <a:r>
              <a:rPr lang="cs-CZ" dirty="0" smtClean="0"/>
              <a:t>599 </a:t>
            </a:r>
            <a:r>
              <a:rPr lang="cs-CZ" dirty="0"/>
              <a:t>s. </a:t>
            </a:r>
            <a:endParaRPr lang="cs-CZ" dirty="0" smtClean="0"/>
          </a:p>
          <a:p>
            <a:r>
              <a:rPr lang="cs-CZ" dirty="0" err="1" smtClean="0"/>
              <a:t>Halaj</a:t>
            </a:r>
            <a:r>
              <a:rPr lang="cs-CZ" dirty="0"/>
              <a:t>, J</a:t>
            </a:r>
            <a:r>
              <a:rPr lang="cs-CZ" dirty="0" smtClean="0"/>
              <a:t>. </a:t>
            </a:r>
            <a:r>
              <a:rPr lang="cs-CZ" dirty="0"/>
              <a:t>(1957</a:t>
            </a:r>
            <a:r>
              <a:rPr lang="cs-CZ" dirty="0" smtClean="0"/>
              <a:t>): Matematicko-</a:t>
            </a:r>
            <a:r>
              <a:rPr lang="cs-CZ" dirty="0" err="1" smtClean="0"/>
              <a:t>štatistický</a:t>
            </a:r>
            <a:r>
              <a:rPr lang="cs-CZ" dirty="0" smtClean="0"/>
              <a:t> </a:t>
            </a:r>
            <a:r>
              <a:rPr lang="cs-CZ" dirty="0" err="1" smtClean="0"/>
              <a:t>prieskum</a:t>
            </a:r>
            <a:r>
              <a:rPr lang="cs-CZ" dirty="0" smtClean="0"/>
              <a:t> </a:t>
            </a:r>
            <a:r>
              <a:rPr lang="cs-CZ" dirty="0" err="1" smtClean="0"/>
              <a:t>hrúbkovej</a:t>
            </a:r>
            <a:r>
              <a:rPr lang="cs-CZ" dirty="0"/>
              <a:t> </a:t>
            </a:r>
            <a:r>
              <a:rPr lang="cs-CZ" dirty="0" err="1" smtClean="0"/>
              <a:t>štruktúry</a:t>
            </a:r>
            <a:r>
              <a:rPr lang="cs-CZ" dirty="0" smtClean="0"/>
              <a:t> slovenských </a:t>
            </a:r>
            <a:r>
              <a:rPr lang="cs-CZ" dirty="0" err="1" smtClean="0"/>
              <a:t>porastov</a:t>
            </a:r>
            <a:r>
              <a:rPr lang="cs-CZ" dirty="0" smtClean="0"/>
              <a:t>. </a:t>
            </a:r>
            <a:r>
              <a:rPr lang="cs-CZ" dirty="0" err="1" smtClean="0"/>
              <a:t>Lesnícky</a:t>
            </a:r>
            <a:r>
              <a:rPr lang="cs-CZ" dirty="0" smtClean="0"/>
              <a:t> časopis, III/1: 39-74.</a:t>
            </a:r>
            <a:endParaRPr lang="cs-CZ" dirty="0"/>
          </a:p>
          <a:p>
            <a:r>
              <a:rPr lang="cs-CZ" dirty="0" err="1" smtClean="0"/>
              <a:t>Michailoff</a:t>
            </a:r>
            <a:r>
              <a:rPr lang="cs-CZ" dirty="0" smtClean="0"/>
              <a:t>, I. </a:t>
            </a:r>
            <a:r>
              <a:rPr lang="cs-CZ" dirty="0"/>
              <a:t>(1943</a:t>
            </a:r>
            <a:r>
              <a:rPr lang="cs-CZ" dirty="0" smtClean="0"/>
              <a:t>): </a:t>
            </a:r>
            <a:r>
              <a:rPr lang="cs-CZ" dirty="0" err="1"/>
              <a:t>Zahlenmäßiges</a:t>
            </a:r>
            <a:r>
              <a:rPr lang="cs-CZ" dirty="0"/>
              <a:t> </a:t>
            </a:r>
            <a:r>
              <a:rPr lang="cs-CZ" dirty="0" err="1"/>
              <a:t>Verfahren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Ausführung</a:t>
            </a:r>
            <a:r>
              <a:rPr lang="cs-CZ" dirty="0"/>
              <a:t> der </a:t>
            </a:r>
            <a:r>
              <a:rPr lang="cs-CZ" dirty="0" err="1"/>
              <a:t>Bestandeshöhenkurven.Fw</a:t>
            </a:r>
            <a:r>
              <a:rPr lang="cs-CZ" dirty="0"/>
              <a:t>. </a:t>
            </a:r>
            <a:r>
              <a:rPr lang="cs-CZ" dirty="0" err="1"/>
              <a:t>Cbl</a:t>
            </a:r>
            <a:r>
              <a:rPr lang="cs-CZ" dirty="0"/>
              <a:t>. u. </a:t>
            </a:r>
            <a:r>
              <a:rPr lang="cs-CZ" dirty="0" err="1"/>
              <a:t>Thar</a:t>
            </a:r>
            <a:r>
              <a:rPr lang="cs-CZ" dirty="0"/>
              <a:t>. </a:t>
            </a:r>
            <a:r>
              <a:rPr lang="cs-CZ" dirty="0" err="1"/>
              <a:t>Forstl</a:t>
            </a:r>
            <a:r>
              <a:rPr lang="cs-CZ" dirty="0"/>
              <a:t>. </a:t>
            </a:r>
            <a:r>
              <a:rPr lang="cs-CZ" dirty="0" err="1"/>
              <a:t>Jahrb</a:t>
            </a:r>
            <a:r>
              <a:rPr lang="cs-CZ" dirty="0"/>
              <a:t>., </a:t>
            </a:r>
            <a:r>
              <a:rPr lang="cs-CZ" dirty="0" smtClean="0"/>
              <a:t>273-279</a:t>
            </a:r>
            <a:r>
              <a:rPr lang="cs-CZ" dirty="0"/>
              <a:t>. 	</a:t>
            </a:r>
            <a:endParaRPr lang="cs-CZ" dirty="0" smtClean="0"/>
          </a:p>
          <a:p>
            <a:r>
              <a:rPr lang="cs-CZ" dirty="0" err="1"/>
              <a:t>Näslund</a:t>
            </a:r>
            <a:r>
              <a:rPr lang="cs-CZ" dirty="0"/>
              <a:t>, M. (1947): </a:t>
            </a:r>
            <a:r>
              <a:rPr lang="cs-CZ" dirty="0" err="1"/>
              <a:t>Functions</a:t>
            </a:r>
            <a:r>
              <a:rPr lang="cs-CZ" dirty="0"/>
              <a:t> and </a:t>
            </a:r>
            <a:r>
              <a:rPr lang="cs-CZ" dirty="0" err="1"/>
              <a:t>Tables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Computing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Cubic </a:t>
            </a:r>
            <a:r>
              <a:rPr lang="cs-CZ" dirty="0" err="1"/>
              <a:t>Volume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Standing</a:t>
            </a:r>
            <a:r>
              <a:rPr lang="cs-CZ" dirty="0"/>
              <a:t> </a:t>
            </a:r>
            <a:r>
              <a:rPr lang="cs-CZ" dirty="0" err="1"/>
              <a:t>Trees</a:t>
            </a:r>
            <a:r>
              <a:rPr lang="cs-CZ" dirty="0"/>
              <a:t>: Pine, </a:t>
            </a:r>
            <a:r>
              <a:rPr lang="cs-CZ" dirty="0" err="1"/>
              <a:t>Spruce</a:t>
            </a:r>
            <a:r>
              <a:rPr lang="cs-CZ" dirty="0"/>
              <a:t> and </a:t>
            </a:r>
            <a:r>
              <a:rPr lang="cs-CZ" dirty="0" err="1"/>
              <a:t>Birch</a:t>
            </a:r>
            <a:r>
              <a:rPr lang="cs-CZ" dirty="0"/>
              <a:t> in </a:t>
            </a:r>
            <a:r>
              <a:rPr lang="cs-CZ" dirty="0" err="1"/>
              <a:t>Southern</a:t>
            </a:r>
            <a:r>
              <a:rPr lang="cs-CZ" dirty="0"/>
              <a:t> </a:t>
            </a:r>
            <a:r>
              <a:rPr lang="cs-CZ" dirty="0" err="1"/>
              <a:t>Sweden</a:t>
            </a:r>
            <a:r>
              <a:rPr lang="cs-CZ" dirty="0"/>
              <a:t> and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Whole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Sweden</a:t>
            </a:r>
            <a:r>
              <a:rPr lang="cs-CZ" dirty="0"/>
              <a:t>, Report 36,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Forest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Institute, Stockholm, </a:t>
            </a:r>
            <a:r>
              <a:rPr lang="cs-CZ" dirty="0" err="1"/>
              <a:t>Sweden</a:t>
            </a:r>
            <a:r>
              <a:rPr lang="cs-CZ" dirty="0"/>
              <a:t>, 81 p.</a:t>
            </a:r>
          </a:p>
          <a:p>
            <a:r>
              <a:rPr lang="cs-CZ" dirty="0"/>
              <a:t>Petterson, H. (1955): </a:t>
            </a:r>
            <a:r>
              <a:rPr lang="cs-CZ" dirty="0" err="1"/>
              <a:t>Yield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coniferous</a:t>
            </a:r>
            <a:r>
              <a:rPr lang="cs-CZ" dirty="0"/>
              <a:t> </a:t>
            </a:r>
            <a:r>
              <a:rPr lang="cs-CZ" dirty="0" err="1"/>
              <a:t>forests</a:t>
            </a:r>
            <a:r>
              <a:rPr lang="cs-CZ" dirty="0"/>
              <a:t>. </a:t>
            </a:r>
            <a:r>
              <a:rPr lang="cs-CZ" dirty="0" err="1"/>
              <a:t>Medd</a:t>
            </a:r>
            <a:r>
              <a:rPr lang="cs-CZ" dirty="0"/>
              <a:t>. </a:t>
            </a:r>
            <a:r>
              <a:rPr lang="cs-CZ" dirty="0" err="1"/>
              <a:t>Stat</a:t>
            </a:r>
            <a:r>
              <a:rPr lang="cs-CZ" dirty="0"/>
              <a:t>. </a:t>
            </a:r>
            <a:r>
              <a:rPr lang="cs-CZ" dirty="0" err="1"/>
              <a:t>Skogsforsoksanct</a:t>
            </a:r>
            <a:r>
              <a:rPr lang="cs-CZ" dirty="0"/>
              <a:t> 45 IB, </a:t>
            </a:r>
            <a:r>
              <a:rPr lang="cs-CZ" dirty="0" err="1"/>
              <a:t>Sweden</a:t>
            </a:r>
            <a:r>
              <a:rPr lang="cs-CZ" dirty="0"/>
              <a:t>.</a:t>
            </a:r>
          </a:p>
          <a:p>
            <a:r>
              <a:rPr lang="de-DE" dirty="0" err="1"/>
              <a:t>Prodan</a:t>
            </a:r>
            <a:r>
              <a:rPr lang="de-DE" dirty="0"/>
              <a:t>, M. (1951): Messung der Waldbestände. J. D. </a:t>
            </a:r>
            <a:r>
              <a:rPr lang="de-DE" dirty="0" err="1"/>
              <a:t>Sauerländer´s</a:t>
            </a:r>
            <a:r>
              <a:rPr lang="de-DE" dirty="0"/>
              <a:t> Verlag. Frankfurt a. M. 260 s.</a:t>
            </a:r>
            <a:endParaRPr lang="cs-CZ" dirty="0"/>
          </a:p>
          <a:p>
            <a:r>
              <a:rPr lang="cs-CZ" dirty="0" err="1" smtClean="0"/>
              <a:t>Šmelko</a:t>
            </a:r>
            <a:r>
              <a:rPr lang="cs-CZ" dirty="0" smtClean="0"/>
              <a:t>, Š.(2000): Dendrometria. </a:t>
            </a:r>
            <a:r>
              <a:rPr lang="cs-CZ" dirty="0" smtClean="0"/>
              <a:t>Vysokoškolská </a:t>
            </a:r>
            <a:r>
              <a:rPr lang="cs-CZ" dirty="0" err="1" smtClean="0"/>
              <a:t>učebnica</a:t>
            </a:r>
            <a:r>
              <a:rPr lang="cs-CZ" dirty="0" smtClean="0"/>
              <a:t>. Technická </a:t>
            </a:r>
            <a:r>
              <a:rPr lang="cs-CZ" dirty="0" smtClean="0"/>
              <a:t>univerzita </a:t>
            </a:r>
            <a:r>
              <a:rPr lang="cs-CZ" dirty="0" err="1" smtClean="0"/>
              <a:t>vo</a:t>
            </a:r>
            <a:r>
              <a:rPr lang="cs-CZ" dirty="0" smtClean="0"/>
              <a:t> </a:t>
            </a:r>
            <a:r>
              <a:rPr lang="cs-CZ" dirty="0" err="1" smtClean="0"/>
              <a:t>Zvolene</a:t>
            </a:r>
            <a:r>
              <a:rPr lang="cs-CZ" dirty="0" smtClean="0"/>
              <a:t>, Zvolen: 399 s.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54885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Tloušťková struktura -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Tloušťky mají nejčastěji levostranné rozdělení (stejnověké porosty)</a:t>
            </a:r>
          </a:p>
          <a:p>
            <a:r>
              <a:rPr lang="cs-CZ" dirty="0" smtClean="0"/>
              <a:t>Klesající rozdělení tlouštěk je typické pro výběrný les</a:t>
            </a:r>
          </a:p>
          <a:p>
            <a:r>
              <a:rPr lang="cs-CZ" dirty="0" smtClean="0"/>
              <a:t>S přibývajícím věkem a vyšší bonitou (tedy i s vyšší střední tloušťkou) se rozdělení tlouštěk posouvá po ose X doprava, zvyšuje se jeho variabilita a snižuje se zahrocenost (četnosti klesají)</a:t>
            </a:r>
          </a:p>
          <a:p>
            <a:r>
              <a:rPr lang="cs-CZ" dirty="0" smtClean="0"/>
              <a:t>Světlomilné dřeviny mají variabilitu tlouštěk menší a jejich rozdělení tlouštěk je více zahrocené než dřeviny stín snášející</a:t>
            </a:r>
          </a:p>
          <a:p>
            <a:r>
              <a:rPr lang="cs-CZ" dirty="0" smtClean="0"/>
              <a:t>Variabilita tlouštěk je 2-3 násobně vyšší než variabilita výšek</a:t>
            </a:r>
          </a:p>
          <a:p>
            <a:r>
              <a:rPr lang="cs-CZ" dirty="0" smtClean="0"/>
              <a:t>Lze ji modelovat pomocí např. </a:t>
            </a:r>
            <a:r>
              <a:rPr lang="cs-CZ" dirty="0" err="1" smtClean="0"/>
              <a:t>Charlierovy</a:t>
            </a:r>
            <a:r>
              <a:rPr lang="cs-CZ" dirty="0" smtClean="0"/>
              <a:t> A funkce, Beta funkce, </a:t>
            </a:r>
            <a:r>
              <a:rPr lang="cs-CZ" dirty="0" err="1" smtClean="0"/>
              <a:t>Gamma</a:t>
            </a:r>
            <a:r>
              <a:rPr lang="cs-CZ" dirty="0" smtClean="0"/>
              <a:t> funkce, </a:t>
            </a:r>
            <a:r>
              <a:rPr lang="cs-CZ" dirty="0" err="1" smtClean="0"/>
              <a:t>Weibullovy</a:t>
            </a:r>
            <a:r>
              <a:rPr lang="cs-CZ" dirty="0" smtClean="0"/>
              <a:t>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182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Tloušťková struktura -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49304" y="6187439"/>
            <a:ext cx="1252728" cy="320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/>
              <a:t>(</a:t>
            </a:r>
            <a:r>
              <a:rPr lang="cs-CZ" sz="1400" dirty="0" err="1" smtClean="0"/>
              <a:t>Halaj</a:t>
            </a:r>
            <a:r>
              <a:rPr lang="cs-CZ" sz="1400" dirty="0" smtClean="0"/>
              <a:t>, 1957)</a:t>
            </a:r>
            <a:endParaRPr lang="cs-CZ" sz="1400" dirty="0"/>
          </a:p>
        </p:txBody>
      </p:sp>
      <p:pic>
        <p:nvPicPr>
          <p:cNvPr id="4" name="Picture 3" descr="C:\výuka\výuka 2003-2004 LS\Dendrometrie I bakaláři prezenční\pomocné soubory\obrázky\4-20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787284"/>
            <a:ext cx="7543122" cy="440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1399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Tloušťková struktura - vlastnosti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017" y="1930400"/>
            <a:ext cx="4897490" cy="3094831"/>
          </a:xfrm>
        </p:spPr>
      </p:pic>
      <p:sp>
        <p:nvSpPr>
          <p:cNvPr id="5" name="TextovéPole 4"/>
          <p:cNvSpPr txBox="1"/>
          <p:nvPr/>
        </p:nvSpPr>
        <p:spPr>
          <a:xfrm>
            <a:off x="4161852" y="5025231"/>
            <a:ext cx="1627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Tloušťka (cm)</a:t>
            </a:r>
            <a:endParaRPr lang="en-GB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93352" y="2679192"/>
            <a:ext cx="461665" cy="144232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dirty="0" smtClean="0"/>
              <a:t>Četnost (ks)</a:t>
            </a:r>
            <a:endParaRPr lang="en-GB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277398" y="5529071"/>
            <a:ext cx="1512086" cy="32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cs-CZ" sz="1400" dirty="0" smtClean="0"/>
              <a:t>(Fabrika, 2015)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79861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tloušťka porostu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Aritmetický průměr tlouštěk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</m:acc>
                  </m:oMath>
                </a14:m>
                <a:r>
                  <a:rPr lang="cs-CZ" dirty="0" smtClean="0"/>
                  <a:t> (v případě měření po tloušťkových stupních se jedná o vážený průměr)</a:t>
                </a:r>
              </a:p>
              <a:p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cs-CZ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Nejméně používaný, ale nejlépe použitelný z pohledu statistických charakteristik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67" t="-785" r="-2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5133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tloušťka porostu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Střední tloušťka odvozená z průměrné kruhové základny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𝒈</m:t>
                        </m:r>
                      </m:sub>
                    </m:sSub>
                  </m:oMath>
                </a14:m>
                <a:r>
                  <a:rPr lang="cs-CZ" dirty="0" smtClean="0"/>
                  <a:t> (používá se i pojem střední kvadratická tloušťka)</a:t>
                </a:r>
              </a:p>
              <a:p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5"/>
                                  </m:rPr>
                                  <a:rPr lang="cs-CZ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cs-CZ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5"/>
                                  </m:rPr>
                                  <a:rPr lang="cs-CZ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den>
                        </m:f>
                      </m:e>
                    </m:rad>
                  </m:oMath>
                </a14:m>
                <a:r>
                  <a:rPr lang="cs-CZ" dirty="0" smtClean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acc>
                              <m:accPr>
                                <m:chr m:val="̅"/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</m:acc>
                          </m:num>
                          <m:den>
                            <m:r>
                              <a:rPr lang="cs-CZ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</m:e>
                    </m:rad>
                  </m:oMath>
                </a14:m>
                <a:r>
                  <a:rPr lang="cs-CZ" dirty="0" smtClean="0"/>
                  <a:t>	</a:t>
                </a:r>
              </a:p>
              <a:p>
                <a:pPr marL="0" indent="0">
                  <a:buNone/>
                </a:pPr>
                <a:endParaRPr lang="cs-CZ" dirty="0" smtClean="0"/>
              </a:p>
              <a:p>
                <a:r>
                  <a:rPr lang="cs-CZ" dirty="0" smtClean="0"/>
                  <a:t>Kromě reprezentace polohy je i nositelem variability tlouštěk</a:t>
                </a:r>
              </a:p>
              <a:p>
                <a:r>
                  <a:rPr lang="cs-CZ" dirty="0"/>
                  <a:t>N</a:t>
                </a:r>
                <a:r>
                  <a:rPr lang="cs-CZ" dirty="0" smtClean="0"/>
                  <a:t>ejpoužívanější</a:t>
                </a:r>
                <a:endParaRPr lang="en-GB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9252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tloušťka porostu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Střední tloušťka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𝒗</m:t>
                        </m:r>
                      </m:sub>
                    </m:sSub>
                  </m:oMath>
                </a14:m>
                <a:r>
                  <a:rPr lang="cs-CZ" b="1" dirty="0" smtClean="0"/>
                  <a:t> odvozená z objemu středního kmene</a:t>
                </a:r>
              </a:p>
              <a:p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r>
                  <a:rPr lang="cs-CZ" dirty="0" smtClean="0"/>
                  <a:t>Spočítá se interpolačně, kdy se pro objem středního kmene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cs-CZ" dirty="0" smtClean="0"/>
                  <a:t> dohledají tloušťkové stupně </a:t>
                </a:r>
                <a:r>
                  <a:rPr lang="cs-CZ" i="1" dirty="0" smtClean="0"/>
                  <a:t>d</a:t>
                </a:r>
                <a:r>
                  <a:rPr lang="cs-CZ" i="1" baseline="-25000" dirty="0" smtClean="0"/>
                  <a:t>1</a:t>
                </a:r>
                <a:r>
                  <a:rPr lang="cs-CZ" dirty="0" smtClean="0"/>
                  <a:t> a </a:t>
                </a:r>
                <a:r>
                  <a:rPr lang="cs-CZ" i="1" dirty="0" smtClean="0"/>
                  <a:t>d</a:t>
                </a:r>
                <a:r>
                  <a:rPr lang="cs-CZ" i="1" baseline="-25000" dirty="0" smtClean="0"/>
                  <a:t>2</a:t>
                </a:r>
                <a:r>
                  <a:rPr lang="cs-CZ" dirty="0" smtClean="0"/>
                  <a:t>, které jsou spjaty s nejbližším nižším objemem </a:t>
                </a:r>
                <a:r>
                  <a:rPr lang="cs-CZ" i="1" dirty="0" smtClean="0"/>
                  <a:t>v</a:t>
                </a:r>
                <a:r>
                  <a:rPr lang="cs-CZ" i="1" baseline="-25000" dirty="0" smtClean="0"/>
                  <a:t>1</a:t>
                </a:r>
                <a:r>
                  <a:rPr lang="cs-CZ" dirty="0" smtClean="0"/>
                  <a:t> a nejbližším objemem </a:t>
                </a:r>
                <a:r>
                  <a:rPr lang="cs-CZ" i="1" dirty="0" smtClean="0"/>
                  <a:t>v</a:t>
                </a:r>
                <a:r>
                  <a:rPr lang="cs-CZ" i="1" baseline="-25000" dirty="0" smtClean="0"/>
                  <a:t>2</a:t>
                </a:r>
                <a:r>
                  <a:rPr lang="cs-CZ" dirty="0" smtClean="0"/>
                  <a:t>, a které od sebe dělí velikost tloušťkového stupně </a:t>
                </a:r>
                <a:r>
                  <a:rPr lang="cs-CZ" i="1" dirty="0" smtClean="0"/>
                  <a:t>a</a:t>
                </a:r>
                <a:endParaRPr lang="en-GB" i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7557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tloušťka porostu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Weisseho</a:t>
            </a:r>
            <a:r>
              <a:rPr lang="cs-CZ" b="1" dirty="0" smtClean="0"/>
              <a:t> střední tloušťka </a:t>
            </a:r>
            <a:r>
              <a:rPr lang="cs-CZ" b="1" dirty="0" err="1" smtClean="0"/>
              <a:t>dw</a:t>
            </a:r>
            <a:r>
              <a:rPr lang="cs-CZ" dirty="0" smtClean="0"/>
              <a:t> původně odvozena v roce 1888 Weissem, který tvrdil, že střední tloušťka odpovídá 60 % vzdálenosti z počtu stromů seřazených od nejtenčího. Postupně bylo toto procento upraveno a dnes je určováno podle tvaru rozdělení četností tlouštěk.</a:t>
            </a:r>
          </a:p>
          <a:p>
            <a:endParaRPr lang="cs-CZ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545500"/>
              </p:ext>
            </p:extLst>
          </p:nvPr>
        </p:nvGraphicFramePr>
        <p:xfrm>
          <a:off x="1146002" y="3536018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Tvar rozdělení četností tlouštěk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Weisseho</a:t>
                      </a:r>
                      <a:r>
                        <a:rPr lang="cs-CZ" baseline="0" dirty="0" smtClean="0"/>
                        <a:t> procento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Levostranné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65 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Souměrné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61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Pravostranné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57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Klesající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69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3213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8.0&quot;&gt;&lt;object type=&quot;1&quot; unique_id=&quot;10001&quot;&gt;&lt;object type=&quot;2&quot; unique_id=&quot;10085&quot;&gt;&lt;object type=&quot;3&quot; unique_id=&quot;10086&quot;&gt;&lt;property id=&quot;20148&quot; value=&quot;5&quot;/&gt;&lt;property id=&quot;20300&quot; value=&quot;Slide 1 - &amp;quot;Struktura porostu&amp;quot;&quot;/&gt;&lt;property id=&quot;20307&quot; value=&quot;257&quot;/&gt;&lt;/object&gt;&lt;object type=&quot;3&quot; unique_id=&quot;10087&quot;&gt;&lt;property id=&quot;20148&quot; value=&quot;5&quot;/&gt;&lt;property id=&quot;20300&quot; value=&quot;Slide 2 - &amp;quot;Struktura porostu&amp;quot;&quot;/&gt;&lt;property id=&quot;20307&quot; value=&quot;258&quot;/&gt;&lt;/object&gt;&lt;object type=&quot;3&quot; unique_id=&quot;10088&quot;&gt;&lt;property id=&quot;20148&quot; value=&quot;5&quot;/&gt;&lt;property id=&quot;20300&quot; value=&quot;Slide 3 - &amp;quot;Tloušťková struktura - vlastnosti&amp;quot;&quot;/&gt;&lt;property id=&quot;20307&quot; value=&quot;259&quot;/&gt;&lt;/object&gt;&lt;object type=&quot;3&quot; unique_id=&quot;10090&quot;&gt;&lt;property id=&quot;20148&quot; value=&quot;5&quot;/&gt;&lt;property id=&quot;20300&quot; value=&quot;Slide 21 - &amp;quot;Prostorová struktura&amp;quot;&quot;/&gt;&lt;property id=&quot;20307&quot; value=&quot;261&quot;/&gt;&lt;/object&gt;&lt;object type=&quot;3&quot; unique_id=&quot;10095&quot;&gt;&lt;property id=&quot;20148&quot; value=&quot;5&quot;/&gt;&lt;property id=&quot;20300&quot; value=&quot;Slide 22 - &amp;quot;Horizontální prostorová struktura&amp;quot;&quot;/&gt;&lt;property id=&quot;20307&quot; value=&quot;266&quot;/&gt;&lt;/object&gt;&lt;object type=&quot;3&quot; unique_id=&quot;10096&quot;&gt;&lt;property id=&quot;20148&quot; value=&quot;5&quot;/&gt;&lt;property id=&quot;20300&quot; value=&quot;Slide 23 - &amp;quot;Hustota porostu&amp;quot;&quot;/&gt;&lt;property id=&quot;20307&quot; value=&quot;267&quot;/&gt;&lt;/object&gt;&lt;object type=&quot;3&quot; unique_id=&quot;10097&quot;&gt;&lt;property id=&quot;20148&quot; value=&quot;5&quot;/&gt;&lt;property id=&quot;20300&quot; value=&quot;Slide 24 - &amp;quot;Vertikální prostorová struktura&amp;quot;&quot;/&gt;&lt;property id=&quot;20307&quot; value=&quot;268&quot;/&gt;&lt;/object&gt;&lt;object type=&quot;3&quot; unique_id=&quot;10098&quot;&gt;&lt;property id=&quot;20148&quot; value=&quot;5&quot;/&gt;&lt;property id=&quot;20300&quot; value=&quot;Slide 25 - &amp;quot;Druhová pestrost porostu&amp;quot;&quot;/&gt;&lt;property id=&quot;20307&quot; value=&quot;269&quot;/&gt;&lt;/object&gt;&lt;object type=&quot;3&quot; unique_id=&quot;10099&quot;&gt;&lt;property id=&quot;20148&quot; value=&quot;5&quot;/&gt;&lt;property id=&quot;20300&quot; value=&quot;Slide 26 - &amp;quot;Smíšení porostu&amp;quot;&quot;/&gt;&lt;property id=&quot;20307&quot; value=&quot;270&quot;/&gt;&lt;/object&gt;&lt;object type=&quot;3&quot; unique_id=&quot;13062&quot;&gt;&lt;property id=&quot;20148&quot; value=&quot;5&quot;/&gt;&lt;property id=&quot;20300&quot; value=&quot;Slide 4 - &amp;quot;Tloušťková struktura - vlastnosti&amp;quot;&quot;/&gt;&lt;property id=&quot;20307&quot; value=&quot;303&quot;/&gt;&lt;/object&gt;&lt;object type=&quot;3&quot; unique_id=&quot;13063&quot;&gt;&lt;property id=&quot;20148&quot; value=&quot;5&quot;/&gt;&lt;property id=&quot;20300&quot; value=&quot;Slide 5 - &amp;quot;Tloušťková struktura - vlastnosti&amp;quot;&quot;/&gt;&lt;property id=&quot;20307&quot; value=&quot;302&quot;/&gt;&lt;/object&gt;&lt;object type=&quot;3&quot; unique_id=&quot;13064&quot;&gt;&lt;property id=&quot;20148&quot; value=&quot;5&quot;/&gt;&lt;property id=&quot;20300&quot; value=&quot;Slide 6 - &amp;quot;Střední tloušťka porostu&amp;quot;&quot;/&gt;&lt;property id=&quot;20307&quot; value=&quot;287&quot;/&gt;&lt;/object&gt;&lt;object type=&quot;3&quot; unique_id=&quot;13065&quot;&gt;&lt;property id=&quot;20148&quot; value=&quot;5&quot;/&gt;&lt;property id=&quot;20300&quot; value=&quot;Slide 8 - &amp;quot;Střední tloušťka porostu&amp;quot;&quot;/&gt;&lt;property id=&quot;20307&quot; value=&quot;306&quot;/&gt;&lt;/object&gt;&lt;object type=&quot;3&quot; unique_id=&quot;13066&quot;&gt;&lt;property id=&quot;20148&quot; value=&quot;5&quot;/&gt;&lt;property id=&quot;20300&quot; value=&quot;Slide 10 - &amp;quot;Střední tloušťka porostu&amp;quot;&quot;/&gt;&lt;property id=&quot;20307&quot; value=&quot;307&quot;/&gt;&lt;/object&gt;&lt;object type=&quot;3&quot; unique_id=&quot;13067&quot;&gt;&lt;property id=&quot;20148&quot; value=&quot;5&quot;/&gt;&lt;property id=&quot;20300&quot; value=&quot;Slide 11 - &amp;quot;Horní tloušťka porostu&amp;quot;&quot;/&gt;&lt;property id=&quot;20307&quot; value=&quot;288&quot;/&gt;&lt;/object&gt;&lt;object type=&quot;3&quot; unique_id=&quot;13069&quot;&gt;&lt;property id=&quot;20148&quot; value=&quot;5&quot;/&gt;&lt;property id=&quot;20300&quot; value=&quot;Slide 12 - &amp;quot;Výšková struktura - vlastnosti&amp;quot;&quot;/&gt;&lt;property id=&quot;20307&quot; value=&quot;289&quot;/&gt;&lt;/object&gt;&lt;object type=&quot;3&quot; unique_id=&quot;13070&quot;&gt;&lt;property id=&quot;20148&quot; value=&quot;5&quot;/&gt;&lt;property id=&quot;20300&quot; value=&quot;Slide 13 - &amp;quot;Výšková struktura - vlastnosti&amp;quot;&quot;/&gt;&lt;property id=&quot;20307&quot; value=&quot;309&quot;/&gt;&lt;/object&gt;&lt;object type=&quot;3&quot; unique_id=&quot;13072&quot;&gt;&lt;property id=&quot;20148&quot; value=&quot;5&quot;/&gt;&lt;property id=&quot;20300&quot; value=&quot;Slide 14 - &amp;quot;Střední výška porostu&amp;quot;&quot;/&gt;&lt;property id=&quot;20307&quot; value=&quot;290&quot;/&gt;&lt;/object&gt;&lt;object type=&quot;3&quot; unique_id=&quot;13073&quot;&gt;&lt;property id=&quot;20148&quot; value=&quot;5&quot;/&gt;&lt;property id=&quot;20300&quot; value=&quot;Slide 15 - &amp;quot;Horní výška porostu&amp;quot;&quot;/&gt;&lt;property id=&quot;20307&quot; value=&quot;291&quot;/&gt;&lt;/object&gt;&lt;object type=&quot;3&quot; unique_id=&quot;13074&quot;&gt;&lt;property id=&quot;20148&quot; value=&quot;5&quot;/&gt;&lt;property id=&quot;20300&quot; value=&quot;Slide 16 - &amp;quot;Výšková křivka&amp;quot;&quot;/&gt;&lt;property id=&quot;20307&quot; value=&quot;292&quot;/&gt;&lt;/object&gt;&lt;object type=&quot;3&quot; unique_id=&quot;13075&quot;&gt;&lt;property id=&quot;20148&quot; value=&quot;5&quot;/&gt;&lt;property id=&quot;20300&quot; value=&quot;Slide 17 - &amp;quot;Požadované vlastnosti výškové funkce&amp;quot;&quot;/&gt;&lt;property id=&quot;20307&quot; value=&quot;312&quot;/&gt;&lt;/object&gt;&lt;object type=&quot;3&quot; unique_id=&quot;13076&quot;&gt;&lt;property id=&quot;20148&quot; value=&quot;5&quot;/&gt;&lt;property id=&quot;20300&quot; value=&quot;Slide 18 - &amp;quot;Výšková funkce - vlastnosti&amp;quot;&quot;/&gt;&lt;property id=&quot;20307&quot; value=&quot;313&quot;/&gt;&lt;/object&gt;&lt;object type=&quot;3&quot; unique_id=&quot;13077&quot;&gt;&lt;property id=&quot;20148&quot; value=&quot;5&quot;/&gt;&lt;property id=&quot;20300&quot; value=&quot;Slide 20 - &amp;quot;Výškové funkce – běžné používané modely&amp;quot;&quot;/&gt;&lt;property id=&quot;20307&quot; value=&quot;314&quot;/&gt;&lt;/object&gt;&lt;object type=&quot;3&quot; unique_id=&quot;13265&quot;&gt;&lt;property id=&quot;20148&quot; value=&quot;5&quot;/&gt;&lt;property id=&quot;20300&quot; value=&quot;Slide 7 - &amp;quot;Střední tloušťka porostu&amp;quot;&quot;/&gt;&lt;property id=&quot;20307&quot; value=&quot;317&quot;/&gt;&lt;/object&gt;&lt;object type=&quot;3&quot; unique_id=&quot;13266&quot;&gt;&lt;property id=&quot;20148&quot; value=&quot;5&quot;/&gt;&lt;property id=&quot;20300&quot; value=&quot;Slide 9 - &amp;quot;Střední tloušťka porostu&amp;quot;&quot;/&gt;&lt;property id=&quot;20307&quot; value=&quot;318&quot;/&gt;&lt;/object&gt;&lt;object type=&quot;3&quot; unique_id=&quot;13684&quot;&gt;&lt;property id=&quot;20148&quot; value=&quot;5&quot;/&gt;&lt;property id=&quot;20300&quot; value=&quot;Slide 19 - &amp;quot;Výšková funkce - stadiálnost&amp;quot;&quot;/&gt;&lt;property id=&quot;20307&quot; value=&quot;319&quot;/&gt;&lt;/object&gt;&lt;object type=&quot;3&quot; unique_id=&quot;13686&quot;&gt;&lt;property id=&quot;20148&quot; value=&quot;5&quot;/&gt;&lt;property id=&quot;20300&quot; value=&quot;Slide 27 - &amp;quot;Seznam citovaných zdrojů&amp;quot;&quot;/&gt;&lt;property id=&quot;20307&quot; value=&quot;320&quot;/&gt;&lt;/object&gt;&lt;/object&gt;&lt;object type=&quot;8&quot; unique_id=&quot;1014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622</TotalTime>
  <Words>1067</Words>
  <Application>Microsoft Office PowerPoint</Application>
  <PresentationFormat>Širokoúhlá obrazovka</PresentationFormat>
  <Paragraphs>195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Cambria Math</vt:lpstr>
      <vt:lpstr>Trebuchet MS</vt:lpstr>
      <vt:lpstr>Wingdings 3</vt:lpstr>
      <vt:lpstr>Fazeta</vt:lpstr>
      <vt:lpstr>Struktura porostu</vt:lpstr>
      <vt:lpstr>Struktura porostu</vt:lpstr>
      <vt:lpstr>Tloušťková struktura - vlastnosti</vt:lpstr>
      <vt:lpstr>Tloušťková struktura - vlastnosti</vt:lpstr>
      <vt:lpstr>Tloušťková struktura - vlastnosti</vt:lpstr>
      <vt:lpstr>Střední tloušťka porostu</vt:lpstr>
      <vt:lpstr>Střední tloušťka porostu</vt:lpstr>
      <vt:lpstr>Střední tloušťka porostu</vt:lpstr>
      <vt:lpstr>Střední tloušťka porostu</vt:lpstr>
      <vt:lpstr>Střední tloušťka porostu</vt:lpstr>
      <vt:lpstr>Horní tloušťka porostu</vt:lpstr>
      <vt:lpstr>Výšková struktura - vlastnosti</vt:lpstr>
      <vt:lpstr>Výšková struktura - vlastnosti</vt:lpstr>
      <vt:lpstr>Střední výška porostu</vt:lpstr>
      <vt:lpstr>Horní výška porostu</vt:lpstr>
      <vt:lpstr>Výšková křivka</vt:lpstr>
      <vt:lpstr>Požadované vlastnosti výškové funkce</vt:lpstr>
      <vt:lpstr>Výšková funkce - vlastnosti</vt:lpstr>
      <vt:lpstr>Výšková funkce - stadiálnost</vt:lpstr>
      <vt:lpstr>Výškové funkce – běžné používané modely</vt:lpstr>
      <vt:lpstr>Prostorová struktura</vt:lpstr>
      <vt:lpstr>Horizontální prostorová struktura</vt:lpstr>
      <vt:lpstr>Hustota porostu</vt:lpstr>
      <vt:lpstr>Vertikální prostorová struktura</vt:lpstr>
      <vt:lpstr>Druhová pestrost porostu</vt:lpstr>
      <vt:lpstr>Smíšení porostu</vt:lpstr>
      <vt:lpstr>Seznam citovaných zdrojů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porostu</dc:title>
  <dc:creator>Zdeněk Adamec</dc:creator>
  <cp:lastModifiedBy>Anonymous</cp:lastModifiedBy>
  <cp:revision>46</cp:revision>
  <dcterms:created xsi:type="dcterms:W3CDTF">2021-09-14T22:17:47Z</dcterms:created>
  <dcterms:modified xsi:type="dcterms:W3CDTF">2021-11-23T10:01:36Z</dcterms:modified>
</cp:coreProperties>
</file>