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314" r:id="rId9"/>
    <p:sldId id="263" r:id="rId10"/>
    <p:sldId id="264" r:id="rId11"/>
    <p:sldId id="265" r:id="rId12"/>
    <p:sldId id="297" r:id="rId13"/>
    <p:sldId id="316" r:id="rId14"/>
    <p:sldId id="266" r:id="rId15"/>
    <p:sldId id="298" r:id="rId16"/>
    <p:sldId id="300" r:id="rId17"/>
    <p:sldId id="299" r:id="rId18"/>
    <p:sldId id="267" r:id="rId19"/>
    <p:sldId id="301" r:id="rId20"/>
    <p:sldId id="315" r:id="rId21"/>
    <p:sldId id="276" r:id="rId22"/>
    <p:sldId id="303" r:id="rId23"/>
    <p:sldId id="307" r:id="rId24"/>
    <p:sldId id="308" r:id="rId25"/>
    <p:sldId id="310" r:id="rId26"/>
    <p:sldId id="309" r:id="rId27"/>
    <p:sldId id="304" r:id="rId28"/>
    <p:sldId id="311" r:id="rId29"/>
    <p:sldId id="312" r:id="rId30"/>
    <p:sldId id="313" r:id="rId31"/>
    <p:sldId id="275" r:id="rId32"/>
    <p:sldId id="302" r:id="rId33"/>
    <p:sldId id="277" r:id="rId34"/>
    <p:sldId id="305" r:id="rId35"/>
    <p:sldId id="278" r:id="rId36"/>
    <p:sldId id="306" r:id="rId37"/>
    <p:sldId id="279" r:id="rId38"/>
    <p:sldId id="280" r:id="rId39"/>
    <p:sldId id="289" r:id="rId40"/>
    <p:sldId id="290" r:id="rId41"/>
    <p:sldId id="291" r:id="rId42"/>
    <p:sldId id="292" r:id="rId43"/>
    <p:sldId id="293" r:id="rId44"/>
    <p:sldId id="294" r:id="rId45"/>
    <p:sldId id="296" r:id="rId46"/>
    <p:sldId id="317" r:id="rId47"/>
  </p:sldIdLst>
  <p:sldSz cx="12192000" cy="6858000"/>
  <p:notesSz cx="6858000" cy="9144000"/>
  <p:custDataLst>
    <p:tags r:id="rId48"/>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83235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18608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053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98921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005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41047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1151888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36326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152828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9A7CE5-2CF7-4EE8-A0C9-995523AFEAE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5988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2A9A7CE5-2CF7-4EE8-A0C9-995523AFEAED}" type="datetimeFigureOut">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4339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A9A7CE5-2CF7-4EE8-A0C9-995523AFEAED}" type="datetimeFigureOut">
              <a:rPr lang="en-GB" smtClean="0"/>
              <a:t>27/01/2023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82809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A9A7CE5-2CF7-4EE8-A0C9-995523AFEAED}" type="datetimeFigureOut">
              <a:rPr lang="en-GB" smtClean="0"/>
              <a:t>27/01/2023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39613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A7CE5-2CF7-4EE8-A0C9-995523AFEAED}" type="datetimeFigureOut">
              <a:rPr lang="en-GB" smtClean="0"/>
              <a:t>27/01/2023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399177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A9A7CE5-2CF7-4EE8-A0C9-995523AFEAED}" type="datetimeFigureOut">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89259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A9A7CE5-2CF7-4EE8-A0C9-995523AFEAED}" type="datetimeFigureOut">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5DFACA-09C8-4ACB-81EC-95B417CF48D7}" type="slidenum">
              <a:rPr lang="en-GB" smtClean="0"/>
              <a:t>‹#›</a:t>
            </a:fld>
            <a:endParaRPr lang="en-GB"/>
          </a:p>
        </p:txBody>
      </p:sp>
    </p:spTree>
    <p:extLst>
      <p:ext uri="{BB962C8B-B14F-4D97-AF65-F5344CB8AC3E}">
        <p14:creationId xmlns:p14="http://schemas.microsoft.com/office/powerpoint/2010/main" val="229434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9A7CE5-2CF7-4EE8-A0C9-995523AFEAED}" type="datetimeFigureOut">
              <a:rPr lang="en-GB" smtClean="0"/>
              <a:t>27/01/2023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5DFACA-09C8-4ACB-81EC-95B417CF48D7}" type="slidenum">
              <a:rPr lang="en-GB" smtClean="0"/>
              <a:t>‹#›</a:t>
            </a:fld>
            <a:endParaRPr lang="en-GB"/>
          </a:p>
        </p:txBody>
      </p:sp>
    </p:spTree>
    <p:extLst>
      <p:ext uri="{BB962C8B-B14F-4D97-AF65-F5344CB8AC3E}">
        <p14:creationId xmlns:p14="http://schemas.microsoft.com/office/powerpoint/2010/main" val="2895030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Tvar a objem kmene</a:t>
            </a:r>
            <a:endParaRPr lang="en-GB" dirty="0"/>
          </a:p>
        </p:txBody>
      </p:sp>
      <p:sp>
        <p:nvSpPr>
          <p:cNvPr id="3" name="Podnadpis 2"/>
          <p:cNvSpPr>
            <a:spLocks noGrp="1"/>
          </p:cNvSpPr>
          <p:nvPr>
            <p:ph type="subTitle" idx="1"/>
          </p:nvPr>
        </p:nvSpPr>
        <p:spPr/>
        <p:txBody>
          <a:bodyPr/>
          <a:lstStyle/>
          <a:p>
            <a:r>
              <a:rPr lang="cs-CZ" dirty="0" smtClean="0"/>
              <a:t>Dendrometrie – přednáška 2</a:t>
            </a:r>
          </a:p>
          <a:p>
            <a:r>
              <a:rPr lang="cs-CZ" dirty="0" smtClean="0"/>
              <a:t>Zdeněk Adamec, Karel Drápela</a:t>
            </a:r>
            <a:endParaRPr lang="en-GB" dirty="0"/>
          </a:p>
        </p:txBody>
      </p:sp>
    </p:spTree>
    <p:extLst>
      <p:ext uri="{BB962C8B-B14F-4D97-AF65-F5344CB8AC3E}">
        <p14:creationId xmlns:p14="http://schemas.microsoft.com/office/powerpoint/2010/main" val="344857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Štíhlostní koeficient</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Vyjadřuje poměr mezi výškou stromu a jeho výčetní tloušťkou a slouží jako ukazatel statické stability stromů a porostů proti abiotickým vlivům (vítr, mokrý sníh atd.)</a:t>
                </a:r>
              </a:p>
              <a:p>
                <a:endParaRPr lang="cs-CZ" dirty="0"/>
              </a:p>
              <a:p>
                <a:pPr marL="0" indent="0">
                  <a:buNone/>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š</m:t>
                      </m:r>
                      <m:r>
                        <a:rPr lang="cs-CZ" sz="2000" b="1" i="1" smtClean="0">
                          <a:latin typeface="Cambria Math" panose="02040503050406030204" pitchFamily="18" charset="0"/>
                        </a:rPr>
                        <m:t>𝒌</m:t>
                      </m:r>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r>
                            <a:rPr lang="cs-CZ" sz="2000" b="1" i="1" smtClean="0">
                              <a:latin typeface="Cambria Math" panose="02040503050406030204" pitchFamily="18" charset="0"/>
                            </a:rPr>
                            <m:t>𝒉</m:t>
                          </m:r>
                        </m:num>
                        <m:den>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𝒅</m:t>
                              </m:r>
                            </m:e>
                            <m:sub>
                              <m:r>
                                <a:rPr lang="cs-CZ" sz="2000" b="1" i="1" smtClean="0">
                                  <a:latin typeface="Cambria Math" panose="02040503050406030204" pitchFamily="18" charset="0"/>
                                </a:rPr>
                                <m:t>𝟏</m:t>
                              </m:r>
                              <m:r>
                                <a:rPr lang="cs-CZ" sz="2000" b="1" i="1" smtClean="0">
                                  <a:latin typeface="Cambria Math" panose="02040503050406030204" pitchFamily="18" charset="0"/>
                                </a:rPr>
                                <m:t>,</m:t>
                              </m:r>
                              <m:r>
                                <a:rPr lang="cs-CZ" sz="2000" b="1" i="1" smtClean="0">
                                  <a:latin typeface="Cambria Math" panose="02040503050406030204" pitchFamily="18" charset="0"/>
                                </a:rPr>
                                <m:t>𝟑</m:t>
                              </m:r>
                            </m:sub>
                          </m:sSub>
                        </m:den>
                      </m:f>
                    </m:oMath>
                  </m:oMathPara>
                </a14:m>
                <a:endParaRPr lang="cs-CZ" b="1" dirty="0" smtClean="0"/>
              </a:p>
              <a:p>
                <a:pPr marL="0" indent="0">
                  <a:buNone/>
                </a:pPr>
                <a:endParaRPr lang="cs-CZ" dirty="0"/>
              </a:p>
              <a:p>
                <a:r>
                  <a:rPr lang="cs-CZ" dirty="0" smtClean="0"/>
                  <a:t>Se snižující </a:t>
                </a:r>
                <a:r>
                  <a:rPr lang="cs-CZ" dirty="0"/>
                  <a:t>se hodnotou koeficientu roste stabilita stromu, naopak stromy s koeficientem &gt; 1 označujeme jako tzv. </a:t>
                </a:r>
                <a:r>
                  <a:rPr lang="cs-CZ" dirty="0" err="1"/>
                  <a:t>přeštíhlené</a:t>
                </a:r>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en-GB">
                    <a:noFill/>
                  </a:rPr>
                  <a:t> </a:t>
                </a:r>
              </a:p>
            </p:txBody>
          </p:sp>
        </mc:Fallback>
      </mc:AlternateContent>
    </p:spTree>
    <p:extLst>
      <p:ext uri="{BB962C8B-B14F-4D97-AF65-F5344CB8AC3E}">
        <p14:creationId xmlns:p14="http://schemas.microsoft.com/office/powerpoint/2010/main" val="4129151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Výtvarnice</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Veličina, která je udávána jako bezrozměrné číslo, které charakterizuje tvar kmene z pohledu jeho </a:t>
                </a:r>
                <a:r>
                  <a:rPr lang="cs-CZ" dirty="0" err="1" smtClean="0"/>
                  <a:t>plnodřevnosti</a:t>
                </a:r>
                <a:r>
                  <a:rPr lang="cs-CZ" dirty="0" smtClean="0"/>
                  <a:t>. Lze ji vyjádřit jako podíl objemu stromu a objemu válce o stejných rozměrech (kruhové plochy a výšky):</a:t>
                </a:r>
              </a:p>
              <a:p>
                <a:endParaRPr lang="cs-CZ" dirty="0"/>
              </a:p>
              <a:p>
                <a:pPr marL="0" indent="0">
                  <a:buNone/>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𝒇</m:t>
                      </m:r>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𝒗</m:t>
                              </m:r>
                              <m:r>
                                <a:rPr lang="cs-CZ" sz="2000" b="1" i="1" smtClean="0">
                                  <a:latin typeface="Cambria Math" panose="02040503050406030204" pitchFamily="18" charset="0"/>
                                </a:rPr>
                                <m:t> </m:t>
                              </m:r>
                            </m:e>
                            <m:sub>
                              <m:r>
                                <a:rPr lang="cs-CZ" sz="2000" b="1" i="1" smtClean="0">
                                  <a:latin typeface="Cambria Math" panose="02040503050406030204" pitchFamily="18" charset="0"/>
                                </a:rPr>
                                <m:t>𝒔𝒕𝒓𝒐𝒎𝒖</m:t>
                              </m:r>
                            </m:sub>
                          </m:sSub>
                        </m:num>
                        <m:den>
                          <m:r>
                            <a:rPr lang="cs-CZ" sz="2000" b="1" i="1" smtClean="0">
                              <a:latin typeface="Cambria Math" panose="02040503050406030204" pitchFamily="18" charset="0"/>
                            </a:rPr>
                            <m:t>𝒈</m:t>
                          </m:r>
                          <m:r>
                            <a:rPr lang="cs-CZ" sz="2000" b="1" i="1" smtClean="0">
                              <a:latin typeface="Cambria Math" panose="02040503050406030204" pitchFamily="18" charset="0"/>
                            </a:rPr>
                            <m:t>∗</m:t>
                          </m:r>
                          <m:r>
                            <a:rPr lang="cs-CZ" sz="2000" b="1" i="1" smtClean="0">
                              <a:latin typeface="Cambria Math" panose="02040503050406030204" pitchFamily="18" charset="0"/>
                            </a:rPr>
                            <m:t>𝒉</m:t>
                          </m:r>
                          <m:r>
                            <a:rPr lang="cs-CZ" sz="2000" b="1" i="1" smtClean="0">
                              <a:latin typeface="Cambria Math" panose="02040503050406030204" pitchFamily="18" charset="0"/>
                            </a:rPr>
                            <m:t> (</m:t>
                          </m:r>
                          <m:r>
                            <a:rPr lang="cs-CZ" sz="2000" b="1" i="1" smtClean="0">
                              <a:latin typeface="Cambria Math" panose="02040503050406030204" pitchFamily="18" charset="0"/>
                            </a:rPr>
                            <m:t>𝒗</m:t>
                          </m:r>
                          <m:r>
                            <a:rPr lang="cs-CZ" sz="2000" b="1" i="1" smtClean="0">
                              <a:latin typeface="Cambria Math" panose="02040503050406030204" pitchFamily="18" charset="0"/>
                            </a:rPr>
                            <m:t>á</m:t>
                          </m:r>
                          <m:r>
                            <a:rPr lang="cs-CZ" sz="2000" b="1" i="1" smtClean="0">
                              <a:latin typeface="Cambria Math" panose="02040503050406030204" pitchFamily="18" charset="0"/>
                            </a:rPr>
                            <m:t>𝒍𝒄𝒆</m:t>
                          </m:r>
                          <m:r>
                            <a:rPr lang="cs-CZ" sz="2000" b="1" i="1" smtClean="0">
                              <a:latin typeface="Cambria Math" panose="02040503050406030204" pitchFamily="18" charset="0"/>
                            </a:rPr>
                            <m:t>)</m:t>
                          </m:r>
                        </m:den>
                      </m:f>
                    </m:oMath>
                  </m:oMathPara>
                </a14:m>
                <a:endParaRPr lang="en-GB" b="1"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42" t="-942" r="-922"/>
                </a:stretch>
              </a:blipFill>
            </p:spPr>
            <p:txBody>
              <a:bodyPr/>
              <a:lstStyle/>
              <a:p>
                <a:r>
                  <a:rPr lang="cs-CZ">
                    <a:noFill/>
                  </a:rPr>
                  <a:t> </a:t>
                </a:r>
              </a:p>
            </p:txBody>
          </p:sp>
        </mc:Fallback>
      </mc:AlternateContent>
    </p:spTree>
    <p:extLst>
      <p:ext uri="{BB962C8B-B14F-4D97-AF65-F5344CB8AC3E}">
        <p14:creationId xmlns:p14="http://schemas.microsoft.com/office/powerpoint/2010/main" val="166197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Výtvarnice</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773" y="2160588"/>
            <a:ext cx="7232491" cy="3881437"/>
          </a:xfrm>
        </p:spPr>
      </p:pic>
      <p:sp>
        <p:nvSpPr>
          <p:cNvPr id="5" name="Zástupný symbol pro obsah 2"/>
          <p:cNvSpPr txBox="1">
            <a:spLocks/>
          </p:cNvSpPr>
          <p:nvPr/>
        </p:nvSpPr>
        <p:spPr>
          <a:xfrm>
            <a:off x="4242772" y="6272213"/>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p:spTree>
    <p:extLst>
      <p:ext uri="{BB962C8B-B14F-4D97-AF65-F5344CB8AC3E}">
        <p14:creationId xmlns:p14="http://schemas.microsoft.com/office/powerpoint/2010/main" val="899720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Výtvarnice</a:t>
            </a:r>
            <a:endParaRPr lang="en-GB" dirty="0"/>
          </a:p>
        </p:txBody>
      </p:sp>
      <p:sp>
        <p:nvSpPr>
          <p:cNvPr id="3" name="Zástupný symbol pro obsah 2"/>
          <p:cNvSpPr>
            <a:spLocks noGrp="1"/>
          </p:cNvSpPr>
          <p:nvPr>
            <p:ph idx="1"/>
          </p:nvPr>
        </p:nvSpPr>
        <p:spPr/>
        <p:txBody>
          <a:bodyPr/>
          <a:lstStyle/>
          <a:p>
            <a:r>
              <a:rPr lang="cs-CZ" b="1" dirty="0" smtClean="0"/>
              <a:t>Pravá</a:t>
            </a:r>
            <a:r>
              <a:rPr lang="cs-CZ" dirty="0" smtClean="0"/>
              <a:t> – jako referenční hodnotu bere g</a:t>
            </a:r>
            <a:r>
              <a:rPr lang="cs-CZ" baseline="-25000" dirty="0" smtClean="0"/>
              <a:t>0,1h</a:t>
            </a:r>
            <a:r>
              <a:rPr lang="cs-CZ" dirty="0" smtClean="0"/>
              <a:t>; stromy stejného tvaru ale různých rozměrů mají pravou výtvarnici shodnou, nevhodná výška na měření (u vysokých stromů nedostupná výška, u menších příliš nízko a vliv kořenových náběhů)</a:t>
            </a:r>
          </a:p>
          <a:p>
            <a:r>
              <a:rPr lang="cs-CZ" b="1" dirty="0" smtClean="0"/>
              <a:t>Nepravá</a:t>
            </a:r>
            <a:r>
              <a:rPr lang="cs-CZ" dirty="0" smtClean="0"/>
              <a:t> – referenční hodnota g</a:t>
            </a:r>
            <a:r>
              <a:rPr lang="cs-CZ" baseline="-25000" dirty="0" smtClean="0"/>
              <a:t>1,3</a:t>
            </a:r>
            <a:r>
              <a:rPr lang="cs-CZ" dirty="0" smtClean="0"/>
              <a:t>; nejčastěji používaná, stromy stejného tvaru ale různých rozměrů ji mají odlišnou</a:t>
            </a:r>
          </a:p>
          <a:p>
            <a:r>
              <a:rPr lang="cs-CZ" b="1" dirty="0" smtClean="0"/>
              <a:t>Absolutní</a:t>
            </a:r>
            <a:r>
              <a:rPr lang="cs-CZ" dirty="0" smtClean="0"/>
              <a:t> – referenční hodnota g</a:t>
            </a:r>
            <a:r>
              <a:rPr lang="cs-CZ" baseline="-25000" dirty="0" smtClean="0"/>
              <a:t>0</a:t>
            </a:r>
            <a:r>
              <a:rPr lang="cs-CZ" dirty="0" smtClean="0"/>
              <a:t>; nepoužívá se kvůli vlivu kořenových náběhů</a:t>
            </a:r>
            <a:endParaRPr lang="en-GB" dirty="0"/>
          </a:p>
        </p:txBody>
      </p:sp>
    </p:spTree>
    <p:extLst>
      <p:ext uri="{BB962C8B-B14F-4D97-AF65-F5344CB8AC3E}">
        <p14:creationId xmlns:p14="http://schemas.microsoft.com/office/powerpoint/2010/main" val="788861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Vyjádření podélného profilu kmene pomocí </a:t>
            </a:r>
            <a:r>
              <a:rPr lang="cs-CZ" dirty="0" smtClean="0"/>
              <a:t>matematických funkcí</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Vyjádření morfologické křivky spojitou matematickou funkcí:</a:t>
                </a:r>
              </a:p>
              <a:p>
                <a:endParaRPr lang="cs-CZ" sz="1000" dirty="0" smtClean="0"/>
              </a:p>
              <a:p>
                <a:pPr marL="0" indent="0">
                  <a:buNone/>
                </a:pPr>
                <a14:m>
                  <m:oMathPara xmlns:m="http://schemas.openxmlformats.org/officeDocument/2006/math">
                    <m:oMathParaPr>
                      <m:jc m:val="centerGroup"/>
                    </m:oMathParaPr>
                    <m:oMath xmlns:m="http://schemas.openxmlformats.org/officeDocument/2006/math">
                      <m:sSub>
                        <m:sSubPr>
                          <m:ctrlPr>
                            <a:rPr lang="cs-CZ" sz="2400" b="1" i="1" smtClean="0">
                              <a:latin typeface="Cambria Math" panose="02040503050406030204" pitchFamily="18" charset="0"/>
                            </a:rPr>
                          </m:ctrlPr>
                        </m:sSubPr>
                        <m:e>
                          <m:r>
                            <a:rPr lang="cs-CZ" sz="2400" b="1" i="1" smtClean="0">
                              <a:latin typeface="Cambria Math" panose="02040503050406030204" pitchFamily="18" charset="0"/>
                            </a:rPr>
                            <m:t>𝒚</m:t>
                          </m:r>
                        </m:e>
                        <m:sub>
                          <m:r>
                            <a:rPr lang="cs-CZ" sz="2400" b="1" i="1" smtClean="0">
                              <a:latin typeface="Cambria Math" panose="02040503050406030204" pitchFamily="18" charset="0"/>
                            </a:rPr>
                            <m:t>𝒙</m:t>
                          </m:r>
                        </m:sub>
                      </m:sSub>
                      <m:r>
                        <a:rPr lang="cs-CZ" sz="2400" b="1" i="1" smtClean="0">
                          <a:latin typeface="Cambria Math" panose="02040503050406030204" pitchFamily="18" charset="0"/>
                        </a:rPr>
                        <m:t>=</m:t>
                      </m:r>
                      <m:r>
                        <a:rPr lang="cs-CZ" sz="2400" b="1" i="1" smtClean="0">
                          <a:latin typeface="Cambria Math" panose="02040503050406030204" pitchFamily="18" charset="0"/>
                        </a:rPr>
                        <m:t>𝒇</m:t>
                      </m:r>
                      <m:d>
                        <m:dPr>
                          <m:ctrlPr>
                            <a:rPr lang="cs-CZ" sz="2400" b="1" i="1" smtClean="0">
                              <a:latin typeface="Cambria Math" panose="02040503050406030204" pitchFamily="18" charset="0"/>
                            </a:rPr>
                          </m:ctrlPr>
                        </m:dPr>
                        <m:e>
                          <m:r>
                            <a:rPr lang="cs-CZ" sz="2400" b="1" i="1" smtClean="0">
                              <a:latin typeface="Cambria Math" panose="02040503050406030204" pitchFamily="18" charset="0"/>
                            </a:rPr>
                            <m:t>𝒙</m:t>
                          </m:r>
                        </m:e>
                      </m:d>
                    </m:oMath>
                  </m:oMathPara>
                </a14:m>
                <a:endParaRPr lang="cs-CZ" b="1" dirty="0" smtClean="0"/>
              </a:p>
              <a:p>
                <a:pPr marL="0" indent="0">
                  <a:buNone/>
                </a:pPr>
                <a:endParaRPr lang="cs-CZ" sz="1000" dirty="0" smtClean="0"/>
              </a:p>
              <a:p>
                <a:r>
                  <a:rPr lang="cs-CZ" i="1" dirty="0" err="1"/>
                  <a:t>y</a:t>
                </a:r>
                <a:r>
                  <a:rPr lang="cs-CZ" i="1" baseline="-25000" dirty="0" err="1" smtClean="0"/>
                  <a:t>x</a:t>
                </a:r>
                <a:r>
                  <a:rPr lang="cs-CZ" dirty="0" smtClean="0"/>
                  <a:t> je tloušťka kmene (nebo poloměr tloušťky) v dané vzdálenosti (výšce) </a:t>
                </a:r>
                <a:r>
                  <a:rPr lang="cs-CZ" i="1" dirty="0" smtClean="0"/>
                  <a:t>x</a:t>
                </a:r>
                <a:r>
                  <a:rPr lang="cs-CZ" dirty="0" smtClean="0"/>
                  <a:t> od paty kmene</a:t>
                </a:r>
              </a:p>
              <a:p>
                <a:endParaRPr lang="cs-CZ" dirty="0" smtClean="0"/>
              </a:p>
              <a:p>
                <a:pPr marL="0" indent="0">
                  <a:buNone/>
                </a:pPr>
                <a:r>
                  <a:rPr lang="cs-CZ" dirty="0" smtClean="0"/>
                  <a:t>MKK lze odvodit pomocí dvou různých typů funkcí:</a:t>
                </a:r>
              </a:p>
              <a:p>
                <a:pPr lvl="1"/>
                <a:r>
                  <a:rPr lang="cs-CZ" dirty="0" smtClean="0"/>
                  <a:t>Funkce popisující pravidelná rotační tělesa</a:t>
                </a:r>
              </a:p>
              <a:p>
                <a:pPr lvl="1"/>
                <a:r>
                  <a:rPr lang="cs-CZ" dirty="0" smtClean="0"/>
                  <a:t>Empiricky odvozené regresní modely</a:t>
                </a:r>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567" t="-942"/>
                </a:stretch>
              </a:blipFill>
            </p:spPr>
            <p:txBody>
              <a:bodyPr/>
              <a:lstStyle/>
              <a:p>
                <a:r>
                  <a:rPr lang="cs-CZ">
                    <a:noFill/>
                  </a:rPr>
                  <a:t> </a:t>
                </a:r>
              </a:p>
            </p:txBody>
          </p:sp>
        </mc:Fallback>
      </mc:AlternateContent>
    </p:spTree>
    <p:extLst>
      <p:ext uri="{BB962C8B-B14F-4D97-AF65-F5344CB8AC3E}">
        <p14:creationId xmlns:p14="http://schemas.microsoft.com/office/powerpoint/2010/main" val="3350564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Funkce MKK pravidelných rotačních těles</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4" y="2160589"/>
                <a:ext cx="5531877" cy="3880773"/>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GB" sz="2400" b="1" i="1" smtClean="0">
                              <a:latin typeface="Cambria Math" panose="02040503050406030204" pitchFamily="18" charset="0"/>
                            </a:rPr>
                          </m:ctrlPr>
                        </m:sSubSupPr>
                        <m:e>
                          <m:r>
                            <a:rPr lang="cs-CZ" sz="2400" b="1" i="1" smtClean="0">
                              <a:latin typeface="Cambria Math" panose="02040503050406030204" pitchFamily="18" charset="0"/>
                            </a:rPr>
                            <m:t>𝒚</m:t>
                          </m:r>
                        </m:e>
                        <m:sub>
                          <m:r>
                            <a:rPr lang="cs-CZ" sz="2400" b="1" i="1" smtClean="0">
                              <a:latin typeface="Cambria Math" panose="02040503050406030204" pitchFamily="18" charset="0"/>
                            </a:rPr>
                            <m:t>𝒙</m:t>
                          </m:r>
                        </m:sub>
                        <m:sup>
                          <m:r>
                            <a:rPr lang="cs-CZ" sz="2400" b="1" i="1" smtClean="0">
                              <a:latin typeface="Cambria Math" panose="02040503050406030204" pitchFamily="18" charset="0"/>
                            </a:rPr>
                            <m:t>𝟐</m:t>
                          </m:r>
                        </m:sup>
                      </m:sSubSup>
                      <m:r>
                        <a:rPr lang="cs-CZ" sz="2400" b="1" i="1" smtClean="0">
                          <a:latin typeface="Cambria Math" panose="02040503050406030204" pitchFamily="18" charset="0"/>
                        </a:rPr>
                        <m:t>=</m:t>
                      </m:r>
                      <m:r>
                        <a:rPr lang="cs-CZ" sz="2400" b="1" i="1" smtClean="0">
                          <a:latin typeface="Cambria Math" panose="02040503050406030204" pitchFamily="18" charset="0"/>
                        </a:rPr>
                        <m:t>𝒑</m:t>
                      </m:r>
                      <m:sSup>
                        <m:sSupPr>
                          <m:ctrlPr>
                            <a:rPr lang="cs-CZ" sz="2400" b="1" i="1" smtClean="0">
                              <a:latin typeface="Cambria Math" panose="02040503050406030204" pitchFamily="18" charset="0"/>
                            </a:rPr>
                          </m:ctrlPr>
                        </m:sSupPr>
                        <m:e>
                          <m:r>
                            <a:rPr lang="cs-CZ" sz="2400" b="1" i="1" smtClean="0">
                              <a:latin typeface="Cambria Math" panose="02040503050406030204" pitchFamily="18" charset="0"/>
                            </a:rPr>
                            <m:t>𝒙</m:t>
                          </m:r>
                        </m:e>
                        <m:sup>
                          <m:r>
                            <a:rPr lang="cs-CZ" sz="2400" b="1" i="1" smtClean="0">
                              <a:latin typeface="Cambria Math" panose="02040503050406030204" pitchFamily="18" charset="0"/>
                            </a:rPr>
                            <m:t>𝒓</m:t>
                          </m:r>
                        </m:sup>
                      </m:sSup>
                    </m:oMath>
                  </m:oMathPara>
                </a14:m>
                <a:endParaRPr lang="cs-CZ" b="1" dirty="0" smtClean="0"/>
              </a:p>
              <a:p>
                <a:pPr marL="0" indent="0">
                  <a:buNone/>
                </a:pPr>
                <a:endParaRPr lang="cs-CZ" b="1" dirty="0" smtClean="0"/>
              </a:p>
              <a:p>
                <a:r>
                  <a:rPr lang="cs-CZ" dirty="0" smtClean="0"/>
                  <a:t>Předpoklady funkce:</a:t>
                </a:r>
              </a:p>
              <a:p>
                <a:pPr lvl="1"/>
                <a:r>
                  <a:rPr lang="cs-CZ" dirty="0" smtClean="0"/>
                  <a:t>Příčné profily jsou pravidelné kruhové plochy</a:t>
                </a:r>
              </a:p>
              <a:p>
                <a:pPr lvl="1"/>
                <a:r>
                  <a:rPr lang="cs-CZ" dirty="0" smtClean="0"/>
                  <a:t>Poměr kruhových ploch g</a:t>
                </a:r>
                <a:r>
                  <a:rPr lang="cs-CZ" baseline="-25000" dirty="0" smtClean="0"/>
                  <a:t>1</a:t>
                </a:r>
                <a:r>
                  <a:rPr lang="cs-CZ" dirty="0" smtClean="0"/>
                  <a:t> a g</a:t>
                </a:r>
                <a:r>
                  <a:rPr lang="cs-CZ" baseline="-25000" dirty="0" smtClean="0"/>
                  <a:t>2</a:t>
                </a:r>
                <a:r>
                  <a:rPr lang="cs-CZ" dirty="0" smtClean="0"/>
                  <a:t> ve vzdálenostech x</a:t>
                </a:r>
                <a:r>
                  <a:rPr lang="cs-CZ" baseline="-25000" dirty="0" smtClean="0"/>
                  <a:t>1</a:t>
                </a:r>
                <a:r>
                  <a:rPr lang="cs-CZ" dirty="0" smtClean="0"/>
                  <a:t> a x</a:t>
                </a:r>
                <a:r>
                  <a:rPr lang="cs-CZ" baseline="-25000" dirty="0" smtClean="0"/>
                  <a:t>2</a:t>
                </a:r>
                <a:r>
                  <a:rPr lang="cs-CZ" dirty="0" smtClean="0"/>
                  <a:t> od vrcholu se rovná </a:t>
                </a:r>
                <a:r>
                  <a:rPr lang="cs-CZ" b="1" dirty="0" smtClean="0"/>
                  <a:t>r</a:t>
                </a:r>
                <a:r>
                  <a:rPr lang="cs-CZ" dirty="0" smtClean="0"/>
                  <a:t>-té mocnině poměru těchto dvou vzdáleností</a:t>
                </a:r>
              </a:p>
              <a:p>
                <a:pPr lvl="1"/>
                <a:r>
                  <a:rPr lang="cs-CZ" dirty="0" smtClean="0"/>
                  <a:t>Poměr </a:t>
                </a:r>
                <a:r>
                  <a:rPr lang="cs-CZ" dirty="0"/>
                  <a:t>kruhových ploch g</a:t>
                </a:r>
                <a:r>
                  <a:rPr lang="cs-CZ" baseline="-25000" dirty="0"/>
                  <a:t>1</a:t>
                </a:r>
                <a:r>
                  <a:rPr lang="cs-CZ" dirty="0"/>
                  <a:t> ,</a:t>
                </a:r>
                <a:r>
                  <a:rPr lang="cs-CZ" dirty="0" smtClean="0"/>
                  <a:t>g</a:t>
                </a:r>
                <a:r>
                  <a:rPr lang="cs-CZ" baseline="-25000" dirty="0" smtClean="0"/>
                  <a:t>2</a:t>
                </a:r>
                <a:r>
                  <a:rPr lang="cs-CZ" dirty="0" smtClean="0"/>
                  <a:t>, …, </a:t>
                </a:r>
                <a:r>
                  <a:rPr lang="cs-CZ" dirty="0" err="1" smtClean="0"/>
                  <a:t>g</a:t>
                </a:r>
                <a:r>
                  <a:rPr lang="cs-CZ" baseline="-25000" dirty="0" err="1" smtClean="0"/>
                  <a:t>i</a:t>
                </a:r>
                <a:r>
                  <a:rPr lang="cs-CZ" dirty="0" smtClean="0"/>
                  <a:t> a jejich vzdáleností x</a:t>
                </a:r>
                <a:r>
                  <a:rPr lang="cs-CZ" baseline="-25000" dirty="0" smtClean="0"/>
                  <a:t>1</a:t>
                </a:r>
                <a:r>
                  <a:rPr lang="cs-CZ" dirty="0" smtClean="0"/>
                  <a:t>, x</a:t>
                </a:r>
                <a:r>
                  <a:rPr lang="cs-CZ" baseline="-25000" dirty="0" smtClean="0"/>
                  <a:t>2</a:t>
                </a:r>
                <a:r>
                  <a:rPr lang="cs-CZ" dirty="0" smtClean="0"/>
                  <a:t>, …, </a:t>
                </a:r>
                <a:r>
                  <a:rPr lang="cs-CZ" dirty="0" err="1" smtClean="0"/>
                  <a:t>x</a:t>
                </a:r>
                <a:r>
                  <a:rPr lang="cs-CZ" baseline="-25000" dirty="0" err="1" smtClean="0"/>
                  <a:t>i</a:t>
                </a:r>
                <a:r>
                  <a:rPr lang="cs-CZ" dirty="0" smtClean="0"/>
                  <a:t> od vrcholu je pro dané rotační těleso konstantní a rovná se parametru </a:t>
                </a:r>
                <a:r>
                  <a:rPr lang="cs-CZ" b="1" dirty="0" smtClean="0"/>
                  <a:t>p</a:t>
                </a:r>
              </a:p>
              <a:p>
                <a:pPr marL="457200" lvl="1" indent="0">
                  <a:buNone/>
                </a:pPr>
                <a:r>
                  <a:rPr lang="cs-CZ" dirty="0" smtClean="0"/>
                  <a:t>		</a:t>
                </a:r>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cs-CZ" b="0" i="1" smtClean="0">
                                <a:latin typeface="Cambria Math" panose="02040503050406030204" pitchFamily="18" charset="0"/>
                              </a:rPr>
                              <m:t>𝑔</m:t>
                            </m:r>
                          </m:e>
                          <m:sub>
                            <m:r>
                              <a:rPr lang="cs-CZ" b="0" i="1" smtClean="0">
                                <a:latin typeface="Cambria Math" panose="02040503050406030204" pitchFamily="18" charset="0"/>
                              </a:rPr>
                              <m:t>1</m:t>
                            </m:r>
                          </m:sub>
                        </m:sSub>
                      </m:num>
                      <m:den>
                        <m:sSubSup>
                          <m:sSubSupPr>
                            <m:ctrlPr>
                              <a:rPr lang="en-GB" i="1" smtClean="0">
                                <a:latin typeface="Cambria Math" panose="02040503050406030204" pitchFamily="18" charset="0"/>
                              </a:rPr>
                            </m:ctrlPr>
                          </m:sSubSupPr>
                          <m:e>
                            <m:r>
                              <a:rPr lang="cs-CZ" b="0" i="1" smtClean="0">
                                <a:latin typeface="Cambria Math" panose="02040503050406030204" pitchFamily="18" charset="0"/>
                              </a:rPr>
                              <m:t>𝑥</m:t>
                            </m:r>
                          </m:e>
                          <m:sub>
                            <m:r>
                              <a:rPr lang="cs-CZ" b="0" i="1" smtClean="0">
                                <a:latin typeface="Cambria Math" panose="02040503050406030204" pitchFamily="18" charset="0"/>
                              </a:rPr>
                              <m:t>1</m:t>
                            </m:r>
                          </m:sub>
                          <m:sup>
                            <m:r>
                              <a:rPr lang="cs-CZ" b="0" i="1" smtClean="0">
                                <a:latin typeface="Cambria Math" panose="02040503050406030204" pitchFamily="18" charset="0"/>
                              </a:rPr>
                              <m:t>𝑟</m:t>
                            </m:r>
                          </m:sup>
                        </m:sSubSup>
                      </m:den>
                    </m:f>
                    <m:r>
                      <a:rPr lang="cs-CZ"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cs-CZ" i="1">
                                <a:latin typeface="Cambria Math" panose="02040503050406030204" pitchFamily="18" charset="0"/>
                              </a:rPr>
                              <m:t>𝑔</m:t>
                            </m:r>
                          </m:e>
                          <m:sub>
                            <m:r>
                              <a:rPr lang="cs-CZ" b="0" i="1" smtClean="0">
                                <a:latin typeface="Cambria Math" panose="02040503050406030204" pitchFamily="18" charset="0"/>
                              </a:rPr>
                              <m:t>2</m:t>
                            </m:r>
                          </m:sub>
                        </m:sSub>
                      </m:num>
                      <m:den>
                        <m:sSubSup>
                          <m:sSubSupPr>
                            <m:ctrlPr>
                              <a:rPr lang="en-GB" i="1">
                                <a:latin typeface="Cambria Math" panose="02040503050406030204" pitchFamily="18" charset="0"/>
                              </a:rPr>
                            </m:ctrlPr>
                          </m:sSubSupPr>
                          <m:e>
                            <m:r>
                              <a:rPr lang="cs-CZ" i="1">
                                <a:latin typeface="Cambria Math" panose="02040503050406030204" pitchFamily="18" charset="0"/>
                              </a:rPr>
                              <m:t>𝑥</m:t>
                            </m:r>
                          </m:e>
                          <m:sub>
                            <m:r>
                              <a:rPr lang="cs-CZ" b="0" i="1" smtClean="0">
                                <a:latin typeface="Cambria Math" panose="02040503050406030204" pitchFamily="18" charset="0"/>
                              </a:rPr>
                              <m:t>2</m:t>
                            </m:r>
                          </m:sub>
                          <m:sup>
                            <m:r>
                              <a:rPr lang="cs-CZ" i="1">
                                <a:latin typeface="Cambria Math" panose="02040503050406030204" pitchFamily="18" charset="0"/>
                              </a:rPr>
                              <m:t>𝑟</m:t>
                            </m:r>
                          </m:sup>
                        </m:sSubSup>
                      </m:den>
                    </m:f>
                    <m:r>
                      <a:rPr lang="cs-CZ"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cs-CZ" i="1">
                                <a:latin typeface="Cambria Math" panose="02040503050406030204" pitchFamily="18" charset="0"/>
                              </a:rPr>
                              <m:t>𝑔</m:t>
                            </m:r>
                          </m:e>
                          <m:sub>
                            <m:r>
                              <a:rPr lang="cs-CZ" b="0" i="1" smtClean="0">
                                <a:latin typeface="Cambria Math" panose="02040503050406030204" pitchFamily="18" charset="0"/>
                              </a:rPr>
                              <m:t>𝑖</m:t>
                            </m:r>
                          </m:sub>
                        </m:sSub>
                      </m:num>
                      <m:den>
                        <m:sSubSup>
                          <m:sSubSupPr>
                            <m:ctrlPr>
                              <a:rPr lang="en-GB" i="1">
                                <a:latin typeface="Cambria Math" panose="02040503050406030204" pitchFamily="18" charset="0"/>
                              </a:rPr>
                            </m:ctrlPr>
                          </m:sSubSupPr>
                          <m:e>
                            <m:r>
                              <a:rPr lang="cs-CZ" i="1">
                                <a:latin typeface="Cambria Math" panose="02040503050406030204" pitchFamily="18" charset="0"/>
                              </a:rPr>
                              <m:t>𝑥</m:t>
                            </m:r>
                          </m:e>
                          <m:sub>
                            <m:r>
                              <a:rPr lang="cs-CZ" b="0" i="1" smtClean="0">
                                <a:latin typeface="Cambria Math" panose="02040503050406030204" pitchFamily="18" charset="0"/>
                              </a:rPr>
                              <m:t>𝑖</m:t>
                            </m:r>
                          </m:sub>
                          <m:sup>
                            <m:r>
                              <a:rPr lang="cs-CZ" i="1">
                                <a:latin typeface="Cambria Math" panose="02040503050406030204" pitchFamily="18" charset="0"/>
                              </a:rPr>
                              <m:t>𝑟</m:t>
                            </m:r>
                          </m:sup>
                        </m:sSubSup>
                      </m:den>
                    </m:f>
                    <m:r>
                      <a:rPr lang="cs-CZ" b="0" i="1" smtClean="0">
                        <a:latin typeface="Cambria Math" panose="02040503050406030204" pitchFamily="18" charset="0"/>
                      </a:rPr>
                      <m:t>=</m:t>
                    </m:r>
                    <m:f>
                      <m:fPr>
                        <m:ctrlPr>
                          <a:rPr lang="en-GB" i="1">
                            <a:latin typeface="Cambria Math" panose="02040503050406030204" pitchFamily="18" charset="0"/>
                          </a:rPr>
                        </m:ctrlPr>
                      </m:fPr>
                      <m:num>
                        <m:sSubSup>
                          <m:sSubSupPr>
                            <m:ctrlPr>
                              <a:rPr lang="en-GB" i="1" smtClean="0">
                                <a:latin typeface="Cambria Math" panose="02040503050406030204" pitchFamily="18" charset="0"/>
                              </a:rPr>
                            </m:ctrlPr>
                          </m:sSubSupPr>
                          <m:e>
                            <m:r>
                              <a:rPr lang="cs-CZ" b="0" i="1" smtClean="0">
                                <a:latin typeface="Cambria Math" panose="02040503050406030204" pitchFamily="18" charset="0"/>
                              </a:rPr>
                              <m:t>𝑦</m:t>
                            </m:r>
                          </m:e>
                          <m:sub>
                            <m:r>
                              <a:rPr lang="cs-CZ" b="0" i="1" smtClean="0">
                                <a:latin typeface="Cambria Math" panose="02040503050406030204" pitchFamily="18" charset="0"/>
                              </a:rPr>
                              <m:t>1</m:t>
                            </m:r>
                          </m:sub>
                          <m:sup>
                            <m:r>
                              <a:rPr lang="cs-CZ" b="0" i="1" smtClean="0">
                                <a:latin typeface="Cambria Math" panose="02040503050406030204" pitchFamily="18" charset="0"/>
                              </a:rPr>
                              <m:t>2</m:t>
                            </m:r>
                          </m:sup>
                        </m:sSubSup>
                      </m:num>
                      <m:den>
                        <m:sSubSup>
                          <m:sSubSupPr>
                            <m:ctrlPr>
                              <a:rPr lang="en-GB" i="1">
                                <a:latin typeface="Cambria Math" panose="02040503050406030204" pitchFamily="18" charset="0"/>
                              </a:rPr>
                            </m:ctrlPr>
                          </m:sSubSupPr>
                          <m:e>
                            <m:r>
                              <a:rPr lang="cs-CZ" i="1">
                                <a:latin typeface="Cambria Math" panose="02040503050406030204" pitchFamily="18" charset="0"/>
                              </a:rPr>
                              <m:t>𝑥</m:t>
                            </m:r>
                          </m:e>
                          <m:sub>
                            <m:r>
                              <a:rPr lang="cs-CZ" i="1">
                                <a:latin typeface="Cambria Math" panose="02040503050406030204" pitchFamily="18" charset="0"/>
                              </a:rPr>
                              <m:t>1</m:t>
                            </m:r>
                          </m:sub>
                          <m:sup>
                            <m:r>
                              <a:rPr lang="cs-CZ" i="1">
                                <a:latin typeface="Cambria Math" panose="02040503050406030204" pitchFamily="18" charset="0"/>
                              </a:rPr>
                              <m:t>𝑟</m:t>
                            </m:r>
                          </m:sup>
                        </m:sSubSup>
                      </m:den>
                    </m:f>
                  </m:oMath>
                </a14:m>
                <a:r>
                  <a:rPr lang="cs-CZ" dirty="0" smtClean="0"/>
                  <a:t>=</a:t>
                </a:r>
                <a14:m>
                  <m:oMath xmlns:m="http://schemas.openxmlformats.org/officeDocument/2006/math">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cs-CZ" i="1">
                                <a:latin typeface="Cambria Math" panose="02040503050406030204" pitchFamily="18" charset="0"/>
                              </a:rPr>
                              <m:t>𝑦</m:t>
                            </m:r>
                          </m:e>
                          <m:sub>
                            <m:r>
                              <a:rPr lang="cs-CZ" b="0" i="1" smtClean="0">
                                <a:latin typeface="Cambria Math" panose="02040503050406030204" pitchFamily="18" charset="0"/>
                              </a:rPr>
                              <m:t>2</m:t>
                            </m:r>
                          </m:sub>
                          <m:sup>
                            <m:r>
                              <a:rPr lang="cs-CZ" i="1">
                                <a:latin typeface="Cambria Math" panose="02040503050406030204" pitchFamily="18" charset="0"/>
                              </a:rPr>
                              <m:t>2</m:t>
                            </m:r>
                          </m:sup>
                        </m:sSubSup>
                      </m:num>
                      <m:den>
                        <m:sSubSup>
                          <m:sSubSupPr>
                            <m:ctrlPr>
                              <a:rPr lang="en-GB" i="1">
                                <a:latin typeface="Cambria Math" panose="02040503050406030204" pitchFamily="18" charset="0"/>
                              </a:rPr>
                            </m:ctrlPr>
                          </m:sSubSupPr>
                          <m:e>
                            <m:r>
                              <a:rPr lang="cs-CZ" i="1">
                                <a:latin typeface="Cambria Math" panose="02040503050406030204" pitchFamily="18" charset="0"/>
                              </a:rPr>
                              <m:t>𝑥</m:t>
                            </m:r>
                          </m:e>
                          <m:sub>
                            <m:r>
                              <a:rPr lang="cs-CZ" b="0" i="1" smtClean="0">
                                <a:latin typeface="Cambria Math" panose="02040503050406030204" pitchFamily="18" charset="0"/>
                              </a:rPr>
                              <m:t>2</m:t>
                            </m:r>
                          </m:sub>
                          <m:sup>
                            <m:r>
                              <a:rPr lang="cs-CZ" i="1">
                                <a:latin typeface="Cambria Math" panose="02040503050406030204" pitchFamily="18" charset="0"/>
                              </a:rPr>
                              <m:t>𝑟</m:t>
                            </m:r>
                          </m:sup>
                        </m:sSubSup>
                      </m:den>
                    </m:f>
                    <m:r>
                      <a:rPr lang="cs-CZ" b="0" i="1" smtClean="0">
                        <a:latin typeface="Cambria Math" panose="02040503050406030204" pitchFamily="18" charset="0"/>
                      </a:rPr>
                      <m:t>=…</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cs-CZ" i="1">
                                <a:latin typeface="Cambria Math" panose="02040503050406030204" pitchFamily="18" charset="0"/>
                              </a:rPr>
                              <m:t>𝑦</m:t>
                            </m:r>
                          </m:e>
                          <m:sub>
                            <m:r>
                              <a:rPr lang="cs-CZ" b="0" i="1" smtClean="0">
                                <a:latin typeface="Cambria Math" panose="02040503050406030204" pitchFamily="18" charset="0"/>
                              </a:rPr>
                              <m:t>𝑖</m:t>
                            </m:r>
                          </m:sub>
                          <m:sup>
                            <m:r>
                              <a:rPr lang="cs-CZ" i="1">
                                <a:latin typeface="Cambria Math" panose="02040503050406030204" pitchFamily="18" charset="0"/>
                              </a:rPr>
                              <m:t>2</m:t>
                            </m:r>
                          </m:sup>
                        </m:sSubSup>
                      </m:num>
                      <m:den>
                        <m:sSubSup>
                          <m:sSubSupPr>
                            <m:ctrlPr>
                              <a:rPr lang="en-GB" i="1">
                                <a:latin typeface="Cambria Math" panose="02040503050406030204" pitchFamily="18" charset="0"/>
                              </a:rPr>
                            </m:ctrlPr>
                          </m:sSubSupPr>
                          <m:e>
                            <m:r>
                              <a:rPr lang="cs-CZ" i="1">
                                <a:latin typeface="Cambria Math" panose="02040503050406030204" pitchFamily="18" charset="0"/>
                              </a:rPr>
                              <m:t>𝑥</m:t>
                            </m:r>
                          </m:e>
                          <m:sub>
                            <m:r>
                              <a:rPr lang="cs-CZ" b="0" i="1" smtClean="0">
                                <a:latin typeface="Cambria Math" panose="02040503050406030204" pitchFamily="18" charset="0"/>
                              </a:rPr>
                              <m:t>𝑖</m:t>
                            </m:r>
                          </m:sub>
                          <m:sup>
                            <m:r>
                              <a:rPr lang="cs-CZ" i="1">
                                <a:latin typeface="Cambria Math" panose="02040503050406030204" pitchFamily="18" charset="0"/>
                              </a:rPr>
                              <m:t>𝑟</m:t>
                            </m:r>
                          </m:sup>
                        </m:sSubSup>
                      </m:den>
                    </m:f>
                    <m:r>
                      <a:rPr lang="cs-CZ" b="0" i="1" smtClean="0">
                        <a:latin typeface="Cambria Math" panose="02040503050406030204" pitchFamily="18" charset="0"/>
                      </a:rPr>
                      <m:t>=</m:t>
                    </m:r>
                    <m:r>
                      <a:rPr lang="cs-CZ" b="0" i="1" smtClean="0">
                        <a:latin typeface="Cambria Math" panose="02040503050406030204" pitchFamily="18" charset="0"/>
                      </a:rPr>
                      <m:t>𝑝</m:t>
                    </m:r>
                  </m:oMath>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4" y="2160589"/>
                <a:ext cx="5531877" cy="3880773"/>
              </a:xfrm>
              <a:blipFill>
                <a:blip r:embed="rId2"/>
                <a:stretch>
                  <a:fillRect l="-220"/>
                </a:stretch>
              </a:blipFill>
            </p:spPr>
            <p:txBody>
              <a:bodyPr/>
              <a:lstStyle/>
              <a:p>
                <a:r>
                  <a:rPr lang="cs-CZ">
                    <a:noFill/>
                  </a:rPr>
                  <a:t> </a:t>
                </a:r>
              </a:p>
            </p:txBody>
          </p:sp>
        </mc:Fallback>
      </mc:AlternateContent>
      <p:pic>
        <p:nvPicPr>
          <p:cNvPr id="4" name="Picture 3" descr="C:\výuka\výuka 2003-2004 LS\Dendrometrie I bakaláři prezenční\pomocné soubory\obrázky\3-04.bmp"/>
          <p:cNvPicPr>
            <a:picLocks noChangeAspect="1" noChangeArrowheads="1"/>
          </p:cNvPicPr>
          <p:nvPr/>
        </p:nvPicPr>
        <p:blipFill rotWithShape="1">
          <a:blip r:embed="rId3">
            <a:extLst>
              <a:ext uri="{28A0092B-C50C-407E-A947-70E740481C1C}">
                <a14:useLocalDpi xmlns:a14="http://schemas.microsoft.com/office/drawing/2010/main" val="0"/>
              </a:ext>
            </a:extLst>
          </a:blip>
          <a:srcRect l="1907" r="2212" b="3495"/>
          <a:stretch/>
        </p:blipFill>
        <p:spPr bwMode="auto">
          <a:xfrm>
            <a:off x="6209211" y="1930400"/>
            <a:ext cx="3492137" cy="300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obsah 2"/>
          <p:cNvSpPr txBox="1">
            <a:spLocks/>
          </p:cNvSpPr>
          <p:nvPr/>
        </p:nvSpPr>
        <p:spPr>
          <a:xfrm>
            <a:off x="7222383" y="4933993"/>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p:spTree>
    <p:extLst>
      <p:ext uri="{BB962C8B-B14F-4D97-AF65-F5344CB8AC3E}">
        <p14:creationId xmlns:p14="http://schemas.microsoft.com/office/powerpoint/2010/main" val="642534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Funkce MKK pravidelných rotačních těles</a:t>
            </a:r>
            <a:endParaRPr lang="en-GB" dirty="0"/>
          </a:p>
        </p:txBody>
      </p:sp>
      <p:sp>
        <p:nvSpPr>
          <p:cNvPr id="3" name="Zástupný symbol pro obsah 2"/>
          <p:cNvSpPr>
            <a:spLocks noGrp="1"/>
          </p:cNvSpPr>
          <p:nvPr>
            <p:ph idx="1"/>
          </p:nvPr>
        </p:nvSpPr>
        <p:spPr/>
        <p:txBody>
          <a:bodyPr/>
          <a:lstStyle/>
          <a:p>
            <a:r>
              <a:rPr lang="cs-CZ" dirty="0"/>
              <a:t>r</a:t>
            </a:r>
            <a:r>
              <a:rPr lang="cs-CZ" dirty="0" smtClean="0"/>
              <a:t>  - tvarový exponent, který charakterizuje tvar konkrétního rotačního tělesa</a:t>
            </a:r>
            <a:endParaRPr lang="en-GB" dirty="0"/>
          </a:p>
        </p:txBody>
      </p:sp>
      <p:sp>
        <p:nvSpPr>
          <p:cNvPr id="4" name="Zástupný symbol pro obsah 2"/>
          <p:cNvSpPr txBox="1">
            <a:spLocks/>
          </p:cNvSpPr>
          <p:nvPr/>
        </p:nvSpPr>
        <p:spPr>
          <a:xfrm>
            <a:off x="4242772" y="6272213"/>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p:pic>
        <p:nvPicPr>
          <p:cNvPr id="5" name="Picture 3" descr="C:\výuka\výuka 2003-2004 LS\Dendrometrie I bakaláři prezenční\pomocné soubory\obrázky\3-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872" y="2471922"/>
            <a:ext cx="5525589" cy="36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568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Empiricky odvozené regresní </a:t>
            </a:r>
            <a:r>
              <a:rPr lang="cs-CZ" dirty="0" smtClean="0"/>
              <a:t>modely MKK</a:t>
            </a:r>
            <a:endParaRPr lang="cs-CZ" dirty="0"/>
          </a:p>
        </p:txBody>
      </p:sp>
      <p:sp>
        <p:nvSpPr>
          <p:cNvPr id="3" name="Zástupný symbol pro obsah 2"/>
          <p:cNvSpPr>
            <a:spLocks noGrp="1"/>
          </p:cNvSpPr>
          <p:nvPr>
            <p:ph idx="1"/>
          </p:nvPr>
        </p:nvSpPr>
        <p:spPr/>
        <p:txBody>
          <a:bodyPr/>
          <a:lstStyle/>
          <a:p>
            <a:r>
              <a:rPr lang="cs-CZ" dirty="0" smtClean="0"/>
              <a:t>Libovolně zvolená regresní funkce, která co nejlépe vykresluje tvar kmene a vystihuje tedy vztah měřených tlouštěk v daných výškách</a:t>
            </a:r>
          </a:p>
          <a:p>
            <a:r>
              <a:rPr lang="cs-CZ" dirty="0" smtClean="0"/>
              <a:t>Výsledný model by měl splňovat následující podmínky:</a:t>
            </a:r>
          </a:p>
          <a:p>
            <a:pPr lvl="1"/>
            <a:r>
              <a:rPr lang="cs-CZ" dirty="0" smtClean="0"/>
              <a:t>Pro výšku 1,3 m by modelová hodnota tloušťky měla odpovídat skutečně změřené výčetní tloušťce</a:t>
            </a:r>
          </a:p>
          <a:p>
            <a:pPr lvl="1"/>
            <a:r>
              <a:rPr lang="cs-CZ" dirty="0" smtClean="0"/>
              <a:t>Pro celkovou výšku by měla být modelová hodnota tloušťky 0</a:t>
            </a:r>
          </a:p>
          <a:p>
            <a:pPr lvl="1"/>
            <a:r>
              <a:rPr lang="cs-CZ" dirty="0" smtClean="0"/>
              <a:t>Model by měl být dostatečně pružný</a:t>
            </a:r>
          </a:p>
          <a:p>
            <a:r>
              <a:rPr lang="cs-CZ" dirty="0" smtClean="0"/>
              <a:t>Empirických modelů je používáno velké množství – nejrozšířenější jsou modely s variabilním exponentem  - např. různé modifikace modelu podle </a:t>
            </a:r>
            <a:r>
              <a:rPr lang="cs-CZ" dirty="0" err="1" smtClean="0"/>
              <a:t>Kozaka</a:t>
            </a:r>
            <a:endParaRPr lang="cs-CZ" dirty="0"/>
          </a:p>
          <a:p>
            <a:endParaRPr lang="en-GB" dirty="0"/>
          </a:p>
        </p:txBody>
      </p:sp>
    </p:spTree>
    <p:extLst>
      <p:ext uri="{BB962C8B-B14F-4D97-AF65-F5344CB8AC3E}">
        <p14:creationId xmlns:p14="http://schemas.microsoft.com/office/powerpoint/2010/main" val="2763246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Příčný profil kmene</a:t>
            </a:r>
            <a:endParaRPr lang="en-GB" dirty="0"/>
          </a:p>
        </p:txBody>
      </p:sp>
      <p:sp>
        <p:nvSpPr>
          <p:cNvPr id="3" name="Zástupný symbol pro obsah 2"/>
          <p:cNvSpPr>
            <a:spLocks noGrp="1"/>
          </p:cNvSpPr>
          <p:nvPr>
            <p:ph idx="1"/>
          </p:nvPr>
        </p:nvSpPr>
        <p:spPr/>
        <p:txBody>
          <a:bodyPr/>
          <a:lstStyle/>
          <a:p>
            <a:r>
              <a:rPr lang="cs-CZ" dirty="0" smtClean="0"/>
              <a:t>Příčný profil kmene je často značně nepravidelný – vliv stanoviště, klimatu, genetická vlastnost daného druhu, sociální postavení v porostu atd.</a:t>
            </a:r>
          </a:p>
          <a:p>
            <a:endParaRPr lang="cs-CZ" dirty="0"/>
          </a:p>
          <a:p>
            <a:r>
              <a:rPr lang="cs-CZ" dirty="0" smtClean="0"/>
              <a:t>Skutečná plocha příčného profilu kmene je zjistitelná jen </a:t>
            </a:r>
            <a:r>
              <a:rPr lang="cs-CZ" dirty="0" err="1" smtClean="0"/>
              <a:t>planimetrování</a:t>
            </a:r>
            <a:r>
              <a:rPr lang="cs-CZ" dirty="0" smtClean="0"/>
              <a:t> na kmenových kotoučích (destrukční metoda) nebo různými digitálními technikami (nedestrukční metody) – laserový skener, fotogrammetrie, počítačová tomografie</a:t>
            </a:r>
          </a:p>
          <a:p>
            <a:endParaRPr lang="cs-CZ" dirty="0"/>
          </a:p>
          <a:p>
            <a:r>
              <a:rPr lang="cs-CZ" dirty="0" smtClean="0"/>
              <a:t>V dendrometrické praxi se skutečná plocha příčného profilu nahrazuje kruhovou plochou g, která se může stanovit různými způsoby </a:t>
            </a:r>
            <a:endParaRPr lang="en-GB" dirty="0"/>
          </a:p>
        </p:txBody>
      </p:sp>
    </p:spTree>
    <p:extLst>
      <p:ext uri="{BB962C8B-B14F-4D97-AF65-F5344CB8AC3E}">
        <p14:creationId xmlns:p14="http://schemas.microsoft.com/office/powerpoint/2010/main" val="1674615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Příčný profil kmene</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3" y="1820091"/>
                <a:ext cx="9024015" cy="4894218"/>
              </a:xfrm>
            </p:spPr>
            <p:txBody>
              <a:bodyPr>
                <a:normAutofit/>
              </a:bodyPr>
              <a:lstStyle/>
              <a:p>
                <a:r>
                  <a:rPr lang="cs-CZ" sz="1600" dirty="0" smtClean="0"/>
                  <a:t>Kruhová plocha g se může stanovit jako:</a:t>
                </a:r>
              </a:p>
              <a:p>
                <a:pPr lvl="1"/>
                <a14:m>
                  <m:oMath xmlns:m="http://schemas.openxmlformats.org/officeDocument/2006/math">
                    <m:r>
                      <a:rPr lang="cs-CZ" b="0" i="1" smtClean="0">
                        <a:latin typeface="Cambria Math" panose="02040503050406030204" pitchFamily="18" charset="0"/>
                      </a:rPr>
                      <m:t>𝑔</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4</m:t>
                        </m:r>
                      </m:den>
                    </m:f>
                    <m:sSup>
                      <m:sSupPr>
                        <m:ctrlPr>
                          <a:rPr lang="cs-CZ" b="0" i="1" smtClean="0">
                            <a:latin typeface="Cambria Math" panose="02040503050406030204" pitchFamily="18" charset="0"/>
                          </a:rPr>
                        </m:ctrlPr>
                      </m:sSupPr>
                      <m:e>
                        <m:r>
                          <a:rPr lang="cs-CZ" b="0" i="1" smtClean="0">
                            <a:latin typeface="Cambria Math" panose="02040503050406030204" pitchFamily="18" charset="0"/>
                          </a:rPr>
                          <m:t>𝑑</m:t>
                        </m:r>
                      </m:e>
                      <m:sup>
                        <m:r>
                          <a:rPr lang="cs-CZ" b="0" i="1" smtClean="0">
                            <a:latin typeface="Cambria Math" panose="02040503050406030204" pitchFamily="18" charset="0"/>
                          </a:rPr>
                          <m:t>2</m:t>
                        </m:r>
                      </m:sup>
                    </m:sSup>
                  </m:oMath>
                </a14:m>
                <a:r>
                  <a:rPr lang="cs-CZ" dirty="0" smtClean="0"/>
                  <a:t> - změřená jedna libovolná tloušťka kmene – nejméně přesné – chyba 20-30 %</a:t>
                </a:r>
              </a:p>
              <a:p>
                <a:pPr lvl="1"/>
                <a:endParaRPr lang="cs-CZ" dirty="0" smtClean="0"/>
              </a:p>
              <a:p>
                <a:pPr lvl="1"/>
                <a14:m>
                  <m:oMath xmlns:m="http://schemas.openxmlformats.org/officeDocument/2006/math">
                    <m:r>
                      <a:rPr lang="cs-CZ" b="1" i="1" smtClean="0">
                        <a:latin typeface="Cambria Math" panose="02040503050406030204" pitchFamily="18" charset="0"/>
                      </a:rPr>
                      <m:t>𝒈</m:t>
                    </m:r>
                    <m:r>
                      <a:rPr lang="cs-CZ" b="1" i="1" smtClean="0">
                        <a:latin typeface="Cambria Math" panose="02040503050406030204" pitchFamily="18" charset="0"/>
                      </a:rPr>
                      <m:t>=</m:t>
                    </m:r>
                    <m:sSup>
                      <m:sSupPr>
                        <m:ctrlPr>
                          <a:rPr lang="cs-CZ" b="1" i="1" smtClean="0">
                            <a:latin typeface="Cambria Math" panose="02040503050406030204" pitchFamily="18" charset="0"/>
                          </a:rPr>
                        </m:ctrlPr>
                      </m:sSupPr>
                      <m:e>
                        <m:f>
                          <m:fPr>
                            <m:ctrlPr>
                              <a:rPr lang="cs-CZ" b="1" i="1">
                                <a:latin typeface="Cambria Math" panose="02040503050406030204" pitchFamily="18" charset="0"/>
                              </a:rPr>
                            </m:ctrlPr>
                          </m:fPr>
                          <m:num>
                            <m:r>
                              <a:rPr lang="cs-CZ" b="1" i="1">
                                <a:latin typeface="Cambria Math" panose="02040503050406030204" pitchFamily="18" charset="0"/>
                                <a:ea typeface="Cambria Math" panose="02040503050406030204" pitchFamily="18" charset="0"/>
                              </a:rPr>
                              <m:t>𝝅</m:t>
                            </m:r>
                          </m:num>
                          <m:den>
                            <m:r>
                              <a:rPr lang="cs-CZ" b="1" i="1">
                                <a:latin typeface="Cambria Math" panose="02040503050406030204" pitchFamily="18" charset="0"/>
                              </a:rPr>
                              <m:t>𝟒</m:t>
                            </m:r>
                          </m:den>
                        </m:f>
                        <m:d>
                          <m:dPr>
                            <m:ctrlPr>
                              <a:rPr lang="cs-CZ" b="1" i="1">
                                <a:latin typeface="Cambria Math" panose="02040503050406030204" pitchFamily="18" charset="0"/>
                              </a:rPr>
                            </m:ctrlPr>
                          </m:dPr>
                          <m:e>
                            <m:f>
                              <m:fPr>
                                <m:ctrlPr>
                                  <a:rPr lang="cs-CZ" b="1" i="1">
                                    <a:latin typeface="Cambria Math" panose="02040503050406030204" pitchFamily="18" charset="0"/>
                                  </a:rPr>
                                </m:ctrlPr>
                              </m:fPr>
                              <m:num>
                                <m:sSub>
                                  <m:sSubPr>
                                    <m:ctrlPr>
                                      <a:rPr lang="cs-CZ" b="1" i="1">
                                        <a:latin typeface="Cambria Math" panose="02040503050406030204" pitchFamily="18" charset="0"/>
                                      </a:rPr>
                                    </m:ctrlPr>
                                  </m:sSubPr>
                                  <m:e>
                                    <m:r>
                                      <a:rPr lang="cs-CZ" b="1" i="1">
                                        <a:latin typeface="Cambria Math" panose="02040503050406030204" pitchFamily="18" charset="0"/>
                                      </a:rPr>
                                      <m:t>𝒅</m:t>
                                    </m:r>
                                  </m:e>
                                  <m:sub>
                                    <m:r>
                                      <a:rPr lang="cs-CZ" b="1" i="1">
                                        <a:latin typeface="Cambria Math" panose="02040503050406030204" pitchFamily="18" charset="0"/>
                                      </a:rPr>
                                      <m:t>𝟏</m:t>
                                    </m:r>
                                  </m:sub>
                                </m:sSub>
                                <m:r>
                                  <a:rPr lang="cs-CZ" b="1" i="1">
                                    <a:latin typeface="Cambria Math" panose="02040503050406030204" pitchFamily="18" charset="0"/>
                                  </a:rPr>
                                  <m:t>+</m:t>
                                </m:r>
                                <m:sSub>
                                  <m:sSubPr>
                                    <m:ctrlPr>
                                      <a:rPr lang="cs-CZ" b="1" i="1">
                                        <a:latin typeface="Cambria Math" panose="02040503050406030204" pitchFamily="18" charset="0"/>
                                      </a:rPr>
                                    </m:ctrlPr>
                                  </m:sSubPr>
                                  <m:e>
                                    <m:r>
                                      <a:rPr lang="cs-CZ" b="1" i="1">
                                        <a:latin typeface="Cambria Math" panose="02040503050406030204" pitchFamily="18" charset="0"/>
                                      </a:rPr>
                                      <m:t>𝒅</m:t>
                                    </m:r>
                                  </m:e>
                                  <m:sub>
                                    <m:r>
                                      <a:rPr lang="cs-CZ" b="1" i="1">
                                        <a:latin typeface="Cambria Math" panose="02040503050406030204" pitchFamily="18" charset="0"/>
                                      </a:rPr>
                                      <m:t>𝟐</m:t>
                                    </m:r>
                                  </m:sub>
                                </m:sSub>
                              </m:num>
                              <m:den>
                                <m:r>
                                  <a:rPr lang="cs-CZ" b="1" i="1">
                                    <a:latin typeface="Cambria Math" panose="02040503050406030204" pitchFamily="18" charset="0"/>
                                  </a:rPr>
                                  <m:t>𝟐</m:t>
                                </m:r>
                              </m:den>
                            </m:f>
                          </m:e>
                        </m:d>
                      </m:e>
                      <m:sup>
                        <m:r>
                          <a:rPr lang="cs-CZ" b="1" i="1" smtClean="0">
                            <a:latin typeface="Cambria Math" panose="02040503050406030204" pitchFamily="18" charset="0"/>
                          </a:rPr>
                          <m:t>𝟐</m:t>
                        </m:r>
                      </m:sup>
                    </m:sSup>
                  </m:oMath>
                </a14:m>
                <a:r>
                  <a:rPr lang="cs-CZ" dirty="0" smtClean="0"/>
                  <a:t> - změřeny dvě libovolné na sebe kolmé tloušťky kmene a využit aritmetický průměr tlouštěk – nejpřesnější  - chyba 7-10 %</a:t>
                </a:r>
              </a:p>
              <a:p>
                <a:pPr lvl="1"/>
                <a:endParaRPr lang="cs-CZ" dirty="0" smtClean="0"/>
              </a:p>
              <a:p>
                <a:pPr lvl="1"/>
                <a14:m>
                  <m:oMath xmlns:m="http://schemas.openxmlformats.org/officeDocument/2006/math">
                    <m:r>
                      <a:rPr lang="cs-CZ" b="0" i="1" smtClean="0">
                        <a:latin typeface="Cambria Math" panose="02040503050406030204" pitchFamily="18" charset="0"/>
                      </a:rPr>
                      <m:t>𝑔</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4</m:t>
                        </m:r>
                      </m:den>
                    </m:f>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sSubSup>
                              <m:sSubSupPr>
                                <m:ctrlPr>
                                  <a:rPr lang="cs-CZ" b="0" i="1" smtClean="0">
                                    <a:latin typeface="Cambria Math" panose="02040503050406030204" pitchFamily="18" charset="0"/>
                                  </a:rPr>
                                </m:ctrlPr>
                              </m:sSubSupPr>
                              <m:e>
                                <m:r>
                                  <a:rPr lang="cs-CZ" b="0" i="1" smtClean="0">
                                    <a:latin typeface="Cambria Math" panose="02040503050406030204" pitchFamily="18" charset="0"/>
                                  </a:rPr>
                                  <m:t>𝑑</m:t>
                                </m:r>
                              </m:e>
                              <m:sub>
                                <m:r>
                                  <a:rPr lang="cs-CZ" b="0" i="1" smtClean="0">
                                    <a:latin typeface="Cambria Math" panose="02040503050406030204" pitchFamily="18" charset="0"/>
                                  </a:rPr>
                                  <m:t>1</m:t>
                                </m:r>
                              </m:sub>
                              <m:sup>
                                <m:r>
                                  <a:rPr lang="cs-CZ" b="0" i="1" smtClean="0">
                                    <a:latin typeface="Cambria Math" panose="02040503050406030204" pitchFamily="18" charset="0"/>
                                  </a:rPr>
                                  <m:t>2</m:t>
                                </m:r>
                              </m:sup>
                            </m:sSubSup>
                            <m:r>
                              <a:rPr lang="cs-CZ" b="0" i="1" smtClean="0">
                                <a:latin typeface="Cambria Math" panose="02040503050406030204" pitchFamily="18" charset="0"/>
                              </a:rPr>
                              <m:t>+</m:t>
                            </m:r>
                            <m:sSubSup>
                              <m:sSubSupPr>
                                <m:ctrlPr>
                                  <a:rPr lang="cs-CZ" b="0" i="1" smtClean="0">
                                    <a:latin typeface="Cambria Math" panose="02040503050406030204" pitchFamily="18" charset="0"/>
                                  </a:rPr>
                                </m:ctrlPr>
                              </m:sSubSupPr>
                              <m:e>
                                <m:r>
                                  <a:rPr lang="cs-CZ" b="0" i="1" smtClean="0">
                                    <a:latin typeface="Cambria Math" panose="02040503050406030204" pitchFamily="18" charset="0"/>
                                  </a:rPr>
                                  <m:t>𝑑</m:t>
                                </m:r>
                              </m:e>
                              <m:sub>
                                <m:r>
                                  <a:rPr lang="cs-CZ" b="0" i="1" smtClean="0">
                                    <a:latin typeface="Cambria Math" panose="02040503050406030204" pitchFamily="18" charset="0"/>
                                  </a:rPr>
                                  <m:t>2</m:t>
                                </m:r>
                              </m:sub>
                              <m:sup>
                                <m:r>
                                  <a:rPr lang="cs-CZ" b="0" i="1" smtClean="0">
                                    <a:latin typeface="Cambria Math" panose="02040503050406030204" pitchFamily="18" charset="0"/>
                                  </a:rPr>
                                  <m:t>2</m:t>
                                </m:r>
                              </m:sup>
                            </m:sSubSup>
                          </m:num>
                          <m:den>
                            <m:r>
                              <a:rPr lang="cs-CZ" b="0" i="1" smtClean="0">
                                <a:latin typeface="Cambria Math" panose="02040503050406030204" pitchFamily="18" charset="0"/>
                              </a:rPr>
                              <m:t>2</m:t>
                            </m:r>
                          </m:den>
                        </m:f>
                      </m:e>
                    </m:d>
                  </m:oMath>
                </a14:m>
                <a:r>
                  <a:rPr lang="cs-CZ" dirty="0"/>
                  <a:t>- změřeny dvě </a:t>
                </a:r>
                <a:r>
                  <a:rPr lang="cs-CZ" dirty="0" smtClean="0"/>
                  <a:t>libovolné </a:t>
                </a:r>
                <a:r>
                  <a:rPr lang="cs-CZ" dirty="0"/>
                  <a:t>na sebe kolmé</a:t>
                </a:r>
                <a:r>
                  <a:rPr lang="cs-CZ" dirty="0" smtClean="0"/>
                  <a:t> </a:t>
                </a:r>
                <a:r>
                  <a:rPr lang="cs-CZ" dirty="0"/>
                  <a:t>tloušťky kmene a využit </a:t>
                </a:r>
                <a:r>
                  <a:rPr lang="cs-CZ" dirty="0" smtClean="0"/>
                  <a:t>kvadratický </a:t>
                </a:r>
                <a:r>
                  <a:rPr lang="cs-CZ" dirty="0"/>
                  <a:t>průměr </a:t>
                </a:r>
                <a:r>
                  <a:rPr lang="cs-CZ" dirty="0" smtClean="0"/>
                  <a:t>tlouštěk</a:t>
                </a:r>
              </a:p>
              <a:p>
                <a:pPr lvl="1"/>
                <a:endParaRPr lang="cs-CZ" dirty="0" smtClean="0"/>
              </a:p>
              <a:p>
                <a:pPr lvl="1"/>
                <a14:m>
                  <m:oMath xmlns:m="http://schemas.openxmlformats.org/officeDocument/2006/math">
                    <m:r>
                      <a:rPr lang="cs-CZ" b="0" i="1" smtClean="0">
                        <a:latin typeface="Cambria Math" panose="02040503050406030204" pitchFamily="18" charset="0"/>
                      </a:rPr>
                      <m:t>𝑔</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4</m:t>
                        </m:r>
                      </m:den>
                    </m:f>
                    <m:sSub>
                      <m:sSubPr>
                        <m:ctrlPr>
                          <a:rPr lang="cs-CZ" b="0"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𝑚𝑎𝑥</m:t>
                        </m:r>
                      </m:sub>
                    </m:sSub>
                    <m:sSub>
                      <m:sSubPr>
                        <m:ctrlPr>
                          <a:rPr lang="cs-CZ" b="0"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𝑘</m:t>
                        </m:r>
                      </m:sub>
                    </m:sSub>
                  </m:oMath>
                </a14:m>
                <a:r>
                  <a:rPr lang="cs-CZ" dirty="0" smtClean="0"/>
                  <a:t> - změřena maximální tloušťka a k ní kolmá tloušťka</a:t>
                </a:r>
              </a:p>
              <a:p>
                <a:pPr lvl="1"/>
                <a:endParaRPr lang="cs-CZ" dirty="0" smtClean="0"/>
              </a:p>
              <a:p>
                <a:pPr lvl="1"/>
                <a14:m>
                  <m:oMath xmlns:m="http://schemas.openxmlformats.org/officeDocument/2006/math">
                    <m:r>
                      <a:rPr lang="cs-CZ" b="0" i="1" smtClean="0">
                        <a:latin typeface="Cambria Math" panose="02040503050406030204" pitchFamily="18" charset="0"/>
                      </a:rPr>
                      <m:t>𝑔</m:t>
                    </m:r>
                    <m:r>
                      <a:rPr lang="cs-CZ" b="0" i="1" smtClean="0">
                        <a:latin typeface="Cambria Math" panose="02040503050406030204" pitchFamily="18" charset="0"/>
                      </a:rPr>
                      <m:t>=</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r>
                              <a:rPr lang="cs-CZ" b="0" i="1" smtClean="0">
                                <a:latin typeface="Cambria Math" panose="02040503050406030204" pitchFamily="18" charset="0"/>
                              </a:rPr>
                              <m:t>𝑂</m:t>
                            </m:r>
                          </m:e>
                          <m:sup>
                            <m:r>
                              <a:rPr lang="cs-CZ" b="0" i="1" smtClean="0">
                                <a:latin typeface="Cambria Math" panose="02040503050406030204" pitchFamily="18" charset="0"/>
                              </a:rPr>
                              <m:t>2</m:t>
                            </m:r>
                          </m:sup>
                        </m:sSup>
                      </m:num>
                      <m:den>
                        <m:r>
                          <a:rPr lang="cs-CZ" b="0" i="1" smtClean="0">
                            <a:latin typeface="Cambria Math" panose="02040503050406030204" pitchFamily="18" charset="0"/>
                          </a:rPr>
                          <m:t>4</m:t>
                        </m:r>
                        <m:r>
                          <a:rPr lang="cs-CZ" b="0" i="1" smtClean="0">
                            <a:latin typeface="Cambria Math" panose="02040503050406030204" pitchFamily="18" charset="0"/>
                            <a:ea typeface="Cambria Math" panose="02040503050406030204" pitchFamily="18" charset="0"/>
                          </a:rPr>
                          <m:t>𝜋</m:t>
                        </m:r>
                      </m:den>
                    </m:f>
                  </m:oMath>
                </a14:m>
                <a:r>
                  <a:rPr lang="cs-CZ" dirty="0" smtClean="0"/>
                  <a:t> - změřen obvod kmene a z něj odvozena kruhová plocha</a:t>
                </a:r>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3" y="1820091"/>
                <a:ext cx="9024015" cy="4894218"/>
              </a:xfrm>
              <a:blipFill>
                <a:blip r:embed="rId2"/>
                <a:stretch>
                  <a:fillRect l="-68" t="-499"/>
                </a:stretch>
              </a:blipFill>
            </p:spPr>
            <p:txBody>
              <a:bodyPr/>
              <a:lstStyle/>
              <a:p>
                <a:r>
                  <a:rPr lang="cs-CZ">
                    <a:noFill/>
                  </a:rPr>
                  <a:t> </a:t>
                </a:r>
              </a:p>
            </p:txBody>
          </p:sp>
        </mc:Fallback>
      </mc:AlternateContent>
    </p:spTree>
    <p:extLst>
      <p:ext uri="{BB962C8B-B14F-4D97-AF65-F5344CB8AC3E}">
        <p14:creationId xmlns:p14="http://schemas.microsoft.com/office/powerpoint/2010/main" val="3641442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Tvar kmene</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Objem kmene je definován dle rozměrů kmene a jeho tvaru</a:t>
                </a:r>
              </a:p>
              <a:p>
                <a:pPr marL="0" indent="0">
                  <a:buNone/>
                </a:pPr>
                <a:endParaRPr lang="cs-CZ" dirty="0" smtClean="0"/>
              </a:p>
              <a:p>
                <a:pPr marL="0" indent="0">
                  <a:buNone/>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𝒗</m:t>
                      </m:r>
                      <m:r>
                        <a:rPr lang="cs-CZ" sz="2000" b="1" i="1" smtClean="0">
                          <a:latin typeface="Cambria Math" panose="02040503050406030204" pitchFamily="18" charset="0"/>
                        </a:rPr>
                        <m:t>=</m:t>
                      </m:r>
                      <m:r>
                        <a:rPr lang="cs-CZ" sz="2000" b="1" i="1" smtClean="0">
                          <a:latin typeface="Cambria Math" panose="02040503050406030204" pitchFamily="18" charset="0"/>
                          <a:ea typeface="Cambria Math" panose="02040503050406030204" pitchFamily="18" charset="0"/>
                        </a:rPr>
                        <m:t>𝝅</m:t>
                      </m:r>
                      <m:sSup>
                        <m:sSupPr>
                          <m:ctrlPr>
                            <a:rPr lang="cs-CZ" sz="2000" b="1" i="1" smtClean="0">
                              <a:latin typeface="Cambria Math" panose="02040503050406030204" pitchFamily="18" charset="0"/>
                              <a:ea typeface="Cambria Math" panose="02040503050406030204" pitchFamily="18" charset="0"/>
                            </a:rPr>
                          </m:ctrlPr>
                        </m:sSupPr>
                        <m:e>
                          <m:f>
                            <m:fPr>
                              <m:ctrlPr>
                                <a:rPr lang="cs-CZ" sz="2000" b="1" i="1" smtClean="0">
                                  <a:latin typeface="Cambria Math" panose="02040503050406030204" pitchFamily="18" charset="0"/>
                                  <a:ea typeface="Cambria Math" panose="02040503050406030204" pitchFamily="18" charset="0"/>
                                </a:rPr>
                              </m:ctrlPr>
                            </m:fPr>
                            <m:num>
                              <m:r>
                                <a:rPr lang="cs-CZ" sz="2000" b="1" i="1" smtClean="0">
                                  <a:latin typeface="Cambria Math" panose="02040503050406030204" pitchFamily="18" charset="0"/>
                                  <a:ea typeface="Cambria Math" panose="02040503050406030204" pitchFamily="18" charset="0"/>
                                </a:rPr>
                                <m:t>𝒅</m:t>
                              </m:r>
                            </m:num>
                            <m:den>
                              <m:r>
                                <a:rPr lang="cs-CZ" sz="2000" b="1" i="1" smtClean="0">
                                  <a:latin typeface="Cambria Math" panose="02040503050406030204" pitchFamily="18" charset="0"/>
                                  <a:ea typeface="Cambria Math" panose="02040503050406030204" pitchFamily="18" charset="0"/>
                                </a:rPr>
                                <m:t>𝟒</m:t>
                              </m:r>
                            </m:den>
                          </m:f>
                        </m:e>
                        <m:sup>
                          <m:r>
                            <a:rPr lang="cs-CZ" sz="2000" b="1" i="1" smtClean="0">
                              <a:latin typeface="Cambria Math" panose="02040503050406030204" pitchFamily="18" charset="0"/>
                              <a:ea typeface="Cambria Math" panose="02040503050406030204" pitchFamily="18" charset="0"/>
                            </a:rPr>
                            <m:t>𝟐</m:t>
                          </m:r>
                        </m:sup>
                      </m:sSup>
                      <m:r>
                        <a:rPr lang="cs-CZ" sz="2000" b="1" i="1" smtClean="0">
                          <a:latin typeface="Cambria Math" panose="02040503050406030204" pitchFamily="18" charset="0"/>
                          <a:ea typeface="Cambria Math" panose="02040503050406030204" pitchFamily="18" charset="0"/>
                        </a:rPr>
                        <m:t>∗</m:t>
                      </m:r>
                      <m:r>
                        <a:rPr lang="cs-CZ" sz="2000" b="1" i="1" smtClean="0">
                          <a:latin typeface="Cambria Math" panose="02040503050406030204" pitchFamily="18" charset="0"/>
                          <a:ea typeface="Cambria Math" panose="02040503050406030204" pitchFamily="18" charset="0"/>
                        </a:rPr>
                        <m:t>𝒉</m:t>
                      </m:r>
                      <m:r>
                        <a:rPr lang="cs-CZ" sz="2000" b="1" i="1" smtClean="0">
                          <a:latin typeface="Cambria Math" panose="02040503050406030204" pitchFamily="18" charset="0"/>
                          <a:ea typeface="Cambria Math" panose="02040503050406030204" pitchFamily="18" charset="0"/>
                        </a:rPr>
                        <m:t>∗</m:t>
                      </m:r>
                      <m:r>
                        <a:rPr lang="cs-CZ" sz="2000" b="1" i="1" smtClean="0">
                          <a:latin typeface="Cambria Math" panose="02040503050406030204" pitchFamily="18" charset="0"/>
                          <a:ea typeface="Cambria Math" panose="02040503050406030204" pitchFamily="18" charset="0"/>
                        </a:rPr>
                        <m:t>𝒇</m:t>
                      </m:r>
                    </m:oMath>
                  </m:oMathPara>
                </a14:m>
                <a:endParaRPr lang="cs-CZ" sz="2000" b="1" dirty="0" smtClean="0"/>
              </a:p>
              <a:p>
                <a:pPr marL="0" indent="0">
                  <a:buNone/>
                </a:pPr>
                <a:endParaRPr lang="cs-CZ" dirty="0" smtClean="0"/>
              </a:p>
              <a:p>
                <a:r>
                  <a:rPr lang="cs-CZ" dirty="0" smtClean="0"/>
                  <a:t>Klíčovými rozměry kmene je jeho tloušťka </a:t>
                </a:r>
                <a:r>
                  <a:rPr lang="cs-CZ" i="1" dirty="0" smtClean="0"/>
                  <a:t>d</a:t>
                </a:r>
                <a:r>
                  <a:rPr lang="cs-CZ" dirty="0" smtClean="0"/>
                  <a:t> a výška </a:t>
                </a:r>
                <a:r>
                  <a:rPr lang="cs-CZ" i="1" dirty="0" smtClean="0"/>
                  <a:t>h</a:t>
                </a:r>
              </a:p>
              <a:p>
                <a:r>
                  <a:rPr lang="cs-CZ" dirty="0" smtClean="0"/>
                  <a:t>Tvar kmene je definován příčným a podélným profilem kmene</a:t>
                </a:r>
              </a:p>
              <a:p>
                <a:pPr marL="0" indent="0">
                  <a:buNone/>
                </a:pPr>
                <a:endParaRPr lang="en-GB" i="1"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en-GB">
                    <a:noFill/>
                  </a:rPr>
                  <a:t> </a:t>
                </a:r>
              </a:p>
            </p:txBody>
          </p:sp>
        </mc:Fallback>
      </mc:AlternateContent>
    </p:spTree>
    <p:extLst>
      <p:ext uri="{BB962C8B-B14F-4D97-AF65-F5344CB8AC3E}">
        <p14:creationId xmlns:p14="http://schemas.microsoft.com/office/powerpoint/2010/main" val="35371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Příčný profil kmene</a:t>
            </a:r>
          </a:p>
        </p:txBody>
      </p:sp>
      <p:sp>
        <p:nvSpPr>
          <p:cNvPr id="3" name="Zástupný symbol pro obsah 2"/>
          <p:cNvSpPr>
            <a:spLocks noGrp="1"/>
          </p:cNvSpPr>
          <p:nvPr>
            <p:ph idx="1"/>
          </p:nvPr>
        </p:nvSpPr>
        <p:spPr/>
        <p:txBody>
          <a:bodyPr/>
          <a:lstStyle/>
          <a:p>
            <a:r>
              <a:rPr lang="cs-CZ" b="1" dirty="0" smtClean="0"/>
              <a:t>Při měření jednoho stromu </a:t>
            </a:r>
            <a:r>
              <a:rPr lang="cs-CZ" dirty="0" smtClean="0"/>
              <a:t>je pro dostatečnou přesnost stanovení plochy příčného profilu kmene nutno měřit vždy </a:t>
            </a:r>
            <a:r>
              <a:rPr lang="cs-CZ" b="1" dirty="0" smtClean="0"/>
              <a:t>dvě </a:t>
            </a:r>
            <a:r>
              <a:rPr lang="cs-CZ" b="1" dirty="0"/>
              <a:t>na sebe kolmé </a:t>
            </a:r>
            <a:r>
              <a:rPr lang="cs-CZ" b="1" dirty="0" smtClean="0"/>
              <a:t>tloušťky</a:t>
            </a:r>
          </a:p>
          <a:p>
            <a:endParaRPr lang="cs-CZ" dirty="0"/>
          </a:p>
          <a:p>
            <a:endParaRPr lang="cs-CZ" dirty="0" smtClean="0"/>
          </a:p>
          <a:p>
            <a:r>
              <a:rPr lang="cs-CZ" b="1" dirty="0" smtClean="0"/>
              <a:t>Při měření většího souboru stromů</a:t>
            </a:r>
            <a:r>
              <a:rPr lang="cs-CZ" b="1" dirty="0"/>
              <a:t> </a:t>
            </a:r>
            <a:r>
              <a:rPr lang="cs-CZ" dirty="0"/>
              <a:t>je pro dostatečnou přesnost stanovení plochy příčného profilu kmene </a:t>
            </a:r>
            <a:r>
              <a:rPr lang="cs-CZ" dirty="0" smtClean="0"/>
              <a:t>dostačující měřit pouze </a:t>
            </a:r>
            <a:r>
              <a:rPr lang="cs-CZ" b="1" dirty="0" smtClean="0"/>
              <a:t>jednu tloušťku, ale směr měření mezi stromy střídat</a:t>
            </a:r>
            <a:endParaRPr lang="cs-CZ" b="1" dirty="0"/>
          </a:p>
        </p:txBody>
      </p:sp>
    </p:spTree>
    <p:extLst>
      <p:ext uri="{BB962C8B-B14F-4D97-AF65-F5344CB8AC3E}">
        <p14:creationId xmlns:p14="http://schemas.microsoft.com/office/powerpoint/2010/main" val="2290491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Stanovení objemu stromu</a:t>
            </a:r>
            <a:endParaRPr lang="en-GB" dirty="0"/>
          </a:p>
        </p:txBody>
      </p:sp>
      <p:sp>
        <p:nvSpPr>
          <p:cNvPr id="3" name="Zástupný symbol pro obsah 2"/>
          <p:cNvSpPr>
            <a:spLocks noGrp="1"/>
          </p:cNvSpPr>
          <p:nvPr>
            <p:ph idx="1"/>
          </p:nvPr>
        </p:nvSpPr>
        <p:spPr/>
        <p:txBody>
          <a:bodyPr/>
          <a:lstStyle/>
          <a:p>
            <a:r>
              <a:rPr lang="cs-CZ" b="1" dirty="0" smtClean="0"/>
              <a:t>Stereometrické způsoby </a:t>
            </a:r>
            <a:r>
              <a:rPr lang="cs-CZ" dirty="0" smtClean="0"/>
              <a:t>– objem kmene je stanovený na základě objemu pravidelného rotačního tělesa, které nejvíce odpovídá tvaru kmene nebo jeho části. Tyto metody jsou určeny pro relativně tvarově pravidelné části stromu (nejčastěji kmen nebo jeho výřez, rovné větve atd.)</a:t>
            </a:r>
          </a:p>
          <a:p>
            <a:endParaRPr lang="cs-CZ" dirty="0" smtClean="0"/>
          </a:p>
          <a:p>
            <a:endParaRPr lang="cs-CZ" dirty="0" smtClean="0"/>
          </a:p>
          <a:p>
            <a:r>
              <a:rPr lang="cs-CZ" b="1" dirty="0" smtClean="0"/>
              <a:t>Fyzikální způsoby </a:t>
            </a:r>
            <a:r>
              <a:rPr lang="cs-CZ" dirty="0" smtClean="0"/>
              <a:t>– vychází z fyzikálních zákonitostí a využívají se pro méně pravidelné části stromu (větvě, kořeny, pařez, kůra atd.) nebo pro vědecké účely</a:t>
            </a:r>
            <a:endParaRPr lang="en-GB" dirty="0"/>
          </a:p>
        </p:txBody>
      </p:sp>
    </p:spTree>
    <p:extLst>
      <p:ext uri="{BB962C8B-B14F-4D97-AF65-F5344CB8AC3E}">
        <p14:creationId xmlns:p14="http://schemas.microsoft.com/office/powerpoint/2010/main" val="1184889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Stereometrické způsoby stanovení </a:t>
            </a:r>
            <a:r>
              <a:rPr lang="cs-CZ" dirty="0"/>
              <a:t>objemu stromu</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3" y="2160589"/>
                <a:ext cx="5497043" cy="3880773"/>
              </a:xfrm>
            </p:spPr>
            <p:txBody>
              <a:bodyPr/>
              <a:lstStyle/>
              <a:p>
                <a:r>
                  <a:rPr lang="cs-CZ" dirty="0" smtClean="0"/>
                  <a:t>Kmen se rozdělí na malé části (sekce - válce), stanoví se jejich objem a jejich součet je roven objemu kmene</a:t>
                </a: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𝑉</m:t>
                          </m:r>
                        </m:e>
                        <m:sub>
                          <m:r>
                            <a:rPr lang="cs-CZ" b="0" i="1" smtClean="0">
                              <a:latin typeface="Cambria Math" panose="02040503050406030204" pitchFamily="18" charset="0"/>
                              <a:ea typeface="Cambria Math" panose="02040503050406030204" pitchFamily="18" charset="0"/>
                            </a:rPr>
                            <m:t>𝑥</m:t>
                          </m:r>
                        </m:sub>
                      </m:sSub>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𝜋</m:t>
                      </m:r>
                      <m:sSubSup>
                        <m:sSubSupPr>
                          <m:ctrlPr>
                            <a:rPr lang="cs-CZ" b="0" i="1" smtClean="0">
                              <a:latin typeface="Cambria Math" panose="02040503050406030204" pitchFamily="18" charset="0"/>
                              <a:ea typeface="Cambria Math" panose="02040503050406030204" pitchFamily="18" charset="0"/>
                            </a:rPr>
                          </m:ctrlPr>
                        </m:sSubSupPr>
                        <m:e>
                          <m:r>
                            <a:rPr lang="cs-CZ" b="0" i="1" smtClean="0">
                              <a:latin typeface="Cambria Math" panose="02040503050406030204" pitchFamily="18" charset="0"/>
                              <a:ea typeface="Cambria Math" panose="02040503050406030204" pitchFamily="18" charset="0"/>
                            </a:rPr>
                            <m:t>𝑦</m:t>
                          </m:r>
                        </m:e>
                        <m:sub>
                          <m:r>
                            <a:rPr lang="cs-CZ" b="0" i="1" smtClean="0">
                              <a:latin typeface="Cambria Math" panose="02040503050406030204" pitchFamily="18" charset="0"/>
                              <a:ea typeface="Cambria Math" panose="02040503050406030204" pitchFamily="18" charset="0"/>
                            </a:rPr>
                            <m:t>𝑥</m:t>
                          </m:r>
                        </m:sub>
                        <m:sup>
                          <m:r>
                            <a:rPr lang="cs-CZ" b="0" i="1" smtClean="0">
                              <a:latin typeface="Cambria Math" panose="02040503050406030204" pitchFamily="18" charset="0"/>
                              <a:ea typeface="Cambria Math" panose="02040503050406030204" pitchFamily="18" charset="0"/>
                            </a:rPr>
                            <m:t>2</m:t>
                          </m:r>
                        </m:sup>
                      </m:sSubSup>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m:oMathPara>
                </a14:m>
                <a:endParaRPr lang="cs-CZ" dirty="0" smtClean="0"/>
              </a:p>
              <a:p>
                <a:r>
                  <a:rPr lang="cs-CZ" dirty="0" smtClean="0"/>
                  <a:t>Pokud lze podélný profil kmene vyjádřit spojitou funkcí, tak lze stanovit objem kmene určitým integrálem od x=0 po x=L</a:t>
                </a:r>
              </a:p>
              <a:p>
                <a:r>
                  <a:rPr lang="cs-CZ" dirty="0" smtClean="0"/>
                  <a:t>Pokud do tohoto integrálu zavedeme obecnou rovnici MKK </a:t>
                </a:r>
                <a14:m>
                  <m:oMath xmlns:m="http://schemas.openxmlformats.org/officeDocument/2006/math">
                    <m:sSubSup>
                      <m:sSubSupPr>
                        <m:ctrlPr>
                          <a:rPr lang="en-GB" i="1">
                            <a:latin typeface="Cambria Math" panose="02040503050406030204" pitchFamily="18" charset="0"/>
                          </a:rPr>
                        </m:ctrlPr>
                      </m:sSubSupPr>
                      <m:e>
                        <m:r>
                          <a:rPr lang="cs-CZ" b="0" i="1">
                            <a:latin typeface="Cambria Math" panose="02040503050406030204" pitchFamily="18" charset="0"/>
                          </a:rPr>
                          <m:t>𝑦</m:t>
                        </m:r>
                      </m:e>
                      <m:sub>
                        <m:r>
                          <a:rPr lang="cs-CZ" b="0" i="1">
                            <a:latin typeface="Cambria Math" panose="02040503050406030204" pitchFamily="18" charset="0"/>
                          </a:rPr>
                          <m:t>𝑥</m:t>
                        </m:r>
                      </m:sub>
                      <m:sup>
                        <m:r>
                          <a:rPr lang="cs-CZ" b="0" i="1">
                            <a:latin typeface="Cambria Math" panose="02040503050406030204" pitchFamily="18" charset="0"/>
                          </a:rPr>
                          <m:t>2</m:t>
                        </m:r>
                      </m:sup>
                    </m:sSubSup>
                    <m:r>
                      <a:rPr lang="cs-CZ" b="0" i="1">
                        <a:latin typeface="Cambria Math" panose="02040503050406030204" pitchFamily="18" charset="0"/>
                      </a:rPr>
                      <m:t>=</m:t>
                    </m:r>
                    <m:r>
                      <a:rPr lang="cs-CZ" b="0" i="1">
                        <a:latin typeface="Cambria Math" panose="02040503050406030204" pitchFamily="18" charset="0"/>
                      </a:rPr>
                      <m:t>𝑝</m:t>
                    </m:r>
                    <m:sSup>
                      <m:sSupPr>
                        <m:ctrlPr>
                          <a:rPr lang="cs-CZ" i="1">
                            <a:latin typeface="Cambria Math" panose="02040503050406030204" pitchFamily="18" charset="0"/>
                          </a:rPr>
                        </m:ctrlPr>
                      </m:sSupPr>
                      <m:e>
                        <m:r>
                          <a:rPr lang="cs-CZ" b="0" i="1">
                            <a:latin typeface="Cambria Math" panose="02040503050406030204" pitchFamily="18" charset="0"/>
                          </a:rPr>
                          <m:t>𝑥</m:t>
                        </m:r>
                      </m:e>
                      <m:sup>
                        <m:r>
                          <a:rPr lang="cs-CZ" b="0" i="1">
                            <a:latin typeface="Cambria Math" panose="02040503050406030204" pitchFamily="18" charset="0"/>
                          </a:rPr>
                          <m:t>𝑟</m:t>
                        </m:r>
                      </m:sup>
                    </m:sSup>
                  </m:oMath>
                </a14:m>
                <a:r>
                  <a:rPr lang="cs-CZ" dirty="0" smtClean="0"/>
                  <a:t>, tak dostaneme všeobecný vzorec na výpočet objemu rotačního tělesa:</a:t>
                </a:r>
              </a:p>
              <a:p>
                <a:pPr marL="0" indent="0">
                  <a:buNone/>
                </a:pPr>
                <a14:m>
                  <m:oMathPara xmlns:m="http://schemas.openxmlformats.org/officeDocument/2006/math">
                    <m:oMathParaPr>
                      <m:jc m:val="centerGroup"/>
                    </m:oMathParaPr>
                    <m:oMath xmlns:m="http://schemas.openxmlformats.org/officeDocument/2006/math">
                      <m:r>
                        <a:rPr lang="cs-CZ" sz="2000" b="1" i="1" smtClean="0">
                          <a:latin typeface="Cambria Math" panose="02040503050406030204" pitchFamily="18" charset="0"/>
                        </a:rPr>
                        <m:t>𝒗</m:t>
                      </m:r>
                      <m:r>
                        <a:rPr lang="cs-CZ" sz="2000" b="1" i="1" smtClean="0">
                          <a:latin typeface="Cambria Math" panose="02040503050406030204" pitchFamily="18" charset="0"/>
                        </a:rPr>
                        <m:t>=</m:t>
                      </m:r>
                      <m:f>
                        <m:fPr>
                          <m:ctrlPr>
                            <a:rPr lang="cs-CZ" sz="2000" b="1" i="1" smtClean="0">
                              <a:latin typeface="Cambria Math" panose="02040503050406030204" pitchFamily="18" charset="0"/>
                            </a:rPr>
                          </m:ctrlPr>
                        </m:fPr>
                        <m:num>
                          <m:r>
                            <a:rPr lang="cs-CZ" sz="2000" b="1" i="1" smtClean="0">
                              <a:latin typeface="Cambria Math" panose="02040503050406030204" pitchFamily="18" charset="0"/>
                            </a:rPr>
                            <m:t>𝟏</m:t>
                          </m:r>
                        </m:num>
                        <m:den>
                          <m:r>
                            <a:rPr lang="cs-CZ" sz="2000" b="1" i="1" smtClean="0">
                              <a:latin typeface="Cambria Math" panose="02040503050406030204" pitchFamily="18" charset="0"/>
                            </a:rPr>
                            <m:t>𝒓</m:t>
                          </m:r>
                          <m:r>
                            <a:rPr lang="cs-CZ" sz="2000" b="1" i="1" smtClean="0">
                              <a:latin typeface="Cambria Math" panose="02040503050406030204" pitchFamily="18" charset="0"/>
                            </a:rPr>
                            <m:t>+</m:t>
                          </m:r>
                          <m:r>
                            <a:rPr lang="cs-CZ" sz="2000" b="1" i="1" smtClean="0">
                              <a:latin typeface="Cambria Math" panose="02040503050406030204" pitchFamily="18" charset="0"/>
                            </a:rPr>
                            <m:t>𝟏</m:t>
                          </m:r>
                        </m:den>
                      </m:f>
                      <m:sSub>
                        <m:sSubPr>
                          <m:ctrlPr>
                            <a:rPr lang="cs-CZ" sz="2000" b="1" i="1" smtClean="0">
                              <a:latin typeface="Cambria Math" panose="02040503050406030204" pitchFamily="18" charset="0"/>
                            </a:rPr>
                          </m:ctrlPr>
                        </m:sSubPr>
                        <m:e>
                          <m:r>
                            <a:rPr lang="cs-CZ" sz="2000" b="1" i="1" smtClean="0">
                              <a:latin typeface="Cambria Math" panose="02040503050406030204" pitchFamily="18" charset="0"/>
                            </a:rPr>
                            <m:t>𝒈</m:t>
                          </m:r>
                        </m:e>
                        <m:sub>
                          <m:r>
                            <a:rPr lang="cs-CZ" sz="2000" b="1" i="1" smtClean="0">
                              <a:latin typeface="Cambria Math" panose="02040503050406030204" pitchFamily="18" charset="0"/>
                            </a:rPr>
                            <m:t>𝒙</m:t>
                          </m:r>
                        </m:sub>
                      </m:sSub>
                      <m:r>
                        <a:rPr lang="cs-CZ" sz="2000" b="1" i="1" smtClean="0">
                          <a:latin typeface="Cambria Math" panose="02040503050406030204" pitchFamily="18" charset="0"/>
                        </a:rPr>
                        <m:t>𝑳</m:t>
                      </m:r>
                    </m:oMath>
                  </m:oMathPara>
                </a14:m>
                <a:endParaRPr lang="en-GB" sz="2000" b="1"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3" y="2160589"/>
                <a:ext cx="5497043" cy="3880773"/>
              </a:xfrm>
              <a:blipFill>
                <a:blip r:embed="rId2"/>
                <a:stretch>
                  <a:fillRect l="-222" t="-942" r="-1996"/>
                </a:stretch>
              </a:blipFill>
            </p:spPr>
            <p:txBody>
              <a:bodyPr/>
              <a:lstStyle/>
              <a:p>
                <a:r>
                  <a:rPr lang="cs-CZ">
                    <a:noFill/>
                  </a:rPr>
                  <a:t> </a:t>
                </a:r>
              </a:p>
            </p:txBody>
          </p:sp>
        </mc:Fallback>
      </mc:AlternateContent>
      <p:pic>
        <p:nvPicPr>
          <p:cNvPr id="4" name="Picture 4" descr="C:\výuka\výuka 2003-2004 LS\Dendrometrie I bakaláři prezenční\pomocné soubory\obrázky\3-07.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166" y="1865674"/>
            <a:ext cx="3592286" cy="325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obsah 2"/>
          <p:cNvSpPr txBox="1">
            <a:spLocks/>
          </p:cNvSpPr>
          <p:nvPr/>
        </p:nvSpPr>
        <p:spPr>
          <a:xfrm>
            <a:off x="7124413" y="5080020"/>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p:spTree>
    <p:extLst>
      <p:ext uri="{BB962C8B-B14F-4D97-AF65-F5344CB8AC3E}">
        <p14:creationId xmlns:p14="http://schemas.microsoft.com/office/powerpoint/2010/main" val="389420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Stereometrické způsoby stanovení </a:t>
            </a:r>
            <a:r>
              <a:rPr lang="cs-CZ" dirty="0"/>
              <a:t>objemu </a:t>
            </a:r>
            <a:r>
              <a:rPr lang="cs-CZ" dirty="0" smtClean="0"/>
              <a:t>stromu – znalost g</a:t>
            </a:r>
            <a:r>
              <a:rPr lang="cs-CZ" baseline="-25000" dirty="0" smtClean="0"/>
              <a:t>0</a:t>
            </a:r>
            <a:r>
              <a:rPr lang="cs-CZ" dirty="0" smtClean="0"/>
              <a:t> na čele kmene</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r>
                  <a:rPr lang="cs-CZ" dirty="0" smtClean="0"/>
                  <a:t>Válec (r=0)					</a:t>
                </a:r>
                <a14:m>
                  <m:oMath xmlns:m="http://schemas.openxmlformats.org/officeDocument/2006/math">
                    <m:r>
                      <a:rPr lang="cs-CZ" b="0" i="1" smtClean="0">
                        <a:latin typeface="Cambria Math" panose="02040503050406030204" pitchFamily="18" charset="0"/>
                      </a:rPr>
                      <m:t>𝑣</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r>
                          <a:rPr lang="cs-CZ" b="0" i="1" smtClean="0">
                            <a:latin typeface="Cambria Math" panose="02040503050406030204" pitchFamily="18" charset="0"/>
                          </a:rPr>
                          <m:t>0</m:t>
                        </m:r>
                      </m:sub>
                    </m:sSub>
                    <m:r>
                      <a:rPr lang="cs-CZ" b="0" i="1" smtClean="0">
                        <a:latin typeface="Cambria Math" panose="02040503050406030204" pitchFamily="18" charset="0"/>
                      </a:rPr>
                      <m:t>𝐿</m:t>
                    </m:r>
                  </m:oMath>
                </a14:m>
                <a:endParaRPr lang="cs-CZ" b="0" dirty="0" smtClean="0"/>
              </a:p>
              <a:p>
                <a:pPr marL="0" indent="0">
                  <a:buNone/>
                </a:pPr>
                <a:endParaRPr lang="cs-CZ" b="0" dirty="0" smtClean="0"/>
              </a:p>
              <a:p>
                <a:r>
                  <a:rPr lang="cs-CZ" dirty="0" smtClean="0"/>
                  <a:t>Paraboloid (r=1)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sSub>
                      <m:sSubPr>
                        <m:ctrlPr>
                          <a:rPr lang="cs-CZ" i="1">
                            <a:latin typeface="Cambria Math" panose="02040503050406030204" pitchFamily="18" charset="0"/>
                          </a:rPr>
                        </m:ctrlPr>
                      </m:sSubPr>
                      <m:e>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rPr>
                          <m:t>𝑔</m:t>
                        </m:r>
                      </m:e>
                      <m:sub>
                        <m:r>
                          <a:rPr lang="cs-CZ" i="1">
                            <a:latin typeface="Cambria Math" panose="02040503050406030204" pitchFamily="18" charset="0"/>
                          </a:rPr>
                          <m:t>0</m:t>
                        </m:r>
                      </m:sub>
                    </m:sSub>
                    <m:r>
                      <a:rPr lang="cs-CZ" i="1">
                        <a:latin typeface="Cambria Math" panose="02040503050406030204" pitchFamily="18" charset="0"/>
                      </a:rPr>
                      <m:t>𝐿</m:t>
                    </m:r>
                  </m:oMath>
                </a14:m>
                <a:endParaRPr lang="cs-CZ" dirty="0" smtClean="0"/>
              </a:p>
              <a:p>
                <a:pPr marL="0" indent="0">
                  <a:buNone/>
                </a:pPr>
                <a:endParaRPr lang="cs-CZ" dirty="0" smtClean="0"/>
              </a:p>
              <a:p>
                <a:r>
                  <a:rPr lang="cs-CZ" dirty="0" smtClean="0"/>
                  <a:t>Kužel (r=2)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sSub>
                      <m:sSubPr>
                        <m:ctrlPr>
                          <a:rPr lang="cs-CZ" i="1">
                            <a:latin typeface="Cambria Math" panose="02040503050406030204" pitchFamily="18" charset="0"/>
                          </a:rPr>
                        </m:ctrlPr>
                      </m:sSubPr>
                      <m:e>
                        <m:f>
                          <m:fPr>
                            <m:ctrlPr>
                              <a:rPr lang="cs-CZ" i="1">
                                <a:latin typeface="Cambria Math" panose="02040503050406030204" pitchFamily="18" charset="0"/>
                              </a:rPr>
                            </m:ctrlPr>
                          </m:fPr>
                          <m:num>
                            <m:r>
                              <a:rPr lang="cs-CZ" i="1">
                                <a:latin typeface="Cambria Math" panose="02040503050406030204" pitchFamily="18" charset="0"/>
                              </a:rPr>
                              <m:t>1</m:t>
                            </m:r>
                          </m:num>
                          <m:den>
                            <m:r>
                              <a:rPr lang="cs-CZ" b="0" i="1" smtClean="0">
                                <a:latin typeface="Cambria Math" panose="02040503050406030204" pitchFamily="18" charset="0"/>
                              </a:rPr>
                              <m:t>3</m:t>
                            </m:r>
                          </m:den>
                        </m:f>
                        <m:r>
                          <a:rPr lang="cs-CZ" i="1">
                            <a:latin typeface="Cambria Math" panose="02040503050406030204" pitchFamily="18" charset="0"/>
                          </a:rPr>
                          <m:t>𝑔</m:t>
                        </m:r>
                      </m:e>
                      <m:sub>
                        <m:r>
                          <a:rPr lang="cs-CZ" i="1">
                            <a:latin typeface="Cambria Math" panose="02040503050406030204" pitchFamily="18" charset="0"/>
                          </a:rPr>
                          <m:t>0</m:t>
                        </m:r>
                      </m:sub>
                    </m:sSub>
                    <m:r>
                      <a:rPr lang="cs-CZ" i="1">
                        <a:latin typeface="Cambria Math" panose="02040503050406030204" pitchFamily="18" charset="0"/>
                      </a:rPr>
                      <m:t>𝐿</m:t>
                    </m:r>
                  </m:oMath>
                </a14:m>
                <a:endParaRPr lang="cs-CZ" dirty="0" smtClean="0"/>
              </a:p>
              <a:p>
                <a:pPr marL="0" indent="0">
                  <a:buNone/>
                </a:pPr>
                <a:endParaRPr lang="cs-CZ" dirty="0" smtClean="0"/>
              </a:p>
              <a:p>
                <a:r>
                  <a:rPr lang="cs-CZ" dirty="0" err="1" smtClean="0"/>
                  <a:t>Neiloid</a:t>
                </a:r>
                <a:r>
                  <a:rPr lang="cs-CZ" dirty="0" smtClean="0"/>
                  <a:t> (r=3)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sSub>
                      <m:sSubPr>
                        <m:ctrlPr>
                          <a:rPr lang="cs-CZ" i="1">
                            <a:latin typeface="Cambria Math" panose="02040503050406030204" pitchFamily="18" charset="0"/>
                          </a:rPr>
                        </m:ctrlPr>
                      </m:sSubPr>
                      <m:e>
                        <m:f>
                          <m:fPr>
                            <m:ctrlPr>
                              <a:rPr lang="cs-CZ" i="1">
                                <a:latin typeface="Cambria Math" panose="02040503050406030204" pitchFamily="18" charset="0"/>
                              </a:rPr>
                            </m:ctrlPr>
                          </m:fPr>
                          <m:num>
                            <m:r>
                              <a:rPr lang="cs-CZ" i="1">
                                <a:latin typeface="Cambria Math" panose="02040503050406030204" pitchFamily="18" charset="0"/>
                              </a:rPr>
                              <m:t>1</m:t>
                            </m:r>
                          </m:num>
                          <m:den>
                            <m:r>
                              <a:rPr lang="cs-CZ" b="0" i="1" smtClean="0">
                                <a:latin typeface="Cambria Math" panose="02040503050406030204" pitchFamily="18" charset="0"/>
                              </a:rPr>
                              <m:t>4</m:t>
                            </m:r>
                          </m:den>
                        </m:f>
                        <m:r>
                          <a:rPr lang="cs-CZ" i="1">
                            <a:latin typeface="Cambria Math" panose="02040503050406030204" pitchFamily="18" charset="0"/>
                          </a:rPr>
                          <m:t>𝑔</m:t>
                        </m:r>
                      </m:e>
                      <m:sub>
                        <m:r>
                          <a:rPr lang="cs-CZ" i="1">
                            <a:latin typeface="Cambria Math" panose="02040503050406030204" pitchFamily="18" charset="0"/>
                          </a:rPr>
                          <m:t>0</m:t>
                        </m:r>
                      </m:sub>
                    </m:sSub>
                    <m:r>
                      <a:rPr lang="cs-CZ" i="1">
                        <a:latin typeface="Cambria Math" panose="02040503050406030204" pitchFamily="18" charset="0"/>
                      </a:rPr>
                      <m:t>𝐿</m:t>
                    </m:r>
                  </m:oMath>
                </a14:m>
                <a:endParaRPr lang="cs-CZ" dirty="0"/>
              </a:p>
              <a:p>
                <a:endParaRPr lang="cs-CZ" dirty="0"/>
              </a:p>
              <a:p>
                <a:endParaRPr lang="cs-CZ" dirty="0" smtClean="0"/>
              </a:p>
              <a:p>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cs-CZ">
                    <a:noFill/>
                  </a:rPr>
                  <a:t> </a:t>
                </a:r>
              </a:p>
            </p:txBody>
          </p:sp>
        </mc:Fallback>
      </mc:AlternateContent>
    </p:spTree>
    <p:extLst>
      <p:ext uri="{BB962C8B-B14F-4D97-AF65-F5344CB8AC3E}">
        <p14:creationId xmlns:p14="http://schemas.microsoft.com/office/powerpoint/2010/main" val="300061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Stereometrické způsoby stanovení </a:t>
            </a:r>
            <a:r>
              <a:rPr lang="cs-CZ" dirty="0"/>
              <a:t>objemu stromu </a:t>
            </a:r>
            <a:r>
              <a:rPr lang="cs-CZ" dirty="0" smtClean="0"/>
              <a:t>- znalost g</a:t>
            </a:r>
            <a:r>
              <a:rPr lang="cs-CZ" baseline="-25000" dirty="0" smtClean="0"/>
              <a:t>1/2</a:t>
            </a:r>
            <a:r>
              <a:rPr lang="cs-CZ" dirty="0" smtClean="0"/>
              <a:t> v polovině délky </a:t>
            </a:r>
            <a:r>
              <a:rPr lang="cs-CZ" dirty="0"/>
              <a:t>kmene</a:t>
            </a:r>
            <a:endParaRPr lang="en-GB"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lstStyle/>
              <a:p>
                <a:r>
                  <a:rPr lang="cs-CZ" dirty="0" smtClean="0"/>
                  <a:t>Válec (r=0)					</a:t>
                </a:r>
                <a14:m>
                  <m:oMath xmlns:m="http://schemas.openxmlformats.org/officeDocument/2006/math">
                    <m:r>
                      <a:rPr lang="cs-CZ" b="1" i="1">
                        <a:latin typeface="Cambria Math" panose="02040503050406030204" pitchFamily="18" charset="0"/>
                      </a:rPr>
                      <m:t>𝒗</m:t>
                    </m:r>
                    <m:r>
                      <a:rPr lang="cs-CZ" b="1" i="1">
                        <a:latin typeface="Cambria Math" panose="02040503050406030204" pitchFamily="18" charset="0"/>
                      </a:rPr>
                      <m:t>=</m:t>
                    </m:r>
                    <m:sSub>
                      <m:sSubPr>
                        <m:ctrlPr>
                          <a:rPr lang="cs-CZ" b="1" i="1">
                            <a:latin typeface="Cambria Math" panose="02040503050406030204" pitchFamily="18" charset="0"/>
                          </a:rPr>
                        </m:ctrlPr>
                      </m:sSubPr>
                      <m:e>
                        <m:r>
                          <a:rPr lang="cs-CZ" b="1" i="1">
                            <a:latin typeface="Cambria Math" panose="02040503050406030204" pitchFamily="18" charset="0"/>
                          </a:rPr>
                          <m:t>𝒈</m:t>
                        </m:r>
                      </m:e>
                      <m:sub>
                        <m:r>
                          <a:rPr lang="cs-CZ" b="1" i="1" smtClean="0">
                            <a:latin typeface="Cambria Math" panose="02040503050406030204" pitchFamily="18" charset="0"/>
                          </a:rPr>
                          <m:t>𝟏</m:t>
                        </m:r>
                        <m:r>
                          <a:rPr lang="cs-CZ" b="1" i="1" smtClean="0">
                            <a:latin typeface="Cambria Math" panose="02040503050406030204" pitchFamily="18" charset="0"/>
                          </a:rPr>
                          <m:t>/</m:t>
                        </m:r>
                        <m:r>
                          <a:rPr lang="cs-CZ" b="1" i="1" smtClean="0">
                            <a:latin typeface="Cambria Math" panose="02040503050406030204" pitchFamily="18" charset="0"/>
                          </a:rPr>
                          <m:t>𝟐</m:t>
                        </m:r>
                      </m:sub>
                    </m:sSub>
                    <m:r>
                      <a:rPr lang="cs-CZ" b="1" i="1">
                        <a:latin typeface="Cambria Math" panose="02040503050406030204" pitchFamily="18" charset="0"/>
                      </a:rPr>
                      <m:t>𝑳</m:t>
                    </m:r>
                  </m:oMath>
                </a14:m>
                <a:endParaRPr lang="cs-CZ" b="1" dirty="0"/>
              </a:p>
              <a:p>
                <a:pPr marL="0" indent="0">
                  <a:buNone/>
                </a:pPr>
                <a:endParaRPr lang="cs-CZ" dirty="0"/>
              </a:p>
              <a:p>
                <a:r>
                  <a:rPr lang="cs-CZ" dirty="0"/>
                  <a:t>Paraboloid (r=1)				</a:t>
                </a:r>
                <a14:m>
                  <m:oMath xmlns:m="http://schemas.openxmlformats.org/officeDocument/2006/math">
                    <m:r>
                      <a:rPr lang="cs-CZ" b="1" i="1">
                        <a:latin typeface="Cambria Math" panose="02040503050406030204" pitchFamily="18" charset="0"/>
                      </a:rPr>
                      <m:t>𝒗</m:t>
                    </m:r>
                    <m:r>
                      <a:rPr lang="cs-CZ" b="1" i="1">
                        <a:latin typeface="Cambria Math" panose="02040503050406030204" pitchFamily="18" charset="0"/>
                      </a:rPr>
                      <m:t>=</m:t>
                    </m:r>
                    <m:sSub>
                      <m:sSubPr>
                        <m:ctrlPr>
                          <a:rPr lang="cs-CZ" b="1" i="1">
                            <a:latin typeface="Cambria Math" panose="02040503050406030204" pitchFamily="18" charset="0"/>
                          </a:rPr>
                        </m:ctrlPr>
                      </m:sSubPr>
                      <m:e>
                        <m:r>
                          <a:rPr lang="cs-CZ" b="1" i="1">
                            <a:latin typeface="Cambria Math" panose="02040503050406030204" pitchFamily="18" charset="0"/>
                          </a:rPr>
                          <m:t>𝒈</m:t>
                        </m:r>
                      </m:e>
                      <m:sub>
                        <m:r>
                          <a:rPr lang="cs-CZ" b="1" i="1">
                            <a:latin typeface="Cambria Math" panose="02040503050406030204" pitchFamily="18" charset="0"/>
                          </a:rPr>
                          <m:t>𝟏</m:t>
                        </m:r>
                        <m:r>
                          <a:rPr lang="cs-CZ" b="1" i="1">
                            <a:latin typeface="Cambria Math" panose="02040503050406030204" pitchFamily="18" charset="0"/>
                          </a:rPr>
                          <m:t>/</m:t>
                        </m:r>
                        <m:r>
                          <a:rPr lang="cs-CZ" b="1" i="1">
                            <a:latin typeface="Cambria Math" panose="02040503050406030204" pitchFamily="18" charset="0"/>
                          </a:rPr>
                          <m:t>𝟐</m:t>
                        </m:r>
                      </m:sub>
                    </m:sSub>
                    <m:r>
                      <a:rPr lang="cs-CZ" b="1" i="1">
                        <a:latin typeface="Cambria Math" panose="02040503050406030204" pitchFamily="18" charset="0"/>
                      </a:rPr>
                      <m:t>𝑳</m:t>
                    </m:r>
                  </m:oMath>
                </a14:m>
                <a:endParaRPr lang="cs-CZ" b="1" dirty="0" smtClean="0"/>
              </a:p>
              <a:p>
                <a:pPr marL="0" indent="0">
                  <a:buNone/>
                </a:pPr>
                <a:endParaRPr lang="cs-CZ" b="1" dirty="0"/>
              </a:p>
              <a:p>
                <a:r>
                  <a:rPr lang="cs-CZ" dirty="0"/>
                  <a:t>Kužel (r=2)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sSub>
                      <m:sSubPr>
                        <m:ctrlPr>
                          <a:rPr lang="cs-CZ" i="1">
                            <a:latin typeface="Cambria Math" panose="02040503050406030204" pitchFamily="18" charset="0"/>
                          </a:rPr>
                        </m:ctrlPr>
                      </m:sSubPr>
                      <m:e>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rPr>
                          <m:t>𝑔</m:t>
                        </m:r>
                      </m:e>
                      <m:sub>
                        <m:r>
                          <a:rPr lang="cs-CZ" b="0" i="1" smtClean="0">
                            <a:latin typeface="Cambria Math" panose="02040503050406030204" pitchFamily="18" charset="0"/>
                          </a:rPr>
                          <m:t>1/2</m:t>
                        </m:r>
                      </m:sub>
                    </m:sSub>
                    <m:r>
                      <a:rPr lang="cs-CZ" i="1">
                        <a:latin typeface="Cambria Math" panose="02040503050406030204" pitchFamily="18" charset="0"/>
                      </a:rPr>
                      <m:t>𝐿</m:t>
                    </m:r>
                  </m:oMath>
                </a14:m>
                <a:endParaRPr lang="cs-CZ" dirty="0"/>
              </a:p>
              <a:p>
                <a:pPr marL="0" indent="0">
                  <a:buNone/>
                </a:pPr>
                <a:endParaRPr lang="cs-CZ" dirty="0"/>
              </a:p>
              <a:p>
                <a:r>
                  <a:rPr lang="cs-CZ" dirty="0" err="1"/>
                  <a:t>Neiloid</a:t>
                </a:r>
                <a:r>
                  <a:rPr lang="cs-CZ" dirty="0"/>
                  <a:t> (r=3)					</a:t>
                </a:r>
                <a14:m>
                  <m:oMath xmlns:m="http://schemas.openxmlformats.org/officeDocument/2006/math">
                    <m:r>
                      <a:rPr lang="cs-CZ" i="1">
                        <a:latin typeface="Cambria Math" panose="02040503050406030204" pitchFamily="18" charset="0"/>
                      </a:rPr>
                      <m:t>𝑣</m:t>
                    </m:r>
                    <m:r>
                      <a:rPr lang="cs-CZ" i="1">
                        <a:latin typeface="Cambria Math" panose="02040503050406030204" pitchFamily="18" charset="0"/>
                      </a:rPr>
                      <m:t>=</m:t>
                    </m:r>
                    <m:sSub>
                      <m:sSubPr>
                        <m:ctrlPr>
                          <a:rPr lang="cs-CZ" i="1">
                            <a:latin typeface="Cambria Math" panose="02040503050406030204" pitchFamily="18" charset="0"/>
                          </a:rPr>
                        </m:ctrlPr>
                      </m:sSubPr>
                      <m:e>
                        <m:r>
                          <a:rPr lang="cs-CZ" b="0" i="1" smtClean="0">
                            <a:latin typeface="Cambria Math" panose="02040503050406030204" pitchFamily="18" charset="0"/>
                          </a:rPr>
                          <m:t>2</m:t>
                        </m:r>
                        <m:r>
                          <a:rPr lang="cs-CZ" i="1">
                            <a:latin typeface="Cambria Math" panose="02040503050406030204" pitchFamily="18" charset="0"/>
                          </a:rPr>
                          <m:t>𝑔</m:t>
                        </m:r>
                      </m:e>
                      <m:sub>
                        <m:r>
                          <a:rPr lang="cs-CZ" b="0" i="1" smtClean="0">
                            <a:latin typeface="Cambria Math" panose="02040503050406030204" pitchFamily="18" charset="0"/>
                          </a:rPr>
                          <m:t>1/2</m:t>
                        </m:r>
                      </m:sub>
                    </m:sSub>
                    <m:r>
                      <a:rPr lang="cs-CZ" i="1">
                        <a:latin typeface="Cambria Math" panose="02040503050406030204" pitchFamily="18" charset="0"/>
                      </a:rPr>
                      <m:t>𝐿</m:t>
                    </m:r>
                  </m:oMath>
                </a14:m>
                <a:endParaRPr lang="cs-CZ" dirty="0"/>
              </a:p>
              <a:p>
                <a:endParaRPr lang="en-GB"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en-GB">
                    <a:noFill/>
                  </a:rPr>
                  <a:t> </a:t>
                </a:r>
              </a:p>
            </p:txBody>
          </p:sp>
        </mc:Fallback>
      </mc:AlternateContent>
    </p:spTree>
    <p:extLst>
      <p:ext uri="{BB962C8B-B14F-4D97-AF65-F5344CB8AC3E}">
        <p14:creationId xmlns:p14="http://schemas.microsoft.com/office/powerpoint/2010/main" val="2683686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Stereometrické způsoby stanovení </a:t>
            </a:r>
            <a:r>
              <a:rPr lang="cs-CZ" dirty="0"/>
              <a:t>objemu stromu - znalost </a:t>
            </a:r>
            <a:r>
              <a:rPr lang="cs-CZ" dirty="0" err="1" smtClean="0"/>
              <a:t>g</a:t>
            </a:r>
            <a:r>
              <a:rPr lang="cs-CZ" baseline="-25000" dirty="0" err="1"/>
              <a:t>a</a:t>
            </a:r>
            <a:r>
              <a:rPr lang="cs-CZ" dirty="0" smtClean="0"/>
              <a:t> na libovolném místě na kmeni</a:t>
            </a:r>
            <a:endParaRPr lang="en-GB" dirty="0"/>
          </a:p>
        </p:txBody>
      </p:sp>
      <p:pic>
        <p:nvPicPr>
          <p:cNvPr id="4" name="Picture 4" descr="D:\výuka 2003-2004 LS\Dendrometrie I\pomocné soubory\obrázky\3-09.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6466" y="3461215"/>
            <a:ext cx="4178402" cy="24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obsah 2"/>
          <p:cNvSpPr txBox="1">
            <a:spLocks/>
          </p:cNvSpPr>
          <p:nvPr/>
        </p:nvSpPr>
        <p:spPr>
          <a:xfrm>
            <a:off x="4242771" y="5873489"/>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mc:AlternateContent xmlns:mc="http://schemas.openxmlformats.org/markup-compatibility/2006" xmlns:a14="http://schemas.microsoft.com/office/drawing/2010/main">
        <mc:Choice Requires="a14">
          <p:sp>
            <p:nvSpPr>
              <p:cNvPr id="6" name="TextovéPole 5"/>
              <p:cNvSpPr txBox="1"/>
              <p:nvPr/>
            </p:nvSpPr>
            <p:spPr>
              <a:xfrm>
                <a:off x="3763893" y="2368570"/>
                <a:ext cx="2472023" cy="6533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𝒗</m:t>
                      </m:r>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𝟏</m:t>
                          </m:r>
                        </m:num>
                        <m:den>
                          <m:r>
                            <a:rPr lang="cs-CZ" b="1" i="1" smtClean="0">
                              <a:latin typeface="Cambria Math" panose="02040503050406030204" pitchFamily="18" charset="0"/>
                            </a:rPr>
                            <m:t>𝒓</m:t>
                          </m:r>
                          <m:r>
                            <a:rPr lang="cs-CZ" b="1" i="1" smtClean="0">
                              <a:latin typeface="Cambria Math" panose="02040503050406030204" pitchFamily="18" charset="0"/>
                            </a:rPr>
                            <m:t>+</m:t>
                          </m:r>
                          <m:r>
                            <a:rPr lang="cs-CZ" b="1" i="1" smtClean="0">
                              <a:latin typeface="Cambria Math" panose="02040503050406030204" pitchFamily="18" charset="0"/>
                            </a:rPr>
                            <m:t>𝟏</m:t>
                          </m:r>
                        </m:den>
                      </m:f>
                      <m:sSub>
                        <m:sSubPr>
                          <m:ctrlPr>
                            <a:rPr lang="cs-CZ" b="1" i="1" smtClean="0">
                              <a:latin typeface="Cambria Math" panose="02040503050406030204" pitchFamily="18" charset="0"/>
                            </a:rPr>
                          </m:ctrlPr>
                        </m:sSubPr>
                        <m:e>
                          <m:r>
                            <a:rPr lang="cs-CZ" b="1" i="1" smtClean="0">
                              <a:latin typeface="Cambria Math" panose="02040503050406030204" pitchFamily="18" charset="0"/>
                            </a:rPr>
                            <m:t>𝒈</m:t>
                          </m:r>
                        </m:e>
                        <m:sub>
                          <m:r>
                            <a:rPr lang="cs-CZ" b="1" i="1" smtClean="0">
                              <a:latin typeface="Cambria Math" panose="02040503050406030204" pitchFamily="18" charset="0"/>
                            </a:rPr>
                            <m:t>𝒂</m:t>
                          </m:r>
                        </m:sub>
                      </m:sSub>
                      <m:sSup>
                        <m:sSupPr>
                          <m:ctrlPr>
                            <a:rPr lang="cs-CZ" b="1" i="1" smtClean="0">
                              <a:latin typeface="Cambria Math" panose="02040503050406030204" pitchFamily="18" charset="0"/>
                            </a:rPr>
                          </m:ctrlPr>
                        </m:sSupPr>
                        <m:e>
                          <m:d>
                            <m:dPr>
                              <m:ctrlPr>
                                <a:rPr lang="cs-CZ" b="1" i="1" smtClean="0">
                                  <a:latin typeface="Cambria Math" panose="02040503050406030204" pitchFamily="18" charset="0"/>
                                </a:rPr>
                              </m:ctrlPr>
                            </m:dPr>
                            <m:e>
                              <m:f>
                                <m:fPr>
                                  <m:ctrlPr>
                                    <a:rPr lang="cs-CZ" b="1" i="1" smtClean="0">
                                      <a:latin typeface="Cambria Math" panose="02040503050406030204" pitchFamily="18" charset="0"/>
                                    </a:rPr>
                                  </m:ctrlPr>
                                </m:fPr>
                                <m:num>
                                  <m:r>
                                    <a:rPr lang="cs-CZ" b="1" i="1" smtClean="0">
                                      <a:latin typeface="Cambria Math" panose="02040503050406030204" pitchFamily="18" charset="0"/>
                                    </a:rPr>
                                    <m:t>𝑳</m:t>
                                  </m:r>
                                </m:num>
                                <m:den>
                                  <m:r>
                                    <a:rPr lang="cs-CZ" b="1" i="1" smtClean="0">
                                      <a:latin typeface="Cambria Math" panose="02040503050406030204" pitchFamily="18" charset="0"/>
                                    </a:rPr>
                                    <m:t>𝑳</m:t>
                                  </m:r>
                                  <m:r>
                                    <a:rPr lang="cs-CZ" b="1" i="1" smtClean="0">
                                      <a:latin typeface="Cambria Math" panose="02040503050406030204" pitchFamily="18" charset="0"/>
                                    </a:rPr>
                                    <m:t>−</m:t>
                                  </m:r>
                                  <m:r>
                                    <a:rPr lang="cs-CZ" b="1" i="1" smtClean="0">
                                      <a:latin typeface="Cambria Math" panose="02040503050406030204" pitchFamily="18" charset="0"/>
                                    </a:rPr>
                                    <m:t>𝒂</m:t>
                                  </m:r>
                                </m:den>
                              </m:f>
                            </m:e>
                          </m:d>
                        </m:e>
                        <m:sup>
                          <m:r>
                            <a:rPr lang="cs-CZ" b="1" i="1" smtClean="0">
                              <a:latin typeface="Cambria Math" panose="02040503050406030204" pitchFamily="18" charset="0"/>
                            </a:rPr>
                            <m:t>𝒓</m:t>
                          </m:r>
                        </m:sup>
                      </m:sSup>
                      <m:r>
                        <a:rPr lang="cs-CZ" b="1" i="1" smtClean="0">
                          <a:latin typeface="Cambria Math" panose="02040503050406030204" pitchFamily="18" charset="0"/>
                        </a:rPr>
                        <m:t>𝑳</m:t>
                      </m:r>
                    </m:oMath>
                  </m:oMathPara>
                </a14:m>
                <a:endParaRPr lang="cs-CZ" b="1"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763893" y="2368570"/>
                <a:ext cx="2472023" cy="653384"/>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05397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Stereometrické způsoby stanovení </a:t>
            </a:r>
            <a:r>
              <a:rPr lang="cs-CZ" dirty="0"/>
              <a:t>objemu </a:t>
            </a:r>
            <a:r>
              <a:rPr lang="cs-CZ" dirty="0" smtClean="0"/>
              <a:t>stromu – určení objemu pouze části kmene</a:t>
            </a:r>
            <a:endParaRPr lang="en-GB" dirty="0"/>
          </a:p>
        </p:txBody>
      </p:sp>
      <p:grpSp>
        <p:nvGrpSpPr>
          <p:cNvPr id="4" name="Group 10"/>
          <p:cNvGrpSpPr>
            <a:grpSpLocks/>
          </p:cNvGrpSpPr>
          <p:nvPr/>
        </p:nvGrpSpPr>
        <p:grpSpPr bwMode="auto">
          <a:xfrm>
            <a:off x="2759815" y="3162350"/>
            <a:ext cx="4419600" cy="2798763"/>
            <a:chOff x="96" y="1728"/>
            <a:chExt cx="2784" cy="1763"/>
          </a:xfrm>
        </p:grpSpPr>
        <p:pic>
          <p:nvPicPr>
            <p:cNvPr id="5" name="Picture 3" descr="D:\výuka 2003-2004 LS\Dendrometrie I\pomocné soubory\obrázky\3-1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728"/>
              <a:ext cx="2784"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a:off x="288" y="2928"/>
              <a:ext cx="624" cy="0"/>
            </a:xfrm>
            <a:prstGeom prst="line">
              <a:avLst/>
            </a:prstGeom>
            <a:noFill/>
            <a:ln w="254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7" name="Text Box 8"/>
            <p:cNvSpPr txBox="1">
              <a:spLocks noChangeArrowheads="1"/>
            </p:cNvSpPr>
            <p:nvPr/>
          </p:nvSpPr>
          <p:spPr bwMode="auto">
            <a:xfrm>
              <a:off x="480" y="2736"/>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600" b="1">
                  <a:solidFill>
                    <a:schemeClr val="tx1"/>
                  </a:solidFill>
                </a:rPr>
                <a:t>L</a:t>
              </a:r>
              <a:r>
                <a:rPr lang="cs-CZ" altLang="cs-CZ" sz="1600" b="1" baseline="-25000">
                  <a:solidFill>
                    <a:schemeClr val="tx1"/>
                  </a:solidFill>
                </a:rPr>
                <a:t>n</a:t>
              </a:r>
              <a:endParaRPr lang="cs-CZ" altLang="cs-CZ" sz="1600" b="1">
                <a:solidFill>
                  <a:schemeClr val="tx1"/>
                </a:solidFill>
              </a:endParaRPr>
            </a:p>
          </p:txBody>
        </p:sp>
        <p:sp>
          <p:nvSpPr>
            <p:cNvPr id="8" name="Rectangle 9"/>
            <p:cNvSpPr>
              <a:spLocks noChangeArrowheads="1"/>
            </p:cNvSpPr>
            <p:nvPr/>
          </p:nvSpPr>
          <p:spPr bwMode="auto">
            <a:xfrm>
              <a:off x="949" y="2718"/>
              <a:ext cx="96"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cs-CZ" altLang="cs-CZ">
                <a:solidFill>
                  <a:schemeClr val="tx1"/>
                </a:solidFill>
                <a:latin typeface="Tahoma" panose="020B0604030504040204" pitchFamily="34" charset="0"/>
              </a:endParaRPr>
            </a:p>
          </p:txBody>
        </p:sp>
      </p:grpSp>
      <p:sp>
        <p:nvSpPr>
          <p:cNvPr id="9" name="Zástupný symbol pro obsah 2"/>
          <p:cNvSpPr txBox="1">
            <a:spLocks/>
          </p:cNvSpPr>
          <p:nvPr/>
        </p:nvSpPr>
        <p:spPr>
          <a:xfrm>
            <a:off x="4236719" y="6265913"/>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mc:AlternateContent xmlns:mc="http://schemas.openxmlformats.org/markup-compatibility/2006" xmlns:a14="http://schemas.microsoft.com/office/drawing/2010/main">
        <mc:Choice Requires="a14">
          <p:sp>
            <p:nvSpPr>
              <p:cNvPr id="10" name="TextovéPole 9"/>
              <p:cNvSpPr txBox="1"/>
              <p:nvPr/>
            </p:nvSpPr>
            <p:spPr>
              <a:xfrm>
                <a:off x="3154270" y="2235200"/>
                <a:ext cx="364279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𝑣</m:t>
                      </m:r>
                      <m:r>
                        <a:rPr lang="cs-CZ" b="0" i="1" smtClean="0">
                          <a:latin typeface="Cambria Math" panose="02040503050406030204" pitchFamily="18" charset="0"/>
                        </a:rPr>
                        <m:t>=</m:t>
                      </m:r>
                      <m:d>
                        <m:dPr>
                          <m:ctrlPr>
                            <a:rPr lang="cs-CZ" b="0" i="1" smtClean="0">
                              <a:latin typeface="Cambria Math" panose="02040503050406030204" pitchFamily="18" charset="0"/>
                            </a:rPr>
                          </m:ctrlPr>
                        </m:dPr>
                        <m:e>
                          <m:f>
                            <m:fPr>
                              <m:ctrlPr>
                                <a:rPr lang="cs-CZ" b="1" i="1">
                                  <a:latin typeface="Cambria Math" panose="02040503050406030204" pitchFamily="18" charset="0"/>
                                </a:rPr>
                              </m:ctrlPr>
                            </m:fPr>
                            <m:num>
                              <m:r>
                                <a:rPr lang="cs-CZ" b="1" i="1">
                                  <a:latin typeface="Cambria Math" panose="02040503050406030204" pitchFamily="18" charset="0"/>
                                </a:rPr>
                                <m:t>𝟏</m:t>
                              </m:r>
                            </m:num>
                            <m:den>
                              <m:r>
                                <a:rPr lang="cs-CZ" b="1" i="1">
                                  <a:latin typeface="Cambria Math" panose="02040503050406030204" pitchFamily="18" charset="0"/>
                                </a:rPr>
                                <m:t>𝒓</m:t>
                              </m:r>
                              <m:r>
                                <a:rPr lang="cs-CZ" b="1" i="1">
                                  <a:latin typeface="Cambria Math" panose="02040503050406030204" pitchFamily="18" charset="0"/>
                                </a:rPr>
                                <m:t>+</m:t>
                              </m:r>
                              <m:r>
                                <a:rPr lang="cs-CZ" b="1" i="1">
                                  <a:latin typeface="Cambria Math" panose="02040503050406030204" pitchFamily="18" charset="0"/>
                                </a:rPr>
                                <m:t>𝟏</m:t>
                              </m:r>
                            </m:den>
                          </m:f>
                          <m:sSub>
                            <m:sSubPr>
                              <m:ctrlPr>
                                <a:rPr lang="cs-CZ" b="1" i="1">
                                  <a:latin typeface="Cambria Math" panose="02040503050406030204" pitchFamily="18" charset="0"/>
                                </a:rPr>
                              </m:ctrlPr>
                            </m:sSubPr>
                            <m:e>
                              <m:r>
                                <a:rPr lang="cs-CZ" b="1" i="1">
                                  <a:latin typeface="Cambria Math" panose="02040503050406030204" pitchFamily="18" charset="0"/>
                                </a:rPr>
                                <m:t>𝒈</m:t>
                              </m:r>
                            </m:e>
                            <m:sub>
                              <m:r>
                                <a:rPr lang="cs-CZ" b="1" i="1" smtClean="0">
                                  <a:latin typeface="Cambria Math" panose="02040503050406030204" pitchFamily="18" charset="0"/>
                                </a:rPr>
                                <m:t>𝟎</m:t>
                              </m:r>
                            </m:sub>
                          </m:sSub>
                          <m:r>
                            <a:rPr lang="cs-CZ" b="1" i="1">
                              <a:latin typeface="Cambria Math" panose="02040503050406030204" pitchFamily="18" charset="0"/>
                            </a:rPr>
                            <m:t>𝑳</m:t>
                          </m:r>
                          <m:r>
                            <m:rPr>
                              <m:nor/>
                            </m:rPr>
                            <a:rPr lang="en-GB" b="1" dirty="0"/>
                            <m:t> </m:t>
                          </m:r>
                        </m:e>
                      </m:d>
                      <m:r>
                        <a:rPr lang="cs-CZ" b="0" i="1" smtClean="0">
                          <a:latin typeface="Cambria Math" panose="02040503050406030204" pitchFamily="18" charset="0"/>
                        </a:rPr>
                        <m:t>−</m:t>
                      </m:r>
                      <m:d>
                        <m:dPr>
                          <m:ctrlPr>
                            <a:rPr lang="cs-CZ" i="1">
                              <a:latin typeface="Cambria Math" panose="02040503050406030204" pitchFamily="18" charset="0"/>
                            </a:rPr>
                          </m:ctrlPr>
                        </m:dPr>
                        <m:e>
                          <m:f>
                            <m:fPr>
                              <m:ctrlPr>
                                <a:rPr lang="cs-CZ" b="1" i="1">
                                  <a:latin typeface="Cambria Math" panose="02040503050406030204" pitchFamily="18" charset="0"/>
                                </a:rPr>
                              </m:ctrlPr>
                            </m:fPr>
                            <m:num>
                              <m:r>
                                <a:rPr lang="cs-CZ" b="1" i="1">
                                  <a:latin typeface="Cambria Math" panose="02040503050406030204" pitchFamily="18" charset="0"/>
                                </a:rPr>
                                <m:t>𝟏</m:t>
                              </m:r>
                            </m:num>
                            <m:den>
                              <m:r>
                                <a:rPr lang="cs-CZ" b="1" i="1">
                                  <a:latin typeface="Cambria Math" panose="02040503050406030204" pitchFamily="18" charset="0"/>
                                </a:rPr>
                                <m:t>𝒓</m:t>
                              </m:r>
                              <m:r>
                                <a:rPr lang="cs-CZ" b="1" i="1">
                                  <a:latin typeface="Cambria Math" panose="02040503050406030204" pitchFamily="18" charset="0"/>
                                </a:rPr>
                                <m:t>+</m:t>
                              </m:r>
                              <m:r>
                                <a:rPr lang="cs-CZ" b="1" i="1">
                                  <a:latin typeface="Cambria Math" panose="02040503050406030204" pitchFamily="18" charset="0"/>
                                </a:rPr>
                                <m:t>𝟏</m:t>
                              </m:r>
                            </m:den>
                          </m:f>
                          <m:sSub>
                            <m:sSubPr>
                              <m:ctrlPr>
                                <a:rPr lang="cs-CZ" b="1" i="1">
                                  <a:latin typeface="Cambria Math" panose="02040503050406030204" pitchFamily="18" charset="0"/>
                                </a:rPr>
                              </m:ctrlPr>
                            </m:sSubPr>
                            <m:e>
                              <m:r>
                                <a:rPr lang="cs-CZ" b="1" i="1">
                                  <a:latin typeface="Cambria Math" panose="02040503050406030204" pitchFamily="18" charset="0"/>
                                </a:rPr>
                                <m:t>𝒈</m:t>
                              </m:r>
                            </m:e>
                            <m:sub>
                              <m:r>
                                <a:rPr lang="cs-CZ" b="1" i="1" smtClean="0">
                                  <a:latin typeface="Cambria Math" panose="02040503050406030204" pitchFamily="18" charset="0"/>
                                </a:rPr>
                                <m:t>𝒏</m:t>
                              </m:r>
                            </m:sub>
                          </m:sSub>
                          <m:sSub>
                            <m:sSubPr>
                              <m:ctrlPr>
                                <a:rPr lang="cs-CZ" b="1" i="1" smtClean="0">
                                  <a:latin typeface="Cambria Math" panose="02040503050406030204" pitchFamily="18" charset="0"/>
                                </a:rPr>
                              </m:ctrlPr>
                            </m:sSubPr>
                            <m:e>
                              <m:r>
                                <a:rPr lang="cs-CZ" b="1" i="1" smtClean="0">
                                  <a:latin typeface="Cambria Math" panose="02040503050406030204" pitchFamily="18" charset="0"/>
                                </a:rPr>
                                <m:t>𝑳</m:t>
                              </m:r>
                            </m:e>
                            <m:sub>
                              <m:r>
                                <a:rPr lang="cs-CZ" b="1" i="1" smtClean="0">
                                  <a:latin typeface="Cambria Math" panose="02040503050406030204" pitchFamily="18" charset="0"/>
                                </a:rPr>
                                <m:t>𝒏</m:t>
                              </m:r>
                            </m:sub>
                          </m:sSub>
                          <m:r>
                            <m:rPr>
                              <m:nor/>
                            </m:rPr>
                            <a:rPr lang="en-GB" b="1" dirty="0"/>
                            <m:t> </m:t>
                          </m:r>
                        </m:e>
                      </m:d>
                    </m:oMath>
                  </m:oMathPara>
                </a14:m>
                <a:endParaRPr lang="cs-CZ"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3154270" y="2235200"/>
                <a:ext cx="3642792" cy="622350"/>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503295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Fyzikální způsoby stanovení </a:t>
            </a:r>
            <a:r>
              <a:rPr lang="cs-CZ" dirty="0"/>
              <a:t>objemu stromu</a:t>
            </a:r>
            <a:endParaRPr lang="en-GB" dirty="0"/>
          </a:p>
        </p:txBody>
      </p:sp>
      <p:sp>
        <p:nvSpPr>
          <p:cNvPr id="3" name="Zástupný symbol pro obsah 2"/>
          <p:cNvSpPr>
            <a:spLocks noGrp="1"/>
          </p:cNvSpPr>
          <p:nvPr>
            <p:ph idx="1"/>
          </p:nvPr>
        </p:nvSpPr>
        <p:spPr/>
        <p:txBody>
          <a:bodyPr/>
          <a:lstStyle/>
          <a:p>
            <a:r>
              <a:rPr lang="cs-CZ" dirty="0" smtClean="0"/>
              <a:t>Xylometrická metoda</a:t>
            </a:r>
          </a:p>
          <a:p>
            <a:r>
              <a:rPr lang="cs-CZ" dirty="0" smtClean="0"/>
              <a:t>Hydrostatická metoda</a:t>
            </a:r>
          </a:p>
          <a:p>
            <a:r>
              <a:rPr lang="cs-CZ" dirty="0"/>
              <a:t>M</a:t>
            </a:r>
            <a:r>
              <a:rPr lang="cs-CZ" dirty="0" smtClean="0"/>
              <a:t>etoda podle objemové hmotnosti</a:t>
            </a:r>
          </a:p>
          <a:p>
            <a:r>
              <a:rPr lang="cs-CZ" dirty="0" smtClean="0"/>
              <a:t>Metoda kombinovaná</a:t>
            </a:r>
            <a:endParaRPr lang="en-GB" dirty="0"/>
          </a:p>
        </p:txBody>
      </p:sp>
    </p:spTree>
    <p:extLst>
      <p:ext uri="{BB962C8B-B14F-4D97-AF65-F5344CB8AC3E}">
        <p14:creationId xmlns:p14="http://schemas.microsoft.com/office/powerpoint/2010/main" val="485907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Fyzikální způsoby stanovení </a:t>
            </a:r>
            <a:r>
              <a:rPr lang="cs-CZ" dirty="0"/>
              <a:t>objemu </a:t>
            </a:r>
            <a:r>
              <a:rPr lang="cs-CZ" dirty="0" smtClean="0"/>
              <a:t>stromu – xylometrická metoda</a:t>
            </a:r>
            <a:endParaRPr lang="en-GB" dirty="0"/>
          </a:p>
        </p:txBody>
      </p:sp>
      <p:sp>
        <p:nvSpPr>
          <p:cNvPr id="3" name="Zástupný symbol pro obsah 2"/>
          <p:cNvSpPr>
            <a:spLocks noGrp="1"/>
          </p:cNvSpPr>
          <p:nvPr>
            <p:ph idx="1"/>
          </p:nvPr>
        </p:nvSpPr>
        <p:spPr/>
        <p:txBody>
          <a:bodyPr/>
          <a:lstStyle/>
          <a:p>
            <a:r>
              <a:rPr lang="cs-CZ" i="1" dirty="0" smtClean="0"/>
              <a:t>Těleso ponořené do kapaliny vytlačí právě takové množství kapaliny, které se rovná objemu tělesa ponořeného</a:t>
            </a:r>
          </a:p>
          <a:p>
            <a:r>
              <a:rPr lang="cs-CZ" dirty="0" smtClean="0"/>
              <a:t>Využívají se pro to speciální nádoby – xylometry, např. </a:t>
            </a:r>
            <a:r>
              <a:rPr lang="cs-CZ" dirty="0" err="1" smtClean="0"/>
              <a:t>Hartigův</a:t>
            </a:r>
            <a:r>
              <a:rPr lang="cs-CZ" dirty="0"/>
              <a:t>,</a:t>
            </a:r>
            <a:r>
              <a:rPr lang="cs-CZ" dirty="0" smtClean="0"/>
              <a:t> </a:t>
            </a:r>
            <a:r>
              <a:rPr lang="cs-CZ" dirty="0" err="1" smtClean="0"/>
              <a:t>Böhmerleho</a:t>
            </a:r>
            <a:r>
              <a:rPr lang="cs-CZ" dirty="0"/>
              <a:t> </a:t>
            </a:r>
            <a:r>
              <a:rPr lang="cs-CZ" dirty="0" smtClean="0"/>
              <a:t>či Jungův</a:t>
            </a:r>
            <a:endParaRPr lang="en-GB" dirty="0"/>
          </a:p>
        </p:txBody>
      </p:sp>
      <p:pic>
        <p:nvPicPr>
          <p:cNvPr id="4" name="Picture 5" descr="D:\výuka 2003-2004 LS\Dendrometrie I\pomocné soubory\obrázky\3-11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645" y="3701142"/>
            <a:ext cx="2144683" cy="250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výuka 2003-2004 LS\Dendrometrie I\pomocné soubory\obrázky\3-11b.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534" y="3663334"/>
            <a:ext cx="1344862" cy="260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4242772" y="6272213"/>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p:spTree>
    <p:extLst>
      <p:ext uri="{BB962C8B-B14F-4D97-AF65-F5344CB8AC3E}">
        <p14:creationId xmlns:p14="http://schemas.microsoft.com/office/powerpoint/2010/main" val="2124062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Fyzikální způsoby stanovení </a:t>
            </a:r>
            <a:r>
              <a:rPr lang="cs-CZ" dirty="0"/>
              <a:t>objemu </a:t>
            </a:r>
            <a:r>
              <a:rPr lang="cs-CZ" dirty="0" smtClean="0"/>
              <a:t>stromu – hydrostatická metoda</a:t>
            </a:r>
            <a:endParaRPr lang="en-GB" dirty="0"/>
          </a:p>
        </p:txBody>
      </p:sp>
      <p:sp>
        <p:nvSpPr>
          <p:cNvPr id="3" name="Zástupný symbol pro obsah 2"/>
          <p:cNvSpPr>
            <a:spLocks noGrp="1"/>
          </p:cNvSpPr>
          <p:nvPr>
            <p:ph idx="1"/>
          </p:nvPr>
        </p:nvSpPr>
        <p:spPr/>
        <p:txBody>
          <a:bodyPr/>
          <a:lstStyle/>
          <a:p>
            <a:r>
              <a:rPr lang="cs-CZ" dirty="0" smtClean="0"/>
              <a:t>Využívá princip Archimedova zákona - </a:t>
            </a:r>
            <a:r>
              <a:rPr lang="cs-CZ" altLang="cs-CZ" i="1" dirty="0">
                <a:solidFill>
                  <a:schemeClr val="tx1"/>
                </a:solidFill>
              </a:rPr>
              <a:t>těleso ponořené do kapaliny je nadlehčováno silou rovnající se hmotnosti kapaliny tělesem </a:t>
            </a:r>
            <a:r>
              <a:rPr lang="cs-CZ" altLang="cs-CZ" i="1" dirty="0" smtClean="0">
                <a:solidFill>
                  <a:schemeClr val="tx1"/>
                </a:solidFill>
              </a:rPr>
              <a:t>vytlačené</a:t>
            </a:r>
          </a:p>
          <a:p>
            <a:pPr marL="0" indent="0">
              <a:buNone/>
            </a:pPr>
            <a:endParaRPr lang="cs-CZ" altLang="cs-CZ" dirty="0" smtClean="0">
              <a:solidFill>
                <a:schemeClr val="tx1"/>
              </a:solidFill>
            </a:endParaRPr>
          </a:p>
          <a:p>
            <a:r>
              <a:rPr lang="cs-CZ" dirty="0" smtClean="0">
                <a:solidFill>
                  <a:schemeClr val="tx1"/>
                </a:solidFill>
              </a:rPr>
              <a:t>Kmen nebo jiná část stromu se váží na suchu a pak zcela ponořená do vody o teplotě 4°C, rozdíl hmotností v kg se rovná objemu v dm</a:t>
            </a:r>
            <a:r>
              <a:rPr lang="cs-CZ" baseline="30000" dirty="0" smtClean="0">
                <a:solidFill>
                  <a:schemeClr val="tx1"/>
                </a:solidFill>
              </a:rPr>
              <a:t>3</a:t>
            </a:r>
            <a:endParaRPr lang="en-GB" baseline="30000" dirty="0"/>
          </a:p>
        </p:txBody>
      </p:sp>
    </p:spTree>
    <p:extLst>
      <p:ext uri="{BB962C8B-B14F-4D97-AF65-F5344CB8AC3E}">
        <p14:creationId xmlns:p14="http://schemas.microsoft.com/office/powerpoint/2010/main" val="1992854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Podélný profil kmene</a:t>
            </a:r>
            <a:endParaRPr lang="en-GB" dirty="0"/>
          </a:p>
        </p:txBody>
      </p:sp>
      <p:sp>
        <p:nvSpPr>
          <p:cNvPr id="3" name="Zástupný symbol pro obsah 2"/>
          <p:cNvSpPr>
            <a:spLocks noGrp="1"/>
          </p:cNvSpPr>
          <p:nvPr>
            <p:ph idx="1"/>
          </p:nvPr>
        </p:nvSpPr>
        <p:spPr>
          <a:xfrm>
            <a:off x="677334" y="2160589"/>
            <a:ext cx="4275666" cy="3880773"/>
          </a:xfrm>
        </p:spPr>
        <p:txBody>
          <a:bodyPr/>
          <a:lstStyle/>
          <a:p>
            <a:r>
              <a:rPr lang="cs-CZ" dirty="0" smtClean="0"/>
              <a:t>Tvar kmene v podélném směru je nejlépe popsán pomocí morfologické křivky kmene – MKK</a:t>
            </a:r>
          </a:p>
          <a:p>
            <a:pPr marL="0" indent="0">
              <a:buNone/>
            </a:pPr>
            <a:endParaRPr lang="cs-CZ" dirty="0" smtClean="0"/>
          </a:p>
          <a:p>
            <a:r>
              <a:rPr lang="cs-CZ" b="1" dirty="0" smtClean="0"/>
              <a:t>Morfologická křivka kmene </a:t>
            </a:r>
            <a:r>
              <a:rPr lang="cs-CZ" dirty="0" smtClean="0"/>
              <a:t>– průsečnice povrchu kmene a roviny procházející podélnou osou kmene</a:t>
            </a:r>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270000"/>
            <a:ext cx="3618006" cy="4557031"/>
          </a:xfrm>
          <a:prstGeom prst="rect">
            <a:avLst/>
          </a:prstGeom>
        </p:spPr>
      </p:pic>
      <p:sp>
        <p:nvSpPr>
          <p:cNvPr id="5" name="Zástupný symbol pro obsah 2"/>
          <p:cNvSpPr txBox="1">
            <a:spLocks/>
          </p:cNvSpPr>
          <p:nvPr/>
        </p:nvSpPr>
        <p:spPr>
          <a:xfrm>
            <a:off x="6029107" y="6041362"/>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a:t>(</a:t>
            </a:r>
            <a:r>
              <a:rPr lang="cs-CZ" sz="1400" dirty="0" smtClean="0"/>
              <a:t>Fabrika, 2015)</a:t>
            </a:r>
            <a:endParaRPr lang="en-GB" sz="1400" dirty="0"/>
          </a:p>
        </p:txBody>
      </p:sp>
    </p:spTree>
    <p:extLst>
      <p:ext uri="{BB962C8B-B14F-4D97-AF65-F5344CB8AC3E}">
        <p14:creationId xmlns:p14="http://schemas.microsoft.com/office/powerpoint/2010/main" val="104942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Fyzikální způsoby stanovení </a:t>
            </a:r>
            <a:r>
              <a:rPr lang="cs-CZ" dirty="0"/>
              <a:t>objemu </a:t>
            </a:r>
            <a:r>
              <a:rPr lang="cs-CZ" dirty="0" smtClean="0"/>
              <a:t>stromu – metoda podle objemové hmotnosti a metoda kombinovaná</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Objem tělesa </a:t>
                </a:r>
                <a:r>
                  <a:rPr lang="cs-CZ" i="1" dirty="0" smtClean="0"/>
                  <a:t>V</a:t>
                </a:r>
                <a:r>
                  <a:rPr lang="cs-CZ" dirty="0" smtClean="0"/>
                  <a:t> se určí jako podíl skutečné hmotnosti tělesa </a:t>
                </a:r>
                <a:r>
                  <a:rPr lang="cs-CZ" i="1" dirty="0" smtClean="0"/>
                  <a:t>m</a:t>
                </a:r>
                <a:r>
                  <a:rPr lang="cs-CZ" dirty="0" smtClean="0"/>
                  <a:t> a jeho </a:t>
                </a:r>
                <a:r>
                  <a:rPr lang="cs-CZ" i="1" dirty="0" smtClean="0"/>
                  <a:t>objemové hmotnosti </a:t>
                </a:r>
                <a:r>
                  <a:rPr lang="el-GR" i="1" dirty="0" smtClean="0"/>
                  <a:t>ρ</a:t>
                </a:r>
                <a:r>
                  <a:rPr lang="cs-CZ" dirty="0" smtClean="0"/>
                  <a:t> (hustoty materiálu). Objemová hmotnost se nejčastěji bere </a:t>
                </a:r>
                <a:r>
                  <a:rPr lang="cs-CZ" i="1" dirty="0" smtClean="0"/>
                  <a:t>z tabulek</a:t>
                </a:r>
                <a:r>
                  <a:rPr lang="cs-CZ" dirty="0" smtClean="0"/>
                  <a:t>, takže se tímto do výsledku vnáší chyba</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𝑉</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𝑚</m:t>
                          </m:r>
                        </m:num>
                        <m:den>
                          <m:r>
                            <a:rPr lang="cs-CZ" b="0" i="1" smtClean="0">
                              <a:latin typeface="Cambria Math" panose="02040503050406030204" pitchFamily="18" charset="0"/>
                              <a:ea typeface="Cambria Math" panose="02040503050406030204" pitchFamily="18" charset="0"/>
                            </a:rPr>
                            <m:t>𝜌</m:t>
                          </m:r>
                        </m:den>
                      </m:f>
                    </m:oMath>
                  </m:oMathPara>
                </a14:m>
                <a:endParaRPr lang="cs-CZ" dirty="0" smtClean="0"/>
              </a:p>
              <a:p>
                <a:pPr marL="0" indent="0">
                  <a:buNone/>
                </a:pPr>
                <a:endParaRPr lang="cs-CZ" dirty="0"/>
              </a:p>
              <a:p>
                <a:r>
                  <a:rPr lang="cs-CZ" dirty="0" smtClean="0"/>
                  <a:t>Pokud se objemová hmotnost skutečně zjistí (</a:t>
                </a:r>
                <a:r>
                  <a:rPr lang="cs-CZ" i="1" dirty="0" smtClean="0"/>
                  <a:t>z odebraných vzorků </a:t>
                </a:r>
                <a:r>
                  <a:rPr lang="cs-CZ" dirty="0" smtClean="0"/>
                  <a:t>– musím znát jejich skutečnou zváženou hmotnost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1">
                            <a:latin typeface="Cambria Math" panose="02040503050406030204" pitchFamily="18" charset="0"/>
                          </a:rPr>
                          <m:t>𝑣𝑧𝑜𝑟𝑘𝑢</m:t>
                        </m:r>
                      </m:sub>
                    </m:sSub>
                  </m:oMath>
                </a14:m>
                <a:r>
                  <a:rPr lang="cs-CZ" i="1" dirty="0" smtClean="0"/>
                  <a:t> </a:t>
                </a:r>
                <a:r>
                  <a:rPr lang="cs-CZ" dirty="0" smtClean="0"/>
                  <a:t>a  co nejpřesnější objem </a:t>
                </a:r>
                <a:r>
                  <a:rPr lang="cs-CZ" i="1" dirty="0" smtClean="0"/>
                  <a:t>v</a:t>
                </a:r>
                <a:r>
                  <a:rPr lang="cs-CZ" dirty="0" smtClean="0"/>
                  <a:t>), tak se výsledek zpřesní = </a:t>
                </a:r>
                <a:r>
                  <a:rPr lang="cs-CZ" i="1" dirty="0" smtClean="0"/>
                  <a:t>kombinovaná metoda</a:t>
                </a:r>
              </a:p>
              <a:p>
                <a:pPr marL="0" indent="0">
                  <a:buNone/>
                </a:pPr>
                <a:r>
                  <a:rPr lang="cs-CZ" dirty="0" smtClean="0"/>
                  <a:t>								</a:t>
                </a:r>
                <a14:m>
                  <m:oMath xmlns:m="http://schemas.openxmlformats.org/officeDocument/2006/math">
                    <m:r>
                      <a:rPr lang="cs-CZ" i="1">
                        <a:latin typeface="Cambria Math" panose="02040503050406030204" pitchFamily="18" charset="0"/>
                      </a:rPr>
                      <m:t>𝑉</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𝑚</m:t>
                        </m:r>
                      </m:num>
                      <m:den>
                        <m:sSub>
                          <m:sSubPr>
                            <m:ctrlPr>
                              <a:rPr lang="cs-CZ" i="1" smtClean="0">
                                <a:latin typeface="Cambria Math" panose="02040503050406030204" pitchFamily="18" charset="0"/>
                              </a:rPr>
                            </m:ctrlPr>
                          </m:sSubPr>
                          <m:e>
                            <m:r>
                              <a:rPr lang="cs-CZ" b="0" i="1" smtClean="0">
                                <a:latin typeface="Cambria Math" panose="02040503050406030204" pitchFamily="18" charset="0"/>
                              </a:rPr>
                              <m:t>𝑚</m:t>
                            </m:r>
                          </m:e>
                          <m:sub>
                            <m:r>
                              <a:rPr lang="cs-CZ" b="0" i="1" smtClean="0">
                                <a:latin typeface="Cambria Math" panose="02040503050406030204" pitchFamily="18" charset="0"/>
                              </a:rPr>
                              <m:t>𝑣𝑧𝑜𝑟𝑘𝑢</m:t>
                            </m:r>
                          </m:sub>
                        </m:sSub>
                      </m:den>
                    </m:f>
                  </m:oMath>
                </a14:m>
                <a:r>
                  <a:rPr lang="cs-CZ" i="1" dirty="0" smtClean="0"/>
                  <a:t>v</a:t>
                </a:r>
                <a:endParaRPr lang="en-GB" i="1"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942" r="-1348"/>
                </a:stretch>
              </a:blipFill>
            </p:spPr>
            <p:txBody>
              <a:bodyPr/>
              <a:lstStyle/>
              <a:p>
                <a:r>
                  <a:rPr lang="en-GB">
                    <a:noFill/>
                  </a:rPr>
                  <a:t> </a:t>
                </a:r>
              </a:p>
            </p:txBody>
          </p:sp>
        </mc:Fallback>
      </mc:AlternateContent>
    </p:spTree>
    <p:extLst>
      <p:ext uri="{BB962C8B-B14F-4D97-AF65-F5344CB8AC3E}">
        <p14:creationId xmlns:p14="http://schemas.microsoft.com/office/powerpoint/2010/main" val="1135020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Stanovení objemu ležícího kmene</a:t>
            </a:r>
            <a:endParaRPr lang="en-GB" dirty="0"/>
          </a:p>
        </p:txBody>
      </p:sp>
      <p:sp>
        <p:nvSpPr>
          <p:cNvPr id="3" name="Zástupný symbol pro obsah 2"/>
          <p:cNvSpPr>
            <a:spLocks noGrp="1"/>
          </p:cNvSpPr>
          <p:nvPr>
            <p:ph idx="1"/>
          </p:nvPr>
        </p:nvSpPr>
        <p:spPr/>
        <p:txBody>
          <a:bodyPr/>
          <a:lstStyle/>
          <a:p>
            <a:r>
              <a:rPr lang="cs-CZ" dirty="0" err="1" smtClean="0"/>
              <a:t>Kubírovací</a:t>
            </a:r>
            <a:r>
              <a:rPr lang="cs-CZ" dirty="0" smtClean="0"/>
              <a:t> vzorce na stanovení objemu</a:t>
            </a:r>
          </a:p>
          <a:p>
            <a:r>
              <a:rPr lang="cs-CZ" dirty="0" smtClean="0"/>
              <a:t>Stanovení objemu metodou dle sekcí</a:t>
            </a:r>
          </a:p>
          <a:p>
            <a:r>
              <a:rPr lang="cs-CZ" dirty="0" smtClean="0"/>
              <a:t>Stanovení objemu tyčí a tyček</a:t>
            </a:r>
          </a:p>
          <a:p>
            <a:r>
              <a:rPr lang="cs-CZ" dirty="0" smtClean="0"/>
              <a:t>Stanovení objemu rovnaného dříví</a:t>
            </a:r>
            <a:endParaRPr lang="en-GB" dirty="0"/>
          </a:p>
        </p:txBody>
      </p:sp>
    </p:spTree>
    <p:extLst>
      <p:ext uri="{BB962C8B-B14F-4D97-AF65-F5344CB8AC3E}">
        <p14:creationId xmlns:p14="http://schemas.microsoft.com/office/powerpoint/2010/main" val="425240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Kubírovací</a:t>
            </a:r>
            <a:r>
              <a:rPr lang="cs-CZ" dirty="0"/>
              <a:t> vzorce na stanovení objemu</a:t>
            </a:r>
            <a:br>
              <a:rPr lang="cs-CZ" dirty="0"/>
            </a:br>
            <a:endParaRPr lang="en-GB" dirty="0"/>
          </a:p>
        </p:txBody>
      </p:sp>
      <mc:AlternateContent xmlns:mc="http://schemas.openxmlformats.org/markup-compatibility/2006" xmlns:a14="http://schemas.microsoft.com/office/drawing/2010/main">
        <mc:Choice Requires="a14">
          <p:sp>
            <p:nvSpPr>
              <p:cNvPr id="4" name="Zástupný symbol pro obsah 2"/>
              <p:cNvSpPr txBox="1">
                <a:spLocks/>
              </p:cNvSpPr>
              <p:nvPr/>
            </p:nvSpPr>
            <p:spPr>
              <a:xfrm>
                <a:off x="709991" y="1930400"/>
                <a:ext cx="8531354" cy="42419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smtClean="0"/>
                  <a:t>Huberův vzorec				</a:t>
                </a:r>
                <a14:m>
                  <m:oMath xmlns:m="http://schemas.openxmlformats.org/officeDocument/2006/math">
                    <m:r>
                      <a:rPr lang="cs-CZ" i="1" smtClean="0">
                        <a:latin typeface="Cambria Math" panose="02040503050406030204" pitchFamily="18" charset="0"/>
                      </a:rPr>
                      <m:t>𝑣</m:t>
                    </m:r>
                    <m:r>
                      <a:rPr lang="cs-CZ" i="1" smtClean="0">
                        <a:latin typeface="Cambria Math" panose="02040503050406030204" pitchFamily="18" charset="0"/>
                      </a:rPr>
                      <m:t>=</m:t>
                    </m:r>
                    <m:sSub>
                      <m:sSubPr>
                        <m:ctrlPr>
                          <a:rPr lang="cs-CZ" i="1" smtClean="0">
                            <a:latin typeface="Cambria Math" panose="02040503050406030204" pitchFamily="18" charset="0"/>
                          </a:rPr>
                        </m:ctrlPr>
                      </m:sSubPr>
                      <m:e>
                        <m:r>
                          <a:rPr lang="cs-CZ" i="1" smtClean="0">
                            <a:latin typeface="Cambria Math" panose="02040503050406030204" pitchFamily="18" charset="0"/>
                          </a:rPr>
                          <m:t>𝑔</m:t>
                        </m:r>
                      </m:e>
                      <m:sub>
                        <m:f>
                          <m:fPr>
                            <m:type m:val="skw"/>
                            <m:ctrlPr>
                              <a:rPr lang="cs-CZ" i="1" smtClean="0">
                                <a:latin typeface="Cambria Math" panose="02040503050406030204" pitchFamily="18" charset="0"/>
                              </a:rPr>
                            </m:ctrlPr>
                          </m:fPr>
                          <m:num>
                            <m:r>
                              <a:rPr lang="cs-CZ" i="1" smtClean="0">
                                <a:latin typeface="Cambria Math" panose="02040503050406030204" pitchFamily="18" charset="0"/>
                              </a:rPr>
                              <m:t>1</m:t>
                            </m:r>
                          </m:num>
                          <m:den>
                            <m:r>
                              <a:rPr lang="cs-CZ" i="1" smtClean="0">
                                <a:latin typeface="Cambria Math" panose="02040503050406030204" pitchFamily="18" charset="0"/>
                              </a:rPr>
                              <m:t>2</m:t>
                            </m:r>
                          </m:den>
                        </m:f>
                      </m:sub>
                    </m:sSub>
                    <m:r>
                      <a:rPr lang="cs-CZ" i="1" smtClean="0">
                        <a:latin typeface="Cambria Math" panose="02040503050406030204" pitchFamily="18" charset="0"/>
                      </a:rPr>
                      <m:t>∗</m:t>
                    </m:r>
                    <m:r>
                      <a:rPr lang="cs-CZ" i="1" smtClean="0">
                        <a:latin typeface="Cambria Math" panose="02040503050406030204" pitchFamily="18" charset="0"/>
                      </a:rPr>
                      <m:t>𝐿</m:t>
                    </m:r>
                  </m:oMath>
                </a14:m>
                <a:endParaRPr lang="cs-CZ" dirty="0"/>
              </a:p>
              <a:p>
                <a:endParaRPr lang="cs-CZ" dirty="0"/>
              </a:p>
              <a:p>
                <a:r>
                  <a:rPr lang="cs-CZ" dirty="0" err="1" smtClean="0"/>
                  <a:t>Smalianův</a:t>
                </a:r>
                <a:r>
                  <a:rPr lang="cs-CZ" dirty="0" smtClean="0"/>
                  <a:t> vzorec</a:t>
                </a:r>
                <a:r>
                  <a:rPr lang="cs-CZ" dirty="0"/>
                  <a:t>				</a:t>
                </a:r>
                <a14:m>
                  <m:oMath xmlns:m="http://schemas.openxmlformats.org/officeDocument/2006/math">
                    <m:r>
                      <a:rPr lang="cs-CZ" i="1" smtClean="0">
                        <a:latin typeface="Cambria Math" panose="02040503050406030204" pitchFamily="18" charset="0"/>
                      </a:rPr>
                      <m:t>𝑣</m:t>
                    </m:r>
                    <m:r>
                      <a:rPr lang="cs-CZ" i="1" smtClean="0">
                        <a:latin typeface="Cambria Math" panose="02040503050406030204" pitchFamily="18" charset="0"/>
                      </a:rPr>
                      <m:t>= </m:t>
                    </m:r>
                    <m:f>
                      <m:fPr>
                        <m:ctrlPr>
                          <a:rPr lang="cs-CZ" i="1" smtClean="0">
                            <a:latin typeface="Cambria Math" panose="02040503050406030204" pitchFamily="18" charset="0"/>
                          </a:rPr>
                        </m:ctrlPr>
                      </m:fPr>
                      <m:num>
                        <m:r>
                          <a:rPr lang="cs-CZ" i="1" smtClean="0">
                            <a:latin typeface="Cambria Math" panose="02040503050406030204" pitchFamily="18" charset="0"/>
                          </a:rPr>
                          <m:t>1</m:t>
                        </m:r>
                      </m:num>
                      <m:den>
                        <m:r>
                          <a:rPr lang="cs-CZ" i="1" smtClean="0">
                            <a:latin typeface="Cambria Math" panose="02040503050406030204" pitchFamily="18" charset="0"/>
                          </a:rPr>
                          <m:t>2</m:t>
                        </m:r>
                      </m:den>
                    </m:f>
                    <m:d>
                      <m:dPr>
                        <m:ctrlPr>
                          <a:rPr lang="cs-CZ" i="1" smtClean="0">
                            <a:latin typeface="Cambria Math" panose="02040503050406030204" pitchFamily="18" charset="0"/>
                          </a:rPr>
                        </m:ctrlPr>
                      </m:dPr>
                      <m:e>
                        <m:sSub>
                          <m:sSubPr>
                            <m:ctrlPr>
                              <a:rPr lang="cs-CZ" i="1" smtClean="0">
                                <a:latin typeface="Cambria Math" panose="02040503050406030204" pitchFamily="18" charset="0"/>
                              </a:rPr>
                            </m:ctrlPr>
                          </m:sSubPr>
                          <m:e>
                            <m:r>
                              <a:rPr lang="cs-CZ" i="1" smtClean="0">
                                <a:latin typeface="Cambria Math" panose="02040503050406030204" pitchFamily="18" charset="0"/>
                              </a:rPr>
                              <m:t>𝑔</m:t>
                            </m:r>
                          </m:e>
                          <m:sub>
                            <m:r>
                              <a:rPr lang="cs-CZ" i="1" smtClean="0">
                                <a:latin typeface="Cambria Math" panose="02040503050406030204" pitchFamily="18" charset="0"/>
                              </a:rPr>
                              <m:t>0</m:t>
                            </m:r>
                          </m:sub>
                        </m:sSub>
                        <m:r>
                          <a:rPr lang="cs-CZ" i="1" smtClean="0">
                            <a:latin typeface="Cambria Math" panose="02040503050406030204" pitchFamily="18" charset="0"/>
                          </a:rPr>
                          <m:t>+</m:t>
                        </m:r>
                        <m:sSub>
                          <m:sSubPr>
                            <m:ctrlPr>
                              <a:rPr lang="cs-CZ" i="1" smtClean="0">
                                <a:latin typeface="Cambria Math" panose="02040503050406030204" pitchFamily="18" charset="0"/>
                              </a:rPr>
                            </m:ctrlPr>
                          </m:sSubPr>
                          <m:e>
                            <m:r>
                              <a:rPr lang="cs-CZ" i="1" smtClean="0">
                                <a:latin typeface="Cambria Math" panose="02040503050406030204" pitchFamily="18" charset="0"/>
                              </a:rPr>
                              <m:t>𝑔</m:t>
                            </m:r>
                          </m:e>
                          <m:sub>
                            <m:r>
                              <a:rPr lang="cs-CZ" i="1" smtClean="0">
                                <a:latin typeface="Cambria Math" panose="02040503050406030204" pitchFamily="18" charset="0"/>
                              </a:rPr>
                              <m:t>𝑛</m:t>
                            </m:r>
                          </m:sub>
                        </m:sSub>
                      </m:e>
                    </m:d>
                    <m:r>
                      <a:rPr lang="cs-CZ" i="1" smtClean="0">
                        <a:latin typeface="Cambria Math" panose="02040503050406030204" pitchFamily="18" charset="0"/>
                      </a:rPr>
                      <m:t>∗</m:t>
                    </m:r>
                    <m:r>
                      <a:rPr lang="cs-CZ" i="1" smtClean="0">
                        <a:latin typeface="Cambria Math" panose="02040503050406030204" pitchFamily="18" charset="0"/>
                      </a:rPr>
                      <m:t>𝐿</m:t>
                    </m:r>
                  </m:oMath>
                </a14:m>
                <a:endParaRPr lang="cs-CZ" dirty="0"/>
              </a:p>
              <a:p>
                <a:endParaRPr lang="cs-CZ" dirty="0"/>
              </a:p>
              <a:p>
                <a:r>
                  <a:rPr lang="cs-CZ" dirty="0" smtClean="0"/>
                  <a:t>Newtonův vzorech</a:t>
                </a:r>
                <a:r>
                  <a:rPr lang="cs-CZ" dirty="0"/>
                  <a:t>				</a:t>
                </a:r>
                <a14:m>
                  <m:oMath xmlns:m="http://schemas.openxmlformats.org/officeDocument/2006/math">
                    <m:r>
                      <a:rPr lang="cs-CZ" i="1" smtClean="0">
                        <a:latin typeface="Cambria Math" panose="02040503050406030204" pitchFamily="18" charset="0"/>
                      </a:rPr>
                      <m:t>𝑣</m:t>
                    </m:r>
                    <m:r>
                      <a:rPr lang="cs-CZ" i="1" smtClean="0">
                        <a:latin typeface="Cambria Math" panose="02040503050406030204" pitchFamily="18" charset="0"/>
                      </a:rPr>
                      <m:t>= </m:t>
                    </m:r>
                    <m:f>
                      <m:fPr>
                        <m:ctrlPr>
                          <a:rPr lang="cs-CZ" i="1" smtClean="0">
                            <a:latin typeface="Cambria Math" panose="02040503050406030204" pitchFamily="18" charset="0"/>
                          </a:rPr>
                        </m:ctrlPr>
                      </m:fPr>
                      <m:num>
                        <m:r>
                          <a:rPr lang="cs-CZ" i="1" smtClean="0">
                            <a:latin typeface="Cambria Math" panose="02040503050406030204" pitchFamily="18" charset="0"/>
                          </a:rPr>
                          <m:t>1</m:t>
                        </m:r>
                      </m:num>
                      <m:den>
                        <m:r>
                          <a:rPr lang="cs-CZ" i="1" smtClean="0">
                            <a:latin typeface="Cambria Math" panose="02040503050406030204" pitchFamily="18" charset="0"/>
                          </a:rPr>
                          <m:t>6</m:t>
                        </m:r>
                      </m:den>
                    </m:f>
                    <m:d>
                      <m:dPr>
                        <m:ctrlPr>
                          <a:rPr lang="cs-CZ" i="1" smtClean="0">
                            <a:latin typeface="Cambria Math" panose="02040503050406030204" pitchFamily="18" charset="0"/>
                          </a:rPr>
                        </m:ctrlPr>
                      </m:dPr>
                      <m:e>
                        <m:sSub>
                          <m:sSubPr>
                            <m:ctrlPr>
                              <a:rPr lang="cs-CZ" i="1" smtClean="0">
                                <a:latin typeface="Cambria Math" panose="02040503050406030204" pitchFamily="18" charset="0"/>
                              </a:rPr>
                            </m:ctrlPr>
                          </m:sSubPr>
                          <m:e>
                            <m:r>
                              <a:rPr lang="cs-CZ" i="1" smtClean="0">
                                <a:latin typeface="Cambria Math" panose="02040503050406030204" pitchFamily="18" charset="0"/>
                              </a:rPr>
                              <m:t>𝑔</m:t>
                            </m:r>
                          </m:e>
                          <m:sub>
                            <m:r>
                              <a:rPr lang="cs-CZ" i="1" smtClean="0">
                                <a:latin typeface="Cambria Math" panose="02040503050406030204" pitchFamily="18" charset="0"/>
                              </a:rPr>
                              <m:t>0</m:t>
                            </m:r>
                          </m:sub>
                        </m:sSub>
                        <m:r>
                          <a:rPr lang="cs-CZ" i="1" smtClean="0">
                            <a:latin typeface="Cambria Math" panose="02040503050406030204" pitchFamily="18" charset="0"/>
                          </a:rPr>
                          <m:t>+4</m:t>
                        </m:r>
                        <m:sSub>
                          <m:sSubPr>
                            <m:ctrlPr>
                              <a:rPr lang="cs-CZ" i="1" smtClean="0">
                                <a:latin typeface="Cambria Math" panose="02040503050406030204" pitchFamily="18" charset="0"/>
                              </a:rPr>
                            </m:ctrlPr>
                          </m:sSubPr>
                          <m:e>
                            <m:r>
                              <a:rPr lang="cs-CZ" i="1" smtClean="0">
                                <a:latin typeface="Cambria Math" panose="02040503050406030204" pitchFamily="18" charset="0"/>
                              </a:rPr>
                              <m:t>𝑔</m:t>
                            </m:r>
                          </m:e>
                          <m:sub>
                            <m:f>
                              <m:fPr>
                                <m:type m:val="skw"/>
                                <m:ctrlPr>
                                  <a:rPr lang="cs-CZ" i="1" smtClean="0">
                                    <a:latin typeface="Cambria Math" panose="02040503050406030204" pitchFamily="18" charset="0"/>
                                  </a:rPr>
                                </m:ctrlPr>
                              </m:fPr>
                              <m:num>
                                <m:r>
                                  <a:rPr lang="cs-CZ" i="1" smtClean="0">
                                    <a:latin typeface="Cambria Math" panose="02040503050406030204" pitchFamily="18" charset="0"/>
                                  </a:rPr>
                                  <m:t>1</m:t>
                                </m:r>
                              </m:num>
                              <m:den>
                                <m:r>
                                  <a:rPr lang="cs-CZ" i="1" smtClean="0">
                                    <a:latin typeface="Cambria Math" panose="02040503050406030204" pitchFamily="18" charset="0"/>
                                  </a:rPr>
                                  <m:t>2</m:t>
                                </m:r>
                              </m:den>
                            </m:f>
                          </m:sub>
                        </m:sSub>
                        <m:r>
                          <a:rPr lang="cs-CZ" i="1" smtClean="0">
                            <a:latin typeface="Cambria Math" panose="02040503050406030204" pitchFamily="18" charset="0"/>
                          </a:rPr>
                          <m:t>+</m:t>
                        </m:r>
                        <m:sSub>
                          <m:sSubPr>
                            <m:ctrlPr>
                              <a:rPr lang="cs-CZ" i="1" smtClean="0">
                                <a:latin typeface="Cambria Math" panose="02040503050406030204" pitchFamily="18" charset="0"/>
                              </a:rPr>
                            </m:ctrlPr>
                          </m:sSubPr>
                          <m:e>
                            <m:r>
                              <a:rPr lang="cs-CZ" i="1" smtClean="0">
                                <a:latin typeface="Cambria Math" panose="02040503050406030204" pitchFamily="18" charset="0"/>
                              </a:rPr>
                              <m:t>𝑔</m:t>
                            </m:r>
                          </m:e>
                          <m:sub>
                            <m:r>
                              <a:rPr lang="cs-CZ" i="1" smtClean="0">
                                <a:latin typeface="Cambria Math" panose="02040503050406030204" pitchFamily="18" charset="0"/>
                              </a:rPr>
                              <m:t>𝑛</m:t>
                            </m:r>
                          </m:sub>
                        </m:sSub>
                      </m:e>
                    </m:d>
                    <m:r>
                      <a:rPr lang="cs-CZ" i="1" smtClean="0">
                        <a:latin typeface="Cambria Math" panose="02040503050406030204" pitchFamily="18" charset="0"/>
                      </a:rPr>
                      <m:t>∗</m:t>
                    </m:r>
                    <m:r>
                      <a:rPr lang="cs-CZ" i="1" smtClean="0">
                        <a:latin typeface="Cambria Math" panose="02040503050406030204" pitchFamily="18" charset="0"/>
                      </a:rPr>
                      <m:t>𝐿</m:t>
                    </m:r>
                  </m:oMath>
                </a14:m>
                <a:endParaRPr lang="cs-CZ" dirty="0"/>
              </a:p>
              <a:p>
                <a:pPr marL="0" indent="0">
                  <a:buFont typeface="Wingdings 3" charset="2"/>
                  <a:buNone/>
                </a:pPr>
                <a:endParaRPr lang="cs-CZ" dirty="0"/>
              </a:p>
              <a:p>
                <a:r>
                  <a:rPr lang="cs-CZ" dirty="0" err="1" smtClean="0"/>
                  <a:t>Hossfeldův</a:t>
                </a:r>
                <a:r>
                  <a:rPr lang="cs-CZ" dirty="0" smtClean="0"/>
                  <a:t> vzorec				</a:t>
                </a:r>
                <a14:m>
                  <m:oMath xmlns:m="http://schemas.openxmlformats.org/officeDocument/2006/math">
                    <m:r>
                      <a:rPr lang="cs-CZ" b="0" i="1" smtClean="0">
                        <a:latin typeface="Cambria Math" panose="02040503050406030204" pitchFamily="18" charset="0"/>
                      </a:rPr>
                      <m:t>𝑣</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3∗</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f>
                              <m:fPr>
                                <m:type m:val="skw"/>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3</m:t>
                                </m:r>
                              </m:den>
                            </m:f>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r>
                              <a:rPr lang="cs-CZ" b="0" i="1" smtClean="0">
                                <a:latin typeface="Cambria Math" panose="02040503050406030204" pitchFamily="18" charset="0"/>
                              </a:rPr>
                              <m:t>𝑛</m:t>
                            </m:r>
                          </m:sub>
                        </m:sSub>
                      </m:num>
                      <m:den>
                        <m:r>
                          <a:rPr lang="cs-CZ" b="0" i="1" smtClean="0">
                            <a:latin typeface="Cambria Math" panose="02040503050406030204" pitchFamily="18" charset="0"/>
                          </a:rPr>
                          <m:t>4</m:t>
                        </m:r>
                      </m:den>
                    </m:f>
                    <m:r>
                      <a:rPr lang="cs-CZ" b="0" i="1" smtClean="0">
                        <a:latin typeface="Cambria Math" panose="02040503050406030204" pitchFamily="18" charset="0"/>
                      </a:rPr>
                      <m:t>∗</m:t>
                    </m:r>
                    <m:r>
                      <a:rPr lang="cs-CZ" b="0" i="1" smtClean="0">
                        <a:latin typeface="Cambria Math" panose="02040503050406030204" pitchFamily="18" charset="0"/>
                      </a:rPr>
                      <m:t>𝐿</m:t>
                    </m:r>
                  </m:oMath>
                </a14:m>
                <a:endParaRPr lang="cs-CZ" dirty="0" smtClean="0"/>
              </a:p>
              <a:p>
                <a:pPr marL="0" indent="0">
                  <a:buNone/>
                </a:pPr>
                <a:endParaRPr lang="cs-CZ" dirty="0" smtClean="0"/>
              </a:p>
              <a:p>
                <a:r>
                  <a:rPr lang="cs-CZ" dirty="0" smtClean="0"/>
                  <a:t>Gaussův vzorec				</a:t>
                </a:r>
                <a14:m>
                  <m:oMath xmlns:m="http://schemas.openxmlformats.org/officeDocument/2006/math">
                    <m:r>
                      <a:rPr lang="cs-CZ" b="0" i="1" smtClean="0">
                        <a:latin typeface="Cambria Math" panose="02040503050406030204" pitchFamily="18" charset="0"/>
                      </a:rPr>
                      <m:t>𝑣</m:t>
                    </m:r>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f>
                              <m:fPr>
                                <m:type m:val="skw"/>
                                <m:ctrlPr>
                                  <a:rPr lang="cs-CZ" b="0"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5</m:t>
                                </m:r>
                              </m:den>
                            </m:f>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f>
                              <m:fPr>
                                <m:type m:val="skw"/>
                                <m:ctrlPr>
                                  <a:rPr lang="cs-CZ" b="0"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5</m:t>
                                </m:r>
                              </m:den>
                            </m:f>
                          </m:sub>
                        </m:sSub>
                      </m:num>
                      <m:den>
                        <m:r>
                          <a:rPr lang="cs-CZ" b="0" i="1" smtClean="0">
                            <a:latin typeface="Cambria Math" panose="02040503050406030204" pitchFamily="18" charset="0"/>
                          </a:rPr>
                          <m:t>2</m:t>
                        </m:r>
                      </m:den>
                    </m:f>
                    <m:r>
                      <a:rPr lang="cs-CZ" b="0" i="1" smtClean="0">
                        <a:latin typeface="Cambria Math" panose="02040503050406030204" pitchFamily="18" charset="0"/>
                      </a:rPr>
                      <m:t>∗</m:t>
                    </m:r>
                    <m:r>
                      <a:rPr lang="cs-CZ" b="0" i="1" smtClean="0">
                        <a:latin typeface="Cambria Math" panose="02040503050406030204" pitchFamily="18" charset="0"/>
                      </a:rPr>
                      <m:t>𝐿</m:t>
                    </m:r>
                  </m:oMath>
                </a14:m>
                <a:endParaRPr lang="cs-CZ" dirty="0"/>
              </a:p>
            </p:txBody>
          </p:sp>
        </mc:Choice>
        <mc:Fallback xmlns="">
          <p:sp>
            <p:nvSpPr>
              <p:cNvPr id="4" name="Zástupný symbol pro obsah 2"/>
              <p:cNvSpPr txBox="1">
                <a:spLocks noRot="1" noChangeAspect="1" noMove="1" noResize="1" noEditPoints="1" noAdjustHandles="1" noChangeArrowheads="1" noChangeShapeType="1" noTextEdit="1"/>
              </p:cNvSpPr>
              <p:nvPr/>
            </p:nvSpPr>
            <p:spPr>
              <a:xfrm>
                <a:off x="709991" y="1930400"/>
                <a:ext cx="8531354" cy="4241930"/>
              </a:xfrm>
              <a:prstGeom prst="rect">
                <a:avLst/>
              </a:prstGeom>
              <a:blipFill rotWithShape="0">
                <a:blip r:embed="rId2"/>
                <a:stretch>
                  <a:fillRect l="-143" t="-4454"/>
                </a:stretch>
              </a:blipFill>
            </p:spPr>
            <p:txBody>
              <a:bodyPr/>
              <a:lstStyle/>
              <a:p>
                <a:r>
                  <a:rPr lang="en-GB">
                    <a:noFill/>
                  </a:rPr>
                  <a:t> </a:t>
                </a:r>
              </a:p>
            </p:txBody>
          </p:sp>
        </mc:Fallback>
      </mc:AlternateContent>
    </p:spTree>
    <p:extLst>
      <p:ext uri="{BB962C8B-B14F-4D97-AF65-F5344CB8AC3E}">
        <p14:creationId xmlns:p14="http://schemas.microsoft.com/office/powerpoint/2010/main" val="3830485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objemu metodou dle sekcí</a:t>
            </a:r>
            <a:br>
              <a:rPr lang="cs-CZ" dirty="0"/>
            </a:br>
            <a:endParaRPr lang="en-GB" dirty="0"/>
          </a:p>
        </p:txBody>
      </p:sp>
      <p:pic>
        <p:nvPicPr>
          <p:cNvPr id="4" name="Picture 3" descr="D:\výuka 2003-2004 LS\Dendrometrie I\pomocné soubory\obrázky\3-1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695" y="2108666"/>
            <a:ext cx="6731946" cy="209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Obdélník 4"/>
              <p:cNvSpPr/>
              <p:nvPr/>
            </p:nvSpPr>
            <p:spPr>
              <a:xfrm>
                <a:off x="3477299" y="5186136"/>
                <a:ext cx="2578267"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𝑣</m:t>
                      </m:r>
                      <m:r>
                        <a:rPr lang="cs-CZ" b="0" i="1" smtClean="0">
                          <a:latin typeface="Cambria Math" panose="02040503050406030204" pitchFamily="18" charset="0"/>
                        </a:rPr>
                        <m:t>= </m:t>
                      </m:r>
                      <m:nary>
                        <m:naryPr>
                          <m:chr m:val="∑"/>
                          <m:ctrlPr>
                            <a:rPr lang="cs-CZ" b="0" i="1" smtClean="0">
                              <a:latin typeface="Cambria Math" panose="02040503050406030204" pitchFamily="18" charset="0"/>
                            </a:rPr>
                          </m:ctrlPr>
                        </m:naryPr>
                        <m:sub>
                          <m:r>
                            <m:rPr>
                              <m:brk m:alnAt="23"/>
                            </m:rPr>
                            <a:rPr lang="cs-CZ" b="0" i="1" smtClean="0">
                              <a:latin typeface="Cambria Math" panose="02040503050406030204" pitchFamily="18" charset="0"/>
                            </a:rPr>
                            <m:t>𝑖</m:t>
                          </m:r>
                          <m:r>
                            <a:rPr lang="cs-CZ" b="0" i="1" smtClean="0">
                              <a:latin typeface="Cambria Math" panose="02040503050406030204" pitchFamily="18" charset="0"/>
                            </a:rPr>
                            <m:t>=1</m:t>
                          </m:r>
                        </m:sub>
                        <m:sup>
                          <m:r>
                            <a:rPr lang="cs-CZ" b="0" i="1" smtClean="0">
                              <a:latin typeface="Cambria Math" panose="02040503050406030204" pitchFamily="18" charset="0"/>
                            </a:rPr>
                            <m:t>𝑛</m:t>
                          </m:r>
                        </m:sup>
                        <m:e>
                          <m:sSub>
                            <m:sSubPr>
                              <m:ctrlPr>
                                <a:rPr lang="cs-CZ" b="0" i="1" smtClean="0">
                                  <a:latin typeface="Cambria Math" panose="02040503050406030204" pitchFamily="18" charset="0"/>
                                </a:rPr>
                              </m:ctrlPr>
                            </m:sSubPr>
                            <m:e>
                              <m:r>
                                <a:rPr lang="cs-CZ" b="0" i="1" smtClean="0">
                                  <a:latin typeface="Cambria Math" panose="02040503050406030204" pitchFamily="18" charset="0"/>
                                </a:rPr>
                                <m:t>𝑣</m:t>
                              </m:r>
                            </m:e>
                            <m:sub>
                              <m:r>
                                <a:rPr lang="cs-CZ" b="0" i="1" smtClean="0">
                                  <a:latin typeface="Cambria Math" panose="02040503050406030204" pitchFamily="18" charset="0"/>
                                </a:rPr>
                                <m:t>𝑖</m:t>
                              </m:r>
                            </m:sub>
                          </m:sSub>
                        </m:e>
                      </m:nary>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3477299" y="5186136"/>
                <a:ext cx="2578267" cy="848566"/>
              </a:xfrm>
              <a:prstGeom prst="rect">
                <a:avLst/>
              </a:prstGeom>
              <a:blipFill rotWithShape="0">
                <a:blip r:embed="rId3"/>
                <a:stretch>
                  <a:fillRect/>
                </a:stretch>
              </a:blipFill>
            </p:spPr>
            <p:txBody>
              <a:bodyPr/>
              <a:lstStyle/>
              <a:p>
                <a:r>
                  <a:rPr lang="en-GB">
                    <a:noFill/>
                  </a:rPr>
                  <a:t> </a:t>
                </a:r>
              </a:p>
            </p:txBody>
          </p:sp>
        </mc:Fallback>
      </mc:AlternateContent>
      <p:sp>
        <p:nvSpPr>
          <p:cNvPr id="6" name="Zástupný symbol pro obsah 2"/>
          <p:cNvSpPr txBox="1">
            <a:spLocks/>
          </p:cNvSpPr>
          <p:nvPr/>
        </p:nvSpPr>
        <p:spPr>
          <a:xfrm>
            <a:off x="4033538" y="4052204"/>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err="1" smtClean="0"/>
              <a:t>Šmelko</a:t>
            </a:r>
            <a:r>
              <a:rPr lang="cs-CZ" sz="1400" dirty="0" smtClean="0"/>
              <a:t>, 2000)</a:t>
            </a:r>
            <a:endParaRPr lang="en-GB" sz="1400" dirty="0"/>
          </a:p>
        </p:txBody>
      </p:sp>
    </p:spTree>
    <p:extLst>
      <p:ext uri="{BB962C8B-B14F-4D97-AF65-F5344CB8AC3E}">
        <p14:creationId xmlns:p14="http://schemas.microsoft.com/office/powerpoint/2010/main" val="2724339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objemu metodou dle sekcí</a:t>
            </a:r>
            <a:br>
              <a:rPr lang="cs-CZ" dirty="0"/>
            </a:br>
            <a:endParaRPr lang="en-GB" dirty="0"/>
          </a:p>
        </p:txBody>
      </p:sp>
      <mc:AlternateContent xmlns:mc="http://schemas.openxmlformats.org/markup-compatibility/2006" xmlns:a14="http://schemas.microsoft.com/office/drawing/2010/main">
        <mc:Choice Requires="a14">
          <p:sp>
            <p:nvSpPr>
              <p:cNvPr id="4" name="Zástupný symbol pro obsah 2"/>
              <p:cNvSpPr txBox="1">
                <a:spLocks/>
              </p:cNvSpPr>
              <p:nvPr/>
            </p:nvSpPr>
            <p:spPr>
              <a:xfrm>
                <a:off x="829734" y="23129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smtClean="0"/>
                  <a:t>Při využití Huberovy metody dle sekcí musíme znát délku jednotlivých sekcí (</a:t>
                </a:r>
                <a:r>
                  <a:rPr lang="cs-CZ" dirty="0" err="1"/>
                  <a:t>L</a:t>
                </a:r>
                <a:r>
                  <a:rPr lang="cs-CZ" baseline="-25000" dirty="0" err="1"/>
                  <a:t>i</a:t>
                </a:r>
                <a:r>
                  <a:rPr lang="cs-CZ" dirty="0"/>
                  <a:t>), plochy příčného průřezu kmene v polovině délek sekcí (g</a:t>
                </a:r>
                <a:r>
                  <a:rPr lang="cs-CZ" baseline="-25000" dirty="0"/>
                  <a:t>1/2</a:t>
                </a:r>
                <a:r>
                  <a:rPr lang="cs-CZ" baseline="-40000" dirty="0"/>
                  <a:t>i</a:t>
                </a:r>
                <a:r>
                  <a:rPr lang="cs-CZ" dirty="0"/>
                  <a:t>) a počet sekcí (n)</a:t>
                </a:r>
              </a:p>
              <a:p>
                <a:endParaRPr lang="cs-CZ" dirty="0"/>
              </a:p>
              <a:p>
                <a:endParaRPr lang="cs-CZ" dirty="0"/>
              </a:p>
              <a:p>
                <a:pPr marL="0" indent="0">
                  <a:buFont typeface="Wingdings 3" charset="2"/>
                  <a:buNone/>
                </a:pPr>
                <a14:m>
                  <m:oMathPara xmlns:m="http://schemas.openxmlformats.org/officeDocument/2006/math">
                    <m:oMathParaPr>
                      <m:jc m:val="centerGroup"/>
                    </m:oMathParaPr>
                    <m:oMath xmlns:m="http://schemas.openxmlformats.org/officeDocument/2006/math">
                      <m:r>
                        <a:rPr lang="cs-CZ" sz="2800" i="1" smtClean="0">
                          <a:latin typeface="Cambria Math" panose="02040503050406030204" pitchFamily="18" charset="0"/>
                        </a:rPr>
                        <m:t>𝑣</m:t>
                      </m:r>
                      <m:r>
                        <a:rPr lang="cs-CZ" sz="2800" i="1" smtClean="0">
                          <a:latin typeface="Cambria Math" panose="02040503050406030204" pitchFamily="18" charset="0"/>
                        </a:rPr>
                        <m:t>= </m:t>
                      </m:r>
                      <m:d>
                        <m:dPr>
                          <m:ctrlPr>
                            <a:rPr lang="cs-CZ" sz="2800" i="1" smtClean="0">
                              <a:latin typeface="Cambria Math" panose="02040503050406030204" pitchFamily="18" charset="0"/>
                            </a:rPr>
                          </m:ctrlPr>
                        </m:dPr>
                        <m:e>
                          <m:sSub>
                            <m:sSubPr>
                              <m:ctrlPr>
                                <a:rPr lang="cs-CZ" sz="2800" i="1" smtClean="0">
                                  <a:latin typeface="Cambria Math" panose="02040503050406030204" pitchFamily="18" charset="0"/>
                                </a:rPr>
                              </m:ctrlPr>
                            </m:sSubPr>
                            <m:e>
                              <m:r>
                                <a:rPr lang="cs-CZ" sz="2800" i="1" smtClean="0">
                                  <a:latin typeface="Cambria Math" panose="02040503050406030204" pitchFamily="18" charset="0"/>
                                </a:rPr>
                                <m:t>𝑔</m:t>
                              </m:r>
                            </m:e>
                            <m:sub>
                              <m:sSub>
                                <m:sSubPr>
                                  <m:ctrlPr>
                                    <a:rPr lang="cs-CZ" sz="2800" i="1" smtClean="0">
                                      <a:latin typeface="Cambria Math" panose="02040503050406030204" pitchFamily="18" charset="0"/>
                                    </a:rPr>
                                  </m:ctrlPr>
                                </m:sSubPr>
                                <m:e>
                                  <m:f>
                                    <m:fPr>
                                      <m:type m:val="skw"/>
                                      <m:ctrlPr>
                                        <a:rPr lang="cs-CZ" sz="2800" i="1" smtClean="0">
                                          <a:latin typeface="Cambria Math" panose="02040503050406030204" pitchFamily="18" charset="0"/>
                                        </a:rPr>
                                      </m:ctrlPr>
                                    </m:fPr>
                                    <m:num>
                                      <m:r>
                                        <a:rPr lang="cs-CZ" sz="2800" i="1" smtClean="0">
                                          <a:latin typeface="Cambria Math" panose="02040503050406030204" pitchFamily="18" charset="0"/>
                                        </a:rPr>
                                        <m:t>1</m:t>
                                      </m:r>
                                    </m:num>
                                    <m:den>
                                      <m:r>
                                        <a:rPr lang="cs-CZ" sz="2800" i="1" smtClean="0">
                                          <a:latin typeface="Cambria Math" panose="02040503050406030204" pitchFamily="18" charset="0"/>
                                        </a:rPr>
                                        <m:t>2</m:t>
                                      </m:r>
                                    </m:den>
                                  </m:f>
                                </m:e>
                                <m:sub>
                                  <m:r>
                                    <a:rPr lang="cs-CZ" sz="2800" i="1" smtClean="0">
                                      <a:latin typeface="Cambria Math" panose="02040503050406030204" pitchFamily="18" charset="0"/>
                                    </a:rPr>
                                    <m:t>1</m:t>
                                  </m:r>
                                </m:sub>
                              </m:sSub>
                            </m:sub>
                          </m:sSub>
                          <m:r>
                            <a:rPr lang="cs-CZ" sz="2800" i="1" smtClean="0">
                              <a:latin typeface="Cambria Math" panose="02040503050406030204" pitchFamily="18" charset="0"/>
                            </a:rPr>
                            <m:t>+</m:t>
                          </m:r>
                          <m:sSub>
                            <m:sSubPr>
                              <m:ctrlPr>
                                <a:rPr lang="cs-CZ" sz="2800" i="1" smtClean="0">
                                  <a:latin typeface="Cambria Math" panose="02040503050406030204" pitchFamily="18" charset="0"/>
                                </a:rPr>
                              </m:ctrlPr>
                            </m:sSubPr>
                            <m:e>
                              <m:r>
                                <a:rPr lang="cs-CZ" sz="2800" i="1" smtClean="0">
                                  <a:latin typeface="Cambria Math" panose="02040503050406030204" pitchFamily="18" charset="0"/>
                                </a:rPr>
                                <m:t>𝑔</m:t>
                              </m:r>
                            </m:e>
                            <m:sub>
                              <m:sSub>
                                <m:sSubPr>
                                  <m:ctrlPr>
                                    <a:rPr lang="cs-CZ" sz="2800" i="1" smtClean="0">
                                      <a:latin typeface="Cambria Math" panose="02040503050406030204" pitchFamily="18" charset="0"/>
                                    </a:rPr>
                                  </m:ctrlPr>
                                </m:sSubPr>
                                <m:e>
                                  <m:f>
                                    <m:fPr>
                                      <m:type m:val="skw"/>
                                      <m:ctrlPr>
                                        <a:rPr lang="cs-CZ" sz="2800" i="1" smtClean="0">
                                          <a:latin typeface="Cambria Math" panose="02040503050406030204" pitchFamily="18" charset="0"/>
                                        </a:rPr>
                                      </m:ctrlPr>
                                    </m:fPr>
                                    <m:num>
                                      <m:r>
                                        <a:rPr lang="cs-CZ" sz="2800" i="1" smtClean="0">
                                          <a:latin typeface="Cambria Math" panose="02040503050406030204" pitchFamily="18" charset="0"/>
                                        </a:rPr>
                                        <m:t>1</m:t>
                                      </m:r>
                                    </m:num>
                                    <m:den>
                                      <m:r>
                                        <a:rPr lang="cs-CZ" sz="2800" i="1" smtClean="0">
                                          <a:latin typeface="Cambria Math" panose="02040503050406030204" pitchFamily="18" charset="0"/>
                                        </a:rPr>
                                        <m:t>2</m:t>
                                      </m:r>
                                    </m:den>
                                  </m:f>
                                </m:e>
                                <m:sub>
                                  <m:r>
                                    <a:rPr lang="cs-CZ" sz="2800" i="1" smtClean="0">
                                      <a:latin typeface="Cambria Math" panose="02040503050406030204" pitchFamily="18" charset="0"/>
                                    </a:rPr>
                                    <m:t>2</m:t>
                                  </m:r>
                                </m:sub>
                              </m:sSub>
                            </m:sub>
                          </m:sSub>
                          <m:r>
                            <a:rPr lang="cs-CZ" sz="2800" i="1" smtClean="0">
                              <a:latin typeface="Cambria Math" panose="02040503050406030204" pitchFamily="18" charset="0"/>
                            </a:rPr>
                            <m:t>+</m:t>
                          </m:r>
                          <m:sSub>
                            <m:sSubPr>
                              <m:ctrlPr>
                                <a:rPr lang="cs-CZ" sz="2800" i="1" smtClean="0">
                                  <a:latin typeface="Cambria Math" panose="02040503050406030204" pitchFamily="18" charset="0"/>
                                </a:rPr>
                              </m:ctrlPr>
                            </m:sSubPr>
                            <m:e>
                              <m:r>
                                <a:rPr lang="cs-CZ" sz="2800" i="1" smtClean="0">
                                  <a:latin typeface="Cambria Math" panose="02040503050406030204" pitchFamily="18" charset="0"/>
                                </a:rPr>
                                <m:t>𝑔</m:t>
                              </m:r>
                            </m:e>
                            <m:sub>
                              <m:sSub>
                                <m:sSubPr>
                                  <m:ctrlPr>
                                    <a:rPr lang="cs-CZ" sz="2800" i="1" smtClean="0">
                                      <a:latin typeface="Cambria Math" panose="02040503050406030204" pitchFamily="18" charset="0"/>
                                    </a:rPr>
                                  </m:ctrlPr>
                                </m:sSubPr>
                                <m:e>
                                  <m:f>
                                    <m:fPr>
                                      <m:type m:val="skw"/>
                                      <m:ctrlPr>
                                        <a:rPr lang="cs-CZ" sz="2800" i="1" smtClean="0">
                                          <a:latin typeface="Cambria Math" panose="02040503050406030204" pitchFamily="18" charset="0"/>
                                        </a:rPr>
                                      </m:ctrlPr>
                                    </m:fPr>
                                    <m:num>
                                      <m:r>
                                        <a:rPr lang="cs-CZ" sz="2800" i="1" smtClean="0">
                                          <a:latin typeface="Cambria Math" panose="02040503050406030204" pitchFamily="18" charset="0"/>
                                        </a:rPr>
                                        <m:t>1</m:t>
                                      </m:r>
                                    </m:num>
                                    <m:den>
                                      <m:r>
                                        <a:rPr lang="cs-CZ" sz="2800" i="1" smtClean="0">
                                          <a:latin typeface="Cambria Math" panose="02040503050406030204" pitchFamily="18" charset="0"/>
                                        </a:rPr>
                                        <m:t>2</m:t>
                                      </m:r>
                                    </m:den>
                                  </m:f>
                                </m:e>
                                <m:sub>
                                  <m:r>
                                    <a:rPr lang="cs-CZ" sz="2800" i="1" smtClean="0">
                                      <a:latin typeface="Cambria Math" panose="02040503050406030204" pitchFamily="18" charset="0"/>
                                    </a:rPr>
                                    <m:t>3</m:t>
                                  </m:r>
                                </m:sub>
                              </m:sSub>
                            </m:sub>
                          </m:sSub>
                          <m:r>
                            <a:rPr lang="cs-CZ" sz="2800" i="1" smtClean="0">
                              <a:latin typeface="Cambria Math" panose="02040503050406030204" pitchFamily="18" charset="0"/>
                            </a:rPr>
                            <m:t>+ … </m:t>
                          </m:r>
                          <m:sSub>
                            <m:sSubPr>
                              <m:ctrlPr>
                                <a:rPr lang="cs-CZ" sz="2800" i="1" smtClean="0">
                                  <a:latin typeface="Cambria Math" panose="02040503050406030204" pitchFamily="18" charset="0"/>
                                </a:rPr>
                              </m:ctrlPr>
                            </m:sSubPr>
                            <m:e>
                              <m:r>
                                <a:rPr lang="cs-CZ" sz="2800" i="1" smtClean="0">
                                  <a:latin typeface="Cambria Math" panose="02040503050406030204" pitchFamily="18" charset="0"/>
                                </a:rPr>
                                <m:t>𝑔</m:t>
                              </m:r>
                            </m:e>
                            <m:sub>
                              <m:sSub>
                                <m:sSubPr>
                                  <m:ctrlPr>
                                    <a:rPr lang="cs-CZ" sz="2800" i="1" smtClean="0">
                                      <a:latin typeface="Cambria Math" panose="02040503050406030204" pitchFamily="18" charset="0"/>
                                    </a:rPr>
                                  </m:ctrlPr>
                                </m:sSubPr>
                                <m:e>
                                  <m:f>
                                    <m:fPr>
                                      <m:type m:val="skw"/>
                                      <m:ctrlPr>
                                        <a:rPr lang="cs-CZ" sz="2800" i="1" smtClean="0">
                                          <a:latin typeface="Cambria Math" panose="02040503050406030204" pitchFamily="18" charset="0"/>
                                        </a:rPr>
                                      </m:ctrlPr>
                                    </m:fPr>
                                    <m:num>
                                      <m:r>
                                        <a:rPr lang="cs-CZ" sz="2800" i="1" smtClean="0">
                                          <a:latin typeface="Cambria Math" panose="02040503050406030204" pitchFamily="18" charset="0"/>
                                        </a:rPr>
                                        <m:t>1</m:t>
                                      </m:r>
                                    </m:num>
                                    <m:den>
                                      <m:r>
                                        <a:rPr lang="cs-CZ" sz="2800" i="1" smtClean="0">
                                          <a:latin typeface="Cambria Math" panose="02040503050406030204" pitchFamily="18" charset="0"/>
                                        </a:rPr>
                                        <m:t>2</m:t>
                                      </m:r>
                                    </m:den>
                                  </m:f>
                                </m:e>
                                <m:sub>
                                  <m:r>
                                    <a:rPr lang="cs-CZ" sz="2800" i="1" smtClean="0">
                                      <a:latin typeface="Cambria Math" panose="02040503050406030204" pitchFamily="18" charset="0"/>
                                    </a:rPr>
                                    <m:t>𝑛</m:t>
                                  </m:r>
                                </m:sub>
                              </m:sSub>
                            </m:sub>
                          </m:sSub>
                        </m:e>
                      </m:d>
                      <m:r>
                        <a:rPr lang="cs-CZ" sz="2800" i="1" smtClean="0">
                          <a:latin typeface="Cambria Math" panose="02040503050406030204" pitchFamily="18" charset="0"/>
                        </a:rPr>
                        <m:t>∗</m:t>
                      </m:r>
                      <m:sSub>
                        <m:sSubPr>
                          <m:ctrlPr>
                            <a:rPr lang="cs-CZ" sz="2800" i="1" smtClean="0">
                              <a:latin typeface="Cambria Math" panose="02040503050406030204" pitchFamily="18" charset="0"/>
                            </a:rPr>
                          </m:ctrlPr>
                        </m:sSubPr>
                        <m:e>
                          <m:r>
                            <a:rPr lang="cs-CZ" sz="2800" i="1" smtClean="0">
                              <a:latin typeface="Cambria Math" panose="02040503050406030204" pitchFamily="18" charset="0"/>
                            </a:rPr>
                            <m:t>𝐿</m:t>
                          </m:r>
                        </m:e>
                        <m:sub>
                          <m:r>
                            <a:rPr lang="cs-CZ" sz="2800" i="1" smtClean="0">
                              <a:latin typeface="Cambria Math" panose="02040503050406030204" pitchFamily="18" charset="0"/>
                            </a:rPr>
                            <m:t>𝑖</m:t>
                          </m:r>
                        </m:sub>
                      </m:sSub>
                    </m:oMath>
                  </m:oMathPara>
                </a14:m>
                <a:endParaRPr lang="cs-CZ" dirty="0"/>
              </a:p>
            </p:txBody>
          </p:sp>
        </mc:Choice>
        <mc:Fallback xmlns="">
          <p:sp>
            <p:nvSpPr>
              <p:cNvPr id="4" name="Zástupný symbol pro obsah 2"/>
              <p:cNvSpPr txBox="1">
                <a:spLocks noRot="1" noChangeAspect="1" noMove="1" noResize="1" noEditPoints="1" noAdjustHandles="1" noChangeArrowheads="1" noChangeShapeType="1" noTextEdit="1"/>
              </p:cNvSpPr>
              <p:nvPr/>
            </p:nvSpPr>
            <p:spPr>
              <a:xfrm>
                <a:off x="829734" y="2312989"/>
                <a:ext cx="8596668" cy="3880773"/>
              </a:xfrm>
              <a:prstGeom prst="rect">
                <a:avLst/>
              </a:prstGeom>
              <a:blipFill rotWithShape="0">
                <a:blip r:embed="rId2"/>
                <a:stretch>
                  <a:fillRect l="-142" t="-942"/>
                </a:stretch>
              </a:blipFill>
            </p:spPr>
            <p:txBody>
              <a:bodyPr/>
              <a:lstStyle/>
              <a:p>
                <a:r>
                  <a:rPr lang="en-GB">
                    <a:noFill/>
                  </a:rPr>
                  <a:t> </a:t>
                </a:r>
              </a:p>
            </p:txBody>
          </p:sp>
        </mc:Fallback>
      </mc:AlternateContent>
    </p:spTree>
    <p:extLst>
      <p:ext uri="{BB962C8B-B14F-4D97-AF65-F5344CB8AC3E}">
        <p14:creationId xmlns:p14="http://schemas.microsoft.com/office/powerpoint/2010/main" val="725172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objemu tyčí a tyček</a:t>
            </a:r>
            <a:br>
              <a:rPr lang="cs-CZ" dirty="0"/>
            </a:br>
            <a:endParaRPr lang="en-GB" dirty="0"/>
          </a:p>
        </p:txBody>
      </p:sp>
      <p:sp>
        <p:nvSpPr>
          <p:cNvPr id="3" name="Zástupný symbol pro obsah 2"/>
          <p:cNvSpPr>
            <a:spLocks noGrp="1"/>
          </p:cNvSpPr>
          <p:nvPr>
            <p:ph idx="1"/>
          </p:nvPr>
        </p:nvSpPr>
        <p:spPr/>
        <p:txBody>
          <a:bodyPr/>
          <a:lstStyle/>
          <a:p>
            <a:r>
              <a:rPr lang="cs-CZ" dirty="0" smtClean="0"/>
              <a:t>Tyč – kmen, který má 1 m od čela tloušťku 7-13 cm s kůrou a délka se měří po místo na kmeni, kde je tloušťka alespoň 2 cm s kůrou</a:t>
            </a:r>
          </a:p>
          <a:p>
            <a:r>
              <a:rPr lang="cs-CZ" dirty="0" smtClean="0"/>
              <a:t>Tyčka – kmen, který má 1 m od čela tloušťku 3-6 cm s kůrou a délka se měří až po čep kmene bez limitu tloušťky</a:t>
            </a:r>
          </a:p>
          <a:p>
            <a:endParaRPr lang="cs-CZ" dirty="0"/>
          </a:p>
          <a:p>
            <a:r>
              <a:rPr lang="cs-CZ" dirty="0" smtClean="0"/>
              <a:t>Podle tloušťky a délky kmene se tyče a tyčky třídí do jakostních tříd a jejich objem se uvádí pro 100 ks</a:t>
            </a:r>
            <a:endParaRPr lang="en-GB" dirty="0"/>
          </a:p>
        </p:txBody>
      </p:sp>
    </p:spTree>
    <p:extLst>
      <p:ext uri="{BB962C8B-B14F-4D97-AF65-F5344CB8AC3E}">
        <p14:creationId xmlns:p14="http://schemas.microsoft.com/office/powerpoint/2010/main" val="713890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objemu tyčí a tyček</a:t>
            </a:r>
            <a:br>
              <a:rPr lang="cs-CZ" dirty="0"/>
            </a:br>
            <a:endParaRPr lang="en-GB"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54552190"/>
              </p:ext>
            </p:extLst>
          </p:nvPr>
        </p:nvGraphicFramePr>
        <p:xfrm>
          <a:off x="409574" y="1431925"/>
          <a:ext cx="7825906" cy="4807070"/>
        </p:xfrm>
        <a:graphic>
          <a:graphicData uri="http://schemas.openxmlformats.org/drawingml/2006/table">
            <a:tbl>
              <a:tblPr firstRow="1" bandRow="1">
                <a:tableStyleId>{5C22544A-7EE6-4342-B048-85BDC9FD1C3A}</a:tableStyleId>
              </a:tblPr>
              <a:tblGrid>
                <a:gridCol w="790576">
                  <a:extLst>
                    <a:ext uri="{9D8B030D-6E8A-4147-A177-3AD203B41FA5}">
                      <a16:colId xmlns="" xmlns:a16="http://schemas.microsoft.com/office/drawing/2014/main" val="20000"/>
                    </a:ext>
                  </a:extLst>
                </a:gridCol>
                <a:gridCol w="1174115">
                  <a:extLst>
                    <a:ext uri="{9D8B030D-6E8A-4147-A177-3AD203B41FA5}">
                      <a16:colId xmlns="" xmlns:a16="http://schemas.microsoft.com/office/drawing/2014/main" val="20001"/>
                    </a:ext>
                  </a:extLst>
                </a:gridCol>
                <a:gridCol w="1087200">
                  <a:extLst>
                    <a:ext uri="{9D8B030D-6E8A-4147-A177-3AD203B41FA5}">
                      <a16:colId xmlns="" xmlns:a16="http://schemas.microsoft.com/office/drawing/2014/main" val="20002"/>
                    </a:ext>
                  </a:extLst>
                </a:gridCol>
                <a:gridCol w="974250">
                  <a:extLst>
                    <a:ext uri="{9D8B030D-6E8A-4147-A177-3AD203B41FA5}">
                      <a16:colId xmlns="" xmlns:a16="http://schemas.microsoft.com/office/drawing/2014/main" val="20003"/>
                    </a:ext>
                  </a:extLst>
                </a:gridCol>
                <a:gridCol w="726835">
                  <a:extLst>
                    <a:ext uri="{9D8B030D-6E8A-4147-A177-3AD203B41FA5}">
                      <a16:colId xmlns="" xmlns:a16="http://schemas.microsoft.com/office/drawing/2014/main" val="20004"/>
                    </a:ext>
                  </a:extLst>
                </a:gridCol>
                <a:gridCol w="1132210">
                  <a:extLst>
                    <a:ext uri="{9D8B030D-6E8A-4147-A177-3AD203B41FA5}">
                      <a16:colId xmlns="" xmlns:a16="http://schemas.microsoft.com/office/drawing/2014/main" val="20005"/>
                    </a:ext>
                  </a:extLst>
                </a:gridCol>
                <a:gridCol w="970360">
                  <a:extLst>
                    <a:ext uri="{9D8B030D-6E8A-4147-A177-3AD203B41FA5}">
                      <a16:colId xmlns="" xmlns:a16="http://schemas.microsoft.com/office/drawing/2014/main" val="20006"/>
                    </a:ext>
                  </a:extLst>
                </a:gridCol>
                <a:gridCol w="970360">
                  <a:extLst>
                    <a:ext uri="{9D8B030D-6E8A-4147-A177-3AD203B41FA5}">
                      <a16:colId xmlns="" xmlns:a16="http://schemas.microsoft.com/office/drawing/2014/main" val="20007"/>
                    </a:ext>
                  </a:extLst>
                </a:gridCol>
              </a:tblGrid>
              <a:tr h="353683">
                <a:tc gridSpan="4">
                  <a:txBody>
                    <a:bodyPr/>
                    <a:lstStyle/>
                    <a:p>
                      <a:pPr algn="ctr"/>
                      <a:r>
                        <a:rPr lang="cs-CZ" dirty="0" smtClean="0"/>
                        <a:t>jehličnaté</a:t>
                      </a:r>
                      <a:endParaRPr lang="en-GB" dirty="0"/>
                    </a:p>
                  </a:txBody>
                  <a:tcPr anchor="ctr"/>
                </a:tc>
                <a:tc hMerge="1">
                  <a:txBody>
                    <a:bodyPr/>
                    <a:lstStyle/>
                    <a:p>
                      <a:endParaRPr lang="en-GB"/>
                    </a:p>
                  </a:txBody>
                  <a:tcPr/>
                </a:tc>
                <a:tc hMerge="1">
                  <a:txBody>
                    <a:bodyPr/>
                    <a:lstStyle/>
                    <a:p>
                      <a:endParaRPr lang="en-GB" dirty="0"/>
                    </a:p>
                  </a:txBody>
                  <a:tcPr/>
                </a:tc>
                <a:tc hMerge="1">
                  <a:txBody>
                    <a:bodyPr/>
                    <a:lstStyle/>
                    <a:p>
                      <a:endParaRPr lang="en-GB"/>
                    </a:p>
                  </a:txBody>
                  <a:tcPr/>
                </a:tc>
                <a:tc gridSpan="4">
                  <a:txBody>
                    <a:bodyPr/>
                    <a:lstStyle/>
                    <a:p>
                      <a:pPr algn="ctr"/>
                      <a:r>
                        <a:rPr lang="cs-CZ" dirty="0" smtClean="0"/>
                        <a:t>listnaté</a:t>
                      </a:r>
                      <a:endParaRPr lang="en-GB" dirty="0"/>
                    </a:p>
                  </a:txBody>
                  <a:tcPr anchor="ctr"/>
                </a:tc>
                <a:tc hMerge="1">
                  <a:txBody>
                    <a:bodyPr/>
                    <a:lstStyle/>
                    <a:p>
                      <a:endParaRPr lang="en-GB"/>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10000"/>
                  </a:ext>
                </a:extLst>
              </a:tr>
              <a:tr h="1149470">
                <a:tc>
                  <a:txBody>
                    <a:bodyPr/>
                    <a:lstStyle/>
                    <a:p>
                      <a:pPr algn="ctr"/>
                      <a:r>
                        <a:rPr lang="cs-CZ" dirty="0" smtClean="0"/>
                        <a:t>Třída</a:t>
                      </a:r>
                      <a:endParaRPr lang="en-GB" dirty="0"/>
                    </a:p>
                  </a:txBody>
                  <a:tcPr anchor="ctr"/>
                </a:tc>
                <a:tc>
                  <a:txBody>
                    <a:bodyPr/>
                    <a:lstStyle/>
                    <a:p>
                      <a:pPr algn="ctr"/>
                      <a:r>
                        <a:rPr lang="cs-CZ" dirty="0" smtClean="0"/>
                        <a:t>Tloušťka s kůrou</a:t>
                      </a:r>
                      <a:r>
                        <a:rPr lang="cs-CZ" baseline="0" dirty="0" smtClean="0"/>
                        <a:t> (cm)</a:t>
                      </a:r>
                      <a:endParaRPr lang="en-GB" dirty="0"/>
                    </a:p>
                  </a:txBody>
                  <a:tcPr anchor="ctr"/>
                </a:tc>
                <a:tc>
                  <a:txBody>
                    <a:bodyPr/>
                    <a:lstStyle/>
                    <a:p>
                      <a:pPr algn="ctr"/>
                      <a:r>
                        <a:rPr lang="cs-CZ" dirty="0" smtClean="0"/>
                        <a:t>Délka (m)</a:t>
                      </a:r>
                      <a:endParaRPr lang="en-GB" dirty="0"/>
                    </a:p>
                  </a:txBody>
                  <a:tcPr anchor="ctr"/>
                </a:tc>
                <a:tc>
                  <a:txBody>
                    <a:bodyPr/>
                    <a:lstStyle/>
                    <a:p>
                      <a:pPr algn="ctr"/>
                      <a:r>
                        <a:rPr lang="cs-CZ" dirty="0" smtClean="0"/>
                        <a:t>Objem 100 ks (m3)</a:t>
                      </a:r>
                      <a:endParaRPr lang="en-GB" dirty="0"/>
                    </a:p>
                  </a:txBody>
                  <a:tcPr anchor="ctr"/>
                </a:tc>
                <a:tc>
                  <a:txBody>
                    <a:bodyPr/>
                    <a:lstStyle/>
                    <a:p>
                      <a:pPr algn="ctr"/>
                      <a:r>
                        <a:rPr lang="cs-CZ" dirty="0" smtClean="0"/>
                        <a:t>Třída</a:t>
                      </a:r>
                      <a:endParaRPr lang="en-GB" dirty="0"/>
                    </a:p>
                  </a:txBody>
                  <a:tcPr anchor="ctr"/>
                </a:tc>
                <a:tc>
                  <a:txBody>
                    <a:bodyPr/>
                    <a:lstStyle/>
                    <a:p>
                      <a:pPr algn="ctr"/>
                      <a:r>
                        <a:rPr lang="cs-CZ" dirty="0" smtClean="0"/>
                        <a:t>Tloušťka s kůrou</a:t>
                      </a:r>
                      <a:r>
                        <a:rPr lang="cs-CZ" baseline="0" dirty="0" smtClean="0"/>
                        <a:t> (cm)</a:t>
                      </a:r>
                      <a:endParaRPr lang="en-GB" dirty="0"/>
                    </a:p>
                  </a:txBody>
                  <a:tcPr anchor="ctr"/>
                </a:tc>
                <a:tc>
                  <a:txBody>
                    <a:bodyPr/>
                    <a:lstStyle/>
                    <a:p>
                      <a:pPr algn="ctr"/>
                      <a:r>
                        <a:rPr lang="cs-CZ" dirty="0" smtClean="0"/>
                        <a:t>Délka (m)</a:t>
                      </a:r>
                      <a:endParaRPr lang="en-GB" dirty="0"/>
                    </a:p>
                  </a:txBody>
                  <a:tcPr anchor="ctr"/>
                </a:tc>
                <a:tc>
                  <a:txBody>
                    <a:bodyPr/>
                    <a:lstStyle/>
                    <a:p>
                      <a:pPr algn="ctr"/>
                      <a:r>
                        <a:rPr lang="cs-CZ" dirty="0" smtClean="0"/>
                        <a:t>Objem 100 ks (m</a:t>
                      </a:r>
                      <a:r>
                        <a:rPr lang="cs-CZ" baseline="30000" dirty="0" smtClean="0"/>
                        <a:t>3</a:t>
                      </a:r>
                      <a:r>
                        <a:rPr lang="cs-CZ" dirty="0" smtClean="0"/>
                        <a:t>)</a:t>
                      </a:r>
                      <a:endParaRPr lang="en-GB" dirty="0"/>
                    </a:p>
                  </a:txBody>
                  <a:tcPr anchor="ctr"/>
                </a:tc>
                <a:extLst>
                  <a:ext uri="{0D108BD9-81ED-4DB2-BD59-A6C34878D82A}">
                    <a16:rowId xmlns="" xmlns:a16="http://schemas.microsoft.com/office/drawing/2014/main" val="10001"/>
                  </a:ext>
                </a:extLst>
              </a:tr>
              <a:tr h="353683">
                <a:tc gridSpan="8">
                  <a:txBody>
                    <a:bodyPr/>
                    <a:lstStyle/>
                    <a:p>
                      <a:pPr algn="ctr"/>
                      <a:r>
                        <a:rPr lang="cs-CZ" dirty="0" smtClean="0"/>
                        <a:t>Tyče</a:t>
                      </a:r>
                      <a:endParaRPr lang="en-GB"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 xmlns:a16="http://schemas.microsoft.com/office/drawing/2014/main" val="10002"/>
                  </a:ext>
                </a:extLst>
              </a:tr>
              <a:tr h="353683">
                <a:tc>
                  <a:txBody>
                    <a:bodyPr/>
                    <a:lstStyle/>
                    <a:p>
                      <a:r>
                        <a:rPr lang="cs-CZ" dirty="0" smtClean="0"/>
                        <a:t>1</a:t>
                      </a:r>
                      <a:endParaRPr lang="en-GB" dirty="0"/>
                    </a:p>
                  </a:txBody>
                  <a:tcPr/>
                </a:tc>
                <a:tc>
                  <a:txBody>
                    <a:bodyPr/>
                    <a:lstStyle/>
                    <a:p>
                      <a:pPr algn="ctr"/>
                      <a:r>
                        <a:rPr lang="cs-CZ" dirty="0" smtClean="0"/>
                        <a:t>7-8</a:t>
                      </a:r>
                      <a:endParaRPr lang="en-GB" dirty="0"/>
                    </a:p>
                  </a:txBody>
                  <a:tcPr anchor="ctr"/>
                </a:tc>
                <a:tc>
                  <a:txBody>
                    <a:bodyPr/>
                    <a:lstStyle/>
                    <a:p>
                      <a:pPr algn="ctr"/>
                      <a:r>
                        <a:rPr lang="cs-CZ" dirty="0" smtClean="0"/>
                        <a:t>6+</a:t>
                      </a:r>
                      <a:endParaRPr lang="en-GB" dirty="0"/>
                    </a:p>
                  </a:txBody>
                  <a:tcPr anchor="ctr"/>
                </a:tc>
                <a:tc>
                  <a:txBody>
                    <a:bodyPr/>
                    <a:lstStyle/>
                    <a:p>
                      <a:pPr algn="ctr"/>
                      <a:r>
                        <a:rPr lang="cs-CZ" dirty="0" smtClean="0"/>
                        <a:t>1,85</a:t>
                      </a:r>
                      <a:endParaRPr lang="en-GB" dirty="0"/>
                    </a:p>
                  </a:txBody>
                  <a:tcPr anchor="ctr"/>
                </a:tc>
                <a:tc>
                  <a:txBody>
                    <a:bodyPr/>
                    <a:lstStyle/>
                    <a:p>
                      <a:pPr algn="ctr"/>
                      <a:r>
                        <a:rPr lang="cs-CZ" dirty="0" smtClean="0"/>
                        <a:t>1</a:t>
                      </a:r>
                      <a:endParaRPr lang="en-GB" dirty="0"/>
                    </a:p>
                  </a:txBody>
                  <a:tcPr anchor="ctr"/>
                </a:tc>
                <a:tc>
                  <a:txBody>
                    <a:bodyPr/>
                    <a:lstStyle/>
                    <a:p>
                      <a:pPr algn="ctr"/>
                      <a:r>
                        <a:rPr lang="cs-CZ" dirty="0" smtClean="0"/>
                        <a:t>7-8</a:t>
                      </a:r>
                      <a:endParaRPr lang="en-GB" dirty="0"/>
                    </a:p>
                  </a:txBody>
                  <a:tcPr anchor="ctr"/>
                </a:tc>
                <a:tc>
                  <a:txBody>
                    <a:bodyPr/>
                    <a:lstStyle/>
                    <a:p>
                      <a:pPr algn="ctr"/>
                      <a:r>
                        <a:rPr lang="cs-CZ" dirty="0" smtClean="0"/>
                        <a:t>5+</a:t>
                      </a:r>
                      <a:endParaRPr lang="en-GB" dirty="0"/>
                    </a:p>
                  </a:txBody>
                  <a:tcPr anchor="ctr"/>
                </a:tc>
                <a:tc>
                  <a:txBody>
                    <a:bodyPr/>
                    <a:lstStyle/>
                    <a:p>
                      <a:pPr algn="ctr"/>
                      <a:r>
                        <a:rPr lang="cs-CZ" dirty="0" smtClean="0"/>
                        <a:t>2,00</a:t>
                      </a:r>
                      <a:endParaRPr lang="en-GB" dirty="0"/>
                    </a:p>
                  </a:txBody>
                  <a:tcPr anchor="ctr"/>
                </a:tc>
                <a:extLst>
                  <a:ext uri="{0D108BD9-81ED-4DB2-BD59-A6C34878D82A}">
                    <a16:rowId xmlns="" xmlns:a16="http://schemas.microsoft.com/office/drawing/2014/main" val="10003"/>
                  </a:ext>
                </a:extLst>
              </a:tr>
              <a:tr h="353683">
                <a:tc>
                  <a:txBody>
                    <a:bodyPr/>
                    <a:lstStyle/>
                    <a:p>
                      <a:r>
                        <a:rPr lang="cs-CZ" dirty="0" smtClean="0"/>
                        <a:t>2</a:t>
                      </a:r>
                      <a:endParaRPr lang="en-GB" dirty="0"/>
                    </a:p>
                  </a:txBody>
                  <a:tcPr/>
                </a:tc>
                <a:tc>
                  <a:txBody>
                    <a:bodyPr/>
                    <a:lstStyle/>
                    <a:p>
                      <a:pPr algn="ctr"/>
                      <a:r>
                        <a:rPr lang="cs-CZ" dirty="0" smtClean="0"/>
                        <a:t>9-10</a:t>
                      </a:r>
                      <a:endParaRPr lang="en-GB" dirty="0"/>
                    </a:p>
                  </a:txBody>
                  <a:tcPr anchor="ctr"/>
                </a:tc>
                <a:tc>
                  <a:txBody>
                    <a:bodyPr/>
                    <a:lstStyle/>
                    <a:p>
                      <a:pPr algn="ctr"/>
                      <a:r>
                        <a:rPr lang="cs-CZ" dirty="0" smtClean="0"/>
                        <a:t>8+</a:t>
                      </a:r>
                      <a:endParaRPr lang="en-GB" dirty="0"/>
                    </a:p>
                  </a:txBody>
                  <a:tcPr anchor="ctr"/>
                </a:tc>
                <a:tc>
                  <a:txBody>
                    <a:bodyPr/>
                    <a:lstStyle/>
                    <a:p>
                      <a:pPr algn="ctr"/>
                      <a:r>
                        <a:rPr lang="cs-CZ" dirty="0" smtClean="0"/>
                        <a:t>3,35</a:t>
                      </a:r>
                      <a:endParaRPr lang="en-GB" dirty="0"/>
                    </a:p>
                  </a:txBody>
                  <a:tcPr anchor="ctr"/>
                </a:tc>
                <a:tc>
                  <a:txBody>
                    <a:bodyPr/>
                    <a:lstStyle/>
                    <a:p>
                      <a:pPr algn="ctr"/>
                      <a:r>
                        <a:rPr lang="cs-CZ" dirty="0" smtClean="0"/>
                        <a:t>2</a:t>
                      </a:r>
                      <a:endParaRPr lang="en-GB" dirty="0"/>
                    </a:p>
                  </a:txBody>
                  <a:tcPr anchor="ctr"/>
                </a:tc>
                <a:tc>
                  <a:txBody>
                    <a:bodyPr/>
                    <a:lstStyle/>
                    <a:p>
                      <a:pPr algn="ctr"/>
                      <a:r>
                        <a:rPr lang="cs-CZ" dirty="0" smtClean="0"/>
                        <a:t>9-10</a:t>
                      </a:r>
                      <a:endParaRPr lang="en-GB" dirty="0"/>
                    </a:p>
                  </a:txBody>
                  <a:tcPr anchor="ctr"/>
                </a:tc>
                <a:tc>
                  <a:txBody>
                    <a:bodyPr/>
                    <a:lstStyle/>
                    <a:p>
                      <a:pPr algn="ctr"/>
                      <a:r>
                        <a:rPr lang="cs-CZ" dirty="0" smtClean="0"/>
                        <a:t>7+</a:t>
                      </a:r>
                      <a:endParaRPr lang="en-GB" dirty="0"/>
                    </a:p>
                  </a:txBody>
                  <a:tcPr anchor="ctr"/>
                </a:tc>
                <a:tc>
                  <a:txBody>
                    <a:bodyPr/>
                    <a:lstStyle/>
                    <a:p>
                      <a:pPr algn="ctr"/>
                      <a:r>
                        <a:rPr lang="cs-CZ" dirty="0" smtClean="0"/>
                        <a:t>3,50</a:t>
                      </a:r>
                      <a:endParaRPr lang="en-GB" dirty="0"/>
                    </a:p>
                  </a:txBody>
                  <a:tcPr anchor="ctr"/>
                </a:tc>
                <a:extLst>
                  <a:ext uri="{0D108BD9-81ED-4DB2-BD59-A6C34878D82A}">
                    <a16:rowId xmlns="" xmlns:a16="http://schemas.microsoft.com/office/drawing/2014/main" val="10004"/>
                  </a:ext>
                </a:extLst>
              </a:tr>
              <a:tr h="353683">
                <a:tc>
                  <a:txBody>
                    <a:bodyPr/>
                    <a:lstStyle/>
                    <a:p>
                      <a:r>
                        <a:rPr lang="cs-CZ" dirty="0" smtClean="0"/>
                        <a:t>3</a:t>
                      </a:r>
                      <a:endParaRPr lang="en-GB" dirty="0"/>
                    </a:p>
                  </a:txBody>
                  <a:tcPr/>
                </a:tc>
                <a:tc>
                  <a:txBody>
                    <a:bodyPr/>
                    <a:lstStyle/>
                    <a:p>
                      <a:pPr algn="ctr"/>
                      <a:r>
                        <a:rPr lang="cs-CZ" dirty="0" smtClean="0"/>
                        <a:t>11-13</a:t>
                      </a:r>
                      <a:endParaRPr lang="en-GB" dirty="0"/>
                    </a:p>
                  </a:txBody>
                  <a:tcPr anchor="ctr"/>
                </a:tc>
                <a:tc>
                  <a:txBody>
                    <a:bodyPr/>
                    <a:lstStyle/>
                    <a:p>
                      <a:pPr algn="ctr"/>
                      <a:r>
                        <a:rPr lang="cs-CZ" dirty="0" smtClean="0"/>
                        <a:t>9-12</a:t>
                      </a:r>
                      <a:endParaRPr lang="en-GB" dirty="0"/>
                    </a:p>
                  </a:txBody>
                  <a:tcPr anchor="ctr"/>
                </a:tc>
                <a:tc>
                  <a:txBody>
                    <a:bodyPr/>
                    <a:lstStyle/>
                    <a:p>
                      <a:pPr algn="ctr"/>
                      <a:r>
                        <a:rPr lang="cs-CZ" dirty="0" smtClean="0"/>
                        <a:t>5,00</a:t>
                      </a:r>
                      <a:endParaRPr lang="en-GB" dirty="0"/>
                    </a:p>
                  </a:txBody>
                  <a:tcPr anchor="ctr"/>
                </a:tc>
                <a:tc>
                  <a:txBody>
                    <a:bodyPr/>
                    <a:lstStyle/>
                    <a:p>
                      <a:pPr algn="ctr"/>
                      <a:r>
                        <a:rPr lang="cs-CZ" dirty="0" smtClean="0"/>
                        <a:t>3</a:t>
                      </a:r>
                      <a:endParaRPr lang="en-GB" dirty="0"/>
                    </a:p>
                  </a:txBody>
                  <a:tcPr anchor="ctr"/>
                </a:tc>
                <a:tc>
                  <a:txBody>
                    <a:bodyPr/>
                    <a:lstStyle/>
                    <a:p>
                      <a:pPr algn="ctr"/>
                      <a:r>
                        <a:rPr lang="cs-CZ" dirty="0" smtClean="0"/>
                        <a:t>11-13</a:t>
                      </a:r>
                      <a:endParaRPr lang="en-GB" dirty="0"/>
                    </a:p>
                  </a:txBody>
                  <a:tcPr anchor="ctr"/>
                </a:tc>
                <a:tc>
                  <a:txBody>
                    <a:bodyPr/>
                    <a:lstStyle/>
                    <a:p>
                      <a:pPr algn="ctr"/>
                      <a:r>
                        <a:rPr lang="cs-CZ" dirty="0" smtClean="0"/>
                        <a:t>9+</a:t>
                      </a:r>
                      <a:endParaRPr lang="en-GB" dirty="0"/>
                    </a:p>
                  </a:txBody>
                  <a:tcPr anchor="ctr"/>
                </a:tc>
                <a:tc>
                  <a:txBody>
                    <a:bodyPr/>
                    <a:lstStyle/>
                    <a:p>
                      <a:pPr algn="ctr"/>
                      <a:r>
                        <a:rPr lang="cs-CZ" dirty="0" smtClean="0"/>
                        <a:t>6,10</a:t>
                      </a:r>
                      <a:endParaRPr lang="en-GB" dirty="0"/>
                    </a:p>
                  </a:txBody>
                  <a:tcPr anchor="ctr"/>
                </a:tc>
                <a:extLst>
                  <a:ext uri="{0D108BD9-81ED-4DB2-BD59-A6C34878D82A}">
                    <a16:rowId xmlns="" xmlns:a16="http://schemas.microsoft.com/office/drawing/2014/main" val="10005"/>
                  </a:ext>
                </a:extLst>
              </a:tr>
              <a:tr h="353683">
                <a:tc>
                  <a:txBody>
                    <a:bodyPr/>
                    <a:lstStyle/>
                    <a:p>
                      <a:r>
                        <a:rPr lang="cs-CZ" dirty="0" smtClean="0"/>
                        <a:t>4</a:t>
                      </a:r>
                      <a:endParaRPr lang="en-GB" dirty="0"/>
                    </a:p>
                  </a:txBody>
                  <a:tcPr/>
                </a:tc>
                <a:tc>
                  <a:txBody>
                    <a:bodyPr/>
                    <a:lstStyle/>
                    <a:p>
                      <a:pPr algn="ctr"/>
                      <a:r>
                        <a:rPr lang="cs-CZ" dirty="0" smtClean="0"/>
                        <a:t>11-13</a:t>
                      </a:r>
                      <a:endParaRPr lang="en-GB" dirty="0"/>
                    </a:p>
                  </a:txBody>
                  <a:tcPr anchor="ctr"/>
                </a:tc>
                <a:tc>
                  <a:txBody>
                    <a:bodyPr/>
                    <a:lstStyle/>
                    <a:p>
                      <a:pPr algn="ctr"/>
                      <a:r>
                        <a:rPr lang="cs-CZ" dirty="0" smtClean="0"/>
                        <a:t>12,1-15</a:t>
                      </a:r>
                      <a:endParaRPr lang="en-GB" dirty="0"/>
                    </a:p>
                  </a:txBody>
                  <a:tcPr anchor="ctr"/>
                </a:tc>
                <a:tc>
                  <a:txBody>
                    <a:bodyPr/>
                    <a:lstStyle/>
                    <a:p>
                      <a:pPr algn="ctr"/>
                      <a:r>
                        <a:rPr lang="cs-CZ" dirty="0" smtClean="0"/>
                        <a:t>7,35</a:t>
                      </a:r>
                      <a:endParaRPr lang="en-GB" dirty="0"/>
                    </a:p>
                  </a:txBody>
                  <a:tcPr anchor="ctr"/>
                </a:tc>
                <a:tc>
                  <a:txBody>
                    <a:bodyPr/>
                    <a:lstStyle/>
                    <a:p>
                      <a:endParaRPr lang="en-GB"/>
                    </a:p>
                  </a:txBody>
                  <a:tcPr anchor="ctr"/>
                </a:tc>
                <a:tc>
                  <a:txBody>
                    <a:bodyPr/>
                    <a:lstStyle/>
                    <a:p>
                      <a:endParaRPr lang="en-GB"/>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 xmlns:a16="http://schemas.microsoft.com/office/drawing/2014/main" val="10006"/>
                  </a:ext>
                </a:extLst>
              </a:tr>
              <a:tr h="353683">
                <a:tc gridSpan="8">
                  <a:txBody>
                    <a:bodyPr/>
                    <a:lstStyle/>
                    <a:p>
                      <a:pPr algn="ctr"/>
                      <a:r>
                        <a:rPr lang="cs-CZ" dirty="0" smtClean="0"/>
                        <a:t>Tyčky</a:t>
                      </a:r>
                      <a:endParaRPr lang="en-GB"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 xmlns:a16="http://schemas.microsoft.com/office/drawing/2014/main" val="10007"/>
                  </a:ext>
                </a:extLst>
              </a:tr>
              <a:tr h="353683">
                <a:tc>
                  <a:txBody>
                    <a:bodyPr/>
                    <a:lstStyle/>
                    <a:p>
                      <a:r>
                        <a:rPr lang="cs-CZ" dirty="0" smtClean="0"/>
                        <a:t>1</a:t>
                      </a:r>
                      <a:endParaRPr lang="en-GB" dirty="0"/>
                    </a:p>
                  </a:txBody>
                  <a:tcPr/>
                </a:tc>
                <a:tc>
                  <a:txBody>
                    <a:bodyPr/>
                    <a:lstStyle/>
                    <a:p>
                      <a:pPr algn="ctr"/>
                      <a:r>
                        <a:rPr lang="cs-CZ" dirty="0" smtClean="0"/>
                        <a:t>do 3</a:t>
                      </a:r>
                      <a:endParaRPr lang="en-GB" dirty="0"/>
                    </a:p>
                  </a:txBody>
                  <a:tcPr anchor="ctr"/>
                </a:tc>
                <a:tc>
                  <a:txBody>
                    <a:bodyPr/>
                    <a:lstStyle/>
                    <a:p>
                      <a:pPr algn="ctr"/>
                      <a:r>
                        <a:rPr lang="cs-CZ" dirty="0" smtClean="0"/>
                        <a:t>2+</a:t>
                      </a:r>
                      <a:endParaRPr lang="en-GB" dirty="0"/>
                    </a:p>
                  </a:txBody>
                  <a:tcPr anchor="ctr"/>
                </a:tc>
                <a:tc>
                  <a:txBody>
                    <a:bodyPr/>
                    <a:lstStyle/>
                    <a:p>
                      <a:pPr algn="ctr"/>
                      <a:r>
                        <a:rPr lang="cs-CZ" dirty="0" smtClean="0"/>
                        <a:t>0,15</a:t>
                      </a:r>
                      <a:endParaRPr lang="en-GB" dirty="0"/>
                    </a:p>
                  </a:txBody>
                  <a:tcPr anchor="ctr"/>
                </a:tc>
                <a:tc>
                  <a:txBody>
                    <a:bodyPr/>
                    <a:lstStyle/>
                    <a:p>
                      <a:pPr algn="ctr"/>
                      <a:r>
                        <a:rPr lang="cs-CZ" dirty="0" smtClean="0"/>
                        <a:t>1</a:t>
                      </a:r>
                      <a:endParaRPr lang="en-GB" dirty="0"/>
                    </a:p>
                  </a:txBody>
                  <a:tcPr anchor="ctr"/>
                </a:tc>
                <a:tc>
                  <a:txBody>
                    <a:bodyPr/>
                    <a:lstStyle/>
                    <a:p>
                      <a:pPr algn="ctr"/>
                      <a:r>
                        <a:rPr lang="cs-CZ" dirty="0" smtClean="0"/>
                        <a:t>Do 3</a:t>
                      </a:r>
                      <a:endParaRPr lang="en-GB" dirty="0"/>
                    </a:p>
                  </a:txBody>
                  <a:tcPr anchor="ctr"/>
                </a:tc>
                <a:tc>
                  <a:txBody>
                    <a:bodyPr/>
                    <a:lstStyle/>
                    <a:p>
                      <a:pPr algn="ctr"/>
                      <a:r>
                        <a:rPr lang="cs-CZ" dirty="0" smtClean="0"/>
                        <a:t>-</a:t>
                      </a:r>
                      <a:endParaRPr lang="en-GB" dirty="0"/>
                    </a:p>
                  </a:txBody>
                  <a:tcPr anchor="ctr"/>
                </a:tc>
                <a:tc>
                  <a:txBody>
                    <a:bodyPr/>
                    <a:lstStyle/>
                    <a:p>
                      <a:pPr algn="ctr"/>
                      <a:r>
                        <a:rPr lang="cs-CZ" dirty="0" smtClean="0"/>
                        <a:t>0,30</a:t>
                      </a:r>
                      <a:endParaRPr lang="en-GB" dirty="0"/>
                    </a:p>
                  </a:txBody>
                  <a:tcPr anchor="ctr"/>
                </a:tc>
                <a:extLst>
                  <a:ext uri="{0D108BD9-81ED-4DB2-BD59-A6C34878D82A}">
                    <a16:rowId xmlns="" xmlns:a16="http://schemas.microsoft.com/office/drawing/2014/main" val="10008"/>
                  </a:ext>
                </a:extLst>
              </a:tr>
              <a:tr h="353683">
                <a:tc>
                  <a:txBody>
                    <a:bodyPr/>
                    <a:lstStyle/>
                    <a:p>
                      <a:r>
                        <a:rPr lang="cs-CZ" dirty="0" smtClean="0"/>
                        <a:t>2</a:t>
                      </a:r>
                      <a:endParaRPr lang="en-GB" dirty="0"/>
                    </a:p>
                  </a:txBody>
                  <a:tcPr/>
                </a:tc>
                <a:tc>
                  <a:txBody>
                    <a:bodyPr/>
                    <a:lstStyle/>
                    <a:p>
                      <a:pPr algn="ctr"/>
                      <a:r>
                        <a:rPr lang="cs-CZ" dirty="0" smtClean="0"/>
                        <a:t>4-6</a:t>
                      </a:r>
                      <a:endParaRPr lang="en-GB" dirty="0"/>
                    </a:p>
                  </a:txBody>
                  <a:tcPr anchor="ctr"/>
                </a:tc>
                <a:tc>
                  <a:txBody>
                    <a:bodyPr/>
                    <a:lstStyle/>
                    <a:p>
                      <a:pPr algn="ctr"/>
                      <a:r>
                        <a:rPr lang="cs-CZ" dirty="0" smtClean="0"/>
                        <a:t>3-4</a:t>
                      </a:r>
                      <a:endParaRPr lang="en-GB" dirty="0"/>
                    </a:p>
                  </a:txBody>
                  <a:tcPr anchor="ctr"/>
                </a:tc>
                <a:tc>
                  <a:txBody>
                    <a:bodyPr/>
                    <a:lstStyle/>
                    <a:p>
                      <a:pPr algn="ctr"/>
                      <a:r>
                        <a:rPr lang="cs-CZ" dirty="0" smtClean="0"/>
                        <a:t>0,35</a:t>
                      </a:r>
                      <a:endParaRPr lang="en-GB" dirty="0"/>
                    </a:p>
                  </a:txBody>
                  <a:tcPr anchor="ctr"/>
                </a:tc>
                <a:tc>
                  <a:txBody>
                    <a:bodyPr/>
                    <a:lstStyle/>
                    <a:p>
                      <a:pPr algn="ctr"/>
                      <a:r>
                        <a:rPr lang="cs-CZ" dirty="0" smtClean="0"/>
                        <a:t>2</a:t>
                      </a:r>
                      <a:endParaRPr lang="en-GB" dirty="0"/>
                    </a:p>
                  </a:txBody>
                  <a:tcPr anchor="ctr"/>
                </a:tc>
                <a:tc>
                  <a:txBody>
                    <a:bodyPr/>
                    <a:lstStyle/>
                    <a:p>
                      <a:pPr algn="ctr"/>
                      <a:r>
                        <a:rPr lang="cs-CZ" dirty="0" smtClean="0"/>
                        <a:t>4-5</a:t>
                      </a:r>
                      <a:endParaRPr lang="en-GB" dirty="0"/>
                    </a:p>
                  </a:txBody>
                  <a:tcPr anchor="ctr"/>
                </a:tc>
                <a:tc>
                  <a:txBody>
                    <a:bodyPr/>
                    <a:lstStyle/>
                    <a:p>
                      <a:pPr algn="ctr"/>
                      <a:r>
                        <a:rPr lang="cs-CZ" dirty="0" smtClean="0"/>
                        <a:t>-</a:t>
                      </a:r>
                      <a:endParaRPr lang="en-GB" dirty="0"/>
                    </a:p>
                  </a:txBody>
                  <a:tcPr anchor="ctr"/>
                </a:tc>
                <a:tc>
                  <a:txBody>
                    <a:bodyPr/>
                    <a:lstStyle/>
                    <a:p>
                      <a:pPr algn="ctr"/>
                      <a:r>
                        <a:rPr lang="cs-CZ" dirty="0" smtClean="0"/>
                        <a:t>0,70</a:t>
                      </a:r>
                      <a:endParaRPr lang="en-GB" dirty="0"/>
                    </a:p>
                  </a:txBody>
                  <a:tcPr anchor="ctr"/>
                </a:tc>
                <a:extLst>
                  <a:ext uri="{0D108BD9-81ED-4DB2-BD59-A6C34878D82A}">
                    <a16:rowId xmlns="" xmlns:a16="http://schemas.microsoft.com/office/drawing/2014/main" val="10009"/>
                  </a:ext>
                </a:extLst>
              </a:tr>
              <a:tr h="353683">
                <a:tc>
                  <a:txBody>
                    <a:bodyPr/>
                    <a:lstStyle/>
                    <a:p>
                      <a:r>
                        <a:rPr lang="cs-CZ" dirty="0" smtClean="0"/>
                        <a:t>3</a:t>
                      </a:r>
                      <a:endParaRPr lang="en-GB" dirty="0"/>
                    </a:p>
                  </a:txBody>
                  <a:tcPr/>
                </a:tc>
                <a:tc>
                  <a:txBody>
                    <a:bodyPr/>
                    <a:lstStyle/>
                    <a:p>
                      <a:pPr algn="ctr"/>
                      <a:r>
                        <a:rPr lang="cs-CZ" dirty="0" smtClean="0"/>
                        <a:t>4-6</a:t>
                      </a:r>
                      <a:endParaRPr lang="en-GB" dirty="0"/>
                    </a:p>
                  </a:txBody>
                  <a:tcPr anchor="ctr"/>
                </a:tc>
                <a:tc>
                  <a:txBody>
                    <a:bodyPr/>
                    <a:lstStyle/>
                    <a:p>
                      <a:pPr algn="ctr"/>
                      <a:r>
                        <a:rPr lang="cs-CZ" dirty="0" smtClean="0"/>
                        <a:t>4,1-8</a:t>
                      </a:r>
                      <a:endParaRPr lang="en-GB" dirty="0"/>
                    </a:p>
                  </a:txBody>
                  <a:tcPr anchor="ctr"/>
                </a:tc>
                <a:tc>
                  <a:txBody>
                    <a:bodyPr/>
                    <a:lstStyle/>
                    <a:p>
                      <a:pPr algn="ctr"/>
                      <a:r>
                        <a:rPr lang="cs-CZ" dirty="0" smtClean="0"/>
                        <a:t>0,85</a:t>
                      </a:r>
                      <a:endParaRPr lang="en-GB" dirty="0"/>
                    </a:p>
                  </a:txBody>
                  <a:tcPr anchor="ctr"/>
                </a:tc>
                <a:tc>
                  <a:txBody>
                    <a:bodyPr/>
                    <a:lstStyle/>
                    <a:p>
                      <a:pPr algn="ctr"/>
                      <a:r>
                        <a:rPr lang="cs-CZ" dirty="0" smtClean="0"/>
                        <a:t>3</a:t>
                      </a:r>
                      <a:endParaRPr lang="en-GB" dirty="0"/>
                    </a:p>
                  </a:txBody>
                  <a:tcPr anchor="ctr"/>
                </a:tc>
                <a:tc>
                  <a:txBody>
                    <a:bodyPr/>
                    <a:lstStyle/>
                    <a:p>
                      <a:pPr algn="ctr"/>
                      <a:r>
                        <a:rPr lang="cs-CZ" dirty="0" smtClean="0"/>
                        <a:t>6</a:t>
                      </a:r>
                      <a:endParaRPr lang="en-GB" dirty="0"/>
                    </a:p>
                  </a:txBody>
                  <a:tcPr anchor="ctr"/>
                </a:tc>
                <a:tc>
                  <a:txBody>
                    <a:bodyPr/>
                    <a:lstStyle/>
                    <a:p>
                      <a:pPr algn="ctr"/>
                      <a:r>
                        <a:rPr lang="cs-CZ" dirty="0" smtClean="0"/>
                        <a:t>-</a:t>
                      </a:r>
                      <a:endParaRPr lang="en-GB" dirty="0"/>
                    </a:p>
                  </a:txBody>
                  <a:tcPr anchor="ctr"/>
                </a:tc>
                <a:tc>
                  <a:txBody>
                    <a:bodyPr/>
                    <a:lstStyle/>
                    <a:p>
                      <a:pPr algn="ctr"/>
                      <a:r>
                        <a:rPr lang="cs-CZ" dirty="0" smtClean="0"/>
                        <a:t>1,05</a:t>
                      </a:r>
                      <a:endParaRPr lang="en-GB" dirty="0"/>
                    </a:p>
                  </a:txBody>
                  <a:tcPr anchor="ctr"/>
                </a:tc>
                <a:extLst>
                  <a:ext uri="{0D108BD9-81ED-4DB2-BD59-A6C34878D82A}">
                    <a16:rowId xmlns="" xmlns:a16="http://schemas.microsoft.com/office/drawing/2014/main" val="10010"/>
                  </a:ext>
                </a:extLst>
              </a:tr>
            </a:tbl>
          </a:graphicData>
        </a:graphic>
      </p:graphicFrame>
      <p:sp>
        <p:nvSpPr>
          <p:cNvPr id="6" name="Zástupný symbol pro obsah 2"/>
          <p:cNvSpPr txBox="1">
            <a:spLocks/>
          </p:cNvSpPr>
          <p:nvPr/>
        </p:nvSpPr>
        <p:spPr>
          <a:xfrm>
            <a:off x="409574" y="6351390"/>
            <a:ext cx="5686426"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smtClean="0"/>
              <a:t>Wojnar a kol., 2007)</a:t>
            </a:r>
            <a:endParaRPr lang="en-GB" sz="1400" dirty="0"/>
          </a:p>
        </p:txBody>
      </p:sp>
    </p:spTree>
    <p:extLst>
      <p:ext uri="{BB962C8B-B14F-4D97-AF65-F5344CB8AC3E}">
        <p14:creationId xmlns:p14="http://schemas.microsoft.com/office/powerpoint/2010/main" val="771086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objemu rovnaného dříví</a:t>
            </a:r>
            <a:r>
              <a:rPr lang="en-GB" dirty="0"/>
              <a:t/>
            </a:r>
            <a:br>
              <a:rPr lang="en-GB" dirty="0"/>
            </a:br>
            <a:endParaRPr lang="en-GB" dirty="0"/>
          </a:p>
        </p:txBody>
      </p:sp>
      <p:sp>
        <p:nvSpPr>
          <p:cNvPr id="3" name="Zástupný symbol pro obsah 2"/>
          <p:cNvSpPr>
            <a:spLocks noGrp="1"/>
          </p:cNvSpPr>
          <p:nvPr>
            <p:ph idx="1"/>
          </p:nvPr>
        </p:nvSpPr>
        <p:spPr/>
        <p:txBody>
          <a:bodyPr/>
          <a:lstStyle/>
          <a:p>
            <a:r>
              <a:rPr lang="cs-CZ" b="1" dirty="0" smtClean="0"/>
              <a:t>Rovnané dříví </a:t>
            </a:r>
            <a:r>
              <a:rPr lang="cs-CZ" dirty="0" smtClean="0"/>
              <a:t>– dříví uložené do hráně v daném sortimentu a jeho množství je udáváno v prostorových metrech – </a:t>
            </a:r>
            <a:r>
              <a:rPr lang="cs-CZ" dirty="0" err="1" smtClean="0"/>
              <a:t>V</a:t>
            </a:r>
            <a:r>
              <a:rPr lang="cs-CZ" baseline="-25000" dirty="0" err="1" smtClean="0"/>
              <a:t>prm</a:t>
            </a:r>
            <a:endParaRPr lang="cs-CZ" baseline="-25000" dirty="0" smtClean="0"/>
          </a:p>
          <a:p>
            <a:r>
              <a:rPr lang="cs-CZ" b="1" dirty="0" smtClean="0"/>
              <a:t>Převodní koeficient </a:t>
            </a:r>
            <a:r>
              <a:rPr lang="cs-CZ" dirty="0" smtClean="0"/>
              <a:t>– bezrozměrné číslo, které udává množství dřevní hmoty (V</a:t>
            </a:r>
            <a:r>
              <a:rPr lang="cs-CZ" baseline="-25000" dirty="0" smtClean="0"/>
              <a:t>m</a:t>
            </a:r>
            <a:r>
              <a:rPr lang="cs-CZ" baseline="30000" dirty="0" smtClean="0"/>
              <a:t>3</a:t>
            </a:r>
            <a:r>
              <a:rPr lang="cs-CZ" dirty="0" smtClean="0"/>
              <a:t>) bez kůry v 1 prostorovém metru hráně</a:t>
            </a:r>
          </a:p>
          <a:p>
            <a:r>
              <a:rPr lang="cs-CZ" dirty="0" smtClean="0"/>
              <a:t>Převodní </a:t>
            </a:r>
            <a:r>
              <a:rPr lang="cs-CZ" dirty="0"/>
              <a:t>koeficienty jsou uvedeny v </a:t>
            </a:r>
            <a:r>
              <a:rPr lang="cs-CZ" altLang="cs-CZ" dirty="0"/>
              <a:t>Doporučených pravidlech pro měření  a třídění dříví v České </a:t>
            </a:r>
            <a:r>
              <a:rPr lang="cs-CZ" altLang="cs-CZ" dirty="0" smtClean="0"/>
              <a:t>republice nebo se dají stanovit v rámci smluvního vztahu</a:t>
            </a:r>
          </a:p>
          <a:p>
            <a:r>
              <a:rPr lang="cs-CZ" altLang="cs-CZ" dirty="0" smtClean="0"/>
              <a:t>Objem rovnaného dříví se stanový jako součin prostorového objemu hráně a převodního koeficientu</a:t>
            </a:r>
            <a:endParaRPr lang="cs-CZ" altLang="cs-CZ" dirty="0"/>
          </a:p>
          <a:p>
            <a:endParaRPr lang="en-GB" dirty="0"/>
          </a:p>
        </p:txBody>
      </p:sp>
    </p:spTree>
    <p:extLst>
      <p:ext uri="{BB962C8B-B14F-4D97-AF65-F5344CB8AC3E}">
        <p14:creationId xmlns:p14="http://schemas.microsoft.com/office/powerpoint/2010/main" val="880157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Stanovení objemu rovnaného dříví</a:t>
            </a:r>
            <a:r>
              <a:rPr lang="en-GB" dirty="0"/>
              <a:t/>
            </a:r>
            <a:br>
              <a:rPr lang="en-GB" dirty="0"/>
            </a:br>
            <a:endParaRPr lang="en-GB" dirty="0"/>
          </a:p>
        </p:txBody>
      </p:sp>
      <p:sp>
        <p:nvSpPr>
          <p:cNvPr id="3" name="Zástupný symbol pro obsah 2"/>
          <p:cNvSpPr>
            <a:spLocks noGrp="1"/>
          </p:cNvSpPr>
          <p:nvPr>
            <p:ph idx="1"/>
          </p:nvPr>
        </p:nvSpPr>
        <p:spPr/>
        <p:txBody>
          <a:bodyPr/>
          <a:lstStyle/>
          <a:p>
            <a:pPr marL="0" indent="0">
              <a:buNone/>
            </a:pPr>
            <a:r>
              <a:rPr lang="cs-CZ" altLang="cs-CZ" dirty="0" smtClean="0">
                <a:cs typeface="Times New Roman" panose="02020603050405020304" pitchFamily="18" charset="0"/>
              </a:rPr>
              <a:t>Převodní koeficient závisí </a:t>
            </a:r>
            <a:r>
              <a:rPr lang="cs-CZ" altLang="cs-CZ" dirty="0">
                <a:cs typeface="Times New Roman" panose="02020603050405020304" pitchFamily="18" charset="0"/>
              </a:rPr>
              <a:t>na:</a:t>
            </a:r>
          </a:p>
          <a:p>
            <a:pPr lvl="1"/>
            <a:r>
              <a:rPr lang="cs-CZ" altLang="cs-CZ" sz="1800" dirty="0">
                <a:cs typeface="Times New Roman" panose="02020603050405020304" pitchFamily="18" charset="0"/>
              </a:rPr>
              <a:t>sortimentu</a:t>
            </a:r>
          </a:p>
          <a:p>
            <a:pPr lvl="1"/>
            <a:r>
              <a:rPr lang="cs-CZ" altLang="cs-CZ" sz="1800" dirty="0">
                <a:cs typeface="Times New Roman" panose="02020603050405020304" pitchFamily="18" charset="0"/>
              </a:rPr>
              <a:t>způsobu a kvalitě uložení</a:t>
            </a:r>
          </a:p>
          <a:p>
            <a:pPr lvl="1"/>
            <a:r>
              <a:rPr lang="cs-CZ" altLang="cs-CZ" sz="1800" dirty="0">
                <a:cs typeface="Times New Roman" panose="02020603050405020304" pitchFamily="18" charset="0"/>
              </a:rPr>
              <a:t>tloušťce a tvaru výřezů a polen</a:t>
            </a:r>
          </a:p>
          <a:p>
            <a:pPr lvl="1"/>
            <a:r>
              <a:rPr lang="cs-CZ" altLang="cs-CZ" sz="1800" dirty="0">
                <a:cs typeface="Times New Roman" panose="02020603050405020304" pitchFamily="18" charset="0"/>
              </a:rPr>
              <a:t>kvalitě zpracovaného sortimentu</a:t>
            </a:r>
          </a:p>
          <a:p>
            <a:endParaRPr lang="en-GB" dirty="0"/>
          </a:p>
        </p:txBody>
      </p:sp>
      <p:pic>
        <p:nvPicPr>
          <p:cNvPr id="4" name="Zástupný symbol pro obsah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235401" y="2066924"/>
            <a:ext cx="3648075" cy="3648075"/>
          </a:xfrm>
          <a:prstGeom prst="rect">
            <a:avLst/>
          </a:prstGeom>
        </p:spPr>
      </p:pic>
      <p:sp>
        <p:nvSpPr>
          <p:cNvPr id="5" name="Zástupný symbol pro obsah 2"/>
          <p:cNvSpPr txBox="1">
            <a:spLocks/>
          </p:cNvSpPr>
          <p:nvPr/>
        </p:nvSpPr>
        <p:spPr>
          <a:xfrm>
            <a:off x="6326542" y="5808664"/>
            <a:ext cx="1465791" cy="33416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dirty="0" smtClean="0"/>
              <a:t>(</a:t>
            </a:r>
            <a:r>
              <a:rPr lang="cs-CZ" sz="1400" dirty="0" smtClean="0"/>
              <a:t>Adamec, 2010)</a:t>
            </a:r>
            <a:endParaRPr lang="en-GB" sz="1400" dirty="0"/>
          </a:p>
        </p:txBody>
      </p:sp>
    </p:spTree>
    <p:extLst>
      <p:ext uri="{BB962C8B-B14F-4D97-AF65-F5344CB8AC3E}">
        <p14:creationId xmlns:p14="http://schemas.microsoft.com/office/powerpoint/2010/main" val="2375793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Stanovení objemu stojícího kmene</a:t>
            </a:r>
            <a:endParaRPr lang="en-GB" dirty="0"/>
          </a:p>
        </p:txBody>
      </p:sp>
      <p:sp>
        <p:nvSpPr>
          <p:cNvPr id="9" name="Zástupný symbol pro obsah 8"/>
          <p:cNvSpPr>
            <a:spLocks noGrp="1"/>
          </p:cNvSpPr>
          <p:nvPr>
            <p:ph idx="1"/>
          </p:nvPr>
        </p:nvSpPr>
        <p:spPr/>
        <p:txBody>
          <a:bodyPr/>
          <a:lstStyle/>
          <a:p>
            <a:r>
              <a:rPr lang="cs-CZ" dirty="0" smtClean="0"/>
              <a:t>Integrace morfologické křivky kmene</a:t>
            </a:r>
          </a:p>
          <a:p>
            <a:r>
              <a:rPr lang="cs-CZ" dirty="0" smtClean="0"/>
              <a:t>Využití </a:t>
            </a:r>
            <a:r>
              <a:rPr lang="cs-CZ" dirty="0" err="1" smtClean="0"/>
              <a:t>Preslerovy</a:t>
            </a:r>
            <a:r>
              <a:rPr lang="cs-CZ" dirty="0" smtClean="0"/>
              <a:t> úměrné výšky</a:t>
            </a:r>
          </a:p>
          <a:p>
            <a:r>
              <a:rPr lang="cs-CZ" dirty="0" err="1" smtClean="0"/>
              <a:t>Denzinův</a:t>
            </a:r>
            <a:r>
              <a:rPr lang="cs-CZ" dirty="0" smtClean="0"/>
              <a:t> vzorec</a:t>
            </a:r>
          </a:p>
          <a:p>
            <a:r>
              <a:rPr lang="cs-CZ" dirty="0" smtClean="0"/>
              <a:t>Využití výtvarnicové výšky</a:t>
            </a:r>
          </a:p>
          <a:p>
            <a:r>
              <a:rPr lang="cs-CZ" dirty="0" smtClean="0"/>
              <a:t>Objemové tabulky a rovnice</a:t>
            </a:r>
          </a:p>
        </p:txBody>
      </p:sp>
    </p:spTree>
    <p:extLst>
      <p:ext uri="{BB962C8B-B14F-4D97-AF65-F5344CB8AC3E}">
        <p14:creationId xmlns:p14="http://schemas.microsoft.com/office/powerpoint/2010/main" val="3088536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Vyjádření podélného profilu kmene pomocí dendrometrických veličin</a:t>
            </a:r>
            <a:endParaRPr lang="en-GB" dirty="0"/>
          </a:p>
        </p:txBody>
      </p:sp>
      <p:sp>
        <p:nvSpPr>
          <p:cNvPr id="3" name="Zástupný symbol pro obsah 2"/>
          <p:cNvSpPr>
            <a:spLocks noGrp="1"/>
          </p:cNvSpPr>
          <p:nvPr>
            <p:ph idx="1"/>
          </p:nvPr>
        </p:nvSpPr>
        <p:spPr/>
        <p:txBody>
          <a:bodyPr/>
          <a:lstStyle/>
          <a:p>
            <a:r>
              <a:rPr lang="cs-CZ" dirty="0" smtClean="0"/>
              <a:t>Kmenové profily</a:t>
            </a:r>
          </a:p>
          <a:p>
            <a:r>
              <a:rPr lang="cs-CZ" dirty="0" smtClean="0"/>
              <a:t>Tvarové kvocienty</a:t>
            </a:r>
          </a:p>
          <a:p>
            <a:r>
              <a:rPr lang="cs-CZ" dirty="0" smtClean="0"/>
              <a:t>Tvarové řady</a:t>
            </a:r>
          </a:p>
          <a:p>
            <a:r>
              <a:rPr lang="cs-CZ" dirty="0" smtClean="0"/>
              <a:t>Sbíhavost kmene</a:t>
            </a:r>
          </a:p>
          <a:p>
            <a:r>
              <a:rPr lang="cs-CZ" dirty="0" smtClean="0"/>
              <a:t>Štíhlostí koeficient</a:t>
            </a:r>
          </a:p>
          <a:p>
            <a:r>
              <a:rPr lang="cs-CZ" dirty="0"/>
              <a:t>V</a:t>
            </a:r>
            <a:r>
              <a:rPr lang="cs-CZ" dirty="0" smtClean="0"/>
              <a:t>ýtvarnice</a:t>
            </a:r>
            <a:endParaRPr lang="en-GB" dirty="0"/>
          </a:p>
        </p:txBody>
      </p:sp>
    </p:spTree>
    <p:extLst>
      <p:ext uri="{BB962C8B-B14F-4D97-AF65-F5344CB8AC3E}">
        <p14:creationId xmlns:p14="http://schemas.microsoft.com/office/powerpoint/2010/main" val="1394359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Integrace morfologické křivky kmene</a:t>
            </a:r>
            <a:endParaRPr lang="en-GB" dirty="0"/>
          </a:p>
        </p:txBody>
      </p:sp>
      <p:sp>
        <p:nvSpPr>
          <p:cNvPr id="3" name="Zástupný symbol pro obsah 2"/>
          <p:cNvSpPr>
            <a:spLocks noGrp="1"/>
          </p:cNvSpPr>
          <p:nvPr>
            <p:ph idx="1"/>
          </p:nvPr>
        </p:nvSpPr>
        <p:spPr/>
        <p:txBody>
          <a:bodyPr/>
          <a:lstStyle/>
          <a:p>
            <a:r>
              <a:rPr lang="cs-CZ" dirty="0" smtClean="0"/>
              <a:t>Na sestavení </a:t>
            </a:r>
            <a:r>
              <a:rPr lang="cs-CZ" dirty="0"/>
              <a:t>morfologické křivky kmene (MKK</a:t>
            </a:r>
            <a:r>
              <a:rPr lang="cs-CZ" dirty="0" smtClean="0"/>
              <a:t>) je nutné sesbírat tloušťky d</a:t>
            </a:r>
            <a:r>
              <a:rPr lang="cs-CZ" baseline="-25000" dirty="0" smtClean="0"/>
              <a:t>i</a:t>
            </a:r>
            <a:r>
              <a:rPr lang="cs-CZ" dirty="0" smtClean="0"/>
              <a:t> v různých výškách na kmeni </a:t>
            </a:r>
            <a:r>
              <a:rPr lang="cs-CZ" dirty="0" err="1" smtClean="0"/>
              <a:t>h</a:t>
            </a:r>
            <a:r>
              <a:rPr lang="cs-CZ" baseline="-25000" dirty="0" err="1" smtClean="0"/>
              <a:t>i</a:t>
            </a:r>
            <a:endParaRPr lang="cs-CZ" baseline="-25000" dirty="0" smtClean="0"/>
          </a:p>
          <a:p>
            <a:r>
              <a:rPr lang="cs-CZ" dirty="0" smtClean="0"/>
              <a:t>Sběr buď v pravidelných sekcích (absolutních nebo relativních) nebo v nepravidelných odstupech (různých výškách) na kmeni</a:t>
            </a:r>
          </a:p>
          <a:p>
            <a:r>
              <a:rPr lang="cs-CZ" dirty="0" smtClean="0"/>
              <a:t>Lze stanovit objem každé sekce (např. dle </a:t>
            </a:r>
            <a:r>
              <a:rPr lang="cs-CZ" dirty="0" err="1" smtClean="0"/>
              <a:t>Hubera</a:t>
            </a:r>
            <a:r>
              <a:rPr lang="cs-CZ" dirty="0" smtClean="0"/>
              <a:t> nebo </a:t>
            </a:r>
            <a:r>
              <a:rPr lang="cs-CZ" dirty="0" err="1" smtClean="0"/>
              <a:t>Smaliana</a:t>
            </a:r>
            <a:r>
              <a:rPr lang="cs-CZ" dirty="0" smtClean="0"/>
              <a:t>) sečíst dílčí objemy na objem kmene</a:t>
            </a:r>
          </a:p>
          <a:p>
            <a:r>
              <a:rPr lang="cs-CZ" dirty="0" smtClean="0"/>
              <a:t>Objem kmene lze ale také přesněji vyjádřit jako určitý integrál MKK</a:t>
            </a:r>
          </a:p>
          <a:p>
            <a:r>
              <a:rPr lang="cs-CZ" dirty="0" smtClean="0"/>
              <a:t>Dnes již často využívány nedestrukční metody sběru dat (měření d</a:t>
            </a:r>
            <a:r>
              <a:rPr lang="cs-CZ" baseline="-25000" dirty="0" smtClean="0"/>
              <a:t>i</a:t>
            </a:r>
            <a:r>
              <a:rPr lang="cs-CZ" dirty="0" smtClean="0"/>
              <a:t> a </a:t>
            </a:r>
            <a:r>
              <a:rPr lang="cs-CZ" dirty="0" err="1" smtClean="0"/>
              <a:t>h</a:t>
            </a:r>
            <a:r>
              <a:rPr lang="cs-CZ" baseline="-25000" dirty="0" err="1" smtClean="0"/>
              <a:t>i</a:t>
            </a:r>
            <a:r>
              <a:rPr lang="cs-CZ" dirty="0" smtClean="0"/>
              <a:t>) – </a:t>
            </a:r>
            <a:r>
              <a:rPr lang="cs-CZ" dirty="0" err="1" smtClean="0"/>
              <a:t>telerelaskop</a:t>
            </a:r>
            <a:r>
              <a:rPr lang="cs-CZ" dirty="0" smtClean="0"/>
              <a:t>, analýza obrazu, laserové skenovaní, </a:t>
            </a:r>
            <a:r>
              <a:rPr lang="cs-CZ" dirty="0" err="1" smtClean="0"/>
              <a:t>dron</a:t>
            </a:r>
            <a:r>
              <a:rPr lang="cs-CZ" dirty="0" smtClean="0"/>
              <a:t>, bezkontaktní průměrka</a:t>
            </a:r>
          </a:p>
          <a:p>
            <a:pPr marL="0" indent="0">
              <a:buNone/>
            </a:pPr>
            <a:endParaRPr lang="en-GB" dirty="0"/>
          </a:p>
        </p:txBody>
      </p:sp>
    </p:spTree>
    <p:extLst>
      <p:ext uri="{BB962C8B-B14F-4D97-AF65-F5344CB8AC3E}">
        <p14:creationId xmlns:p14="http://schemas.microsoft.com/office/powerpoint/2010/main" val="2490559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Využití </a:t>
            </a:r>
            <a:r>
              <a:rPr lang="cs-CZ" dirty="0" err="1" smtClean="0"/>
              <a:t>Preslerovy</a:t>
            </a:r>
            <a:r>
              <a:rPr lang="cs-CZ" dirty="0" smtClean="0"/>
              <a:t> úměrné výšky</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14:m>
                  <m:oMath xmlns:m="http://schemas.openxmlformats.org/officeDocument/2006/math">
                    <m:r>
                      <a:rPr lang="cs-CZ" b="1" i="1" smtClean="0">
                        <a:latin typeface="Cambria Math" panose="02040503050406030204" pitchFamily="18" charset="0"/>
                      </a:rPr>
                      <m:t>𝒗</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𝑣</m:t>
                        </m:r>
                      </m:e>
                      <m:sub>
                        <m:r>
                          <a:rPr lang="cs-CZ" b="0" i="1" smtClean="0">
                            <a:latin typeface="Cambria Math" panose="02040503050406030204" pitchFamily="18" charset="0"/>
                          </a:rPr>
                          <m:t>1</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𝑣</m:t>
                        </m:r>
                      </m:e>
                      <m:sub>
                        <m:r>
                          <a:rPr lang="cs-CZ" b="0" i="1" smtClean="0">
                            <a:latin typeface="Cambria Math" panose="02040503050406030204" pitchFamily="18" charset="0"/>
                          </a:rPr>
                          <m:t>2</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2</m:t>
                        </m:r>
                      </m:num>
                      <m:den>
                        <m:r>
                          <a:rPr lang="cs-CZ" b="0" i="1" smtClean="0">
                            <a:latin typeface="Cambria Math" panose="02040503050406030204" pitchFamily="18" charset="0"/>
                          </a:rPr>
                          <m:t>3</m:t>
                        </m:r>
                      </m:den>
                    </m:f>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r>
                          <a:rPr lang="cs-CZ" b="0" i="1" smtClean="0">
                            <a:latin typeface="Cambria Math" panose="02040503050406030204" pitchFamily="18" charset="0"/>
                          </a:rPr>
                          <m:t>1,3</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h</m:t>
                        </m:r>
                      </m:e>
                      <m:sub>
                        <m:r>
                          <a:rPr lang="cs-CZ" b="0" i="1" smtClean="0">
                            <a:latin typeface="Cambria Math" panose="02040503050406030204" pitchFamily="18" charset="0"/>
                          </a:rPr>
                          <m:t>2</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𝑔</m:t>
                        </m:r>
                      </m:e>
                      <m:sub>
                        <m:r>
                          <a:rPr lang="cs-CZ" b="0" i="1" smtClean="0">
                            <a:latin typeface="Cambria Math" panose="02040503050406030204" pitchFamily="18" charset="0"/>
                          </a:rPr>
                          <m:t>1,3</m:t>
                        </m:r>
                      </m:sub>
                    </m:sSub>
                    <m:r>
                      <a:rPr lang="cs-CZ" b="0" i="1" smtClean="0">
                        <a:latin typeface="Cambria Math" panose="02040503050406030204" pitchFamily="18" charset="0"/>
                      </a:rPr>
                      <m:t>∗</m:t>
                    </m:r>
                    <m:r>
                      <a:rPr lang="cs-CZ" b="0" i="1" smtClean="0">
                        <a:latin typeface="Cambria Math" panose="02040503050406030204" pitchFamily="18" charset="0"/>
                      </a:rPr>
                      <m:t>𝑚</m:t>
                    </m:r>
                    <m:r>
                      <a:rPr lang="cs-CZ" b="0" i="1" smtClean="0">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2</m:t>
                        </m:r>
                      </m:num>
                      <m:den>
                        <m:r>
                          <a:rPr lang="cs-CZ" i="1">
                            <a:latin typeface="Cambria Math" panose="02040503050406030204" pitchFamily="18" charset="0"/>
                          </a:rPr>
                          <m:t>3</m:t>
                        </m:r>
                      </m:den>
                    </m:f>
                    <m:sSub>
                      <m:sSubPr>
                        <m:ctrlPr>
                          <a:rPr lang="cs-CZ" i="1">
                            <a:latin typeface="Cambria Math" panose="02040503050406030204" pitchFamily="18" charset="0"/>
                          </a:rPr>
                        </m:ctrlPr>
                      </m:sSubPr>
                      <m:e>
                        <m:r>
                          <a:rPr lang="cs-CZ" i="1">
                            <a:latin typeface="Cambria Math" panose="02040503050406030204" pitchFamily="18" charset="0"/>
                          </a:rPr>
                          <m:t>𝑔</m:t>
                        </m:r>
                      </m:e>
                      <m:sub>
                        <m:r>
                          <a:rPr lang="cs-CZ" i="1">
                            <a:latin typeface="Cambria Math" panose="02040503050406030204" pitchFamily="18" charset="0"/>
                          </a:rPr>
                          <m:t>1,3</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b="0" i="1" smtClean="0">
                            <a:latin typeface="Cambria Math" panose="02040503050406030204" pitchFamily="18" charset="0"/>
                          </a:rPr>
                          <m:t>(</m:t>
                        </m:r>
                        <m:r>
                          <a:rPr lang="cs-CZ" i="1">
                            <a:latin typeface="Cambria Math" panose="02040503050406030204" pitchFamily="18" charset="0"/>
                          </a:rPr>
                          <m:t>h</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latin typeface="Cambria Math" panose="02040503050406030204" pitchFamily="18" charset="0"/>
                      </a:rPr>
                      <m:t>𝑚</m:t>
                    </m:r>
                    <m:r>
                      <a:rPr lang="cs-CZ"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𝑔</m:t>
                        </m:r>
                      </m:e>
                      <m:sub>
                        <m:r>
                          <a:rPr lang="cs-CZ" i="1">
                            <a:latin typeface="Cambria Math" panose="02040503050406030204" pitchFamily="18" charset="0"/>
                          </a:rPr>
                          <m:t>1,3</m:t>
                        </m:r>
                      </m:sub>
                    </m:sSub>
                    <m:r>
                      <a:rPr lang="cs-CZ" i="1">
                        <a:latin typeface="Cambria Math" panose="02040503050406030204" pitchFamily="18" charset="0"/>
                      </a:rPr>
                      <m:t>∗</m:t>
                    </m:r>
                    <m:r>
                      <a:rPr lang="cs-CZ" i="1">
                        <a:latin typeface="Cambria Math" panose="02040503050406030204" pitchFamily="18" charset="0"/>
                      </a:rPr>
                      <m:t>𝑚</m:t>
                    </m:r>
                    <m:r>
                      <a:rPr lang="cs-CZ" b="1" i="1" smtClean="0">
                        <a:latin typeface="Cambria Math" panose="02040503050406030204" pitchFamily="18" charset="0"/>
                      </a:rPr>
                      <m:t>=</m:t>
                    </m:r>
                    <m:f>
                      <m:fPr>
                        <m:ctrlPr>
                          <a:rPr lang="cs-CZ" b="1" i="1">
                            <a:latin typeface="Cambria Math" panose="02040503050406030204" pitchFamily="18" charset="0"/>
                          </a:rPr>
                        </m:ctrlPr>
                      </m:fPr>
                      <m:num>
                        <m:r>
                          <a:rPr lang="cs-CZ" b="1" i="1">
                            <a:latin typeface="Cambria Math" panose="02040503050406030204" pitchFamily="18" charset="0"/>
                          </a:rPr>
                          <m:t>𝟐</m:t>
                        </m:r>
                      </m:num>
                      <m:den>
                        <m:r>
                          <a:rPr lang="cs-CZ" b="1" i="1">
                            <a:latin typeface="Cambria Math" panose="02040503050406030204" pitchFamily="18" charset="0"/>
                          </a:rPr>
                          <m:t>𝟑</m:t>
                        </m:r>
                      </m:den>
                    </m:f>
                    <m:sSub>
                      <m:sSubPr>
                        <m:ctrlPr>
                          <a:rPr lang="cs-CZ" b="1" i="1">
                            <a:latin typeface="Cambria Math" panose="02040503050406030204" pitchFamily="18" charset="0"/>
                          </a:rPr>
                        </m:ctrlPr>
                      </m:sSubPr>
                      <m:e>
                        <m:r>
                          <a:rPr lang="cs-CZ" b="1" i="1">
                            <a:latin typeface="Cambria Math" panose="02040503050406030204" pitchFamily="18" charset="0"/>
                          </a:rPr>
                          <m:t>𝒈</m:t>
                        </m:r>
                      </m:e>
                      <m:sub>
                        <m:r>
                          <a:rPr lang="cs-CZ" b="1" i="1">
                            <a:latin typeface="Cambria Math" panose="02040503050406030204" pitchFamily="18" charset="0"/>
                          </a:rPr>
                          <m:t>𝟏</m:t>
                        </m:r>
                        <m:r>
                          <a:rPr lang="cs-CZ" b="1" i="1">
                            <a:latin typeface="Cambria Math" panose="02040503050406030204" pitchFamily="18" charset="0"/>
                          </a:rPr>
                          <m:t>,</m:t>
                        </m:r>
                        <m:r>
                          <a:rPr lang="cs-CZ" b="1" i="1">
                            <a:latin typeface="Cambria Math" panose="02040503050406030204" pitchFamily="18" charset="0"/>
                          </a:rPr>
                          <m:t>𝟑</m:t>
                        </m:r>
                      </m:sub>
                    </m:sSub>
                    <m:r>
                      <a:rPr lang="cs-CZ" b="1" i="1" smtClean="0">
                        <a:latin typeface="Cambria Math" panose="02040503050406030204" pitchFamily="18" charset="0"/>
                      </a:rPr>
                      <m:t>(</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𝒉</m:t>
                        </m:r>
                      </m:e>
                      <m:sub>
                        <m:r>
                          <a:rPr lang="cs-CZ" b="1" i="1" smtClean="0">
                            <a:latin typeface="Cambria Math" panose="02040503050406030204" pitchFamily="18" charset="0"/>
                          </a:rPr>
                          <m:t>𝟏</m:t>
                        </m:r>
                      </m:sub>
                    </m:sSub>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𝒎</m:t>
                        </m:r>
                      </m:num>
                      <m:den>
                        <m:r>
                          <a:rPr lang="cs-CZ" b="1" i="1" smtClean="0">
                            <a:latin typeface="Cambria Math" panose="02040503050406030204" pitchFamily="18" charset="0"/>
                          </a:rPr>
                          <m:t>𝟐</m:t>
                        </m:r>
                      </m:den>
                    </m:f>
                    <m:r>
                      <a:rPr lang="cs-CZ" b="1" i="1" smtClean="0">
                        <a:latin typeface="Cambria Math" panose="02040503050406030204" pitchFamily="18" charset="0"/>
                      </a:rPr>
                      <m:t>)</m:t>
                    </m:r>
                  </m:oMath>
                </a14:m>
                <a:endParaRPr lang="cs-CZ" b="1" dirty="0" smtClean="0"/>
              </a:p>
              <a:p>
                <a:r>
                  <a:rPr lang="cs-CZ" b="1" dirty="0" smtClean="0"/>
                  <a:t>Úměrný bod (d/2) </a:t>
                </a:r>
                <a:r>
                  <a:rPr lang="cs-CZ" dirty="0" smtClean="0"/>
                  <a:t>– místo na kmeni kde je d=d</a:t>
                </a:r>
                <a:r>
                  <a:rPr lang="cs-CZ" baseline="-25000" dirty="0" smtClean="0"/>
                  <a:t>1,3</a:t>
                </a:r>
                <a:r>
                  <a:rPr lang="cs-CZ" dirty="0" smtClean="0"/>
                  <a:t>/2</a:t>
                </a:r>
              </a:p>
              <a:p>
                <a:r>
                  <a:rPr lang="cs-CZ" b="1" dirty="0" smtClean="0"/>
                  <a:t>Úměrná výška (h</a:t>
                </a:r>
                <a:r>
                  <a:rPr lang="cs-CZ" b="1" baseline="-25000" dirty="0" smtClean="0"/>
                  <a:t>1</a:t>
                </a:r>
                <a:r>
                  <a:rPr lang="cs-CZ" b="1" dirty="0" smtClean="0"/>
                  <a:t>) </a:t>
                </a:r>
                <a:r>
                  <a:rPr lang="cs-CZ" dirty="0" smtClean="0"/>
                  <a:t>– vzdálenost úměrného bodu od předpokládaného hlavního řezu</a:t>
                </a:r>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r="-780"/>
                </a:stretch>
              </a:blipFill>
            </p:spPr>
            <p:txBody>
              <a:bodyPr/>
              <a:lstStyle/>
              <a:p>
                <a:r>
                  <a:rPr lang="en-GB">
                    <a:noFill/>
                  </a:rPr>
                  <a:t> </a:t>
                </a:r>
              </a:p>
            </p:txBody>
          </p:sp>
        </mc:Fallback>
      </mc:AlternateContent>
      <p:pic>
        <p:nvPicPr>
          <p:cNvPr id="4" name="Picture 7" descr="D:\3-17.bmp"/>
          <p:cNvPicPr>
            <a:picLocks noChangeAspect="1" noChangeArrowheads="1"/>
          </p:cNvPicPr>
          <p:nvPr/>
        </p:nvPicPr>
        <p:blipFill rotWithShape="1">
          <a:blip r:embed="rId3">
            <a:extLst>
              <a:ext uri="{28A0092B-C50C-407E-A947-70E740481C1C}">
                <a14:useLocalDpi xmlns:a14="http://schemas.microsoft.com/office/drawing/2010/main" val="0"/>
              </a:ext>
            </a:extLst>
          </a:blip>
          <a:srcRect l="7597" t="3183" r="20099" b="265"/>
          <a:stretch/>
        </p:blipFill>
        <p:spPr bwMode="auto">
          <a:xfrm>
            <a:off x="3814190" y="3553559"/>
            <a:ext cx="2562258" cy="3161565"/>
          </a:xfrm>
          <a:prstGeom prst="rect">
            <a:avLst/>
          </a:prstGeom>
          <a:noFill/>
          <a:extLst>
            <a:ext uri="{909E8E84-426E-40DD-AFC4-6F175D3DCCD1}">
              <a14:hiddenFill xmlns:a14="http://schemas.microsoft.com/office/drawing/2010/main">
                <a:solidFill>
                  <a:srgbClr val="FFFFFF"/>
                </a:solidFill>
              </a14:hiddenFill>
            </a:ext>
          </a:extLst>
        </p:spPr>
      </p:pic>
      <p:sp>
        <p:nvSpPr>
          <p:cNvPr id="6" name="Volný tvar 5"/>
          <p:cNvSpPr/>
          <p:nvPr/>
        </p:nvSpPr>
        <p:spPr>
          <a:xfrm>
            <a:off x="4724400" y="3981235"/>
            <a:ext cx="809625" cy="2105240"/>
          </a:xfrm>
          <a:custGeom>
            <a:avLst/>
            <a:gdLst>
              <a:gd name="connsiteX0" fmla="*/ 400050 w 809625"/>
              <a:gd name="connsiteY0" fmla="*/ 215 h 2105240"/>
              <a:gd name="connsiteX1" fmla="*/ 485775 w 809625"/>
              <a:gd name="connsiteY1" fmla="*/ 114515 h 2105240"/>
              <a:gd name="connsiteX2" fmla="*/ 495300 w 809625"/>
              <a:gd name="connsiteY2" fmla="*/ 143090 h 2105240"/>
              <a:gd name="connsiteX3" fmla="*/ 504825 w 809625"/>
              <a:gd name="connsiteY3" fmla="*/ 181190 h 2105240"/>
              <a:gd name="connsiteX4" fmla="*/ 523875 w 809625"/>
              <a:gd name="connsiteY4" fmla="*/ 219290 h 2105240"/>
              <a:gd name="connsiteX5" fmla="*/ 542925 w 809625"/>
              <a:gd name="connsiteY5" fmla="*/ 276440 h 2105240"/>
              <a:gd name="connsiteX6" fmla="*/ 552450 w 809625"/>
              <a:gd name="connsiteY6" fmla="*/ 305015 h 2105240"/>
              <a:gd name="connsiteX7" fmla="*/ 590550 w 809625"/>
              <a:gd name="connsiteY7" fmla="*/ 466940 h 2105240"/>
              <a:gd name="connsiteX8" fmla="*/ 609600 w 809625"/>
              <a:gd name="connsiteY8" fmla="*/ 505040 h 2105240"/>
              <a:gd name="connsiteX9" fmla="*/ 628650 w 809625"/>
              <a:gd name="connsiteY9" fmla="*/ 581240 h 2105240"/>
              <a:gd name="connsiteX10" fmla="*/ 657225 w 809625"/>
              <a:gd name="connsiteY10" fmla="*/ 666965 h 2105240"/>
              <a:gd name="connsiteX11" fmla="*/ 676275 w 809625"/>
              <a:gd name="connsiteY11" fmla="*/ 838415 h 2105240"/>
              <a:gd name="connsiteX12" fmla="*/ 695325 w 809625"/>
              <a:gd name="connsiteY12" fmla="*/ 895565 h 2105240"/>
              <a:gd name="connsiteX13" fmla="*/ 704850 w 809625"/>
              <a:gd name="connsiteY13" fmla="*/ 1143215 h 2105240"/>
              <a:gd name="connsiteX14" fmla="*/ 714375 w 809625"/>
              <a:gd name="connsiteY14" fmla="*/ 1200365 h 2105240"/>
              <a:gd name="connsiteX15" fmla="*/ 733425 w 809625"/>
              <a:gd name="connsiteY15" fmla="*/ 1228940 h 2105240"/>
              <a:gd name="connsiteX16" fmla="*/ 742950 w 809625"/>
              <a:gd name="connsiteY16" fmla="*/ 1257515 h 2105240"/>
              <a:gd name="connsiteX17" fmla="*/ 771525 w 809625"/>
              <a:gd name="connsiteY17" fmla="*/ 1552790 h 2105240"/>
              <a:gd name="connsiteX18" fmla="*/ 790575 w 809625"/>
              <a:gd name="connsiteY18" fmla="*/ 1886165 h 2105240"/>
              <a:gd name="connsiteX19" fmla="*/ 809625 w 809625"/>
              <a:gd name="connsiteY19" fmla="*/ 1952840 h 2105240"/>
              <a:gd name="connsiteX20" fmla="*/ 800100 w 809625"/>
              <a:gd name="connsiteY20" fmla="*/ 2086190 h 2105240"/>
              <a:gd name="connsiteX21" fmla="*/ 752475 w 809625"/>
              <a:gd name="connsiteY21" fmla="*/ 2105240 h 2105240"/>
              <a:gd name="connsiteX22" fmla="*/ 276225 w 809625"/>
              <a:gd name="connsiteY22" fmla="*/ 2095715 h 2105240"/>
              <a:gd name="connsiteX23" fmla="*/ 219075 w 809625"/>
              <a:gd name="connsiteY23" fmla="*/ 2086190 h 2105240"/>
              <a:gd name="connsiteX24" fmla="*/ 0 w 809625"/>
              <a:gd name="connsiteY24" fmla="*/ 2057615 h 2105240"/>
              <a:gd name="connsiteX25" fmla="*/ 19050 w 809625"/>
              <a:gd name="connsiteY25" fmla="*/ 1914740 h 2105240"/>
              <a:gd name="connsiteX26" fmla="*/ 28575 w 809625"/>
              <a:gd name="connsiteY26" fmla="*/ 1876640 h 2105240"/>
              <a:gd name="connsiteX27" fmla="*/ 47625 w 809625"/>
              <a:gd name="connsiteY27" fmla="*/ 1829015 h 2105240"/>
              <a:gd name="connsiteX28" fmla="*/ 57150 w 809625"/>
              <a:gd name="connsiteY28" fmla="*/ 1648040 h 2105240"/>
              <a:gd name="connsiteX29" fmla="*/ 66675 w 809625"/>
              <a:gd name="connsiteY29" fmla="*/ 1609940 h 2105240"/>
              <a:gd name="connsiteX30" fmla="*/ 85725 w 809625"/>
              <a:gd name="connsiteY30" fmla="*/ 1467065 h 2105240"/>
              <a:gd name="connsiteX31" fmla="*/ 95250 w 809625"/>
              <a:gd name="connsiteY31" fmla="*/ 1305140 h 2105240"/>
              <a:gd name="connsiteX32" fmla="*/ 133350 w 809625"/>
              <a:gd name="connsiteY32" fmla="*/ 1124165 h 2105240"/>
              <a:gd name="connsiteX33" fmla="*/ 142875 w 809625"/>
              <a:gd name="connsiteY33" fmla="*/ 1086065 h 2105240"/>
              <a:gd name="connsiteX34" fmla="*/ 152400 w 809625"/>
              <a:gd name="connsiteY34" fmla="*/ 924140 h 2105240"/>
              <a:gd name="connsiteX35" fmla="*/ 171450 w 809625"/>
              <a:gd name="connsiteY35" fmla="*/ 886040 h 2105240"/>
              <a:gd name="connsiteX36" fmla="*/ 190500 w 809625"/>
              <a:gd name="connsiteY36" fmla="*/ 809840 h 2105240"/>
              <a:gd name="connsiteX37" fmla="*/ 209550 w 809625"/>
              <a:gd name="connsiteY37" fmla="*/ 752690 h 2105240"/>
              <a:gd name="connsiteX38" fmla="*/ 228600 w 809625"/>
              <a:gd name="connsiteY38" fmla="*/ 609815 h 2105240"/>
              <a:gd name="connsiteX39" fmla="*/ 247650 w 809625"/>
              <a:gd name="connsiteY39" fmla="*/ 562190 h 2105240"/>
              <a:gd name="connsiteX40" fmla="*/ 276225 w 809625"/>
              <a:gd name="connsiteY40" fmla="*/ 428840 h 2105240"/>
              <a:gd name="connsiteX41" fmla="*/ 295275 w 809625"/>
              <a:gd name="connsiteY41" fmla="*/ 352640 h 2105240"/>
              <a:gd name="connsiteX42" fmla="*/ 314325 w 809625"/>
              <a:gd name="connsiteY42" fmla="*/ 285965 h 2105240"/>
              <a:gd name="connsiteX43" fmla="*/ 333375 w 809625"/>
              <a:gd name="connsiteY43" fmla="*/ 190715 h 2105240"/>
              <a:gd name="connsiteX44" fmla="*/ 342900 w 809625"/>
              <a:gd name="connsiteY44" fmla="*/ 162140 h 2105240"/>
              <a:gd name="connsiteX45" fmla="*/ 371475 w 809625"/>
              <a:gd name="connsiteY45" fmla="*/ 152615 h 2105240"/>
              <a:gd name="connsiteX46" fmla="*/ 381000 w 809625"/>
              <a:gd name="connsiteY46" fmla="*/ 124040 h 2105240"/>
              <a:gd name="connsiteX47" fmla="*/ 409575 w 809625"/>
              <a:gd name="connsiteY47" fmla="*/ 85940 h 2105240"/>
              <a:gd name="connsiteX48" fmla="*/ 400050 w 809625"/>
              <a:gd name="connsiteY48" fmla="*/ 215 h 210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9625" h="2105240">
                <a:moveTo>
                  <a:pt x="400050" y="215"/>
                </a:moveTo>
                <a:cubicBezTo>
                  <a:pt x="412750" y="4978"/>
                  <a:pt x="477132" y="88587"/>
                  <a:pt x="485775" y="114515"/>
                </a:cubicBezTo>
                <a:cubicBezTo>
                  <a:pt x="488950" y="124040"/>
                  <a:pt x="492542" y="133436"/>
                  <a:pt x="495300" y="143090"/>
                </a:cubicBezTo>
                <a:cubicBezTo>
                  <a:pt x="498896" y="155677"/>
                  <a:pt x="500228" y="168933"/>
                  <a:pt x="504825" y="181190"/>
                </a:cubicBezTo>
                <a:cubicBezTo>
                  <a:pt x="509811" y="194485"/>
                  <a:pt x="518602" y="206107"/>
                  <a:pt x="523875" y="219290"/>
                </a:cubicBezTo>
                <a:cubicBezTo>
                  <a:pt x="531333" y="237934"/>
                  <a:pt x="536575" y="257390"/>
                  <a:pt x="542925" y="276440"/>
                </a:cubicBezTo>
                <a:cubicBezTo>
                  <a:pt x="546100" y="285965"/>
                  <a:pt x="550272" y="295214"/>
                  <a:pt x="552450" y="305015"/>
                </a:cubicBezTo>
                <a:cubicBezTo>
                  <a:pt x="553791" y="311048"/>
                  <a:pt x="585320" y="456480"/>
                  <a:pt x="590550" y="466940"/>
                </a:cubicBezTo>
                <a:cubicBezTo>
                  <a:pt x="596900" y="479640"/>
                  <a:pt x="605110" y="491570"/>
                  <a:pt x="609600" y="505040"/>
                </a:cubicBezTo>
                <a:cubicBezTo>
                  <a:pt x="617879" y="529878"/>
                  <a:pt x="618926" y="556931"/>
                  <a:pt x="628650" y="581240"/>
                </a:cubicBezTo>
                <a:cubicBezTo>
                  <a:pt x="652562" y="641020"/>
                  <a:pt x="643553" y="612278"/>
                  <a:pt x="657225" y="666965"/>
                </a:cubicBezTo>
                <a:cubicBezTo>
                  <a:pt x="658793" y="682644"/>
                  <a:pt x="671219" y="814820"/>
                  <a:pt x="676275" y="838415"/>
                </a:cubicBezTo>
                <a:cubicBezTo>
                  <a:pt x="680482" y="858050"/>
                  <a:pt x="688975" y="876515"/>
                  <a:pt x="695325" y="895565"/>
                </a:cubicBezTo>
                <a:cubicBezTo>
                  <a:pt x="698500" y="978115"/>
                  <a:pt x="699697" y="1060765"/>
                  <a:pt x="704850" y="1143215"/>
                </a:cubicBezTo>
                <a:cubicBezTo>
                  <a:pt x="706055" y="1162490"/>
                  <a:pt x="708268" y="1182043"/>
                  <a:pt x="714375" y="1200365"/>
                </a:cubicBezTo>
                <a:cubicBezTo>
                  <a:pt x="717995" y="1211225"/>
                  <a:pt x="728305" y="1218701"/>
                  <a:pt x="733425" y="1228940"/>
                </a:cubicBezTo>
                <a:cubicBezTo>
                  <a:pt x="737915" y="1237920"/>
                  <a:pt x="739775" y="1247990"/>
                  <a:pt x="742950" y="1257515"/>
                </a:cubicBezTo>
                <a:cubicBezTo>
                  <a:pt x="752475" y="1355940"/>
                  <a:pt x="767035" y="1454007"/>
                  <a:pt x="771525" y="1552790"/>
                </a:cubicBezTo>
                <a:cubicBezTo>
                  <a:pt x="772543" y="1575190"/>
                  <a:pt x="781837" y="1827908"/>
                  <a:pt x="790575" y="1886165"/>
                </a:cubicBezTo>
                <a:cubicBezTo>
                  <a:pt x="794004" y="1909024"/>
                  <a:pt x="803275" y="1930615"/>
                  <a:pt x="809625" y="1952840"/>
                </a:cubicBezTo>
                <a:cubicBezTo>
                  <a:pt x="806450" y="1997290"/>
                  <a:pt x="815747" y="2044464"/>
                  <a:pt x="800100" y="2086190"/>
                </a:cubicBezTo>
                <a:cubicBezTo>
                  <a:pt x="794097" y="2102199"/>
                  <a:pt x="769570" y="2104929"/>
                  <a:pt x="752475" y="2105240"/>
                </a:cubicBezTo>
                <a:lnTo>
                  <a:pt x="276225" y="2095715"/>
                </a:lnTo>
                <a:cubicBezTo>
                  <a:pt x="257175" y="2092540"/>
                  <a:pt x="238207" y="2088829"/>
                  <a:pt x="219075" y="2086190"/>
                </a:cubicBezTo>
                <a:lnTo>
                  <a:pt x="0" y="2057615"/>
                </a:lnTo>
                <a:cubicBezTo>
                  <a:pt x="8308" y="1974535"/>
                  <a:pt x="4702" y="1979306"/>
                  <a:pt x="19050" y="1914740"/>
                </a:cubicBezTo>
                <a:cubicBezTo>
                  <a:pt x="21890" y="1901961"/>
                  <a:pt x="24435" y="1889059"/>
                  <a:pt x="28575" y="1876640"/>
                </a:cubicBezTo>
                <a:cubicBezTo>
                  <a:pt x="33982" y="1860420"/>
                  <a:pt x="41275" y="1844890"/>
                  <a:pt x="47625" y="1829015"/>
                </a:cubicBezTo>
                <a:cubicBezTo>
                  <a:pt x="50800" y="1768690"/>
                  <a:pt x="51917" y="1708221"/>
                  <a:pt x="57150" y="1648040"/>
                </a:cubicBezTo>
                <a:cubicBezTo>
                  <a:pt x="58284" y="1634998"/>
                  <a:pt x="64633" y="1622871"/>
                  <a:pt x="66675" y="1609940"/>
                </a:cubicBezTo>
                <a:cubicBezTo>
                  <a:pt x="74168" y="1562481"/>
                  <a:pt x="79375" y="1514690"/>
                  <a:pt x="85725" y="1467065"/>
                </a:cubicBezTo>
                <a:cubicBezTo>
                  <a:pt x="88900" y="1413090"/>
                  <a:pt x="90355" y="1358986"/>
                  <a:pt x="95250" y="1305140"/>
                </a:cubicBezTo>
                <a:cubicBezTo>
                  <a:pt x="109256" y="1151077"/>
                  <a:pt x="87347" y="1193169"/>
                  <a:pt x="133350" y="1124165"/>
                </a:cubicBezTo>
                <a:cubicBezTo>
                  <a:pt x="136525" y="1111465"/>
                  <a:pt x="141634" y="1099097"/>
                  <a:pt x="142875" y="1086065"/>
                </a:cubicBezTo>
                <a:cubicBezTo>
                  <a:pt x="148001" y="1032240"/>
                  <a:pt x="144754" y="977665"/>
                  <a:pt x="152400" y="924140"/>
                </a:cubicBezTo>
                <a:cubicBezTo>
                  <a:pt x="154408" y="910084"/>
                  <a:pt x="166960" y="899510"/>
                  <a:pt x="171450" y="886040"/>
                </a:cubicBezTo>
                <a:cubicBezTo>
                  <a:pt x="179729" y="861202"/>
                  <a:pt x="182221" y="834678"/>
                  <a:pt x="190500" y="809840"/>
                </a:cubicBezTo>
                <a:cubicBezTo>
                  <a:pt x="196850" y="790790"/>
                  <a:pt x="204266" y="772063"/>
                  <a:pt x="209550" y="752690"/>
                </a:cubicBezTo>
                <a:cubicBezTo>
                  <a:pt x="230738" y="675002"/>
                  <a:pt x="206811" y="718758"/>
                  <a:pt x="228600" y="609815"/>
                </a:cubicBezTo>
                <a:cubicBezTo>
                  <a:pt x="231953" y="593049"/>
                  <a:pt x="242622" y="578532"/>
                  <a:pt x="247650" y="562190"/>
                </a:cubicBezTo>
                <a:cubicBezTo>
                  <a:pt x="276464" y="468544"/>
                  <a:pt x="258649" y="510864"/>
                  <a:pt x="276225" y="428840"/>
                </a:cubicBezTo>
                <a:cubicBezTo>
                  <a:pt x="281711" y="403239"/>
                  <a:pt x="288386" y="377899"/>
                  <a:pt x="295275" y="352640"/>
                </a:cubicBezTo>
                <a:cubicBezTo>
                  <a:pt x="311934" y="291556"/>
                  <a:pt x="298461" y="359999"/>
                  <a:pt x="314325" y="285965"/>
                </a:cubicBezTo>
                <a:cubicBezTo>
                  <a:pt x="321109" y="254305"/>
                  <a:pt x="326094" y="222265"/>
                  <a:pt x="333375" y="190715"/>
                </a:cubicBezTo>
                <a:cubicBezTo>
                  <a:pt x="335633" y="180932"/>
                  <a:pt x="335800" y="169240"/>
                  <a:pt x="342900" y="162140"/>
                </a:cubicBezTo>
                <a:cubicBezTo>
                  <a:pt x="350000" y="155040"/>
                  <a:pt x="361950" y="155790"/>
                  <a:pt x="371475" y="152615"/>
                </a:cubicBezTo>
                <a:cubicBezTo>
                  <a:pt x="374650" y="143090"/>
                  <a:pt x="376019" y="132757"/>
                  <a:pt x="381000" y="124040"/>
                </a:cubicBezTo>
                <a:cubicBezTo>
                  <a:pt x="388876" y="110257"/>
                  <a:pt x="403128" y="100447"/>
                  <a:pt x="409575" y="85940"/>
                </a:cubicBezTo>
                <a:cubicBezTo>
                  <a:pt x="416150" y="71146"/>
                  <a:pt x="387350" y="-4548"/>
                  <a:pt x="400050" y="21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délník 7"/>
          <p:cNvSpPr/>
          <p:nvPr/>
        </p:nvSpPr>
        <p:spPr>
          <a:xfrm>
            <a:off x="4800600" y="6086475"/>
            <a:ext cx="733425" cy="2571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ovéPole 8"/>
          <p:cNvSpPr txBox="1"/>
          <p:nvPr/>
        </p:nvSpPr>
        <p:spPr>
          <a:xfrm>
            <a:off x="4831319" y="4987620"/>
            <a:ext cx="869762" cy="307777"/>
          </a:xfrm>
          <a:prstGeom prst="rect">
            <a:avLst/>
          </a:prstGeom>
          <a:noFill/>
        </p:spPr>
        <p:txBody>
          <a:bodyPr wrap="square" rtlCol="0">
            <a:spAutoFit/>
          </a:bodyPr>
          <a:lstStyle/>
          <a:p>
            <a:r>
              <a:rPr lang="cs-CZ" sz="1400" dirty="0" smtClean="0">
                <a:solidFill>
                  <a:srgbClr val="FF0000"/>
                </a:solidFill>
              </a:rPr>
              <a:t>v</a:t>
            </a:r>
            <a:r>
              <a:rPr lang="cs-CZ" sz="1400" baseline="-25000" dirty="0" smtClean="0">
                <a:solidFill>
                  <a:srgbClr val="FF0000"/>
                </a:solidFill>
              </a:rPr>
              <a:t>1</a:t>
            </a:r>
            <a:endParaRPr lang="en-GB" sz="1400" baseline="-25000" dirty="0">
              <a:solidFill>
                <a:srgbClr val="FF0000"/>
              </a:solidFill>
            </a:endParaRPr>
          </a:p>
        </p:txBody>
      </p:sp>
      <p:sp>
        <p:nvSpPr>
          <p:cNvPr id="10" name="TextovéPole 9"/>
          <p:cNvSpPr txBox="1"/>
          <p:nvPr/>
        </p:nvSpPr>
        <p:spPr>
          <a:xfrm>
            <a:off x="4747791" y="6016061"/>
            <a:ext cx="869762" cy="307777"/>
          </a:xfrm>
          <a:prstGeom prst="rect">
            <a:avLst/>
          </a:prstGeom>
          <a:noFill/>
        </p:spPr>
        <p:txBody>
          <a:bodyPr wrap="square" rtlCol="0">
            <a:spAutoFit/>
          </a:bodyPr>
          <a:lstStyle/>
          <a:p>
            <a:r>
              <a:rPr lang="cs-CZ" sz="1400" dirty="0" smtClean="0">
                <a:solidFill>
                  <a:srgbClr val="00B050"/>
                </a:solidFill>
              </a:rPr>
              <a:t>v</a:t>
            </a:r>
            <a:r>
              <a:rPr lang="cs-CZ" sz="1400" baseline="-25000" dirty="0">
                <a:solidFill>
                  <a:srgbClr val="00B050"/>
                </a:solidFill>
              </a:rPr>
              <a:t>2</a:t>
            </a:r>
            <a:endParaRPr lang="en-GB" sz="1400" baseline="-25000" dirty="0">
              <a:solidFill>
                <a:srgbClr val="00B050"/>
              </a:solidFill>
            </a:endParaRPr>
          </a:p>
        </p:txBody>
      </p:sp>
      <p:sp>
        <p:nvSpPr>
          <p:cNvPr id="11" name="Zástupný symbol pro obsah 2"/>
          <p:cNvSpPr txBox="1">
            <a:spLocks/>
          </p:cNvSpPr>
          <p:nvPr/>
        </p:nvSpPr>
        <p:spPr>
          <a:xfrm>
            <a:off x="5182672" y="6535373"/>
            <a:ext cx="1322311" cy="2717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cs-CZ" sz="1400" dirty="0" err="1" smtClean="0"/>
              <a:t>Šmelko</a:t>
            </a:r>
            <a:r>
              <a:rPr lang="cs-CZ" sz="1400" dirty="0" smtClean="0"/>
              <a:t> (2000)</a:t>
            </a:r>
            <a:endParaRPr lang="en-GB" sz="1400" dirty="0"/>
          </a:p>
        </p:txBody>
      </p:sp>
      <p:cxnSp>
        <p:nvCxnSpPr>
          <p:cNvPr id="13" name="Přímá spojnice 12"/>
          <p:cNvCxnSpPr/>
          <p:nvPr/>
        </p:nvCxnSpPr>
        <p:spPr>
          <a:xfrm>
            <a:off x="5534025" y="6086475"/>
            <a:ext cx="1038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534025" y="6343650"/>
            <a:ext cx="1038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6456766" y="6086475"/>
            <a:ext cx="0" cy="2571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444235" y="6066650"/>
            <a:ext cx="312906" cy="276999"/>
          </a:xfrm>
          <a:prstGeom prst="rect">
            <a:avLst/>
          </a:prstGeom>
          <a:noFill/>
        </p:spPr>
        <p:txBody>
          <a:bodyPr wrap="none" rtlCol="0">
            <a:spAutoFit/>
          </a:bodyPr>
          <a:lstStyle/>
          <a:p>
            <a:r>
              <a:rPr lang="cs-CZ" sz="1200" dirty="0" smtClean="0"/>
              <a:t>m</a:t>
            </a:r>
            <a:endParaRPr lang="en-GB" sz="1200" dirty="0"/>
          </a:p>
        </p:txBody>
      </p:sp>
    </p:spTree>
    <p:extLst>
      <p:ext uri="{BB962C8B-B14F-4D97-AF65-F5344CB8AC3E}">
        <p14:creationId xmlns:p14="http://schemas.microsoft.com/office/powerpoint/2010/main" val="2036673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Denzinův</a:t>
            </a:r>
            <a:r>
              <a:rPr lang="cs-CZ" dirty="0" smtClean="0"/>
              <a:t> vzorec</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a:latin typeface="Cambria Math" panose="02040503050406030204" pitchFamily="18" charset="0"/>
                  </a:rPr>
                  <a:t>O</a:t>
                </a:r>
                <a:r>
                  <a:rPr lang="cs-CZ" dirty="0" smtClean="0">
                    <a:latin typeface="Cambria Math" panose="02040503050406030204" pitchFamily="18" charset="0"/>
                  </a:rPr>
                  <a:t>dhad objemu hroubí stromu</a:t>
                </a:r>
              </a:p>
              <a:p>
                <a:endParaRPr lang="cs-CZ"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rPr>
                        <m:t>𝑣</m:t>
                      </m:r>
                      <m:r>
                        <a:rPr lang="cs-CZ" sz="2800" b="0" i="1" smtClean="0">
                          <a:latin typeface="Cambria Math" panose="02040503050406030204" pitchFamily="18" charset="0"/>
                        </a:rPr>
                        <m:t>=</m:t>
                      </m:r>
                      <m:f>
                        <m:fPr>
                          <m:ctrlPr>
                            <a:rPr lang="cs-CZ" sz="2800" i="1" smtClean="0">
                              <a:latin typeface="Cambria Math" panose="02040503050406030204" pitchFamily="18" charset="0"/>
                            </a:rPr>
                          </m:ctrlPr>
                        </m:fPr>
                        <m:num>
                          <m:sSup>
                            <m:sSupPr>
                              <m:ctrlPr>
                                <a:rPr lang="cs-CZ" sz="2800" i="1" smtClean="0">
                                  <a:latin typeface="Cambria Math" panose="02040503050406030204" pitchFamily="18" charset="0"/>
                                </a:rPr>
                              </m:ctrlPr>
                            </m:sSupPr>
                            <m:e>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𝑑</m:t>
                                  </m:r>
                                </m:e>
                                <m:sub>
                                  <m:r>
                                    <a:rPr lang="cs-CZ" sz="2800" b="0" i="1" smtClean="0">
                                      <a:latin typeface="Cambria Math" panose="02040503050406030204" pitchFamily="18" charset="0"/>
                                    </a:rPr>
                                    <m:t>1,3</m:t>
                                  </m:r>
                                </m:sub>
                              </m:sSub>
                            </m:e>
                            <m:sup>
                              <m:r>
                                <a:rPr lang="cs-CZ" sz="2800" b="0" i="1" smtClean="0">
                                  <a:latin typeface="Cambria Math" panose="02040503050406030204" pitchFamily="18" charset="0"/>
                                </a:rPr>
                                <m:t>2</m:t>
                              </m:r>
                            </m:sup>
                          </m:sSup>
                        </m:num>
                        <m:den>
                          <m:r>
                            <a:rPr lang="cs-CZ" sz="2800" b="0" i="1" smtClean="0">
                              <a:latin typeface="Cambria Math" panose="02040503050406030204" pitchFamily="18" charset="0"/>
                            </a:rPr>
                            <m:t>1000</m:t>
                          </m:r>
                        </m:den>
                      </m:f>
                    </m:oMath>
                  </m:oMathPara>
                </a14:m>
                <a:endParaRPr lang="cs-CZ" dirty="0" smtClean="0"/>
              </a:p>
              <a:p>
                <a:pPr marL="0" indent="0">
                  <a:buNone/>
                </a:pPr>
                <a:endParaRPr lang="cs-CZ" b="1" dirty="0" smtClean="0"/>
              </a:p>
              <a:p>
                <a:r>
                  <a:rPr lang="cs-CZ" dirty="0" smtClean="0"/>
                  <a:t>Platí pro stromy s výtvarnicovou výškou 12,74 m nebo</a:t>
                </a:r>
              </a:p>
              <a:p>
                <a:r>
                  <a:rPr lang="cs-CZ" dirty="0" smtClean="0"/>
                  <a:t>Pro stromy s tzv. „normální“ výškou 25-26 m</a:t>
                </a:r>
              </a:p>
              <a:p>
                <a:r>
                  <a:rPr lang="cs-CZ" dirty="0" smtClean="0"/>
                  <a:t>Při jiné výšce se na každý 1 m odchylky výšky odečítá nebo přičítá 3 % objemu</a:t>
                </a:r>
              </a:p>
              <a:p>
                <a:r>
                  <a:rPr lang="cs-CZ" dirty="0" smtClean="0"/>
                  <a:t>Lze v literatuře najít zpřesnění korekce i podle druhů dřevin </a:t>
                </a:r>
              </a:p>
              <a:p>
                <a:endParaRPr lang="cs-CZ" dirty="0" smtClean="0"/>
              </a:p>
              <a:p>
                <a:endParaRPr lang="cs-CZ"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942" r="-284"/>
                </a:stretch>
              </a:blipFill>
            </p:spPr>
            <p:txBody>
              <a:bodyPr/>
              <a:lstStyle/>
              <a:p>
                <a:r>
                  <a:rPr lang="en-GB">
                    <a:noFill/>
                  </a:rPr>
                  <a:t> </a:t>
                </a:r>
              </a:p>
            </p:txBody>
          </p:sp>
        </mc:Fallback>
      </mc:AlternateContent>
    </p:spTree>
    <p:extLst>
      <p:ext uri="{BB962C8B-B14F-4D97-AF65-F5344CB8AC3E}">
        <p14:creationId xmlns:p14="http://schemas.microsoft.com/office/powerpoint/2010/main" val="146602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Využití výtvarnicové výšky</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cs-CZ" b="0" dirty="0" smtClean="0"/>
                  <a:t>	</a:t>
                </a:r>
                <a14:m>
                  <m:oMath xmlns:m="http://schemas.openxmlformats.org/officeDocument/2006/math">
                    <m:r>
                      <a:rPr lang="cs-CZ" sz="2400" b="1" i="1" smtClean="0">
                        <a:solidFill>
                          <a:srgbClr val="FF0000"/>
                        </a:solidFill>
                        <a:latin typeface="Cambria Math" panose="02040503050406030204" pitchFamily="18" charset="0"/>
                      </a:rPr>
                      <m:t>𝒗</m:t>
                    </m:r>
                    <m:r>
                      <a:rPr lang="cs-CZ" sz="2400" b="1" i="1" smtClean="0">
                        <a:solidFill>
                          <a:srgbClr val="FF0000"/>
                        </a:solidFill>
                        <a:latin typeface="Cambria Math" panose="02040503050406030204" pitchFamily="18" charset="0"/>
                      </a:rPr>
                      <m:t>=</m:t>
                    </m:r>
                    <m:f>
                      <m:fPr>
                        <m:ctrlPr>
                          <a:rPr lang="cs-CZ" sz="2400" b="1" i="1" smtClean="0">
                            <a:solidFill>
                              <a:srgbClr val="FF0000"/>
                            </a:solidFill>
                            <a:latin typeface="Cambria Math" panose="02040503050406030204" pitchFamily="18" charset="0"/>
                          </a:rPr>
                        </m:ctrlPr>
                      </m:fPr>
                      <m:num>
                        <m:r>
                          <a:rPr lang="cs-CZ" sz="2400" b="1" i="1" smtClean="0">
                            <a:solidFill>
                              <a:srgbClr val="FF0000"/>
                            </a:solidFill>
                            <a:latin typeface="Cambria Math" panose="02040503050406030204" pitchFamily="18" charset="0"/>
                            <a:ea typeface="Cambria Math" panose="02040503050406030204" pitchFamily="18" charset="0"/>
                          </a:rPr>
                          <m:t>𝝅</m:t>
                        </m:r>
                        <m:sSup>
                          <m:sSupPr>
                            <m:ctrlPr>
                              <a:rPr lang="cs-CZ" sz="2400" b="1" i="1" smtClean="0">
                                <a:solidFill>
                                  <a:srgbClr val="FF0000"/>
                                </a:solidFill>
                                <a:latin typeface="Cambria Math" panose="02040503050406030204" pitchFamily="18" charset="0"/>
                                <a:ea typeface="Cambria Math" panose="02040503050406030204" pitchFamily="18" charset="0"/>
                              </a:rPr>
                            </m:ctrlPr>
                          </m:sSupPr>
                          <m:e>
                            <m:sSub>
                              <m:sSubPr>
                                <m:ctrlPr>
                                  <a:rPr lang="cs-CZ" sz="2400" b="1" i="1" smtClean="0">
                                    <a:solidFill>
                                      <a:srgbClr val="FF0000"/>
                                    </a:solidFill>
                                    <a:latin typeface="Cambria Math" panose="02040503050406030204" pitchFamily="18" charset="0"/>
                                    <a:ea typeface="Cambria Math" panose="02040503050406030204" pitchFamily="18" charset="0"/>
                                  </a:rPr>
                                </m:ctrlPr>
                              </m:sSubPr>
                              <m:e>
                                <m:r>
                                  <a:rPr lang="cs-CZ" sz="2400" b="1" i="1" smtClean="0">
                                    <a:solidFill>
                                      <a:srgbClr val="FF0000"/>
                                    </a:solidFill>
                                    <a:latin typeface="Cambria Math" panose="02040503050406030204" pitchFamily="18" charset="0"/>
                                    <a:ea typeface="Cambria Math" panose="02040503050406030204" pitchFamily="18" charset="0"/>
                                  </a:rPr>
                                  <m:t>𝒅</m:t>
                                </m:r>
                              </m:e>
                              <m:sub>
                                <m:r>
                                  <a:rPr lang="cs-CZ" sz="2400" b="1" i="1" smtClean="0">
                                    <a:solidFill>
                                      <a:srgbClr val="FF0000"/>
                                    </a:solidFill>
                                    <a:latin typeface="Cambria Math" panose="02040503050406030204" pitchFamily="18" charset="0"/>
                                    <a:ea typeface="Cambria Math" panose="02040503050406030204" pitchFamily="18" charset="0"/>
                                  </a:rPr>
                                  <m:t>𝟏</m:t>
                                </m:r>
                                <m:r>
                                  <a:rPr lang="cs-CZ" sz="2400" b="1" i="1" smtClean="0">
                                    <a:solidFill>
                                      <a:srgbClr val="FF0000"/>
                                    </a:solidFill>
                                    <a:latin typeface="Cambria Math" panose="02040503050406030204" pitchFamily="18" charset="0"/>
                                    <a:ea typeface="Cambria Math" panose="02040503050406030204" pitchFamily="18" charset="0"/>
                                  </a:rPr>
                                  <m:t>,</m:t>
                                </m:r>
                                <m:r>
                                  <a:rPr lang="cs-CZ" sz="2400" b="1" i="1" smtClean="0">
                                    <a:solidFill>
                                      <a:srgbClr val="FF0000"/>
                                    </a:solidFill>
                                    <a:latin typeface="Cambria Math" panose="02040503050406030204" pitchFamily="18" charset="0"/>
                                    <a:ea typeface="Cambria Math" panose="02040503050406030204" pitchFamily="18" charset="0"/>
                                  </a:rPr>
                                  <m:t>𝟑</m:t>
                                </m:r>
                              </m:sub>
                            </m:sSub>
                          </m:e>
                          <m:sup>
                            <m:r>
                              <a:rPr lang="cs-CZ" sz="2400" b="1" i="1" smtClean="0">
                                <a:solidFill>
                                  <a:srgbClr val="FF0000"/>
                                </a:solidFill>
                                <a:latin typeface="Cambria Math" panose="02040503050406030204" pitchFamily="18" charset="0"/>
                                <a:ea typeface="Cambria Math" panose="02040503050406030204" pitchFamily="18" charset="0"/>
                              </a:rPr>
                              <m:t>𝟐</m:t>
                            </m:r>
                          </m:sup>
                        </m:sSup>
                      </m:num>
                      <m:den>
                        <m:r>
                          <a:rPr lang="cs-CZ" sz="2400" b="1" i="1" smtClean="0">
                            <a:solidFill>
                              <a:srgbClr val="FF0000"/>
                            </a:solidFill>
                            <a:latin typeface="Cambria Math" panose="02040503050406030204" pitchFamily="18" charset="0"/>
                          </a:rPr>
                          <m:t>𝟒</m:t>
                        </m:r>
                      </m:den>
                    </m:f>
                    <m:r>
                      <a:rPr lang="cs-CZ" sz="2400" b="1" i="1" smtClean="0">
                        <a:solidFill>
                          <a:srgbClr val="FF0000"/>
                        </a:solidFill>
                        <a:latin typeface="Cambria Math" panose="02040503050406030204" pitchFamily="18" charset="0"/>
                      </a:rPr>
                      <m:t>𝒉</m:t>
                    </m:r>
                    <m:sSub>
                      <m:sSubPr>
                        <m:ctrlPr>
                          <a:rPr lang="cs-CZ" sz="2400" b="1" i="1" smtClean="0">
                            <a:solidFill>
                              <a:srgbClr val="FF0000"/>
                            </a:solidFill>
                            <a:latin typeface="Cambria Math" panose="02040503050406030204" pitchFamily="18" charset="0"/>
                          </a:rPr>
                        </m:ctrlPr>
                      </m:sSubPr>
                      <m:e>
                        <m:r>
                          <a:rPr lang="cs-CZ" sz="2400" b="1" i="1" smtClean="0">
                            <a:solidFill>
                              <a:srgbClr val="FF0000"/>
                            </a:solidFill>
                            <a:latin typeface="Cambria Math" panose="02040503050406030204" pitchFamily="18" charset="0"/>
                          </a:rPr>
                          <m:t>𝒇</m:t>
                        </m:r>
                      </m:e>
                      <m:sub>
                        <m:r>
                          <a:rPr lang="cs-CZ" sz="2400" b="1" i="1" smtClean="0">
                            <a:solidFill>
                              <a:srgbClr val="FF0000"/>
                            </a:solidFill>
                            <a:latin typeface="Cambria Math" panose="02040503050406030204" pitchFamily="18" charset="0"/>
                          </a:rPr>
                          <m:t>𝟏</m:t>
                        </m:r>
                        <m:r>
                          <a:rPr lang="cs-CZ" sz="2400" b="1" i="1" smtClean="0">
                            <a:solidFill>
                              <a:srgbClr val="FF0000"/>
                            </a:solidFill>
                            <a:latin typeface="Cambria Math" panose="02040503050406030204" pitchFamily="18" charset="0"/>
                          </a:rPr>
                          <m:t>,</m:t>
                        </m:r>
                        <m:r>
                          <a:rPr lang="cs-CZ" sz="2400" b="1" i="1" smtClean="0">
                            <a:solidFill>
                              <a:srgbClr val="FF0000"/>
                            </a:solidFill>
                            <a:latin typeface="Cambria Math" panose="02040503050406030204" pitchFamily="18" charset="0"/>
                          </a:rPr>
                          <m:t>𝟑</m:t>
                        </m:r>
                      </m:sub>
                    </m:sSub>
                  </m:oMath>
                </a14:m>
                <a:r>
                  <a:rPr lang="cs-CZ" sz="2400" dirty="0" smtClean="0"/>
                  <a:t>		 </a:t>
                </a:r>
                <a14:m>
                  <m:oMath xmlns:m="http://schemas.openxmlformats.org/officeDocument/2006/math">
                    <m:r>
                      <a:rPr lang="cs-CZ" sz="2400" i="1">
                        <a:latin typeface="Cambria Math" panose="02040503050406030204" pitchFamily="18" charset="0"/>
                      </a:rPr>
                      <m:t>𝑣</m:t>
                    </m:r>
                    <m:r>
                      <a:rPr lang="cs-CZ" sz="2400" i="1">
                        <a:latin typeface="Cambria Math" panose="02040503050406030204" pitchFamily="18" charset="0"/>
                      </a:rPr>
                      <m:t>=</m:t>
                    </m:r>
                    <m:f>
                      <m:fPr>
                        <m:ctrlPr>
                          <a:rPr lang="cs-CZ" sz="2400" i="1">
                            <a:latin typeface="Cambria Math" panose="02040503050406030204" pitchFamily="18" charset="0"/>
                          </a:rPr>
                        </m:ctrlPr>
                      </m:fPr>
                      <m:num>
                        <m:r>
                          <a:rPr lang="cs-CZ" sz="2400" i="1">
                            <a:latin typeface="Cambria Math" panose="02040503050406030204" pitchFamily="18" charset="0"/>
                            <a:ea typeface="Cambria Math" panose="02040503050406030204" pitchFamily="18" charset="0"/>
                          </a:rPr>
                          <m:t>𝜋</m:t>
                        </m:r>
                        <m:sSup>
                          <m:sSupPr>
                            <m:ctrlPr>
                              <a:rPr lang="cs-CZ" sz="2400" i="1">
                                <a:latin typeface="Cambria Math" panose="02040503050406030204" pitchFamily="18" charset="0"/>
                                <a:ea typeface="Cambria Math" panose="02040503050406030204" pitchFamily="18" charset="0"/>
                              </a:rPr>
                            </m:ctrlPr>
                          </m:sSupPr>
                          <m:e>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𝑑</m:t>
                                </m:r>
                              </m:e>
                              <m:sub>
                                <m:r>
                                  <a:rPr lang="cs-CZ" sz="2400" i="1">
                                    <a:latin typeface="Cambria Math" panose="02040503050406030204" pitchFamily="18" charset="0"/>
                                    <a:ea typeface="Cambria Math" panose="02040503050406030204" pitchFamily="18" charset="0"/>
                                  </a:rPr>
                                  <m:t>1,3</m:t>
                                </m:r>
                              </m:sub>
                            </m:sSub>
                          </m:e>
                          <m:sup>
                            <m:r>
                              <a:rPr lang="cs-CZ" sz="2400" i="1">
                                <a:latin typeface="Cambria Math" panose="02040503050406030204" pitchFamily="18" charset="0"/>
                                <a:ea typeface="Cambria Math" panose="02040503050406030204" pitchFamily="18" charset="0"/>
                              </a:rPr>
                              <m:t>2</m:t>
                            </m:r>
                          </m:sup>
                        </m:sSup>
                      </m:num>
                      <m:den>
                        <m:r>
                          <a:rPr lang="cs-CZ" sz="2400" i="1">
                            <a:latin typeface="Cambria Math" panose="02040503050406030204" pitchFamily="18" charset="0"/>
                          </a:rPr>
                          <m:t>4</m:t>
                        </m:r>
                      </m:den>
                    </m:f>
                    <m:r>
                      <a:rPr lang="cs-CZ" sz="2400" i="1">
                        <a:latin typeface="Cambria Math" panose="02040503050406030204" pitchFamily="18" charset="0"/>
                      </a:rPr>
                      <m:t>h</m:t>
                    </m:r>
                    <m:sSub>
                      <m:sSubPr>
                        <m:ctrlPr>
                          <a:rPr lang="cs-CZ" sz="2400" i="1">
                            <a:latin typeface="Cambria Math" panose="02040503050406030204" pitchFamily="18" charset="0"/>
                          </a:rPr>
                        </m:ctrlPr>
                      </m:sSubPr>
                      <m:e>
                        <m:r>
                          <a:rPr lang="cs-CZ" sz="2400" i="1">
                            <a:latin typeface="Cambria Math" panose="02040503050406030204" pitchFamily="18" charset="0"/>
                          </a:rPr>
                          <m:t>𝑓</m:t>
                        </m:r>
                      </m:e>
                      <m:sub>
                        <m:r>
                          <a:rPr lang="cs-CZ" sz="2400" b="0" i="1" smtClean="0">
                            <a:latin typeface="Cambria Math" panose="02040503050406030204" pitchFamily="18" charset="0"/>
                          </a:rPr>
                          <m:t>0</m:t>
                        </m:r>
                        <m:r>
                          <a:rPr lang="cs-CZ" sz="2400" i="1">
                            <a:latin typeface="Cambria Math" panose="02040503050406030204" pitchFamily="18" charset="0"/>
                          </a:rPr>
                          <m:t>,</m:t>
                        </m:r>
                        <m:r>
                          <a:rPr lang="cs-CZ" sz="2400" b="0" i="1" smtClean="0">
                            <a:latin typeface="Cambria Math" panose="02040503050406030204" pitchFamily="18" charset="0"/>
                          </a:rPr>
                          <m:t>1</m:t>
                        </m:r>
                      </m:sub>
                    </m:sSub>
                  </m:oMath>
                </a14:m>
                <a:r>
                  <a:rPr lang="cs-CZ" sz="2400" dirty="0" smtClean="0"/>
                  <a:t>		 </a:t>
                </a:r>
                <a14:m>
                  <m:oMath xmlns:m="http://schemas.openxmlformats.org/officeDocument/2006/math">
                    <m:r>
                      <a:rPr lang="cs-CZ" sz="2400" i="1">
                        <a:latin typeface="Cambria Math" panose="02040503050406030204" pitchFamily="18" charset="0"/>
                      </a:rPr>
                      <m:t>𝑣</m:t>
                    </m:r>
                    <m:r>
                      <a:rPr lang="cs-CZ" sz="2400" i="1">
                        <a:latin typeface="Cambria Math" panose="02040503050406030204" pitchFamily="18" charset="0"/>
                      </a:rPr>
                      <m:t>=</m:t>
                    </m:r>
                    <m:f>
                      <m:fPr>
                        <m:ctrlPr>
                          <a:rPr lang="cs-CZ" sz="2400" i="1">
                            <a:latin typeface="Cambria Math" panose="02040503050406030204" pitchFamily="18" charset="0"/>
                          </a:rPr>
                        </m:ctrlPr>
                      </m:fPr>
                      <m:num>
                        <m:r>
                          <a:rPr lang="cs-CZ" sz="2400" i="1">
                            <a:latin typeface="Cambria Math" panose="02040503050406030204" pitchFamily="18" charset="0"/>
                            <a:ea typeface="Cambria Math" panose="02040503050406030204" pitchFamily="18" charset="0"/>
                          </a:rPr>
                          <m:t>𝜋</m:t>
                        </m:r>
                        <m:sSup>
                          <m:sSupPr>
                            <m:ctrlPr>
                              <a:rPr lang="cs-CZ" sz="2400" i="1">
                                <a:latin typeface="Cambria Math" panose="02040503050406030204" pitchFamily="18" charset="0"/>
                                <a:ea typeface="Cambria Math" panose="02040503050406030204" pitchFamily="18" charset="0"/>
                              </a:rPr>
                            </m:ctrlPr>
                          </m:sSupPr>
                          <m:e>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𝑑</m:t>
                                </m:r>
                              </m:e>
                              <m:sub>
                                <m:r>
                                  <a:rPr lang="cs-CZ" sz="2400" i="1">
                                    <a:latin typeface="Cambria Math" panose="02040503050406030204" pitchFamily="18" charset="0"/>
                                    <a:ea typeface="Cambria Math" panose="02040503050406030204" pitchFamily="18" charset="0"/>
                                  </a:rPr>
                                  <m:t>1,3</m:t>
                                </m:r>
                              </m:sub>
                            </m:sSub>
                          </m:e>
                          <m:sup>
                            <m:r>
                              <a:rPr lang="cs-CZ" sz="2400" i="1">
                                <a:latin typeface="Cambria Math" panose="02040503050406030204" pitchFamily="18" charset="0"/>
                                <a:ea typeface="Cambria Math" panose="02040503050406030204" pitchFamily="18" charset="0"/>
                              </a:rPr>
                              <m:t>2</m:t>
                            </m:r>
                          </m:sup>
                        </m:sSup>
                      </m:num>
                      <m:den>
                        <m:r>
                          <a:rPr lang="cs-CZ" sz="2400" i="1">
                            <a:latin typeface="Cambria Math" panose="02040503050406030204" pitchFamily="18" charset="0"/>
                          </a:rPr>
                          <m:t>4</m:t>
                        </m:r>
                      </m:den>
                    </m:f>
                    <m:r>
                      <a:rPr lang="cs-CZ" sz="2400" i="1">
                        <a:latin typeface="Cambria Math" panose="02040503050406030204" pitchFamily="18" charset="0"/>
                      </a:rPr>
                      <m:t>h</m:t>
                    </m:r>
                    <m:sSub>
                      <m:sSubPr>
                        <m:ctrlPr>
                          <a:rPr lang="cs-CZ" sz="2400" i="1">
                            <a:latin typeface="Cambria Math" panose="02040503050406030204" pitchFamily="18" charset="0"/>
                          </a:rPr>
                        </m:ctrlPr>
                      </m:sSubPr>
                      <m:e>
                        <m:r>
                          <a:rPr lang="cs-CZ" sz="2400" i="1">
                            <a:latin typeface="Cambria Math" panose="02040503050406030204" pitchFamily="18" charset="0"/>
                          </a:rPr>
                          <m:t>𝑓</m:t>
                        </m:r>
                      </m:e>
                      <m:sub>
                        <m:r>
                          <a:rPr lang="cs-CZ" sz="2400" i="1">
                            <a:latin typeface="Cambria Math" panose="02040503050406030204" pitchFamily="18" charset="0"/>
                          </a:rPr>
                          <m:t>0</m:t>
                        </m:r>
                      </m:sub>
                    </m:sSub>
                  </m:oMath>
                </a14:m>
                <a:endParaRPr lang="cs-CZ" dirty="0" smtClean="0"/>
              </a:p>
              <a:p>
                <a:pPr marL="0" indent="0">
                  <a:buNone/>
                </a:pPr>
                <a:endParaRPr lang="cs-CZ" dirty="0"/>
              </a:p>
              <a:p>
                <a:r>
                  <a:rPr lang="cs-CZ" dirty="0" smtClean="0"/>
                  <a:t>Výtvarnice se určí jako funkce jednodušeji měřitelných taxačních veličin (nejčastěji d</a:t>
                </a:r>
                <a:r>
                  <a:rPr lang="cs-CZ" baseline="-25000" dirty="0" smtClean="0"/>
                  <a:t>1,3</a:t>
                </a:r>
                <a:r>
                  <a:rPr lang="cs-CZ" dirty="0" smtClean="0"/>
                  <a:t>; h)</a:t>
                </a:r>
              </a:p>
              <a:p>
                <a:r>
                  <a:rPr lang="cs-CZ" dirty="0" smtClean="0"/>
                  <a:t>Častěji se rovnou do vzorce dosazuje výtvarnicová výška </a:t>
                </a:r>
                <a:r>
                  <a:rPr lang="cs-CZ" i="1" dirty="0" err="1" smtClean="0"/>
                  <a:t>hf</a:t>
                </a:r>
                <a:r>
                  <a:rPr lang="cs-CZ" dirty="0" smtClean="0"/>
                  <a:t>, která se dohledá v taxačním průvodci právě na základě dřeviny, výšky a popřípadě i výčetní tloušťky a věku stromu</a:t>
                </a:r>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a:stretch>
              </a:blipFill>
            </p:spPr>
            <p:txBody>
              <a:bodyPr/>
              <a:lstStyle/>
              <a:p>
                <a:r>
                  <a:rPr lang="en-GB">
                    <a:noFill/>
                  </a:rPr>
                  <a:t> </a:t>
                </a:r>
              </a:p>
            </p:txBody>
          </p:sp>
        </mc:Fallback>
      </mc:AlternateContent>
    </p:spTree>
    <p:extLst>
      <p:ext uri="{BB962C8B-B14F-4D97-AF65-F5344CB8AC3E}">
        <p14:creationId xmlns:p14="http://schemas.microsoft.com/office/powerpoint/2010/main" val="2441386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Objemové tabulky a rovnice</a:t>
            </a:r>
            <a:endParaRPr lang="en-GB" dirty="0"/>
          </a:p>
        </p:txBody>
      </p:sp>
      <p:sp>
        <p:nvSpPr>
          <p:cNvPr id="3" name="Zástupný symbol pro obsah 2"/>
          <p:cNvSpPr>
            <a:spLocks noGrp="1"/>
          </p:cNvSpPr>
          <p:nvPr>
            <p:ph idx="1"/>
          </p:nvPr>
        </p:nvSpPr>
        <p:spPr/>
        <p:txBody>
          <a:bodyPr/>
          <a:lstStyle/>
          <a:p>
            <a:r>
              <a:rPr lang="cs-CZ" dirty="0" smtClean="0"/>
              <a:t>Objem stromu je funkcí 1-4 kvantitativních veličin a druhu dřeviny</a:t>
            </a:r>
          </a:p>
          <a:p>
            <a:r>
              <a:rPr lang="cs-CZ" dirty="0" smtClean="0"/>
              <a:t>Při využití objemových tabulek se měřené veličiny zaokrouhlují do různých tříd (např. 2 nebo 4 cm tloušťky, 1 m výšky)</a:t>
            </a:r>
          </a:p>
          <a:p>
            <a:r>
              <a:rPr lang="cs-CZ" dirty="0" smtClean="0"/>
              <a:t>Při využití objemových rovnic vstupují do rovnice naměřené hodnoty v nezaokrouhlené podobě</a:t>
            </a:r>
          </a:p>
          <a:p>
            <a:r>
              <a:rPr lang="cs-CZ" dirty="0" smtClean="0"/>
              <a:t>Objem není skutečný, ale průměrná hodnota z objemů vzorníků o stejných rozměrech měřených veličin</a:t>
            </a:r>
          </a:p>
          <a:p>
            <a:r>
              <a:rPr lang="cs-CZ" dirty="0" smtClean="0"/>
              <a:t>S rostoucím počtem změřených stromů se zvyšuje přesnost metody</a:t>
            </a:r>
          </a:p>
          <a:p>
            <a:endParaRPr lang="cs-CZ" dirty="0" smtClean="0"/>
          </a:p>
        </p:txBody>
      </p:sp>
    </p:spTree>
    <p:extLst>
      <p:ext uri="{BB962C8B-B14F-4D97-AF65-F5344CB8AC3E}">
        <p14:creationId xmlns:p14="http://schemas.microsoft.com/office/powerpoint/2010/main" val="2345670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Objemové tabulky a rovnice</a:t>
            </a:r>
            <a:endParaRPr lang="en-GB" dirty="0"/>
          </a:p>
        </p:txBody>
      </p:sp>
      <p:sp>
        <p:nvSpPr>
          <p:cNvPr id="3" name="Zástupný symbol pro obsah 2"/>
          <p:cNvSpPr>
            <a:spLocks noGrp="1"/>
          </p:cNvSpPr>
          <p:nvPr>
            <p:ph idx="1"/>
          </p:nvPr>
        </p:nvSpPr>
        <p:spPr/>
        <p:txBody>
          <a:bodyPr/>
          <a:lstStyle/>
          <a:p>
            <a:r>
              <a:rPr lang="cs-CZ" b="1" dirty="0" smtClean="0"/>
              <a:t>Jednoargumentové tabulky (rovnice) </a:t>
            </a:r>
            <a:r>
              <a:rPr lang="cs-CZ" dirty="0" smtClean="0"/>
              <a:t>– tarify – v=f(d</a:t>
            </a:r>
            <a:r>
              <a:rPr lang="cs-CZ" baseline="-25000" dirty="0" smtClean="0"/>
              <a:t>1,3</a:t>
            </a:r>
            <a:r>
              <a:rPr lang="cs-CZ" dirty="0" smtClean="0"/>
              <a:t>), přesnost 15-25 %, homogenní malé území, užší rozsah věku, výběrné lesy, lze ještě rozdělit do produkčních úrovní</a:t>
            </a:r>
          </a:p>
          <a:p>
            <a:r>
              <a:rPr lang="cs-CZ" b="1" dirty="0" smtClean="0"/>
              <a:t>Dvojargumentové tabulky (rovnice) </a:t>
            </a:r>
            <a:r>
              <a:rPr lang="cs-CZ" dirty="0" smtClean="0"/>
              <a:t>– v=f(d</a:t>
            </a:r>
            <a:r>
              <a:rPr lang="cs-CZ" baseline="-25000" dirty="0" smtClean="0"/>
              <a:t>1,3</a:t>
            </a:r>
            <a:r>
              <a:rPr lang="cs-CZ" dirty="0" smtClean="0"/>
              <a:t>; h), přesnost 7-12 %, nejběžnější, určeny primárně pro praxi</a:t>
            </a:r>
          </a:p>
          <a:p>
            <a:r>
              <a:rPr lang="cs-CZ" b="1" dirty="0" smtClean="0"/>
              <a:t>Trojargumentové tabulky (rovnice) </a:t>
            </a:r>
            <a:r>
              <a:rPr lang="cs-CZ" dirty="0" smtClean="0"/>
              <a:t>– v=f(</a:t>
            </a:r>
            <a:r>
              <a:rPr lang="cs-CZ" dirty="0"/>
              <a:t>d</a:t>
            </a:r>
            <a:r>
              <a:rPr lang="cs-CZ" baseline="-25000" dirty="0"/>
              <a:t>1,3</a:t>
            </a:r>
            <a:r>
              <a:rPr lang="cs-CZ" dirty="0"/>
              <a:t>; </a:t>
            </a:r>
            <a:r>
              <a:rPr lang="cs-CZ" dirty="0" smtClean="0"/>
              <a:t>h; x), x – třetí měřená veličina na stromě (např. výška nasazení koruny, d</a:t>
            </a:r>
            <a:r>
              <a:rPr lang="cs-CZ" baseline="-25000" dirty="0" smtClean="0"/>
              <a:t>0,3h</a:t>
            </a:r>
            <a:r>
              <a:rPr lang="cs-CZ" dirty="0" smtClean="0"/>
              <a:t>, d</a:t>
            </a:r>
            <a:r>
              <a:rPr lang="cs-CZ" baseline="-25000" dirty="0" smtClean="0"/>
              <a:t>7m</a:t>
            </a:r>
            <a:r>
              <a:rPr lang="cs-CZ" dirty="0" smtClean="0"/>
              <a:t>), přesnost 4-6 %, určeny primárně pro vědecké účely </a:t>
            </a:r>
          </a:p>
        </p:txBody>
      </p:sp>
    </p:spTree>
    <p:extLst>
      <p:ext uri="{BB962C8B-B14F-4D97-AF65-F5344CB8AC3E}">
        <p14:creationId xmlns:p14="http://schemas.microsoft.com/office/powerpoint/2010/main" val="1078738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Seznam citovaných zdrojů</a:t>
            </a:r>
            <a:endParaRPr lang="cs-CZ" dirty="0"/>
          </a:p>
        </p:txBody>
      </p:sp>
      <p:sp>
        <p:nvSpPr>
          <p:cNvPr id="3" name="Zástupný symbol pro obsah 2"/>
          <p:cNvSpPr>
            <a:spLocks noGrp="1"/>
          </p:cNvSpPr>
          <p:nvPr>
            <p:ph idx="1"/>
          </p:nvPr>
        </p:nvSpPr>
        <p:spPr/>
        <p:txBody>
          <a:bodyPr/>
          <a:lstStyle/>
          <a:p>
            <a:r>
              <a:rPr lang="cs-CZ" dirty="0" smtClean="0"/>
              <a:t>Adamec, Z. (2010): </a:t>
            </a:r>
            <a:r>
              <a:rPr lang="cs-CZ" dirty="0"/>
              <a:t>Možnosti použití digitálních fotoaparátů různé třídy kvality pro stanovení </a:t>
            </a:r>
            <a:r>
              <a:rPr lang="cs-CZ" dirty="0" err="1"/>
              <a:t>přepočetního</a:t>
            </a:r>
            <a:r>
              <a:rPr lang="cs-CZ" dirty="0"/>
              <a:t> koeficientu rovnaného dříví metodou počítačové analýzy </a:t>
            </a:r>
            <a:r>
              <a:rPr lang="cs-CZ" dirty="0" smtClean="0"/>
              <a:t>obrazu. Mendelova univerzita v Brně, Brno: 71 s.</a:t>
            </a:r>
          </a:p>
          <a:p>
            <a:r>
              <a:rPr lang="cs-CZ" dirty="0" smtClean="0"/>
              <a:t>Fabrika M. (2015): Sibyla </a:t>
            </a:r>
            <a:r>
              <a:rPr lang="cs-CZ" dirty="0" err="1" smtClean="0"/>
              <a:t>Triquetra</a:t>
            </a:r>
            <a:r>
              <a:rPr lang="cs-CZ" dirty="0" smtClean="0"/>
              <a:t>. Simulátor biodynamiky lesa. </a:t>
            </a:r>
            <a:r>
              <a:rPr lang="cs-CZ" dirty="0"/>
              <a:t>s</a:t>
            </a:r>
            <a:r>
              <a:rPr lang="cs-CZ" dirty="0" smtClean="0"/>
              <a:t>ibyla.tuzvo.sk</a:t>
            </a:r>
          </a:p>
          <a:p>
            <a:r>
              <a:rPr lang="cs-CZ" dirty="0" err="1" smtClean="0"/>
              <a:t>Šmelko</a:t>
            </a:r>
            <a:r>
              <a:rPr lang="cs-CZ" dirty="0" smtClean="0"/>
              <a:t>, Š.(2000): Dendrometria. Vysokoškolská </a:t>
            </a:r>
            <a:r>
              <a:rPr lang="cs-CZ" dirty="0" err="1" smtClean="0"/>
              <a:t>učebnica</a:t>
            </a:r>
            <a:r>
              <a:rPr lang="cs-CZ" dirty="0" smtClean="0"/>
              <a:t>. Technická univerzita </a:t>
            </a:r>
            <a:r>
              <a:rPr lang="cs-CZ" dirty="0" err="1" smtClean="0"/>
              <a:t>vo</a:t>
            </a:r>
            <a:r>
              <a:rPr lang="cs-CZ" dirty="0" smtClean="0"/>
              <a:t> </a:t>
            </a:r>
            <a:r>
              <a:rPr lang="cs-CZ" dirty="0" err="1" smtClean="0"/>
              <a:t>Zvolene</a:t>
            </a:r>
            <a:r>
              <a:rPr lang="cs-CZ" dirty="0" smtClean="0"/>
              <a:t>, Zvolen: 399 s.</a:t>
            </a:r>
          </a:p>
          <a:p>
            <a:r>
              <a:rPr lang="cs-CZ" dirty="0" smtClean="0"/>
              <a:t>Wojnar, T. a kol. (2007): Doporučená pravidla pro měření a třídění dříví v České republice. Lesnická práce, Kostelec nad Černými lesy: 145 s.</a:t>
            </a:r>
          </a:p>
          <a:p>
            <a:endParaRPr lang="cs-CZ" dirty="0" smtClean="0"/>
          </a:p>
        </p:txBody>
      </p:sp>
    </p:spTree>
    <p:extLst>
      <p:ext uri="{BB962C8B-B14F-4D97-AF65-F5344CB8AC3E}">
        <p14:creationId xmlns:p14="http://schemas.microsoft.com/office/powerpoint/2010/main" val="1238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Kmenové profily</a:t>
            </a:r>
            <a:endParaRPr lang="en-GB" dirty="0"/>
          </a:p>
        </p:txBody>
      </p:sp>
      <p:sp>
        <p:nvSpPr>
          <p:cNvPr id="3" name="Zástupný symbol pro obsah 2"/>
          <p:cNvSpPr>
            <a:spLocks noGrp="1"/>
          </p:cNvSpPr>
          <p:nvPr>
            <p:ph idx="1"/>
          </p:nvPr>
        </p:nvSpPr>
        <p:spPr/>
        <p:txBody>
          <a:bodyPr/>
          <a:lstStyle/>
          <a:p>
            <a:r>
              <a:rPr lang="cs-CZ" dirty="0" smtClean="0"/>
              <a:t>Vyjadřují tloušťky kmene o tloušťce d</a:t>
            </a:r>
            <a:r>
              <a:rPr lang="cs-CZ" baseline="-25000" dirty="0" smtClean="0"/>
              <a:t>1,3</a:t>
            </a:r>
            <a:r>
              <a:rPr lang="cs-CZ" dirty="0" smtClean="0"/>
              <a:t> a výšce h v pravidelných intervalech od paty kmene po jeho vrchol</a:t>
            </a:r>
          </a:p>
          <a:p>
            <a:r>
              <a:rPr lang="cs-CZ" dirty="0" smtClean="0"/>
              <a:t>Nejčastěji se používá odstup po 2 m</a:t>
            </a:r>
          </a:p>
          <a:p>
            <a:r>
              <a:rPr lang="cs-CZ" dirty="0"/>
              <a:t> </a:t>
            </a:r>
            <a:r>
              <a:rPr lang="cs-CZ" dirty="0" smtClean="0"/>
              <a:t>využívány při konstrukci objemových a </a:t>
            </a:r>
            <a:r>
              <a:rPr lang="cs-CZ" dirty="0" err="1" smtClean="0"/>
              <a:t>sortimentačních</a:t>
            </a:r>
            <a:r>
              <a:rPr lang="cs-CZ" dirty="0" smtClean="0"/>
              <a:t> tabulek</a:t>
            </a:r>
            <a:endParaRPr lang="en-GB" dirty="0"/>
          </a:p>
        </p:txBody>
      </p:sp>
    </p:spTree>
    <p:extLst>
      <p:ext uri="{BB962C8B-B14F-4D97-AF65-F5344CB8AC3E}">
        <p14:creationId xmlns:p14="http://schemas.microsoft.com/office/powerpoint/2010/main" val="2858040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Tvarové kvocienty</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Poměrné hodnoty (</a:t>
                </a:r>
                <a:r>
                  <a:rPr lang="cs-CZ" dirty="0" err="1" smtClean="0"/>
                  <a:t>q</a:t>
                </a:r>
                <a:r>
                  <a:rPr lang="cs-CZ" baseline="-25000" dirty="0" err="1" smtClean="0"/>
                  <a:t>i</a:t>
                </a:r>
                <a:r>
                  <a:rPr lang="cs-CZ" dirty="0" smtClean="0"/>
                  <a:t>) stanovené jako podíl tloušťky v určitém místě na kmeni d</a:t>
                </a:r>
                <a:r>
                  <a:rPr lang="cs-CZ" baseline="-25000" dirty="0" smtClean="0"/>
                  <a:t>i</a:t>
                </a:r>
                <a:r>
                  <a:rPr lang="cs-CZ" dirty="0" smtClean="0"/>
                  <a:t> (daného vzdáleností od paty kmene) a tloušťky referenční</a:t>
                </a:r>
              </a:p>
              <a:p>
                <a:r>
                  <a:rPr lang="cs-CZ" dirty="0" smtClean="0"/>
                  <a:t>Referenční tloušťka ve výšce 1,3 m = </a:t>
                </a:r>
                <a:r>
                  <a:rPr lang="cs-CZ" b="1" dirty="0" smtClean="0"/>
                  <a:t>nepravé tvarové kvocienty</a:t>
                </a:r>
              </a:p>
              <a:p>
                <a:endParaRPr lang="cs-CZ" dirty="0" smtClean="0"/>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𝑞</m:t>
                          </m:r>
                        </m:e>
                        <m:sub>
                          <m:r>
                            <a:rPr lang="cs-CZ" b="0" i="1" smtClean="0">
                              <a:latin typeface="Cambria Math" panose="02040503050406030204" pitchFamily="18" charset="0"/>
                            </a:rPr>
                            <m:t>𝑖</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𝑖</m:t>
                              </m:r>
                            </m:sub>
                          </m:sSub>
                        </m:num>
                        <m:den>
                          <m:sSub>
                            <m:sSubPr>
                              <m:ctrlPr>
                                <a:rPr lang="cs-CZ" b="0"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1,3</m:t>
                              </m:r>
                            </m:sub>
                          </m:sSub>
                        </m:den>
                      </m:f>
                    </m:oMath>
                  </m:oMathPara>
                </a14:m>
                <a:endParaRPr lang="cs-CZ" dirty="0" smtClean="0"/>
              </a:p>
              <a:p>
                <a:pPr marL="0" indent="0">
                  <a:buNone/>
                </a:pPr>
                <a:endParaRPr lang="cs-CZ" dirty="0" smtClean="0"/>
              </a:p>
              <a:p>
                <a:r>
                  <a:rPr lang="cs-CZ" dirty="0" smtClean="0"/>
                  <a:t>Referenční tloušťka ve výšce 0,1 h = </a:t>
                </a:r>
                <a:r>
                  <a:rPr lang="cs-CZ" b="1" dirty="0" smtClean="0"/>
                  <a:t>pravé tvarové kvocienty</a:t>
                </a:r>
              </a:p>
              <a:p>
                <a:endParaRPr lang="cs-CZ" dirty="0" smtClean="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𝑞</m:t>
                          </m:r>
                        </m:e>
                        <m:sub>
                          <m:r>
                            <a:rPr lang="cs-CZ" i="1">
                              <a:latin typeface="Cambria Math" panose="02040503050406030204" pitchFamily="18" charset="0"/>
                            </a:rPr>
                            <m:t>𝑖</m:t>
                          </m:r>
                        </m:sub>
                      </m:sSub>
                      <m:r>
                        <a:rPr lang="cs-CZ" i="1">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𝑖</m:t>
                              </m:r>
                            </m:sub>
                          </m:sSub>
                        </m:num>
                        <m:den>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b="0" i="1" smtClean="0">
                                  <a:latin typeface="Cambria Math" panose="02040503050406030204" pitchFamily="18" charset="0"/>
                                </a:rPr>
                                <m:t>0,1</m:t>
                              </m:r>
                            </m:sub>
                          </m:sSub>
                        </m:den>
                      </m:f>
                    </m:oMath>
                  </m:oMathPara>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942" r="-355"/>
                </a:stretch>
              </a:blipFill>
            </p:spPr>
            <p:txBody>
              <a:bodyPr/>
              <a:lstStyle/>
              <a:p>
                <a:r>
                  <a:rPr lang="en-GB">
                    <a:noFill/>
                  </a:rPr>
                  <a:t> </a:t>
                </a:r>
              </a:p>
            </p:txBody>
          </p:sp>
        </mc:Fallback>
      </mc:AlternateContent>
    </p:spTree>
    <p:extLst>
      <p:ext uri="{BB962C8B-B14F-4D97-AF65-F5344CB8AC3E}">
        <p14:creationId xmlns:p14="http://schemas.microsoft.com/office/powerpoint/2010/main" val="420157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Tvarové řady</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lnSpcReduction="10000"/>
              </a:bodyPr>
              <a:lstStyle/>
              <a:p>
                <a:r>
                  <a:rPr lang="cs-CZ" dirty="0" smtClean="0"/>
                  <a:t>Relativní číselné řady, které vyjadřují </a:t>
                </a:r>
                <a:r>
                  <a:rPr lang="cs-CZ" dirty="0" err="1" smtClean="0"/>
                  <a:t>procentický</a:t>
                </a:r>
                <a:r>
                  <a:rPr lang="cs-CZ" dirty="0" smtClean="0"/>
                  <a:t> podíl tloušťky d</a:t>
                </a:r>
                <a:r>
                  <a:rPr lang="cs-CZ" baseline="-25000" dirty="0" smtClean="0"/>
                  <a:t>i</a:t>
                </a:r>
                <a:r>
                  <a:rPr lang="cs-CZ" dirty="0" smtClean="0"/>
                  <a:t> v určité výšce na kmeni ku tloušťce referenční</a:t>
                </a:r>
              </a:p>
              <a:p>
                <a:r>
                  <a:rPr lang="cs-CZ" dirty="0"/>
                  <a:t>Referenční tloušťka ve výšce 1,3 m = </a:t>
                </a:r>
                <a:r>
                  <a:rPr lang="cs-CZ" b="1" dirty="0"/>
                  <a:t>nepravé </a:t>
                </a:r>
                <a:r>
                  <a:rPr lang="cs-CZ" b="1" dirty="0" smtClean="0"/>
                  <a:t>tvarové řady </a:t>
                </a:r>
                <a:r>
                  <a:rPr lang="cs-CZ" dirty="0" smtClean="0"/>
                  <a:t>– tloušťky s měří v pravidelných absolutních (nejčastěji 2 m) odstupech na kmeni</a:t>
                </a:r>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𝑘</m:t>
                          </m:r>
                        </m:e>
                        <m:sub>
                          <m:r>
                            <a:rPr lang="cs-CZ" i="1">
                              <a:latin typeface="Cambria Math" panose="02040503050406030204" pitchFamily="18" charset="0"/>
                            </a:rPr>
                            <m:t>𝑖</m:t>
                          </m:r>
                        </m:sub>
                      </m:sSub>
                      <m:r>
                        <a:rPr lang="cs-CZ" i="1">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𝑖</m:t>
                              </m:r>
                            </m:sub>
                          </m:sSub>
                        </m:num>
                        <m:den>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1,3</m:t>
                              </m:r>
                            </m:sub>
                          </m:sSub>
                        </m:den>
                      </m:f>
                      <m:r>
                        <a:rPr lang="cs-CZ" b="0" i="1" smtClean="0">
                          <a:latin typeface="Cambria Math" panose="02040503050406030204" pitchFamily="18" charset="0"/>
                        </a:rPr>
                        <m:t>∗100</m:t>
                      </m:r>
                    </m:oMath>
                  </m:oMathPara>
                </a14:m>
                <a:endParaRPr lang="cs-CZ" dirty="0"/>
              </a:p>
              <a:p>
                <a:pPr marL="0" indent="0">
                  <a:buNone/>
                </a:pPr>
                <a:endParaRPr lang="cs-CZ" dirty="0"/>
              </a:p>
              <a:p>
                <a:r>
                  <a:rPr lang="cs-CZ" dirty="0"/>
                  <a:t>Referenční tloušťka ve výšce 0,1 h = </a:t>
                </a:r>
                <a:r>
                  <a:rPr lang="cs-CZ" b="1" dirty="0"/>
                  <a:t>pravé tvarové </a:t>
                </a:r>
                <a:r>
                  <a:rPr lang="cs-CZ" b="1" dirty="0" smtClean="0"/>
                  <a:t>řady </a:t>
                </a:r>
                <a:r>
                  <a:rPr lang="cs-CZ" dirty="0" smtClean="0"/>
                  <a:t>-</a:t>
                </a:r>
                <a:r>
                  <a:rPr lang="cs-CZ" b="1" dirty="0" smtClean="0"/>
                  <a:t> </a:t>
                </a:r>
                <a:r>
                  <a:rPr lang="cs-CZ" dirty="0" smtClean="0"/>
                  <a:t>tloušťky </a:t>
                </a:r>
                <a:r>
                  <a:rPr lang="cs-CZ" dirty="0"/>
                  <a:t>s měří v pravidelných </a:t>
                </a:r>
                <a:r>
                  <a:rPr lang="cs-CZ" dirty="0" smtClean="0"/>
                  <a:t>relativních </a:t>
                </a:r>
                <a:r>
                  <a:rPr lang="cs-CZ" dirty="0"/>
                  <a:t>(nejčastěji </a:t>
                </a:r>
                <a:r>
                  <a:rPr lang="cs-CZ" dirty="0" smtClean="0"/>
                  <a:t> 0,1 nebo 0,2 h) </a:t>
                </a:r>
                <a:r>
                  <a:rPr lang="cs-CZ" dirty="0"/>
                  <a:t>odstupech na kmeni</a:t>
                </a:r>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𝑘</m:t>
                          </m:r>
                        </m:e>
                        <m:sub>
                          <m:r>
                            <a:rPr lang="cs-CZ" i="1">
                              <a:latin typeface="Cambria Math" panose="02040503050406030204" pitchFamily="18" charset="0"/>
                            </a:rPr>
                            <m:t>𝑖</m:t>
                          </m:r>
                        </m:sub>
                      </m:sSub>
                      <m:r>
                        <a:rPr lang="cs-CZ" i="1">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𝑖</m:t>
                              </m:r>
                            </m:sub>
                          </m:sSub>
                        </m:num>
                        <m:den>
                          <m:sSub>
                            <m:sSubPr>
                              <m:ctrlPr>
                                <a:rPr lang="cs-CZ" i="1">
                                  <a:latin typeface="Cambria Math" panose="02040503050406030204" pitchFamily="18" charset="0"/>
                                </a:rPr>
                              </m:ctrlPr>
                            </m:sSubPr>
                            <m:e>
                              <m:r>
                                <a:rPr lang="cs-CZ" i="1">
                                  <a:latin typeface="Cambria Math" panose="02040503050406030204" pitchFamily="18" charset="0"/>
                                </a:rPr>
                                <m:t>𝑑</m:t>
                              </m:r>
                            </m:e>
                            <m:sub>
                              <m:r>
                                <a:rPr lang="cs-CZ" i="1">
                                  <a:latin typeface="Cambria Math" panose="02040503050406030204" pitchFamily="18" charset="0"/>
                                </a:rPr>
                                <m:t>0,1</m:t>
                              </m:r>
                            </m:sub>
                          </m:sSub>
                        </m:den>
                      </m:f>
                      <m:r>
                        <a:rPr lang="cs-CZ" b="0" i="1" smtClean="0">
                          <a:latin typeface="Cambria Math" panose="02040503050406030204" pitchFamily="18" charset="0"/>
                        </a:rPr>
                        <m:t>∗100</m:t>
                      </m:r>
                    </m:oMath>
                  </m:oMathPara>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42" t="-1570"/>
                </a:stretch>
              </a:blipFill>
            </p:spPr>
            <p:txBody>
              <a:bodyPr/>
              <a:lstStyle/>
              <a:p>
                <a:r>
                  <a:rPr lang="en-GB">
                    <a:noFill/>
                  </a:rPr>
                  <a:t> </a:t>
                </a:r>
              </a:p>
            </p:txBody>
          </p:sp>
        </mc:Fallback>
      </mc:AlternateContent>
    </p:spTree>
    <p:extLst>
      <p:ext uri="{BB962C8B-B14F-4D97-AF65-F5344CB8AC3E}">
        <p14:creationId xmlns:p14="http://schemas.microsoft.com/office/powerpoint/2010/main" val="13927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Tvarové řady</a:t>
            </a:r>
            <a:endParaRPr lang="en-GB" dirty="0"/>
          </a:p>
        </p:txBody>
      </p:sp>
      <p:sp>
        <p:nvSpPr>
          <p:cNvPr id="3" name="Zástupný symbol pro obsah 2"/>
          <p:cNvSpPr>
            <a:spLocks noGrp="1"/>
          </p:cNvSpPr>
          <p:nvPr>
            <p:ph idx="1"/>
          </p:nvPr>
        </p:nvSpPr>
        <p:spPr/>
        <p:txBody>
          <a:bodyPr/>
          <a:lstStyle/>
          <a:p>
            <a:r>
              <a:rPr lang="cs-CZ" b="1" dirty="0" smtClean="0"/>
              <a:t>Pravé tvarové řady </a:t>
            </a:r>
            <a:r>
              <a:rPr lang="cs-CZ" dirty="0" smtClean="0"/>
              <a:t>– stromy různých dendrometrických rozměrů, ale stejného tvaru mají stejné pravé tvarové řady – </a:t>
            </a:r>
            <a:r>
              <a:rPr lang="cs-CZ" i="1" dirty="0" smtClean="0"/>
              <a:t>vhodné pro vzájemné porovnávání tvarů kmenů</a:t>
            </a:r>
          </a:p>
          <a:p>
            <a:pPr marL="0" indent="0">
              <a:buNone/>
            </a:pPr>
            <a:endParaRPr lang="cs-CZ" i="1" dirty="0" smtClean="0"/>
          </a:p>
          <a:p>
            <a:r>
              <a:rPr lang="cs-CZ" b="1" dirty="0" smtClean="0"/>
              <a:t>Nepravé tvarové řady </a:t>
            </a:r>
            <a:r>
              <a:rPr lang="cs-CZ" dirty="0" smtClean="0"/>
              <a:t>– závislé na dendrometrických rozměrech, stromy stejného tvaru, ale různých rozměrů nemají stejné nepravé tvarové řady – </a:t>
            </a:r>
            <a:r>
              <a:rPr lang="cs-CZ" i="1" dirty="0" smtClean="0"/>
              <a:t>nevhodné </a:t>
            </a:r>
            <a:r>
              <a:rPr lang="cs-CZ" i="1" dirty="0"/>
              <a:t>pro vzájemné porovnávání tvarů kmenů</a:t>
            </a:r>
          </a:p>
          <a:p>
            <a:endParaRPr lang="en-GB" dirty="0"/>
          </a:p>
        </p:txBody>
      </p:sp>
    </p:spTree>
    <p:extLst>
      <p:ext uri="{BB962C8B-B14F-4D97-AF65-F5344CB8AC3E}">
        <p14:creationId xmlns:p14="http://schemas.microsoft.com/office/powerpoint/2010/main" val="449348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Sbíhavost kmene</a:t>
            </a:r>
            <a:endParaRPr lang="en-GB"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dirty="0" smtClean="0"/>
                  <a:t>Vyjadřuje úbytek tloušťky kmene v závislosti na jeho délce</a:t>
                </a:r>
              </a:p>
              <a:p>
                <a:endParaRPr lang="cs-CZ" dirty="0"/>
              </a:p>
              <a:p>
                <a:r>
                  <a:rPr lang="cs-CZ" b="1" dirty="0" smtClean="0"/>
                  <a:t>Sbíhavost celková</a:t>
                </a:r>
              </a:p>
              <a:p>
                <a:pPr marL="0" indent="0">
                  <a:buNone/>
                </a:pPr>
                <a:r>
                  <a:rPr lang="cs-CZ" dirty="0"/>
                  <a:t>	</a:t>
                </a:r>
                <a:r>
                  <a:rPr lang="cs-CZ" dirty="0" smtClean="0"/>
                  <a:t>					</a:t>
                </a:r>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cs-CZ" sz="2800" b="0" i="1" smtClean="0">
                                <a:latin typeface="Cambria Math" panose="02040503050406030204" pitchFamily="18" charset="0"/>
                              </a:rPr>
                              <m:t>𝑑</m:t>
                            </m:r>
                          </m:e>
                          <m:sub>
                            <m:r>
                              <a:rPr lang="cs-CZ" sz="2800" b="0" i="1" smtClean="0">
                                <a:latin typeface="Cambria Math" panose="02040503050406030204" pitchFamily="18" charset="0"/>
                              </a:rPr>
                              <m:t>0</m:t>
                            </m:r>
                          </m:sub>
                        </m:sSub>
                        <m:r>
                          <a:rPr lang="cs-CZ" sz="2800" b="0" i="1" smtClean="0">
                            <a:latin typeface="Cambria Math" panose="02040503050406030204" pitchFamily="18" charset="0"/>
                          </a:rPr>
                          <m:t>−</m:t>
                        </m:r>
                        <m:sSub>
                          <m:sSubPr>
                            <m:ctrlPr>
                              <a:rPr lang="cs-CZ" sz="2800" b="0" i="1" smtClean="0">
                                <a:latin typeface="Cambria Math" panose="02040503050406030204" pitchFamily="18" charset="0"/>
                              </a:rPr>
                            </m:ctrlPr>
                          </m:sSubPr>
                          <m:e>
                            <m:r>
                              <a:rPr lang="cs-CZ" sz="2800" b="0" i="1" smtClean="0">
                                <a:latin typeface="Cambria Math" panose="02040503050406030204" pitchFamily="18" charset="0"/>
                              </a:rPr>
                              <m:t>𝑑</m:t>
                            </m:r>
                          </m:e>
                          <m:sub>
                            <m:r>
                              <a:rPr lang="cs-CZ" sz="2800" b="0" i="1" smtClean="0">
                                <a:latin typeface="Cambria Math" panose="02040503050406030204" pitchFamily="18" charset="0"/>
                              </a:rPr>
                              <m:t>𝑛</m:t>
                            </m:r>
                          </m:sub>
                        </m:sSub>
                      </m:num>
                      <m:den>
                        <m:r>
                          <a:rPr lang="cs-CZ" sz="2800" b="0" i="1" smtClean="0">
                            <a:latin typeface="Cambria Math" panose="02040503050406030204" pitchFamily="18" charset="0"/>
                          </a:rPr>
                          <m:t>𝐿</m:t>
                        </m:r>
                      </m:den>
                    </m:f>
                  </m:oMath>
                </a14:m>
                <a:endParaRPr lang="cs-CZ" dirty="0" smtClean="0"/>
              </a:p>
              <a:p>
                <a:pPr marL="0" indent="0">
                  <a:buNone/>
                </a:pPr>
                <a:endParaRPr lang="cs-CZ" dirty="0"/>
              </a:p>
              <a:p>
                <a:r>
                  <a:rPr lang="cs-CZ" b="1" dirty="0" smtClean="0"/>
                  <a:t>Sbíhavost postupná</a:t>
                </a:r>
              </a:p>
              <a:p>
                <a:pPr marL="0" indent="0">
                  <a:buNone/>
                </a:pPr>
                <a:r>
                  <a:rPr lang="cs-CZ" dirty="0" smtClean="0"/>
                  <a:t>					</a:t>
                </a:r>
                <a:r>
                  <a:rPr lang="cs-CZ" sz="2800" dirty="0" smtClean="0"/>
                  <a:t>	</a:t>
                </a:r>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cs-CZ" sz="2800" b="0" i="1" smtClean="0">
                                <a:latin typeface="Cambria Math" panose="02040503050406030204" pitchFamily="18" charset="0"/>
                              </a:rPr>
                              <m:t>𝑑</m:t>
                            </m:r>
                          </m:e>
                          <m:sub>
                            <m:r>
                              <a:rPr lang="cs-CZ" sz="2800" b="0" i="1" smtClean="0">
                                <a:latin typeface="Cambria Math" panose="02040503050406030204" pitchFamily="18" charset="0"/>
                              </a:rPr>
                              <m:t>𝑖</m:t>
                            </m:r>
                          </m:sub>
                        </m:sSub>
                        <m:r>
                          <a:rPr lang="cs-CZ" sz="2800" b="0" i="1" smtClean="0">
                            <a:latin typeface="Cambria Math" panose="02040503050406030204" pitchFamily="18" charset="0"/>
                          </a:rPr>
                          <m:t>−</m:t>
                        </m:r>
                        <m:sSub>
                          <m:sSubPr>
                            <m:ctrlPr>
                              <a:rPr lang="cs-CZ" sz="2800" b="0" i="1" smtClean="0">
                                <a:latin typeface="Cambria Math" panose="02040503050406030204" pitchFamily="18" charset="0"/>
                              </a:rPr>
                            </m:ctrlPr>
                          </m:sSubPr>
                          <m:e>
                            <m:r>
                              <a:rPr lang="cs-CZ" sz="2800" b="0" i="1" smtClean="0">
                                <a:latin typeface="Cambria Math" panose="02040503050406030204" pitchFamily="18" charset="0"/>
                              </a:rPr>
                              <m:t>𝑑</m:t>
                            </m:r>
                          </m:e>
                          <m:sub>
                            <m:r>
                              <a:rPr lang="cs-CZ" sz="2800" b="0" i="1" smtClean="0">
                                <a:latin typeface="Cambria Math" panose="02040503050406030204" pitchFamily="18" charset="0"/>
                              </a:rPr>
                              <m:t>𝑖</m:t>
                            </m:r>
                            <m:r>
                              <a:rPr lang="cs-CZ" sz="2800" b="0" i="1" smtClean="0">
                                <a:latin typeface="Cambria Math" panose="02040503050406030204" pitchFamily="18" charset="0"/>
                              </a:rPr>
                              <m:t>+1</m:t>
                            </m:r>
                          </m:sub>
                        </m:sSub>
                      </m:num>
                      <m:den>
                        <m:r>
                          <a:rPr lang="cs-CZ" sz="2800" b="0" i="1" smtClean="0">
                            <a:latin typeface="Cambria Math" panose="02040503050406030204" pitchFamily="18" charset="0"/>
                          </a:rPr>
                          <m:t>𝑙</m:t>
                        </m:r>
                      </m:den>
                    </m:f>
                  </m:oMath>
                </a14:m>
                <a:endParaRPr lang="en-GB"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cs-CZ">
                    <a:noFill/>
                  </a:rPr>
                  <a:t> </a:t>
                </a:r>
              </a:p>
            </p:txBody>
          </p:sp>
        </mc:Fallback>
      </mc:AlternateContent>
      <p:grpSp>
        <p:nvGrpSpPr>
          <p:cNvPr id="4" name="Group 23"/>
          <p:cNvGrpSpPr>
            <a:grpSpLocks/>
          </p:cNvGrpSpPr>
          <p:nvPr/>
        </p:nvGrpSpPr>
        <p:grpSpPr bwMode="auto">
          <a:xfrm>
            <a:off x="5053013" y="4732137"/>
            <a:ext cx="3581400" cy="1828800"/>
            <a:chOff x="720" y="2112"/>
            <a:chExt cx="2256" cy="1152"/>
          </a:xfrm>
        </p:grpSpPr>
        <p:sp>
          <p:nvSpPr>
            <p:cNvPr id="5" name="Line 14"/>
            <p:cNvSpPr>
              <a:spLocks noChangeShapeType="1"/>
            </p:cNvSpPr>
            <p:nvPr/>
          </p:nvSpPr>
          <p:spPr bwMode="auto">
            <a:xfrm>
              <a:off x="1296" y="2832"/>
              <a:ext cx="0"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6" name="Group 22"/>
            <p:cNvGrpSpPr>
              <a:grpSpLocks/>
            </p:cNvGrpSpPr>
            <p:nvPr/>
          </p:nvGrpSpPr>
          <p:grpSpPr bwMode="auto">
            <a:xfrm>
              <a:off x="720" y="2112"/>
              <a:ext cx="2256" cy="1152"/>
              <a:chOff x="1632" y="2496"/>
              <a:chExt cx="2256" cy="1152"/>
            </a:xfrm>
          </p:grpSpPr>
          <p:sp>
            <p:nvSpPr>
              <p:cNvPr id="7" name="Line 6"/>
              <p:cNvSpPr>
                <a:spLocks noChangeShapeType="1"/>
              </p:cNvSpPr>
              <p:nvPr/>
            </p:nvSpPr>
            <p:spPr bwMode="auto">
              <a:xfrm>
                <a:off x="1632" y="2496"/>
                <a:ext cx="2256" cy="144"/>
              </a:xfrm>
              <a:prstGeom prst="line">
                <a:avLst/>
              </a:prstGeom>
              <a:noFill/>
              <a:ln w="63500">
                <a:solidFill>
                  <a:srgbClr val="9933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8" name="Line 7"/>
              <p:cNvSpPr>
                <a:spLocks noChangeShapeType="1"/>
              </p:cNvSpPr>
              <p:nvPr/>
            </p:nvSpPr>
            <p:spPr bwMode="auto">
              <a:xfrm flipV="1">
                <a:off x="1632" y="2928"/>
                <a:ext cx="2256" cy="384"/>
              </a:xfrm>
              <a:prstGeom prst="line">
                <a:avLst/>
              </a:prstGeom>
              <a:noFill/>
              <a:ln w="63500">
                <a:solidFill>
                  <a:srgbClr val="9933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9" name="Line 8"/>
              <p:cNvSpPr>
                <a:spLocks noChangeShapeType="1"/>
              </p:cNvSpPr>
              <p:nvPr/>
            </p:nvSpPr>
            <p:spPr bwMode="auto">
              <a:xfrm>
                <a:off x="2208" y="2544"/>
                <a:ext cx="0" cy="672"/>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0" name="Line 9"/>
              <p:cNvSpPr>
                <a:spLocks noChangeShapeType="1"/>
              </p:cNvSpPr>
              <p:nvPr/>
            </p:nvSpPr>
            <p:spPr bwMode="auto">
              <a:xfrm>
                <a:off x="2688" y="2592"/>
                <a:ext cx="0" cy="528"/>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 name="Text Box 10"/>
              <p:cNvSpPr txBox="1">
                <a:spLocks noChangeArrowheads="1"/>
              </p:cNvSpPr>
              <p:nvPr/>
            </p:nvSpPr>
            <p:spPr bwMode="auto">
              <a:xfrm>
                <a:off x="2011" y="2695"/>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d</a:t>
                </a:r>
                <a:r>
                  <a:rPr lang="cs-CZ" altLang="cs-CZ" sz="1800" b="1" baseline="-25000">
                    <a:solidFill>
                      <a:schemeClr val="tx1"/>
                    </a:solidFill>
                  </a:rPr>
                  <a:t>i</a:t>
                </a:r>
                <a:endParaRPr lang="cs-CZ" altLang="cs-CZ" sz="1800" b="1">
                  <a:solidFill>
                    <a:schemeClr val="tx1"/>
                  </a:solidFill>
                </a:endParaRPr>
              </a:p>
            </p:txBody>
          </p:sp>
          <p:sp>
            <p:nvSpPr>
              <p:cNvPr id="12" name="Line 11"/>
              <p:cNvSpPr>
                <a:spLocks noChangeShapeType="1"/>
              </p:cNvSpPr>
              <p:nvPr/>
            </p:nvSpPr>
            <p:spPr bwMode="auto">
              <a:xfrm>
                <a:off x="3120" y="2592"/>
                <a:ext cx="0" cy="480"/>
              </a:xfrm>
              <a:prstGeom prst="line">
                <a:avLst/>
              </a:prstGeom>
              <a:noFill/>
              <a:ln w="254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3" name="Text Box 12"/>
              <p:cNvSpPr txBox="1">
                <a:spLocks noChangeArrowheads="1"/>
              </p:cNvSpPr>
              <p:nvPr/>
            </p:nvSpPr>
            <p:spPr bwMode="auto">
              <a:xfrm>
                <a:off x="2422" y="2679"/>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d</a:t>
                </a:r>
                <a:r>
                  <a:rPr lang="cs-CZ" altLang="cs-CZ" sz="1800" b="1" baseline="-25000">
                    <a:solidFill>
                      <a:schemeClr val="tx1"/>
                    </a:solidFill>
                  </a:rPr>
                  <a:t>i+1</a:t>
                </a:r>
                <a:endParaRPr lang="cs-CZ" altLang="cs-CZ" sz="1800" b="1">
                  <a:solidFill>
                    <a:schemeClr val="tx1"/>
                  </a:solidFill>
                </a:endParaRPr>
              </a:p>
            </p:txBody>
          </p:sp>
          <p:sp>
            <p:nvSpPr>
              <p:cNvPr id="14" name="Text Box 13"/>
              <p:cNvSpPr txBox="1">
                <a:spLocks noChangeArrowheads="1"/>
              </p:cNvSpPr>
              <p:nvPr/>
            </p:nvSpPr>
            <p:spPr bwMode="auto">
              <a:xfrm>
                <a:off x="3072" y="264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d</a:t>
                </a:r>
                <a:r>
                  <a:rPr lang="cs-CZ" altLang="cs-CZ" sz="1800" b="1" baseline="-25000">
                    <a:solidFill>
                      <a:schemeClr val="tx1"/>
                    </a:solidFill>
                  </a:rPr>
                  <a:t>i+2</a:t>
                </a:r>
                <a:endParaRPr lang="cs-CZ" altLang="cs-CZ" sz="1800" b="1">
                  <a:solidFill>
                    <a:schemeClr val="tx1"/>
                  </a:solidFill>
                </a:endParaRPr>
              </a:p>
            </p:txBody>
          </p:sp>
          <p:sp>
            <p:nvSpPr>
              <p:cNvPr id="15" name="Line 15"/>
              <p:cNvSpPr>
                <a:spLocks noChangeShapeType="1"/>
              </p:cNvSpPr>
              <p:nvPr/>
            </p:nvSpPr>
            <p:spPr bwMode="auto">
              <a:xfrm>
                <a:off x="2688" y="3168"/>
                <a:ext cx="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6" name="Line 16"/>
              <p:cNvSpPr>
                <a:spLocks noChangeShapeType="1"/>
              </p:cNvSpPr>
              <p:nvPr/>
            </p:nvSpPr>
            <p:spPr bwMode="auto">
              <a:xfrm>
                <a:off x="1632" y="3408"/>
                <a:ext cx="576"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7" name="Line 17"/>
              <p:cNvSpPr>
                <a:spLocks noChangeShapeType="1"/>
              </p:cNvSpPr>
              <p:nvPr/>
            </p:nvSpPr>
            <p:spPr bwMode="auto">
              <a:xfrm>
                <a:off x="1632" y="3600"/>
                <a:ext cx="1056"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8" name="Text Box 18"/>
              <p:cNvSpPr txBox="1">
                <a:spLocks noChangeArrowheads="1"/>
              </p:cNvSpPr>
              <p:nvPr/>
            </p:nvSpPr>
            <p:spPr bwMode="auto">
              <a:xfrm>
                <a:off x="1920" y="321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h</a:t>
                </a:r>
                <a:r>
                  <a:rPr lang="cs-CZ" altLang="cs-CZ" sz="1800" b="1" baseline="-25000">
                    <a:solidFill>
                      <a:schemeClr val="tx1"/>
                    </a:solidFill>
                  </a:rPr>
                  <a:t>i</a:t>
                </a:r>
                <a:endParaRPr lang="cs-CZ" altLang="cs-CZ" sz="1800" b="1">
                  <a:solidFill>
                    <a:schemeClr val="tx1"/>
                  </a:solidFill>
                </a:endParaRPr>
              </a:p>
            </p:txBody>
          </p:sp>
          <p:sp>
            <p:nvSpPr>
              <p:cNvPr id="19" name="Text Box 19"/>
              <p:cNvSpPr txBox="1">
                <a:spLocks noChangeArrowheads="1"/>
              </p:cNvSpPr>
              <p:nvPr/>
            </p:nvSpPr>
            <p:spPr bwMode="auto">
              <a:xfrm>
                <a:off x="2304" y="3360"/>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h</a:t>
                </a:r>
                <a:r>
                  <a:rPr lang="cs-CZ" altLang="cs-CZ" sz="1800" b="1" baseline="-25000">
                    <a:solidFill>
                      <a:schemeClr val="tx1"/>
                    </a:solidFill>
                  </a:rPr>
                  <a:t>i+1</a:t>
                </a:r>
                <a:endParaRPr lang="cs-CZ" altLang="cs-CZ" sz="1800" b="1">
                  <a:solidFill>
                    <a:schemeClr val="tx1"/>
                  </a:solidFill>
                </a:endParaRPr>
              </a:p>
            </p:txBody>
          </p:sp>
          <p:sp>
            <p:nvSpPr>
              <p:cNvPr id="20" name="Line 20"/>
              <p:cNvSpPr>
                <a:spLocks noChangeShapeType="1"/>
              </p:cNvSpPr>
              <p:nvPr/>
            </p:nvSpPr>
            <p:spPr bwMode="auto">
              <a:xfrm>
                <a:off x="2208" y="3360"/>
                <a:ext cx="480" cy="0"/>
              </a:xfrm>
              <a:prstGeom prst="line">
                <a:avLst/>
              </a:prstGeom>
              <a:noFill/>
              <a:ln w="22225">
                <a:solidFill>
                  <a:srgbClr val="008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1" name="Text Box 21"/>
              <p:cNvSpPr txBox="1">
                <a:spLocks noChangeArrowheads="1"/>
              </p:cNvSpPr>
              <p:nvPr/>
            </p:nvSpPr>
            <p:spPr bwMode="auto">
              <a:xfrm>
                <a:off x="2352" y="316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l</a:t>
                </a:r>
              </a:p>
            </p:txBody>
          </p:sp>
        </p:grpSp>
      </p:grpSp>
      <p:grpSp>
        <p:nvGrpSpPr>
          <p:cNvPr id="22" name="Skupina 35"/>
          <p:cNvGrpSpPr>
            <a:grpSpLocks/>
          </p:cNvGrpSpPr>
          <p:nvPr/>
        </p:nvGrpSpPr>
        <p:grpSpPr bwMode="auto">
          <a:xfrm>
            <a:off x="5053013" y="2576975"/>
            <a:ext cx="3886200" cy="1524000"/>
            <a:chOff x="4900586" y="4548174"/>
            <a:chExt cx="3886200" cy="1524000"/>
          </a:xfrm>
        </p:grpSpPr>
        <p:sp>
          <p:nvSpPr>
            <p:cNvPr id="24" name="Line 24"/>
            <p:cNvSpPr>
              <a:spLocks noChangeShapeType="1"/>
            </p:cNvSpPr>
            <p:nvPr/>
          </p:nvSpPr>
          <p:spPr bwMode="auto">
            <a:xfrm>
              <a:off x="4900586" y="4929174"/>
              <a:ext cx="3886200" cy="457200"/>
            </a:xfrm>
            <a:prstGeom prst="line">
              <a:avLst/>
            </a:prstGeom>
            <a:noFill/>
            <a:ln w="66675">
              <a:solidFill>
                <a:srgbClr val="9933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25" name="Skupina 34"/>
            <p:cNvGrpSpPr>
              <a:grpSpLocks/>
            </p:cNvGrpSpPr>
            <p:nvPr/>
          </p:nvGrpSpPr>
          <p:grpSpPr bwMode="auto">
            <a:xfrm>
              <a:off x="4900586" y="4548174"/>
              <a:ext cx="3886200" cy="1524000"/>
              <a:chOff x="4900586" y="4548174"/>
              <a:chExt cx="3886200" cy="1524000"/>
            </a:xfrm>
          </p:grpSpPr>
          <p:sp>
            <p:nvSpPr>
              <p:cNvPr id="26" name="Line 26"/>
              <p:cNvSpPr>
                <a:spLocks noChangeShapeType="1"/>
              </p:cNvSpPr>
              <p:nvPr/>
            </p:nvSpPr>
            <p:spPr bwMode="auto">
              <a:xfrm>
                <a:off x="4900586" y="4929174"/>
                <a:ext cx="0" cy="114300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7" name="Line 30"/>
              <p:cNvSpPr>
                <a:spLocks noChangeShapeType="1"/>
              </p:cNvSpPr>
              <p:nvPr/>
            </p:nvSpPr>
            <p:spPr bwMode="auto">
              <a:xfrm>
                <a:off x="4900586" y="4852974"/>
                <a:ext cx="3810000" cy="0"/>
              </a:xfrm>
              <a:prstGeom prst="line">
                <a:avLst/>
              </a:prstGeom>
              <a:noFill/>
              <a:ln w="28575">
                <a:solidFill>
                  <a:srgbClr val="008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8" name="Line 25"/>
              <p:cNvSpPr>
                <a:spLocks noChangeShapeType="1"/>
              </p:cNvSpPr>
              <p:nvPr/>
            </p:nvSpPr>
            <p:spPr bwMode="auto">
              <a:xfrm flipV="1">
                <a:off x="4900586" y="5767374"/>
                <a:ext cx="3886200" cy="304800"/>
              </a:xfrm>
              <a:prstGeom prst="line">
                <a:avLst/>
              </a:prstGeom>
              <a:noFill/>
              <a:ln w="66675">
                <a:solidFill>
                  <a:srgbClr val="9933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9" name="Text Box 28"/>
              <p:cNvSpPr txBox="1">
                <a:spLocks noChangeArrowheads="1"/>
              </p:cNvSpPr>
              <p:nvPr/>
            </p:nvSpPr>
            <p:spPr bwMode="auto">
              <a:xfrm>
                <a:off x="4900586" y="5310174"/>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d</a:t>
                </a:r>
                <a:r>
                  <a:rPr lang="cs-CZ" altLang="cs-CZ" sz="1800" b="1" baseline="-25000">
                    <a:solidFill>
                      <a:schemeClr val="tx1"/>
                    </a:solidFill>
                  </a:rPr>
                  <a:t>0</a:t>
                </a:r>
                <a:endParaRPr lang="cs-CZ" altLang="cs-CZ" sz="1800" b="1">
                  <a:solidFill>
                    <a:schemeClr val="tx1"/>
                  </a:solidFill>
                </a:endParaRPr>
              </a:p>
            </p:txBody>
          </p:sp>
          <p:sp>
            <p:nvSpPr>
              <p:cNvPr id="30" name="Text Box 29"/>
              <p:cNvSpPr txBox="1">
                <a:spLocks noChangeArrowheads="1"/>
              </p:cNvSpPr>
              <p:nvPr/>
            </p:nvSpPr>
            <p:spPr bwMode="auto">
              <a:xfrm>
                <a:off x="8329586" y="5386374"/>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d</a:t>
                </a:r>
                <a:r>
                  <a:rPr lang="cs-CZ" altLang="cs-CZ" sz="1800" b="1" baseline="-25000">
                    <a:solidFill>
                      <a:schemeClr val="tx1"/>
                    </a:solidFill>
                  </a:rPr>
                  <a:t>n</a:t>
                </a:r>
              </a:p>
            </p:txBody>
          </p:sp>
          <p:sp>
            <p:nvSpPr>
              <p:cNvPr id="31" name="Text Box 31"/>
              <p:cNvSpPr txBox="1">
                <a:spLocks noChangeArrowheads="1"/>
              </p:cNvSpPr>
              <p:nvPr/>
            </p:nvSpPr>
            <p:spPr bwMode="auto">
              <a:xfrm>
                <a:off x="6272186" y="4548174"/>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5000"/>
                  <a:buFont typeface="Wingdings" panose="05000000000000000000" pitchFamily="2" charset="2"/>
                  <a:defRPr sz="2400">
                    <a:solidFill>
                      <a:srgbClr val="000000"/>
                    </a:solidFill>
                    <a:latin typeface="Times New Roman" panose="02020603050405020304" pitchFamily="18" charset="0"/>
                  </a:defRPr>
                </a:lvl1pPr>
                <a:lvl2pPr marL="742950" indent="-285750">
                  <a:spcBef>
                    <a:spcPct val="20000"/>
                  </a:spcBef>
                  <a:buClr>
                    <a:schemeClr val="hlink"/>
                  </a:buClr>
                  <a:buSzPct val="65000"/>
                  <a:buFont typeface="Wingdings" panose="05000000000000000000" pitchFamily="2" charset="2"/>
                  <a:buBlip>
                    <a:blip r:embed="rId3"/>
                  </a:buBlip>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cs-CZ" altLang="cs-CZ" sz="1800" b="1">
                    <a:solidFill>
                      <a:schemeClr val="tx1"/>
                    </a:solidFill>
                  </a:rPr>
                  <a:t>L</a:t>
                </a:r>
              </a:p>
            </p:txBody>
          </p:sp>
        </p:grpSp>
      </p:grpSp>
      <p:sp>
        <p:nvSpPr>
          <p:cNvPr id="32" name="Line 27"/>
          <p:cNvSpPr>
            <a:spLocks noChangeShapeType="1"/>
          </p:cNvSpPr>
          <p:nvPr/>
        </p:nvSpPr>
        <p:spPr bwMode="auto">
          <a:xfrm>
            <a:off x="8939213" y="3415175"/>
            <a:ext cx="0" cy="381000"/>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14909536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var a objem kmene&amp;quot;&quot;/&gt;&lt;property id=&quot;20307&quot; value=&quot;256&quot;/&gt;&lt;/object&gt;&lt;object type=&quot;3&quot; unique_id=&quot;10005&quot;&gt;&lt;property id=&quot;20148&quot; value=&quot;5&quot;/&gt;&lt;property id=&quot;20300&quot; value=&quot;Slide 2 - &amp;quot;Tvar kmene&amp;quot;&quot;/&gt;&lt;property id=&quot;20307&quot; value=&quot;257&quot;/&gt;&lt;/object&gt;&lt;object type=&quot;3&quot; unique_id=&quot;10006&quot;&gt;&lt;property id=&quot;20148&quot; value=&quot;5&quot;/&gt;&lt;property id=&quot;20300&quot; value=&quot;Slide 3 - &amp;quot;Podélný profil kmene&amp;quot;&quot;/&gt;&lt;property id=&quot;20307&quot; value=&quot;258&quot;/&gt;&lt;/object&gt;&lt;object type=&quot;3&quot; unique_id=&quot;10007&quot;&gt;&lt;property id=&quot;20148&quot; value=&quot;5&quot;/&gt;&lt;property id=&quot;20300&quot; value=&quot;Slide 4 - &amp;quot;Vyjádření podélného profilu kmene pomocí dendrometrických veličin&amp;quot;&quot;/&gt;&lt;property id=&quot;20307&quot; value=&quot;259&quot;/&gt;&lt;/object&gt;&lt;object type=&quot;3&quot; unique_id=&quot;10008&quot;&gt;&lt;property id=&quot;20148&quot; value=&quot;5&quot;/&gt;&lt;property id=&quot;20300&quot; value=&quot;Slide 5 - &amp;quot;Kmenové profily&amp;quot;&quot;/&gt;&lt;property id=&quot;20307&quot; value=&quot;260&quot;/&gt;&lt;/object&gt;&lt;object type=&quot;3&quot; unique_id=&quot;10009&quot;&gt;&lt;property id=&quot;20148&quot; value=&quot;5&quot;/&gt;&lt;property id=&quot;20300&quot; value=&quot;Slide 6 - &amp;quot;Tvarové kvocienty&amp;quot;&quot;/&gt;&lt;property id=&quot;20307&quot; value=&quot;261&quot;/&gt;&lt;/object&gt;&lt;object type=&quot;3&quot; unique_id=&quot;10010&quot;&gt;&lt;property id=&quot;20148&quot; value=&quot;5&quot;/&gt;&lt;property id=&quot;20300&quot; value=&quot;Slide 7 - &amp;quot;Tvarové řady&amp;quot;&quot;/&gt;&lt;property id=&quot;20307&quot; value=&quot;262&quot;/&gt;&lt;/object&gt;&lt;object type=&quot;3&quot; unique_id=&quot;10011&quot;&gt;&lt;property id=&quot;20148&quot; value=&quot;5&quot;/&gt;&lt;property id=&quot;20300&quot; value=&quot;Slide 9 - &amp;quot;Sbíhavost kmene&amp;quot;&quot;/&gt;&lt;property id=&quot;20307&quot; value=&quot;263&quot;/&gt;&lt;/object&gt;&lt;object type=&quot;3&quot; unique_id=&quot;10012&quot;&gt;&lt;property id=&quot;20148&quot; value=&quot;5&quot;/&gt;&lt;property id=&quot;20300&quot; value=&quot;Slide 10 - &amp;quot;Štíhlostní koeficient&amp;quot;&quot;/&gt;&lt;property id=&quot;20307&quot; value=&quot;264&quot;/&gt;&lt;/object&gt;&lt;object type=&quot;3&quot; unique_id=&quot;10013&quot;&gt;&lt;property id=&quot;20148&quot; value=&quot;5&quot;/&gt;&lt;property id=&quot;20300&quot; value=&quot;Slide 11 - &amp;quot;Výtvarnice&amp;quot;&quot;/&gt;&lt;property id=&quot;20307&quot; value=&quot;265&quot;/&gt;&lt;/object&gt;&lt;object type=&quot;3&quot; unique_id=&quot;10014&quot;&gt;&lt;property id=&quot;20148&quot; value=&quot;5&quot;/&gt;&lt;property id=&quot;20300&quot; value=&quot;Slide 14 - &amp;quot;Vyjádření podélného profilu kmene pomocí matematických funkcí&amp;quot;&quot;/&gt;&lt;property id=&quot;20307&quot; value=&quot;266&quot;/&gt;&lt;/object&gt;&lt;object type=&quot;3&quot; unique_id=&quot;10015&quot;&gt;&lt;property id=&quot;20148&quot; value=&quot;5&quot;/&gt;&lt;property id=&quot;20300&quot; value=&quot;Slide 18 - &amp;quot;Příčný profil kmene&amp;quot;&quot;/&gt;&lt;property id=&quot;20307&quot; value=&quot;267&quot;/&gt;&lt;/object&gt;&lt;object type=&quot;3&quot; unique_id=&quot;10023&quot;&gt;&lt;property id=&quot;20148&quot; value=&quot;5&quot;/&gt;&lt;property id=&quot;20300&quot; value=&quot;Slide 31 - &amp;quot;Stanovení objemu ležícího kmene&amp;quot;&quot;/&gt;&lt;property id=&quot;20307&quot; value=&quot;275&quot;/&gt;&lt;/object&gt;&lt;object type=&quot;3&quot; unique_id=&quot;10024&quot;&gt;&lt;property id=&quot;20148&quot; value=&quot;5&quot;/&gt;&lt;property id=&quot;20300&quot; value=&quot;Slide 21 - &amp;quot;Stanovení objemu stromu&amp;quot;&quot;/&gt;&lt;property id=&quot;20307&quot; value=&quot;276&quot;/&gt;&lt;/object&gt;&lt;object type=&quot;3&quot; unique_id=&quot;10025&quot;&gt;&lt;property id=&quot;20148&quot; value=&quot;5&quot;/&gt;&lt;property id=&quot;20300&quot; value=&quot;Slide 33 - &amp;quot;Stanovení objemu metodou dle sekcí &amp;quot;&quot;/&gt;&lt;property id=&quot;20307&quot; value=&quot;277&quot;/&gt;&lt;/object&gt;&lt;object type=&quot;3&quot; unique_id=&quot;10026&quot;&gt;&lt;property id=&quot;20148&quot; value=&quot;5&quot;/&gt;&lt;property id=&quot;20300&quot; value=&quot;Slide 35 - &amp;quot;Stanovení objemu tyčí a tyček &amp;quot;&quot;/&gt;&lt;property id=&quot;20307&quot; value=&quot;278&quot;/&gt;&lt;/object&gt;&lt;object type=&quot;3&quot; unique_id=&quot;10027&quot;&gt;&lt;property id=&quot;20148&quot; value=&quot;5&quot;/&gt;&lt;property id=&quot;20300&quot; value=&quot;Slide 37 - &amp;quot;Stanovení objemu rovnaného dříví &amp;quot;&quot;/&gt;&lt;property id=&quot;20307&quot; value=&quot;279&quot;/&gt;&lt;/object&gt;&lt;object type=&quot;3&quot; unique_id=&quot;10028&quot;&gt;&lt;property id=&quot;20148&quot; value=&quot;5&quot;/&gt;&lt;property id=&quot;20300&quot; value=&quot;Slide 38 - &amp;quot;Stanovení objemu rovnaného dříví &amp;quot;&quot;/&gt;&lt;property id=&quot;20307&quot; value=&quot;280&quot;/&gt;&lt;/object&gt;&lt;object type=&quot;3&quot; unique_id=&quot;10037&quot;&gt;&lt;property id=&quot;20148&quot; value=&quot;5&quot;/&gt;&lt;property id=&quot;20300&quot; value=&quot;Slide 39 - &amp;quot;Stanovení objemu stojícího kmene&amp;quot;&quot;/&gt;&lt;property id=&quot;20307&quot; value=&quot;289&quot;/&gt;&lt;/object&gt;&lt;object type=&quot;3&quot; unique_id=&quot;10038&quot;&gt;&lt;property id=&quot;20148&quot; value=&quot;5&quot;/&gt;&lt;property id=&quot;20300&quot; value=&quot;Slide 40 - &amp;quot;Integrace morfologické křivky kmene&amp;quot;&quot;/&gt;&lt;property id=&quot;20307&quot; value=&quot;290&quot;/&gt;&lt;/object&gt;&lt;object type=&quot;3&quot; unique_id=&quot;10039&quot;&gt;&lt;property id=&quot;20148&quot; value=&quot;5&quot;/&gt;&lt;property id=&quot;20300&quot; value=&quot;Slide 41 - &amp;quot;Využití Preslerovy úměrné výšky&amp;quot;&quot;/&gt;&lt;property id=&quot;20307&quot; value=&quot;291&quot;/&gt;&lt;/object&gt;&lt;object type=&quot;3&quot; unique_id=&quot;10040&quot;&gt;&lt;property id=&quot;20148&quot; value=&quot;5&quot;/&gt;&lt;property id=&quot;20300&quot; value=&quot;Slide 42 - &amp;quot;Denzinův vzorec&amp;quot;&quot;/&gt;&lt;property id=&quot;20307&quot; value=&quot;292&quot;/&gt;&lt;/object&gt;&lt;object type=&quot;3&quot; unique_id=&quot;10041&quot;&gt;&lt;property id=&quot;20148&quot; value=&quot;5&quot;/&gt;&lt;property id=&quot;20300&quot; value=&quot;Slide 43 - &amp;quot;Využití výtvarnicové výšky&amp;quot;&quot;/&gt;&lt;property id=&quot;20307&quot; value=&quot;293&quot;/&gt;&lt;/object&gt;&lt;object type=&quot;3&quot; unique_id=&quot;10042&quot;&gt;&lt;property id=&quot;20148&quot; value=&quot;5&quot;/&gt;&lt;property id=&quot;20300&quot; value=&quot;Slide 44 - &amp;quot;Objemové tabulky a rovnice&amp;quot;&quot;/&gt;&lt;property id=&quot;20307&quot; value=&quot;294&quot;/&gt;&lt;/object&gt;&lt;object type=&quot;3&quot; unique_id=&quot;10394&quot;&gt;&lt;property id=&quot;20148&quot; value=&quot;5&quot;/&gt;&lt;property id=&quot;20300&quot; value=&quot;Slide 45 - &amp;quot;Objemové tabulky a rovnice&amp;quot;&quot;/&gt;&lt;property id=&quot;20307&quot; value=&quot;296&quot;/&gt;&lt;/object&gt;&lt;object type=&quot;3&quot; unique_id=&quot;11768&quot;&gt;&lt;property id=&quot;20148&quot; value=&quot;5&quot;/&gt;&lt;property id=&quot;20300&quot; value=&quot;Slide 8 - &amp;quot;Tvarové řady&amp;quot;&quot;/&gt;&lt;property id=&quot;20307&quot; value=&quot;314&quot;/&gt;&lt;/object&gt;&lt;object type=&quot;3&quot; unique_id=&quot;11769&quot;&gt;&lt;property id=&quot;20148&quot; value=&quot;5&quot;/&gt;&lt;property id=&quot;20300&quot; value=&quot;Slide 12 - &amp;quot;Výtvarnice&amp;quot;&quot;/&gt;&lt;property id=&quot;20307&quot; value=&quot;297&quot;/&gt;&lt;/object&gt;&lt;object type=&quot;3&quot; unique_id=&quot;11770&quot;&gt;&lt;property id=&quot;20148&quot; value=&quot;5&quot;/&gt;&lt;property id=&quot;20300&quot; value=&quot;Slide 15 - &amp;quot;Funkce MKK pravidelných rotačních těles&amp;quot;&quot;/&gt;&lt;property id=&quot;20307&quot; value=&quot;298&quot;/&gt;&lt;/object&gt;&lt;object type=&quot;3&quot; unique_id=&quot;11771&quot;&gt;&lt;property id=&quot;20148&quot; value=&quot;5&quot;/&gt;&lt;property id=&quot;20300&quot; value=&quot;Slide 17 - &amp;quot;Empiricky odvozené regresní modely MKK&amp;quot;&quot;/&gt;&lt;property id=&quot;20307&quot; value=&quot;299&quot;/&gt;&lt;/object&gt;&lt;object type=&quot;3&quot; unique_id=&quot;11772&quot;&gt;&lt;property id=&quot;20148&quot; value=&quot;5&quot;/&gt;&lt;property id=&quot;20300&quot; value=&quot;Slide 16 - &amp;quot;Funkce MKK pravidelných rotačních těles&amp;quot;&quot;/&gt;&lt;property id=&quot;20307&quot; value=&quot;300&quot;/&gt;&lt;/object&gt;&lt;object type=&quot;3&quot; unique_id=&quot;11773&quot;&gt;&lt;property id=&quot;20148&quot; value=&quot;5&quot;/&gt;&lt;property id=&quot;20300&quot; value=&quot;Slide 19 - &amp;quot;Příčný profil kmene&amp;quot;&quot;/&gt;&lt;property id=&quot;20307&quot; value=&quot;301&quot;/&gt;&lt;/object&gt;&lt;object type=&quot;3&quot; unique_id=&quot;11774&quot;&gt;&lt;property id=&quot;20148&quot; value=&quot;5&quot;/&gt;&lt;property id=&quot;20300&quot; value=&quot;Slide 22 - &amp;quot;Stereometrické způsoby stanovení objemu stromu&amp;quot;&quot;/&gt;&lt;property id=&quot;20307&quot; value=&quot;303&quot;/&gt;&lt;/object&gt;&lt;object type=&quot;3&quot; unique_id=&quot;11775&quot;&gt;&lt;property id=&quot;20148&quot; value=&quot;5&quot;/&gt;&lt;property id=&quot;20300&quot; value=&quot;Slide 23 - &amp;quot;Stereometrické způsoby stanovení objemu stromu – znalost g0 na čele kmene&amp;quot;&quot;/&gt;&lt;property id=&quot;20307&quot; value=&quot;307&quot;/&gt;&lt;/object&gt;&lt;object type=&quot;3&quot; unique_id=&quot;11776&quot;&gt;&lt;property id=&quot;20148&quot; value=&quot;5&quot;/&gt;&lt;property id=&quot;20300&quot; value=&quot;Slide 24 - &amp;quot;Stereometrické způsoby stanovení objemu stromu - znalost g1/2 v polovině délky kmene&amp;quot;&quot;/&gt;&lt;property id=&quot;20307&quot; value=&quot;308&quot;/&gt;&lt;/object&gt;&lt;object type=&quot;3&quot; unique_id=&quot;11777&quot;&gt;&lt;property id=&quot;20148&quot; value=&quot;5&quot;/&gt;&lt;property id=&quot;20300&quot; value=&quot;Slide 25 - &amp;quot;Stereometrické způsoby stanovení objemu stromu - znalost ga na libovolném místě na kmeni&amp;quot;&quot;/&gt;&lt;property id=&quot;20307&quot; value=&quot;310&quot;/&gt;&lt;/object&gt;&lt;object type=&quot;3&quot; unique_id=&quot;11778&quot;&gt;&lt;property id=&quot;20148&quot; value=&quot;5&quot;/&gt;&lt;property id=&quot;20300&quot; value=&quot;Slide 26 - &amp;quot;Stereometrické způsoby stanovení objemu stromu – určení objemu pouze části kmene&amp;quot;&quot;/&gt;&lt;property id=&quot;20307&quot; value=&quot;309&quot;/&gt;&lt;/object&gt;&lt;object type=&quot;3&quot; unique_id=&quot;11779&quot;&gt;&lt;property id=&quot;20148&quot; value=&quot;5&quot;/&gt;&lt;property id=&quot;20300&quot; value=&quot;Slide 27 - &amp;quot;Fyzikální způsoby stanovení objemu stromu&amp;quot;&quot;/&gt;&lt;property id=&quot;20307&quot; value=&quot;304&quot;/&gt;&lt;/object&gt;&lt;object type=&quot;3&quot; unique_id=&quot;11780&quot;&gt;&lt;property id=&quot;20148&quot; value=&quot;5&quot;/&gt;&lt;property id=&quot;20300&quot; value=&quot;Slide 28 - &amp;quot;Fyzikální způsoby stanovení objemu stromu – xylometrická metoda&amp;quot;&quot;/&gt;&lt;property id=&quot;20307&quot; value=&quot;311&quot;/&gt;&lt;/object&gt;&lt;object type=&quot;3&quot; unique_id=&quot;11781&quot;&gt;&lt;property id=&quot;20148&quot; value=&quot;5&quot;/&gt;&lt;property id=&quot;20300&quot; value=&quot;Slide 29 - &amp;quot;Fyzikální způsoby stanovení objemu stromu – hydrostatická metoda&amp;quot;&quot;/&gt;&lt;property id=&quot;20307&quot; value=&quot;312&quot;/&gt;&lt;/object&gt;&lt;object type=&quot;3&quot; unique_id=&quot;11782&quot;&gt;&lt;property id=&quot;20148&quot; value=&quot;5&quot;/&gt;&lt;property id=&quot;20300&quot; value=&quot;Slide 30 - &amp;quot;Fyzikální způsoby stanovení objemu stromu – metoda podle objemové hmotnosti a metoda kombinovaná&amp;quot;&quot;/&gt;&lt;property id=&quot;20307&quot; value=&quot;313&quot;/&gt;&lt;/object&gt;&lt;object type=&quot;3&quot; unique_id=&quot;11783&quot;&gt;&lt;property id=&quot;20148&quot; value=&quot;5&quot;/&gt;&lt;property id=&quot;20300&quot; value=&quot;Slide 32 - &amp;quot;Kubírovací vzorce na stanovení objemu &amp;quot;&quot;/&gt;&lt;property id=&quot;20307&quot; value=&quot;302&quot;/&gt;&lt;/object&gt;&lt;object type=&quot;3&quot; unique_id=&quot;11784&quot;&gt;&lt;property id=&quot;20148&quot; value=&quot;5&quot;/&gt;&lt;property id=&quot;20300&quot; value=&quot;Slide 34 - &amp;quot;Stanovení objemu metodou dle sekcí &amp;quot;&quot;/&gt;&lt;property id=&quot;20307&quot; value=&quot;305&quot;/&gt;&lt;/object&gt;&lt;object type=&quot;3&quot; unique_id=&quot;11785&quot;&gt;&lt;property id=&quot;20148&quot; value=&quot;5&quot;/&gt;&lt;property id=&quot;20300&quot; value=&quot;Slide 36 - &amp;quot;Stanovení objemu tyčí a tyček &amp;quot;&quot;/&gt;&lt;property id=&quot;20307&quot; value=&quot;306&quot;/&gt;&lt;/object&gt;&lt;object type=&quot;3&quot; unique_id=&quot;11786&quot;&gt;&lt;property id=&quot;20148&quot; value=&quot;5&quot;/&gt;&lt;property id=&quot;20300&quot; value=&quot;Slide 13 - &amp;quot;Výtvarnice&amp;quot;&quot;/&gt;&lt;property id=&quot;20307&quot; value=&quot;316&quot;/&gt;&lt;/object&gt;&lt;object type=&quot;3&quot; unique_id=&quot;11787&quot;&gt;&lt;property id=&quot;20148&quot; value=&quot;5&quot;/&gt;&lt;property id=&quot;20300&quot; value=&quot;Slide 20 - &amp;quot;Příčný profil kmene&amp;quot;&quot;/&gt;&lt;property id=&quot;20307&quot; value=&quot;315&quot;/&gt;&lt;/object&gt;&lt;object type=&quot;3&quot; unique_id=&quot;11788&quot;&gt;&lt;property id=&quot;20148&quot; value=&quot;5&quot;/&gt;&lt;property id=&quot;20300&quot; value=&quot;Slide 46 - &amp;quot;Seznam citovaných zdrojů&amp;quot;&quot;/&gt;&lt;property id=&quot;20307&quot; value=&quot;317&quot;/&gt;&lt;/object&gt;&lt;/object&gt;&lt;/object&gt;&lt;/database&gt;"/>
  <p:tag name="SECTOMILLISECCONVERTED" val="1"/>
</p:tagLst>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875</TotalTime>
  <Words>1847</Words>
  <Application>Microsoft Office PowerPoint</Application>
  <PresentationFormat>Širokoúhlá obrazovka</PresentationFormat>
  <Paragraphs>341</Paragraphs>
  <Slides>46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46</vt:i4>
      </vt:variant>
    </vt:vector>
  </HeadingPairs>
  <TitlesOfParts>
    <vt:vector size="53" baseType="lpstr">
      <vt:lpstr>Arial</vt:lpstr>
      <vt:lpstr>Cambria Math</vt:lpstr>
      <vt:lpstr>Tahoma</vt:lpstr>
      <vt:lpstr>Times New Roman</vt:lpstr>
      <vt:lpstr>Trebuchet MS</vt:lpstr>
      <vt:lpstr>Wingdings 3</vt:lpstr>
      <vt:lpstr>Faseta</vt:lpstr>
      <vt:lpstr>Tvar a objem kmene</vt:lpstr>
      <vt:lpstr>Tvar kmene</vt:lpstr>
      <vt:lpstr>Podélný profil kmene</vt:lpstr>
      <vt:lpstr>Vyjádření podélného profilu kmene pomocí dendrometrických veličin</vt:lpstr>
      <vt:lpstr>Kmenové profily</vt:lpstr>
      <vt:lpstr>Tvarové kvocienty</vt:lpstr>
      <vt:lpstr>Tvarové řady</vt:lpstr>
      <vt:lpstr>Tvarové řady</vt:lpstr>
      <vt:lpstr>Sbíhavost kmene</vt:lpstr>
      <vt:lpstr>Štíhlostní koeficient</vt:lpstr>
      <vt:lpstr>Výtvarnice</vt:lpstr>
      <vt:lpstr>Výtvarnice</vt:lpstr>
      <vt:lpstr>Výtvarnice</vt:lpstr>
      <vt:lpstr>Vyjádření podélného profilu kmene pomocí matematických funkcí</vt:lpstr>
      <vt:lpstr>Funkce MKK pravidelných rotačních těles</vt:lpstr>
      <vt:lpstr>Funkce MKK pravidelných rotačních těles</vt:lpstr>
      <vt:lpstr>Empiricky odvozené regresní modely MKK</vt:lpstr>
      <vt:lpstr>Příčný profil kmene</vt:lpstr>
      <vt:lpstr>Příčný profil kmene</vt:lpstr>
      <vt:lpstr>Příčný profil kmene</vt:lpstr>
      <vt:lpstr>Stanovení objemu stromu</vt:lpstr>
      <vt:lpstr>Stereometrické způsoby stanovení objemu stromu</vt:lpstr>
      <vt:lpstr>Stereometrické způsoby stanovení objemu stromu – znalost g0 na čele kmene</vt:lpstr>
      <vt:lpstr>Stereometrické způsoby stanovení objemu stromu - znalost g1/2 v polovině délky kmene</vt:lpstr>
      <vt:lpstr>Stereometrické způsoby stanovení objemu stromu - znalost ga na libovolném místě na kmeni</vt:lpstr>
      <vt:lpstr>Stereometrické způsoby stanovení objemu stromu – určení objemu pouze části kmene</vt:lpstr>
      <vt:lpstr>Fyzikální způsoby stanovení objemu stromu</vt:lpstr>
      <vt:lpstr>Fyzikální způsoby stanovení objemu stromu – xylometrická metoda</vt:lpstr>
      <vt:lpstr>Fyzikální způsoby stanovení objemu stromu – hydrostatická metoda</vt:lpstr>
      <vt:lpstr>Fyzikální způsoby stanovení objemu stromu – metoda podle objemové hmotnosti a metoda kombinovaná</vt:lpstr>
      <vt:lpstr>Stanovení objemu ležícího kmene</vt:lpstr>
      <vt:lpstr>Kubírovací vzorce na stanovení objemu </vt:lpstr>
      <vt:lpstr>Stanovení objemu metodou dle sekcí </vt:lpstr>
      <vt:lpstr>Stanovení objemu metodou dle sekcí </vt:lpstr>
      <vt:lpstr>Stanovení objemu tyčí a tyček </vt:lpstr>
      <vt:lpstr>Stanovení objemu tyčí a tyček </vt:lpstr>
      <vt:lpstr>Stanovení objemu rovnaného dříví </vt:lpstr>
      <vt:lpstr>Stanovení objemu rovnaného dříví </vt:lpstr>
      <vt:lpstr>Stanovení objemu stojícího kmene</vt:lpstr>
      <vt:lpstr>Integrace morfologické křivky kmene</vt:lpstr>
      <vt:lpstr>Využití Preslerovy úměrné výšky</vt:lpstr>
      <vt:lpstr>Denzinův vzorec</vt:lpstr>
      <vt:lpstr>Využití výtvarnicové výšky</vt:lpstr>
      <vt:lpstr>Objemové tabulky a rovnice</vt:lpstr>
      <vt:lpstr>Objemové tabulky a rovnice</vt:lpstr>
      <vt:lpstr>Seznam citovaných zdrojů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Tvar a objem kmene</dc:title>
  <dc:creator>Anonymous</dc:creator>
  <cp:lastModifiedBy>Zdeněk Adamec</cp:lastModifiedBy>
  <cp:revision>66</cp:revision>
  <dcterms:created xsi:type="dcterms:W3CDTF">2021-09-14T06:55:20Z</dcterms:created>
  <dcterms:modified xsi:type="dcterms:W3CDTF">2023-01-27T09:27:28Z</dcterms:modified>
</cp:coreProperties>
</file>