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6" r:id="rId8"/>
    <p:sldId id="286" r:id="rId9"/>
    <p:sldId id="262" r:id="rId10"/>
    <p:sldId id="287" r:id="rId11"/>
    <p:sldId id="288" r:id="rId12"/>
    <p:sldId id="289" r:id="rId13"/>
    <p:sldId id="290" r:id="rId14"/>
    <p:sldId id="263" r:id="rId15"/>
    <p:sldId id="292" r:id="rId16"/>
    <p:sldId id="293" r:id="rId17"/>
    <p:sldId id="264" r:id="rId18"/>
    <p:sldId id="265" r:id="rId19"/>
    <p:sldId id="266" r:id="rId20"/>
    <p:sldId id="301" r:id="rId21"/>
    <p:sldId id="300" r:id="rId22"/>
    <p:sldId id="299" r:id="rId23"/>
    <p:sldId id="298" r:id="rId24"/>
    <p:sldId id="297" r:id="rId25"/>
    <p:sldId id="302" r:id="rId26"/>
    <p:sldId id="303" r:id="rId27"/>
    <p:sldId id="304" r:id="rId28"/>
    <p:sldId id="305" r:id="rId29"/>
    <p:sldId id="306" r:id="rId30"/>
  </p:sldIdLst>
  <p:sldSz cx="12192000" cy="6858000"/>
  <p:notesSz cx="6858000" cy="9144000"/>
  <p:custDataLst>
    <p:tags r:id="rId3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10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45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916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380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271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309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936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91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26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25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2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72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82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32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3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52F34-2507-4E95-9CE0-F5E2851588C5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70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zdenek.adamec@mendelu.cz" TargetMode="External"/><Relationship Id="rId2" Type="http://schemas.openxmlformats.org/officeDocument/2006/relationships/hyperlink" Target="mailto:karel.drapela@mendelu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xhlavic2@mendelu.cz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ser.mendelu.cz/drapela/Dendrometri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0926" y="714100"/>
            <a:ext cx="9614263" cy="3336733"/>
          </a:xfrm>
        </p:spPr>
        <p:txBody>
          <a:bodyPr/>
          <a:lstStyle/>
          <a:p>
            <a:r>
              <a:rPr lang="cs-CZ" dirty="0" smtClean="0"/>
              <a:t>Dendrometrie – náplň, historie, základní terminologie a chyby měření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17293" y="4050833"/>
            <a:ext cx="7766936" cy="1096899"/>
          </a:xfrm>
        </p:spPr>
        <p:txBody>
          <a:bodyPr/>
          <a:lstStyle/>
          <a:p>
            <a:r>
              <a:rPr lang="cs-CZ" dirty="0" smtClean="0"/>
              <a:t>Dendrometrie – přednáška 1</a:t>
            </a:r>
          </a:p>
          <a:p>
            <a:r>
              <a:rPr lang="cs-CZ" dirty="0" smtClean="0"/>
              <a:t>Zdeněk Adamec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015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Popis porostu </a:t>
            </a:r>
            <a:r>
              <a:rPr lang="cs-CZ" dirty="0"/>
              <a:t>– inventarizace zvolené jednotky prostorového rozdělení lesa složení pomocí taxačních veličin, která může být doplněna prvky z hospodářské úpravy lesů (návrh hospodářských opatření) a také slovním </a:t>
            </a:r>
            <a:r>
              <a:rPr lang="cs-CZ" dirty="0" smtClean="0"/>
              <a:t>popisem.</a:t>
            </a:r>
            <a:endParaRPr lang="cs-CZ" dirty="0"/>
          </a:p>
          <a:p>
            <a:r>
              <a:rPr lang="cs-CZ" b="1" dirty="0" smtClean="0"/>
              <a:t>Lesní </a:t>
            </a:r>
            <a:r>
              <a:rPr lang="cs-CZ" b="1" dirty="0"/>
              <a:t>hospodářský plán (LHP) </a:t>
            </a:r>
            <a:r>
              <a:rPr lang="cs-CZ" dirty="0"/>
              <a:t>– </a:t>
            </a:r>
            <a:r>
              <a:rPr lang="cs-CZ" dirty="0" smtClean="0"/>
              <a:t>nástroj vlastníka lesa pro hospodaření v lesích zpracovaný zpravidla na deset let, který obsahuje závazná a doporučující ustanovení. Sestavuje se pro vlastníky nad 50 ha. Skládá se z textové části, hospodářské knihy a lesnických map.</a:t>
            </a:r>
            <a:endParaRPr lang="cs-CZ" dirty="0"/>
          </a:p>
          <a:p>
            <a:r>
              <a:rPr lang="cs-CZ" b="1" dirty="0"/>
              <a:t>Lesní hospodářská osnova (LHO) </a:t>
            </a:r>
            <a:r>
              <a:rPr lang="cs-CZ" dirty="0"/>
              <a:t>– </a:t>
            </a:r>
            <a:r>
              <a:rPr lang="cs-CZ" dirty="0" smtClean="0"/>
              <a:t> stejný nástroj jako LHP, ale pro vlastníky do 50 ha.</a:t>
            </a:r>
            <a:endParaRPr lang="cs-CZ" dirty="0"/>
          </a:p>
          <a:p>
            <a:r>
              <a:rPr lang="cs-CZ" b="1" dirty="0"/>
              <a:t>Lesní hospodářská evidence (LHE) </a:t>
            </a:r>
            <a:r>
              <a:rPr lang="cs-CZ" dirty="0"/>
              <a:t>– </a:t>
            </a:r>
            <a:r>
              <a:rPr lang="cs-CZ" dirty="0" smtClean="0"/>
              <a:t>evidence plnění závazných ustanovení LHP a provedené obnovy lesa v jednotlivých porostech.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54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1134" y="1930400"/>
            <a:ext cx="8596668" cy="449897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Jednotka prostorového rozdělení lesa (JPRL) </a:t>
            </a:r>
            <a:r>
              <a:rPr lang="cs-CZ" dirty="0" smtClean="0"/>
              <a:t>– slouží k usnadnění orientace v lese a je díky nim možná jednoznačná identifikace jakékoliv části lesa při plánovacích, hospodářských, evidenčních a kontrolních činnostech.</a:t>
            </a:r>
            <a:endParaRPr lang="cs-CZ" dirty="0"/>
          </a:p>
          <a:p>
            <a:r>
              <a:rPr lang="cs-CZ" b="1" dirty="0"/>
              <a:t>Oddělení</a:t>
            </a:r>
            <a:r>
              <a:rPr lang="cs-CZ" dirty="0"/>
              <a:t> – nejvyššími </a:t>
            </a:r>
            <a:r>
              <a:rPr lang="cs-CZ" dirty="0" smtClean="0"/>
              <a:t>jednotka </a:t>
            </a:r>
            <a:r>
              <a:rPr lang="cs-CZ" dirty="0"/>
              <a:t>prostorového rozdělení lesa. </a:t>
            </a:r>
            <a:r>
              <a:rPr lang="cs-CZ" dirty="0" smtClean="0"/>
              <a:t>Jeho </a:t>
            </a:r>
            <a:r>
              <a:rPr lang="cs-CZ" dirty="0"/>
              <a:t>výměra nepřesahuje 150 ha a </a:t>
            </a:r>
            <a:r>
              <a:rPr lang="cs-CZ" dirty="0" smtClean="0"/>
              <a:t>označuje </a:t>
            </a:r>
            <a:r>
              <a:rPr lang="cs-CZ" dirty="0"/>
              <a:t>se arabskými </a:t>
            </a:r>
            <a:r>
              <a:rPr lang="cs-CZ" dirty="0" smtClean="0"/>
              <a:t>čísly.</a:t>
            </a:r>
            <a:endParaRPr lang="cs-CZ" dirty="0"/>
          </a:p>
          <a:p>
            <a:r>
              <a:rPr lang="cs-CZ" b="1" dirty="0"/>
              <a:t>Dílec</a:t>
            </a:r>
            <a:r>
              <a:rPr lang="cs-CZ" dirty="0"/>
              <a:t> – </a:t>
            </a:r>
            <a:r>
              <a:rPr lang="cs-CZ" dirty="0" smtClean="0"/>
              <a:t>vytváří se </a:t>
            </a:r>
            <a:r>
              <a:rPr lang="cs-CZ" dirty="0"/>
              <a:t>na základě podobnosti přírodních a hospodářských podmínek s cílem postupného dosažení jednotného způsobu hospodaření. Výměra dílce nepřesahuje 30 ha. Dílce se označují velkými </a:t>
            </a:r>
            <a:r>
              <a:rPr lang="cs-CZ" dirty="0" smtClean="0"/>
              <a:t>písmeny.</a:t>
            </a:r>
            <a:endParaRPr lang="cs-CZ" dirty="0"/>
          </a:p>
          <a:p>
            <a:r>
              <a:rPr lang="cs-CZ" b="1" dirty="0" smtClean="0"/>
              <a:t>Porost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vymezuje se </a:t>
            </a:r>
            <a:r>
              <a:rPr lang="cs-CZ" dirty="0"/>
              <a:t>jako plošně souvislé </a:t>
            </a:r>
            <a:r>
              <a:rPr lang="cs-CZ" dirty="0" smtClean="0"/>
              <a:t>část </a:t>
            </a:r>
            <a:r>
              <a:rPr lang="cs-CZ" dirty="0"/>
              <a:t>lesa, odlišující </a:t>
            </a:r>
            <a:r>
              <a:rPr lang="cs-CZ" dirty="0" smtClean="0"/>
              <a:t>se </a:t>
            </a:r>
            <a:r>
              <a:rPr lang="cs-CZ" dirty="0"/>
              <a:t>druhovou, věkovou či prostorovou skladbou, kategorií lesů nebo vyžadující odlišné hospodaření. Výměra </a:t>
            </a:r>
            <a:r>
              <a:rPr lang="cs-CZ" dirty="0" smtClean="0"/>
              <a:t>porostu </a:t>
            </a:r>
            <a:r>
              <a:rPr lang="cs-CZ" dirty="0"/>
              <a:t>neklesá pod 0,20 ha, nejedná-li se o les ve vlastnictví různých subjektů. Porosty se označují malými </a:t>
            </a:r>
            <a:r>
              <a:rPr lang="cs-CZ" dirty="0" smtClean="0"/>
              <a:t>písmeny.</a:t>
            </a:r>
            <a:endParaRPr lang="cs-CZ" dirty="0"/>
          </a:p>
          <a:p>
            <a:r>
              <a:rPr lang="cs-CZ" b="1" dirty="0"/>
              <a:t>Porostní skupina </a:t>
            </a:r>
            <a:r>
              <a:rPr lang="cs-CZ" dirty="0"/>
              <a:t>– </a:t>
            </a:r>
            <a:r>
              <a:rPr lang="cs-CZ" dirty="0" smtClean="0"/>
              <a:t>vylišuje se </a:t>
            </a:r>
            <a:r>
              <a:rPr lang="cs-CZ" dirty="0"/>
              <a:t>pro části porostů, u nichž se v důsledku vývoje mění </a:t>
            </a:r>
            <a:r>
              <a:rPr lang="cs-CZ" dirty="0" smtClean="0"/>
              <a:t>hranice </a:t>
            </a:r>
            <a:r>
              <a:rPr lang="cs-CZ" dirty="0"/>
              <a:t>a pro plošně málo významné části lesa </a:t>
            </a:r>
            <a:r>
              <a:rPr lang="cs-CZ" dirty="0" err="1"/>
              <a:t>nevylišené</a:t>
            </a:r>
            <a:r>
              <a:rPr lang="cs-CZ" dirty="0"/>
              <a:t> jako </a:t>
            </a:r>
            <a:r>
              <a:rPr lang="cs-CZ" dirty="0" smtClean="0"/>
              <a:t>porost.</a:t>
            </a:r>
            <a:endParaRPr lang="cs-CZ" dirty="0"/>
          </a:p>
          <a:p>
            <a:r>
              <a:rPr lang="cs-CZ" b="1" dirty="0"/>
              <a:t>Etáž</a:t>
            </a:r>
            <a:r>
              <a:rPr lang="cs-CZ" dirty="0"/>
              <a:t> – </a:t>
            </a:r>
            <a:r>
              <a:rPr lang="cs-CZ" dirty="0" smtClean="0"/>
              <a:t>vylišuje se </a:t>
            </a:r>
            <a:r>
              <a:rPr lang="cs-CZ" dirty="0"/>
              <a:t>k vyjádření vertikálního členění porostů a porostních skupin, významného pro zjištění stavu lesa a pro plán hospodářských </a:t>
            </a:r>
            <a:r>
              <a:rPr lang="cs-CZ" dirty="0" smtClean="0"/>
              <a:t>opatření.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14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Věková </a:t>
            </a:r>
            <a:r>
              <a:rPr lang="cs-CZ" b="1" dirty="0" smtClean="0"/>
              <a:t>třída </a:t>
            </a:r>
            <a:r>
              <a:rPr lang="cs-CZ" dirty="0" smtClean="0"/>
              <a:t>– </a:t>
            </a:r>
            <a:r>
              <a:rPr lang="cs-CZ" dirty="0"/>
              <a:t>soubor porostů spadajících do téhož dvacetiletého věkového </a:t>
            </a:r>
            <a:r>
              <a:rPr lang="cs-CZ" dirty="0" smtClean="0"/>
              <a:t>intervalu.</a:t>
            </a:r>
          </a:p>
          <a:p>
            <a:r>
              <a:rPr lang="cs-CZ" b="1" dirty="0" smtClean="0"/>
              <a:t>Věkový </a:t>
            </a:r>
            <a:r>
              <a:rPr lang="cs-CZ" b="1" dirty="0"/>
              <a:t>stupeň </a:t>
            </a:r>
            <a:r>
              <a:rPr lang="cs-CZ" dirty="0"/>
              <a:t>- soubor jednotek zjišťování stavu lesa spadajících do téhož desetiletého věkového </a:t>
            </a:r>
            <a:r>
              <a:rPr lang="cs-CZ" dirty="0" smtClean="0"/>
              <a:t>intervalu.</a:t>
            </a:r>
            <a:endParaRPr lang="cs-CZ" dirty="0"/>
          </a:p>
          <a:p>
            <a:r>
              <a:rPr lang="cs-CZ" b="1" dirty="0"/>
              <a:t>Obrysová mapa </a:t>
            </a:r>
            <a:r>
              <a:rPr lang="cs-CZ" dirty="0"/>
              <a:t>– </a:t>
            </a:r>
            <a:r>
              <a:rPr lang="cs-CZ" dirty="0" smtClean="0"/>
              <a:t>lesnická mapa zpravidla v měřítku 1:10 000, která obsahuje všechny JPRL, pro které je provedeno zjištění stavu lesa, zákres lesní cestní sítě, vodních ploch, ploch bezlesí, ZCHÚ atd. a nese informaci o věkových stupních pro nejnižší vylišenou JPRL. Součástí je také výškopis.</a:t>
            </a:r>
            <a:endParaRPr lang="cs-CZ" dirty="0"/>
          </a:p>
          <a:p>
            <a:r>
              <a:rPr lang="cs-CZ" b="1" dirty="0" smtClean="0"/>
              <a:t>Porostní </a:t>
            </a:r>
            <a:r>
              <a:rPr lang="cs-CZ" b="1" dirty="0"/>
              <a:t>mapa </a:t>
            </a:r>
            <a:r>
              <a:rPr lang="cs-CZ" dirty="0"/>
              <a:t>– </a:t>
            </a:r>
            <a:r>
              <a:rPr lang="cs-CZ" dirty="0" smtClean="0"/>
              <a:t>obsahuje stejné informace jako mapa obrysová, ale navíc jsou v ní označeny i věkové třídy a míra zakmenění porostu.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37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Hospodářský soubor (HS) </a:t>
            </a:r>
            <a:r>
              <a:rPr lang="cs-CZ" dirty="0"/>
              <a:t>- jednotka diferenciace hospodaření v lesích stanovená v rámci přírodních lesních oblastí a charakterizovaná funkčním zaměřením, přírodními podmínkami a stavem lesních </a:t>
            </a:r>
            <a:r>
              <a:rPr lang="cs-CZ" dirty="0" smtClean="0"/>
              <a:t>porostů.</a:t>
            </a:r>
            <a:endParaRPr lang="cs-CZ" dirty="0"/>
          </a:p>
          <a:p>
            <a:r>
              <a:rPr lang="cs-CZ" b="1" dirty="0" smtClean="0"/>
              <a:t>Obmýtí </a:t>
            </a:r>
            <a:r>
              <a:rPr lang="cs-CZ" dirty="0"/>
              <a:t>– plánovaná rámcová ustálená produkční doba lesních porostů, zařazených do hospodářských souborů, udávaná počtem let zaokrouhleným na </a:t>
            </a:r>
            <a:r>
              <a:rPr lang="cs-CZ" dirty="0" smtClean="0"/>
              <a:t>desítky.</a:t>
            </a:r>
            <a:endParaRPr lang="cs-CZ" dirty="0"/>
          </a:p>
          <a:p>
            <a:r>
              <a:rPr lang="cs-CZ" b="1" dirty="0"/>
              <a:t>Obnovní doba </a:t>
            </a:r>
            <a:r>
              <a:rPr lang="cs-CZ" dirty="0"/>
              <a:t>– plánovaná průměrná doba, která uplyne od zahájení do ukončení úmyslné obnovy lesního porostu, zařazeného do hospodářského souboru, udávaná počtem let, zaokrouhleným na </a:t>
            </a:r>
            <a:r>
              <a:rPr lang="cs-CZ" dirty="0" smtClean="0"/>
              <a:t>desítky.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42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 dendrometrii lze hovořit od poloviny 18. století – do té doby pouze okulární odhady zásob a těženého dříví</a:t>
            </a:r>
          </a:p>
          <a:p>
            <a:r>
              <a:rPr lang="cs-CZ" dirty="0" smtClean="0"/>
              <a:t>Ve stejnou dobu i konstrukce prvních výškoměrů</a:t>
            </a:r>
          </a:p>
          <a:p>
            <a:r>
              <a:rPr lang="cs-CZ" dirty="0" smtClean="0"/>
              <a:t>1758 – </a:t>
            </a:r>
            <a:r>
              <a:rPr lang="cs-CZ" dirty="0" err="1" smtClean="0"/>
              <a:t>K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cs-CZ" dirty="0" err="1" smtClean="0"/>
              <a:t>stner</a:t>
            </a:r>
            <a:r>
              <a:rPr lang="cs-CZ" dirty="0" smtClean="0"/>
              <a:t> - první tabulky k určování objemu vytěženého dříví podle střední kruhové plochy (díky </a:t>
            </a:r>
            <a:r>
              <a:rPr lang="cs-CZ" dirty="0" smtClean="0"/>
              <a:t>Huberovi </a:t>
            </a:r>
            <a:r>
              <a:rPr lang="cs-CZ" dirty="0" smtClean="0"/>
              <a:t>zpopularizovány a rozšířeny od roku 1825)</a:t>
            </a:r>
          </a:p>
          <a:p>
            <a:r>
              <a:rPr lang="cs-CZ" dirty="0" smtClean="0"/>
              <a:t>1759 – </a:t>
            </a:r>
            <a:r>
              <a:rPr lang="cs-CZ" dirty="0" err="1" smtClean="0"/>
              <a:t>Beckmann</a:t>
            </a:r>
            <a:r>
              <a:rPr lang="cs-CZ" dirty="0" smtClean="0"/>
              <a:t> – odhad zásob porostů podle objemových tříd stromů</a:t>
            </a:r>
          </a:p>
          <a:p>
            <a:r>
              <a:rPr lang="cs-CZ" dirty="0" smtClean="0"/>
              <a:t>1787 – </a:t>
            </a:r>
            <a:r>
              <a:rPr lang="cs-CZ" dirty="0" err="1" smtClean="0"/>
              <a:t>Paulsen</a:t>
            </a:r>
            <a:r>
              <a:rPr lang="cs-CZ" dirty="0" smtClean="0"/>
              <a:t> – první růstové tabulky</a:t>
            </a:r>
          </a:p>
          <a:p>
            <a:r>
              <a:rPr lang="cs-CZ" b="1" dirty="0" smtClean="0"/>
              <a:t>1800 – </a:t>
            </a:r>
            <a:r>
              <a:rPr lang="cs-CZ" b="1" dirty="0" err="1" smtClean="0"/>
              <a:t>Paulsen</a:t>
            </a:r>
            <a:r>
              <a:rPr lang="cs-CZ" b="1" dirty="0" smtClean="0"/>
              <a:t> – definovaní výtvarnice</a:t>
            </a:r>
          </a:p>
          <a:p>
            <a:r>
              <a:rPr lang="cs-CZ" dirty="0" smtClean="0"/>
              <a:t>1804 – </a:t>
            </a:r>
            <a:r>
              <a:rPr lang="cs-CZ" dirty="0" err="1" smtClean="0"/>
              <a:t>Cotta</a:t>
            </a:r>
            <a:r>
              <a:rPr lang="cs-CZ" dirty="0" smtClean="0"/>
              <a:t> – první objemové tabulky (díky využití výtvarnice)</a:t>
            </a:r>
          </a:p>
        </p:txBody>
      </p:sp>
    </p:spTree>
    <p:extLst>
      <p:ext uri="{BB962C8B-B14F-4D97-AF65-F5344CB8AC3E}">
        <p14:creationId xmlns:p14="http://schemas.microsoft.com/office/powerpoint/2010/main" val="258430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poloviny 19. století zakládány trvalé výzkumné plochy – jednotný systém sběru a vyhodnocování dat - první využití tabulek s empirickým materiálem</a:t>
            </a:r>
          </a:p>
          <a:p>
            <a:r>
              <a:rPr lang="cs-CZ" dirty="0" smtClean="0"/>
              <a:t>1853 – </a:t>
            </a:r>
            <a:r>
              <a:rPr lang="cs-CZ" dirty="0" err="1" smtClean="0"/>
              <a:t>Scheinder</a:t>
            </a:r>
            <a:r>
              <a:rPr lang="cs-CZ" dirty="0" smtClean="0"/>
              <a:t> – přírůstové procento</a:t>
            </a:r>
          </a:p>
          <a:p>
            <a:r>
              <a:rPr lang="cs-CZ" dirty="0" smtClean="0"/>
              <a:t>1896 </a:t>
            </a:r>
            <a:r>
              <a:rPr lang="cs-CZ" dirty="0"/>
              <a:t>– 1902 – </a:t>
            </a:r>
            <a:r>
              <a:rPr lang="cs-CZ" dirty="0" err="1"/>
              <a:t>Schwappach</a:t>
            </a:r>
            <a:r>
              <a:rPr lang="cs-CZ" dirty="0"/>
              <a:t> – růstové tabulky pro SM a BO</a:t>
            </a:r>
          </a:p>
          <a:p>
            <a:r>
              <a:rPr lang="cs-CZ" b="1" dirty="0" smtClean="0"/>
              <a:t>1898 – objemové tabulky </a:t>
            </a:r>
            <a:r>
              <a:rPr lang="cs-CZ" b="1" dirty="0" err="1" smtClean="0"/>
              <a:t>Grundner</a:t>
            </a:r>
            <a:r>
              <a:rPr lang="cs-CZ" b="1" dirty="0" smtClean="0"/>
              <a:t> – </a:t>
            </a:r>
            <a:r>
              <a:rPr lang="cs-CZ" b="1" dirty="0" err="1" smtClean="0"/>
              <a:t>Schwappachovy</a:t>
            </a:r>
            <a:r>
              <a:rPr lang="cs-CZ" b="1" dirty="0" smtClean="0"/>
              <a:t> – v modifikované podobě používané u nás dodnes pro některé dřeviny</a:t>
            </a:r>
          </a:p>
          <a:p>
            <a:r>
              <a:rPr lang="cs-CZ" dirty="0" smtClean="0"/>
              <a:t>První polovina 20. století – aplikace matematicko-statistického aparátu do zjišťování stavu lesa</a:t>
            </a:r>
          </a:p>
          <a:p>
            <a:r>
              <a:rPr lang="cs-CZ" dirty="0" smtClean="0"/>
              <a:t>1925 – Statistické šetření o poměrech lesů v republice československé dle stavu roku 1925 – dotazníkové šetření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499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1935 – první samostatná Lesní taxační kancelář u nás – Brandýs nad Labem</a:t>
            </a:r>
          </a:p>
          <a:p>
            <a:r>
              <a:rPr lang="cs-CZ" b="1" dirty="0" smtClean="0"/>
              <a:t>1939 </a:t>
            </a:r>
            <a:r>
              <a:rPr lang="cs-CZ" b="1" dirty="0"/>
              <a:t>– </a:t>
            </a:r>
            <a:r>
              <a:rPr lang="cs-CZ" b="1" dirty="0" err="1"/>
              <a:t>Korf</a:t>
            </a:r>
            <a:r>
              <a:rPr lang="cs-CZ" b="1" dirty="0"/>
              <a:t> – </a:t>
            </a:r>
            <a:r>
              <a:rPr lang="cs-CZ" b="1" dirty="0" err="1"/>
              <a:t>Korfova</a:t>
            </a:r>
            <a:r>
              <a:rPr lang="cs-CZ" b="1" dirty="0"/>
              <a:t> růstová funkce</a:t>
            </a:r>
          </a:p>
          <a:p>
            <a:r>
              <a:rPr lang="cs-CZ" b="1" dirty="0" smtClean="0"/>
              <a:t>1948 – </a:t>
            </a:r>
            <a:r>
              <a:rPr lang="cs-CZ" b="1" dirty="0" err="1" smtClean="0"/>
              <a:t>Bitterlich</a:t>
            </a:r>
            <a:r>
              <a:rPr lang="cs-CZ" b="1" dirty="0" smtClean="0"/>
              <a:t> – objev a popis </a:t>
            </a:r>
            <a:r>
              <a:rPr lang="cs-CZ" b="1" dirty="0" err="1" smtClean="0"/>
              <a:t>relaskopické</a:t>
            </a:r>
            <a:r>
              <a:rPr lang="cs-CZ" b="1" dirty="0" smtClean="0"/>
              <a:t> metody</a:t>
            </a:r>
          </a:p>
          <a:p>
            <a:r>
              <a:rPr lang="cs-CZ" dirty="0" smtClean="0"/>
              <a:t>1990 – Taxační tabulky pro ČR</a:t>
            </a:r>
          </a:p>
          <a:p>
            <a:r>
              <a:rPr lang="cs-CZ" dirty="0" smtClean="0"/>
              <a:t>1995 – aktuálně platný lesní zákon</a:t>
            </a:r>
          </a:p>
          <a:p>
            <a:r>
              <a:rPr lang="cs-CZ" dirty="0" smtClean="0"/>
              <a:t>1996 – Růstové tabulky ČR</a:t>
            </a:r>
          </a:p>
          <a:p>
            <a:r>
              <a:rPr lang="cs-CZ" b="1" dirty="0" smtClean="0"/>
              <a:t>2001-2004 – první cyklus Národní inventarizace lesů (NIL)</a:t>
            </a:r>
          </a:p>
          <a:p>
            <a:r>
              <a:rPr lang="cs-CZ" b="1" dirty="0" smtClean="0"/>
              <a:t>2011-2015 – druhý cyklus NIL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967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zjišťování taxačních veličin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Měření</a:t>
            </a:r>
            <a:r>
              <a:rPr lang="cs-CZ" dirty="0" smtClean="0"/>
              <a:t> – zjištění hodnoty taxační veličiny skrze pomůcku či přístroj, veličina je vyjádřena číslem za použití jednotek SI – typické pro kvantitativní veličiny (např. tloušťka, výška)</a:t>
            </a:r>
          </a:p>
          <a:p>
            <a:r>
              <a:rPr lang="cs-CZ" b="1" dirty="0" smtClean="0"/>
              <a:t>Počítání</a:t>
            </a:r>
            <a:r>
              <a:rPr lang="cs-CZ" dirty="0" smtClean="0"/>
              <a:t> – hodnota taxační veličiny je přímo spočítána měřičem zpravidla bez využití pomůcek či přístrojů, je vyjádřena číslem za použití jednotek SI </a:t>
            </a:r>
            <a:r>
              <a:rPr lang="cs-CZ" dirty="0"/>
              <a:t>– typické pro kvantitativní veličiny (např. </a:t>
            </a:r>
            <a:r>
              <a:rPr lang="cs-CZ" dirty="0" smtClean="0"/>
              <a:t>počet letokruhů, počet stromů/ha)</a:t>
            </a:r>
          </a:p>
          <a:p>
            <a:r>
              <a:rPr lang="cs-CZ" b="1" dirty="0" smtClean="0"/>
              <a:t>Výpočet</a:t>
            </a:r>
            <a:r>
              <a:rPr lang="cs-CZ" dirty="0" smtClean="0"/>
              <a:t> – zjištění taxační veličiny odvozením z jiných veličin přímo měřených za použití vzorců (např. objem stromu, kruhová plocha stromu)</a:t>
            </a:r>
          </a:p>
          <a:p>
            <a:r>
              <a:rPr lang="cs-CZ" b="1" dirty="0" smtClean="0"/>
              <a:t>Odhad</a:t>
            </a:r>
            <a:r>
              <a:rPr lang="cs-CZ" dirty="0" smtClean="0"/>
              <a:t> –rychlé okulární kvalifikované stanovení taxační veličiny (s nižší přesností) na základě zkušenosti měřiče (např. zakmenění porostu)</a:t>
            </a:r>
          </a:p>
          <a:p>
            <a:r>
              <a:rPr lang="cs-CZ" b="1" dirty="0" smtClean="0"/>
              <a:t>Pozorování</a:t>
            </a:r>
            <a:r>
              <a:rPr lang="cs-CZ" dirty="0" smtClean="0"/>
              <a:t> – okulární posouzení taxační veličiny a její zařazení do předem definované klasifikace nebo druhové </a:t>
            </a:r>
            <a:r>
              <a:rPr lang="cs-CZ" dirty="0" err="1" smtClean="0"/>
              <a:t>příslušnosi</a:t>
            </a:r>
            <a:r>
              <a:rPr lang="cs-CZ" dirty="0" smtClean="0"/>
              <a:t> – typické pro kvalitativní veličiny (např. stupeň poškození porostu, druh dřeviny)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113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měření taxačních veličin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Přímá</a:t>
            </a:r>
            <a:r>
              <a:rPr lang="cs-CZ" dirty="0" smtClean="0"/>
              <a:t> – přímé odečtení taxační veličiny z měřické pomůcky nebo přístroje (např. tloušťka)</a:t>
            </a:r>
          </a:p>
          <a:p>
            <a:r>
              <a:rPr lang="cs-CZ" b="1" dirty="0" smtClean="0"/>
              <a:t>Nepřímá</a:t>
            </a:r>
            <a:r>
              <a:rPr lang="cs-CZ" dirty="0" smtClean="0"/>
              <a:t> – taxační veličina je zjištěna výpočtem z jiné přímo změřené veličiny (např. vypočítaná kruhová plocha z tloušťky)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Absolutní </a:t>
            </a:r>
            <a:r>
              <a:rPr lang="cs-CZ" dirty="0" smtClean="0"/>
              <a:t>– taxační veličina je zjištěna bez nutnosti znalosti hodnoty stejné veličiny na jiném objektu (tloušťka)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Relativní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smtClean="0"/>
              <a:t>hodnotu taxační veličiny </a:t>
            </a:r>
            <a:r>
              <a:rPr lang="cs-CZ" altLang="en-US" dirty="0"/>
              <a:t>srovnáváme se známou hodnotou </a:t>
            </a:r>
            <a:r>
              <a:rPr lang="cs-CZ" dirty="0" smtClean="0"/>
              <a:t>této veličiny i pro jiný objekt (např. </a:t>
            </a:r>
            <a:r>
              <a:rPr lang="cs-CZ" dirty="0" err="1" smtClean="0"/>
              <a:t>zakmenění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608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Absolutní</a:t>
                </a:r>
                <a:r>
                  <a:rPr lang="cs-CZ" dirty="0" smtClean="0"/>
                  <a:t> – rozdíl zjištěné (nebo modelové) a skutečné (přesné) hodnoty taxační veličiny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</a:p>
              <a:p>
                <a:pPr marL="0" indent="0" algn="ctr">
                  <a:buNone/>
                </a:pPr>
                <a:endParaRPr lang="cs-CZ" dirty="0" smtClean="0"/>
              </a:p>
              <a:p>
                <a:r>
                  <a:rPr lang="cs-CZ" b="1" dirty="0" smtClean="0"/>
                  <a:t>Relativní</a:t>
                </a:r>
                <a:r>
                  <a:rPr lang="cs-CZ" dirty="0" smtClean="0"/>
                  <a:t> – podíl absolutní chyby a skutečné (přesné) hodnoty taxační veličiny vyjádřený v procentech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%=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 r="-4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31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Vyučující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38807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oc. Ing. Karel Drápela, CSc. – garant, zkoušející - </a:t>
            </a:r>
            <a:r>
              <a:rPr lang="cs-CZ" altLang="en-US" dirty="0" smtClean="0"/>
              <a:t>ÚHÚLAG</a:t>
            </a:r>
            <a:r>
              <a:rPr lang="cs-CZ" altLang="en-US" dirty="0"/>
              <a:t>, II. patro, tel. </a:t>
            </a:r>
            <a:r>
              <a:rPr lang="cs-CZ" altLang="en-US" dirty="0" smtClean="0"/>
              <a:t>545 134 141</a:t>
            </a:r>
            <a:r>
              <a:rPr lang="cs-CZ" altLang="en-US" dirty="0"/>
              <a:t>, email – </a:t>
            </a:r>
            <a:r>
              <a:rPr lang="cs-CZ" altLang="en-US" dirty="0" smtClean="0">
                <a:hlinkClick r:id="rId2"/>
              </a:rPr>
              <a:t>karel.drapela@mendelu.cz</a:t>
            </a:r>
            <a:endParaRPr lang="cs-CZ" altLang="en-US" dirty="0"/>
          </a:p>
          <a:p>
            <a:pPr>
              <a:spcBef>
                <a:spcPct val="50000"/>
              </a:spcBef>
            </a:pPr>
            <a:endParaRPr lang="cs-CZ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oc. Ing. Zdeněk Adamec, Ph.D. – přednášející, cvičící, zkoušející</a:t>
            </a: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cs-CZ" altLang="en-US" dirty="0"/>
              <a:t>ÚHÚLAG, II. patro, tel. </a:t>
            </a:r>
            <a:r>
              <a:rPr lang="cs-CZ" altLang="en-US" dirty="0" smtClean="0"/>
              <a:t>545 134 143, </a:t>
            </a:r>
            <a:r>
              <a:rPr lang="cs-CZ" altLang="en-US" dirty="0"/>
              <a:t>email – </a:t>
            </a:r>
            <a:r>
              <a:rPr lang="cs-CZ" altLang="en-US" dirty="0" smtClean="0">
                <a:hlinkClick r:id="rId3"/>
              </a:rPr>
              <a:t>zdenek.adamec@mendelu.cz</a:t>
            </a:r>
            <a:endParaRPr lang="cs-CZ" altLang="en-US" dirty="0"/>
          </a:p>
          <a:p>
            <a:pPr>
              <a:spcBef>
                <a:spcPct val="50000"/>
              </a:spcBef>
            </a:pPr>
            <a:endParaRPr lang="cs-CZ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Bc. Ing. Radoslav Hlavica  </a:t>
            </a: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- cvičící- </a:t>
            </a:r>
            <a:r>
              <a:rPr lang="cs-CZ" altLang="en-US" dirty="0"/>
              <a:t>ÚHÚLAG, II. patro, tel. </a:t>
            </a:r>
            <a:r>
              <a:rPr lang="cs-CZ" altLang="en-US" dirty="0" smtClean="0"/>
              <a:t>545 134 147, </a:t>
            </a:r>
            <a:r>
              <a:rPr lang="cs-CZ" altLang="en-US" dirty="0"/>
              <a:t>email – </a:t>
            </a:r>
            <a:r>
              <a:rPr lang="cs-CZ" altLang="en-US" dirty="0" smtClean="0">
                <a:hlinkClick r:id="rId4"/>
              </a:rPr>
              <a:t>xhlavic2@mendelu.cz</a:t>
            </a:r>
            <a:endParaRPr lang="cs-CZ" altLang="en-US" dirty="0"/>
          </a:p>
          <a:p>
            <a:pPr>
              <a:spcBef>
                <a:spcPct val="50000"/>
              </a:spcBef>
            </a:pPr>
            <a:endParaRPr lang="cs-CZ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92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Systematická</a:t>
            </a:r>
          </a:p>
          <a:p>
            <a:pPr lvl="1"/>
            <a:r>
              <a:rPr lang="cs-CZ" dirty="0" smtClean="0"/>
              <a:t>Nemusí se vyskytovat</a:t>
            </a:r>
          </a:p>
          <a:p>
            <a:pPr lvl="1"/>
            <a:r>
              <a:rPr lang="cs-CZ" dirty="0" smtClean="0"/>
              <a:t>Vzniká působením vnějšího vlivu (chybně kalibrovaný přístroj, klimatické vlivy, chyba měřiče atd.)</a:t>
            </a:r>
          </a:p>
          <a:p>
            <a:pPr lvl="1"/>
            <a:r>
              <a:rPr lang="cs-CZ" dirty="0" smtClean="0"/>
              <a:t>Je vždy jednostranná (buď kladná nebo záporná) </a:t>
            </a:r>
          </a:p>
          <a:p>
            <a:r>
              <a:rPr lang="cs-CZ" b="1" dirty="0" smtClean="0"/>
              <a:t>Náhodná</a:t>
            </a:r>
          </a:p>
          <a:p>
            <a:pPr lvl="1"/>
            <a:r>
              <a:rPr lang="cs-CZ" dirty="0" smtClean="0"/>
              <a:t>Vyskytuje se vždy</a:t>
            </a:r>
          </a:p>
          <a:p>
            <a:pPr lvl="1"/>
            <a:r>
              <a:rPr lang="cs-CZ" dirty="0" smtClean="0"/>
              <a:t>Vzniká působením různých neurčitých vlivů</a:t>
            </a:r>
          </a:p>
          <a:p>
            <a:pPr lvl="1"/>
            <a:r>
              <a:rPr lang="cs-CZ" dirty="0" smtClean="0"/>
              <a:t>Střídají se v rámci jednoho souboru kladné i záporné chyby</a:t>
            </a:r>
          </a:p>
          <a:p>
            <a:pPr lvl="1"/>
            <a:r>
              <a:rPr lang="cs-CZ" dirty="0" smtClean="0"/>
              <a:t>Rozdělení náhodné chyby se chová podle definovaných statistických pravidel, náhodná je pouze velikost vlastní chyby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344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Bias = vychýlení </a:t>
                </a:r>
                <a:r>
                  <a:rPr lang="cs-CZ" dirty="0" smtClean="0"/>
                  <a:t>-  je vyjádřením systematické chyby a udává se jako aritmetický průměr chyb</a:t>
                </a:r>
              </a:p>
              <a:p>
                <a:endParaRPr lang="cs-CZ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 algn="ctr">
                  <a:buNone/>
                </a:pPr>
                <a:endParaRPr lang="cs-CZ" b="1" dirty="0"/>
              </a:p>
              <a:p>
                <a:r>
                  <a:rPr lang="cs-CZ" dirty="0"/>
                  <a:t>Lze jen vyjádřit i </a:t>
                </a:r>
                <a:r>
                  <a:rPr lang="cs-CZ" dirty="0" smtClean="0"/>
                  <a:t>relativně</a:t>
                </a:r>
              </a:p>
              <a:p>
                <a:endParaRPr lang="cs-CZ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%=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num>
                        <m:den>
                          <m:acc>
                            <m:accPr>
                              <m:chr m:val="̅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18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Přesnost</a:t>
                </a:r>
                <a:r>
                  <a:rPr lang="cs-CZ" dirty="0" smtClean="0"/>
                  <a:t> – je vyjádřením náhodné  chyby a udává se jako směrodatná odchylka chyb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</m:acc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 smtClean="0"/>
              </a:p>
              <a:p>
                <a:pPr marL="0" indent="0" algn="ctr">
                  <a:buNone/>
                </a:pPr>
                <a:endParaRPr lang="cs-CZ" dirty="0"/>
              </a:p>
              <a:p>
                <a:r>
                  <a:rPr lang="cs-CZ" dirty="0" smtClean="0"/>
                  <a:t>Relativně ji lze vyjádřit pomocí variačního koeficientu chyb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%=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̅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4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Náhodné chyby definované přesností lze ještě rozdělit do dvou části: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Chyby z vlastního měření (náhodná chyba přístroje či měřiče)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Chyby z nevhodně provedeného výběru (výběr extrémním stromů či porostů)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2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72046"/>
                <a:ext cx="8596668" cy="5185953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 smtClean="0"/>
                  <a:t>Správnost</a:t>
                </a:r>
                <a:r>
                  <a:rPr lang="cs-CZ" dirty="0" smtClean="0"/>
                  <a:t> – vyjadřuje celkovou chybu měření (nese tedy systematickou i náhodnou část) je vyjádřena střední kvadratickou chybou</a:t>
                </a:r>
              </a:p>
              <a:p>
                <a:endParaRPr lang="cs-CZ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dirty="0" smtClean="0"/>
                  <a:t> </a:t>
                </a:r>
              </a:p>
              <a:p>
                <a:pPr marL="0" indent="0" algn="ctr">
                  <a:buNone/>
                </a:pPr>
                <a:endParaRPr lang="cs-CZ" dirty="0"/>
              </a:p>
              <a:p>
                <a:r>
                  <a:rPr lang="cs-CZ" dirty="0" smtClean="0"/>
                  <a:t>Nebo se dá také vyjádřit vztahem, který přímo obsahuje </a:t>
                </a:r>
                <a:r>
                  <a:rPr lang="cs-CZ" dirty="0" err="1" smtClean="0"/>
                  <a:t>bias</a:t>
                </a:r>
                <a:r>
                  <a:rPr lang="cs-CZ" dirty="0" smtClean="0"/>
                  <a:t> i přesnost měření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dirty="0" smtClean="0"/>
              </a:p>
              <a:p>
                <a:pPr marL="0" indent="0" algn="ctr">
                  <a:buNone/>
                </a:pPr>
                <a:endParaRPr lang="cs-CZ" dirty="0" smtClean="0"/>
              </a:p>
              <a:p>
                <a:r>
                  <a:rPr lang="cs-CZ" dirty="0" smtClean="0"/>
                  <a:t>A lze ji také vyjádřit relativně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%=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̅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cs-CZ" b="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72046"/>
                <a:ext cx="8596668" cy="5185953"/>
              </a:xfrm>
              <a:blipFill>
                <a:blip r:embed="rId2"/>
                <a:stretch>
                  <a:fillRect l="-142" t="-7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0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8654" y="6597606"/>
            <a:ext cx="1334346" cy="2603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Šmelko</a:t>
            </a:r>
            <a:r>
              <a:rPr lang="cs-CZ" sz="1400" dirty="0" smtClean="0"/>
              <a:t> 2000)</a:t>
            </a:r>
            <a:endParaRPr lang="cs-CZ" sz="14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11550" y="1333275"/>
            <a:ext cx="4928235" cy="5264331"/>
            <a:chOff x="624" y="992"/>
            <a:chExt cx="10676" cy="11602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992"/>
              <a:ext cx="10676" cy="11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018" y="3246"/>
              <a:ext cx="171" cy="17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8490" y="3303"/>
              <a:ext cx="171" cy="17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961" y="9516"/>
              <a:ext cx="171" cy="17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8376" y="9573"/>
              <a:ext cx="171" cy="17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702" y="1992"/>
              <a:ext cx="171" cy="17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547" y="3189"/>
              <a:ext cx="171" cy="17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961" y="9402"/>
              <a:ext cx="171" cy="17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9345" y="7977"/>
              <a:ext cx="171" cy="17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3132" y="2106"/>
              <a:ext cx="627" cy="114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stealth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8490" y="8148"/>
              <a:ext cx="855" cy="142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stealth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816" y="2106"/>
              <a:ext cx="399" cy="57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8718" y="3132"/>
              <a:ext cx="285" cy="114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3132" y="9459"/>
              <a:ext cx="969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9459" y="8091"/>
              <a:ext cx="1254" cy="342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17860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Celkovou správnost měření lze zlepšit:</a:t>
            </a:r>
          </a:p>
          <a:p>
            <a:pPr lvl="1"/>
            <a:r>
              <a:rPr lang="cs-CZ" dirty="0" smtClean="0"/>
              <a:t>Odstraněním </a:t>
            </a:r>
            <a:r>
              <a:rPr lang="cs-CZ" dirty="0" err="1" smtClean="0"/>
              <a:t>biasu</a:t>
            </a:r>
            <a:r>
              <a:rPr lang="cs-CZ" dirty="0" smtClean="0"/>
              <a:t> (najít vnější faktor a ten odstranit),</a:t>
            </a:r>
          </a:p>
          <a:p>
            <a:pPr lvl="1"/>
            <a:r>
              <a:rPr lang="cs-CZ" dirty="0" smtClean="0"/>
              <a:t>Zvýšením přesnosti měření (snížením náhodné chyby) snížením variability měření</a:t>
            </a:r>
          </a:p>
          <a:p>
            <a:pPr lvl="1"/>
            <a:r>
              <a:rPr lang="cs-CZ" dirty="0" smtClean="0"/>
              <a:t>Zvýšit počet měřených jedinců – tedy velikost výběrového souboru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703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230258"/>
                <a:ext cx="8596668" cy="3880773"/>
              </a:xfrm>
            </p:spPr>
            <p:txBody>
              <a:bodyPr/>
              <a:lstStyle/>
              <a:p>
                <a:r>
                  <a:rPr lang="cs-CZ" dirty="0" smtClean="0"/>
                  <a:t>Vztahy chyb jednotlivých taxačních veličin, které dávají pomocí výpočtu další taxační veličinu se řídí zákonem o přenášení chyb.</a:t>
                </a:r>
              </a:p>
              <a:p>
                <a:endParaRPr lang="cs-CZ" dirty="0"/>
              </a:p>
              <a:p>
                <a:r>
                  <a:rPr lang="cs-CZ" dirty="0" smtClean="0"/>
                  <a:t>Při převodu relativní správnosti měření </a:t>
                </a:r>
                <a:r>
                  <a:rPr lang="cs-CZ" i="1" dirty="0" smtClean="0"/>
                  <a:t>m</a:t>
                </a:r>
                <a:r>
                  <a:rPr lang="cs-CZ" i="1" baseline="-25000" dirty="0" smtClean="0"/>
                  <a:t>y</a:t>
                </a:r>
                <a:r>
                  <a:rPr lang="cs-CZ" i="1" dirty="0" smtClean="0"/>
                  <a:t>% </a:t>
                </a:r>
                <a:r>
                  <a:rPr lang="cs-CZ" dirty="0" smtClean="0"/>
                  <a:t>(vyjadřující relativně celkovou chybu měření) veličiny definované pro jednotlivý strom na relativní správnost měření veličiny odvozené ze souboru </a:t>
                </a:r>
                <a:r>
                  <a:rPr lang="cs-CZ" i="1" dirty="0" smtClean="0"/>
                  <a:t>n</a:t>
                </a:r>
                <a:r>
                  <a:rPr lang="cs-CZ" dirty="0" smtClean="0"/>
                  <a:t> stromů platí vztah</a:t>
                </a:r>
              </a:p>
              <a:p>
                <a:endParaRPr lang="cs-CZ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%=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%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230258"/>
                <a:ext cx="8596668" cy="3880773"/>
              </a:xfrm>
              <a:blipFill>
                <a:blip r:embed="rId2"/>
                <a:stretch>
                  <a:fillRect l="-142" t="-1101" r="-4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640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měření taxačních veličin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Pokud porovnáme relativní správnost měření základní stromových taxačních veličin tak zjistíme, že: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%&gt;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%&gt;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%&gt;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 smtClean="0"/>
                  <a:t>Podle zákona o přenášení chyb lze vyjádřit i relativní správnost stanovení objemu stromu a to na základě znalosti správnosti měření dílčích taxačních veličin nutných pro stanovení objemu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%=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4∗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%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%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+2∗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h𝑑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%∗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%+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014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citovaných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Šmelko</a:t>
            </a:r>
            <a:r>
              <a:rPr lang="cs-CZ" dirty="0" smtClean="0"/>
              <a:t>, Š.(2000): Dendrometria. Vysokoškolská </a:t>
            </a:r>
            <a:r>
              <a:rPr lang="cs-CZ" dirty="0" err="1" smtClean="0"/>
              <a:t>učebnica</a:t>
            </a:r>
            <a:r>
              <a:rPr lang="cs-CZ" dirty="0" smtClean="0"/>
              <a:t>. Technická univerzita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Zvolene</a:t>
            </a:r>
            <a:r>
              <a:rPr lang="cs-CZ" dirty="0" smtClean="0"/>
              <a:t>, Zvolen: 399 s.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4676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Prezenční forma studia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Týdně 2 hodiny přednášek, 3 hodiny cvičení</a:t>
            </a:r>
          </a:p>
          <a:p>
            <a:r>
              <a:rPr lang="cs-CZ" dirty="0" smtClean="0"/>
              <a:t>5 dní hlavního cvičení na ŠLP Křtiny – zjišťování zásob porostů</a:t>
            </a:r>
          </a:p>
          <a:p>
            <a:r>
              <a:rPr lang="cs-CZ" dirty="0" smtClean="0"/>
              <a:t>Zápočet: test zaměřený na výpočet tří dendrometrických příkladů – max. 6 bodů, pro udělení zápočtu min. 4 body + účast na HC</a:t>
            </a:r>
          </a:p>
          <a:p>
            <a:r>
              <a:rPr lang="cs-CZ" dirty="0" smtClean="0"/>
              <a:t>Zkouška: písemná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95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Kombinovaná forma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 hodin konzultací</a:t>
            </a:r>
          </a:p>
          <a:p>
            <a:r>
              <a:rPr lang="cs-CZ" dirty="0" smtClean="0"/>
              <a:t>Zápočet: vypracování seminární práce se </a:t>
            </a:r>
            <a:r>
              <a:rPr lang="cs-CZ" dirty="0"/>
              <a:t>zaměřením na výpočet zásob lesních porostů a jejich </a:t>
            </a:r>
            <a:r>
              <a:rPr lang="cs-CZ" dirty="0" smtClean="0"/>
              <a:t>přírůstů. Složena z pěti částí po čtyřech bodech. Maximum 20 bodů, pro udělení zápočtu minimálně 13 bodů</a:t>
            </a:r>
          </a:p>
          <a:p>
            <a:r>
              <a:rPr lang="cs-CZ" dirty="0"/>
              <a:t>Zkouška: </a:t>
            </a:r>
            <a:r>
              <a:rPr lang="cs-CZ" dirty="0" smtClean="0"/>
              <a:t>písemná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19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Rámcový obsah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cs-CZ" altLang="en-US" dirty="0"/>
              <a:t>N</a:t>
            </a:r>
            <a:r>
              <a:rPr lang="cs-CZ" altLang="en-US" dirty="0" smtClean="0"/>
              <a:t>ezbytné </a:t>
            </a:r>
            <a:r>
              <a:rPr lang="cs-CZ" altLang="en-US" dirty="0"/>
              <a:t>základy statistického zpracování dat</a:t>
            </a:r>
          </a:p>
          <a:p>
            <a:r>
              <a:rPr lang="cs-CZ" altLang="en-US" dirty="0"/>
              <a:t>H</a:t>
            </a:r>
            <a:r>
              <a:rPr lang="cs-CZ" altLang="en-US" dirty="0" smtClean="0"/>
              <a:t>lavní </a:t>
            </a:r>
            <a:r>
              <a:rPr lang="cs-CZ" altLang="en-US" dirty="0"/>
              <a:t>metody měření, </a:t>
            </a:r>
            <a:r>
              <a:rPr lang="cs-CZ" altLang="en-US" dirty="0" smtClean="0"/>
              <a:t>výpočtu, stanovení </a:t>
            </a:r>
            <a:r>
              <a:rPr lang="cs-CZ" altLang="en-US" dirty="0"/>
              <a:t>a použití </a:t>
            </a:r>
            <a:r>
              <a:rPr lang="cs-CZ" altLang="en-US" dirty="0" smtClean="0"/>
              <a:t>dendrometrických (taxačních) </a:t>
            </a:r>
            <a:r>
              <a:rPr lang="cs-CZ" altLang="en-US" dirty="0"/>
              <a:t>veličin </a:t>
            </a:r>
          </a:p>
          <a:p>
            <a:r>
              <a:rPr lang="cs-CZ" altLang="en-US" dirty="0" smtClean="0"/>
              <a:t>Hlavní metody </a:t>
            </a:r>
            <a:r>
              <a:rPr lang="cs-CZ" altLang="en-US" dirty="0"/>
              <a:t>zjišťování zásob </a:t>
            </a:r>
            <a:r>
              <a:rPr lang="cs-CZ" altLang="en-US" dirty="0" smtClean="0"/>
              <a:t>porostů a popisu porostů z pohledu hospodářské úpravy lesů (využití v lesních hospodářských plánech a osnovách)</a:t>
            </a:r>
          </a:p>
          <a:p>
            <a:r>
              <a:rPr lang="cs-CZ" altLang="en-US" dirty="0" smtClean="0"/>
              <a:t>Inventarizace lesních ekosystémů i ve větším měřítku</a:t>
            </a:r>
            <a:endParaRPr lang="cs-CZ" altLang="en-US" dirty="0"/>
          </a:p>
          <a:p>
            <a:r>
              <a:rPr lang="cs-CZ" altLang="en-US" dirty="0" smtClean="0"/>
              <a:t>Základní znalosti </a:t>
            </a:r>
            <a:r>
              <a:rPr lang="cs-CZ" altLang="en-US" dirty="0"/>
              <a:t>růstových procesů</a:t>
            </a:r>
          </a:p>
          <a:p>
            <a:r>
              <a:rPr lang="cs-CZ" altLang="en-US" dirty="0"/>
              <a:t>S</a:t>
            </a:r>
            <a:r>
              <a:rPr lang="cs-CZ" altLang="en-US" dirty="0" smtClean="0"/>
              <a:t>eznámení </a:t>
            </a:r>
            <a:r>
              <a:rPr lang="cs-CZ" altLang="en-US" dirty="0"/>
              <a:t>se s praktickým </a:t>
            </a:r>
            <a:r>
              <a:rPr lang="cs-CZ" altLang="en-US" dirty="0" smtClean="0"/>
              <a:t>používáním měřických pomůcek, přístrojů, technologií </a:t>
            </a:r>
            <a:r>
              <a:rPr lang="cs-CZ" altLang="en-US" dirty="0"/>
              <a:t>a výpočetních postupů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79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 - základní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893386" cy="4336005"/>
          </a:xfrm>
        </p:spPr>
        <p:txBody>
          <a:bodyPr>
            <a:normAutofit fontScale="62500" lnSpcReduction="20000"/>
          </a:bodyPr>
          <a:lstStyle/>
          <a:p>
            <a:r>
              <a:rPr lang="cs-CZ" sz="2900" dirty="0" smtClean="0"/>
              <a:t>ŠMELKO</a:t>
            </a:r>
            <a:r>
              <a:rPr lang="cs-CZ" sz="2900" dirty="0"/>
              <a:t>, Š. </a:t>
            </a:r>
            <a:r>
              <a:rPr lang="cs-CZ" sz="2900" dirty="0" err="1"/>
              <a:t>Dendrometria</a:t>
            </a:r>
            <a:r>
              <a:rPr lang="cs-CZ" sz="2900" dirty="0"/>
              <a:t>. 1. vyd. Zvolen: Technická univerzita </a:t>
            </a:r>
            <a:r>
              <a:rPr lang="cs-CZ" sz="2900" dirty="0" err="1"/>
              <a:t>vo</a:t>
            </a:r>
            <a:r>
              <a:rPr lang="cs-CZ" sz="2900" dirty="0"/>
              <a:t> </a:t>
            </a:r>
            <a:r>
              <a:rPr lang="cs-CZ" sz="2900" dirty="0" err="1"/>
              <a:t>Zvolene</a:t>
            </a:r>
            <a:r>
              <a:rPr lang="cs-CZ" sz="2900" dirty="0"/>
              <a:t>, 2000. 399 s. ISBN 80-228-0962-4.</a:t>
            </a:r>
          </a:p>
          <a:p>
            <a:r>
              <a:rPr lang="cs-CZ" sz="2900" dirty="0"/>
              <a:t>ŠMELKO, Š. </a:t>
            </a:r>
            <a:r>
              <a:rPr lang="cs-CZ" sz="2900" dirty="0" err="1"/>
              <a:t>Dendrometria</a:t>
            </a:r>
            <a:r>
              <a:rPr lang="cs-CZ" sz="2900" dirty="0"/>
              <a:t>: [vysokoškolská </a:t>
            </a:r>
            <a:r>
              <a:rPr lang="cs-CZ" sz="2900" dirty="0" err="1"/>
              <a:t>učebnica</a:t>
            </a:r>
            <a:r>
              <a:rPr lang="cs-CZ" sz="2900" dirty="0"/>
              <a:t>]. 2. vyd. </a:t>
            </a:r>
            <a:r>
              <a:rPr lang="cs-CZ" sz="2900" dirty="0" err="1"/>
              <a:t>Vo</a:t>
            </a:r>
            <a:r>
              <a:rPr lang="cs-CZ" sz="2900" dirty="0"/>
              <a:t> </a:t>
            </a:r>
            <a:r>
              <a:rPr lang="cs-CZ" sz="2900" dirty="0" err="1"/>
              <a:t>Zvolene</a:t>
            </a:r>
            <a:r>
              <a:rPr lang="cs-CZ" sz="2900" dirty="0"/>
              <a:t>: Technická univerzita, 2015. 400 s. ISBN 978-80-228-1828-5.</a:t>
            </a:r>
          </a:p>
          <a:p>
            <a:r>
              <a:rPr lang="cs-CZ" sz="2900" dirty="0"/>
              <a:t>Kol. </a:t>
            </a:r>
            <a:r>
              <a:rPr lang="cs-CZ" sz="2900" dirty="0" err="1"/>
              <a:t>Meranie</a:t>
            </a:r>
            <a:r>
              <a:rPr lang="cs-CZ" sz="2900" dirty="0"/>
              <a:t> lesa a </a:t>
            </a:r>
            <a:r>
              <a:rPr lang="cs-CZ" sz="2900" dirty="0" err="1"/>
              <a:t>dreva</a:t>
            </a:r>
            <a:r>
              <a:rPr lang="cs-CZ" sz="2900" dirty="0"/>
              <a:t>. Zvolen: Ústav </a:t>
            </a:r>
            <a:r>
              <a:rPr lang="cs-CZ" sz="2900" dirty="0" err="1"/>
              <a:t>pre</a:t>
            </a:r>
            <a:r>
              <a:rPr lang="cs-CZ" sz="2900" dirty="0"/>
              <a:t> výchovu a </a:t>
            </a:r>
            <a:r>
              <a:rPr lang="cs-CZ" sz="2900" dirty="0" err="1"/>
              <a:t>vzdelávanie</a:t>
            </a:r>
            <a:r>
              <a:rPr lang="cs-CZ" sz="2900" dirty="0"/>
              <a:t> </a:t>
            </a:r>
            <a:r>
              <a:rPr lang="cs-CZ" sz="2900" dirty="0" err="1"/>
              <a:t>pracovníkov</a:t>
            </a:r>
            <a:r>
              <a:rPr lang="cs-CZ" sz="2900" dirty="0"/>
              <a:t> lesného a vodného </a:t>
            </a:r>
            <a:r>
              <a:rPr lang="cs-CZ" sz="2900" dirty="0" err="1"/>
              <a:t>hospodárstva</a:t>
            </a:r>
            <a:r>
              <a:rPr lang="cs-CZ" sz="2900" dirty="0"/>
              <a:t> SR, 2003. 239 s. ISBN 80-89100-14-7.</a:t>
            </a:r>
          </a:p>
          <a:p>
            <a:r>
              <a:rPr lang="cs-CZ" sz="2900" dirty="0"/>
              <a:t>ČERNÝ, M. Metodika tvorby lesního hospodářského plánu na podkladě provozní inventarizace. Praha: MŽP ČR, 2004. 214 s.</a:t>
            </a:r>
          </a:p>
          <a:p>
            <a:r>
              <a:rPr lang="cs-CZ" sz="2900" dirty="0" smtClean="0"/>
              <a:t>KUŽELKA</a:t>
            </a:r>
            <a:r>
              <a:rPr lang="cs-CZ" sz="2900" dirty="0"/>
              <a:t>, K</a:t>
            </a:r>
            <a:r>
              <a:rPr lang="cs-CZ" sz="2900" dirty="0" smtClean="0"/>
              <a:t>. a kol. </a:t>
            </a:r>
            <a:r>
              <a:rPr lang="cs-CZ" sz="2900" dirty="0"/>
              <a:t>Měření lesa: moderní metody sběru a zpracování dat. Praha: Česká zemědělská univerzita v Praze, 2014. 164 s. ISBN 978-80-213-2498-5.</a:t>
            </a:r>
          </a:p>
          <a:p>
            <a:r>
              <a:rPr lang="cs-CZ" sz="2900" dirty="0"/>
              <a:t>KUČERA, M. </a:t>
            </a:r>
            <a:r>
              <a:rPr lang="cs-CZ" sz="2900" dirty="0" smtClean="0"/>
              <a:t>ADOLT</a:t>
            </a:r>
            <a:r>
              <a:rPr lang="cs-CZ" sz="2900" dirty="0"/>
              <a:t>, R. Národní inventarizace lesů v České republice – výsledky druhého cyklu 2011–2015.  [online]. 2019. URL: http://nil.uhul.cz/</a:t>
            </a:r>
            <a:r>
              <a:rPr lang="cs-CZ" sz="2900" dirty="0" err="1"/>
              <a:t>downloads</a:t>
            </a:r>
            <a:r>
              <a:rPr lang="cs-CZ" sz="2900" dirty="0"/>
              <a:t>/kniha_nil2_web.pdf.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38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 - základní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Webové stránky předmětu </a:t>
            </a:r>
            <a:r>
              <a:rPr lang="cs-CZ" dirty="0"/>
              <a:t>– </a:t>
            </a:r>
            <a:r>
              <a:rPr lang="cs-CZ" dirty="0">
                <a:hlinkClick r:id="rId2"/>
              </a:rPr>
              <a:t>http://user.mendelu.cz/drapela/Dendrometrie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27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Studijní literatura - doporučená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WENK</a:t>
            </a:r>
            <a:r>
              <a:rPr lang="cs-CZ" dirty="0"/>
              <a:t>, G</a:t>
            </a:r>
            <a:r>
              <a:rPr lang="cs-CZ" dirty="0" smtClean="0"/>
              <a:t>., </a:t>
            </a:r>
            <a:r>
              <a:rPr lang="cs-CZ" dirty="0"/>
              <a:t>ŠMELKO, Š</a:t>
            </a:r>
            <a:r>
              <a:rPr lang="cs-CZ" dirty="0" smtClean="0"/>
              <a:t>., </a:t>
            </a:r>
            <a:r>
              <a:rPr lang="cs-CZ" dirty="0"/>
              <a:t>ANTANAITIS, V. Rast, </a:t>
            </a:r>
            <a:r>
              <a:rPr lang="cs-CZ" dirty="0" err="1"/>
              <a:t>štruktúra</a:t>
            </a:r>
            <a:r>
              <a:rPr lang="cs-CZ" dirty="0"/>
              <a:t> a </a:t>
            </a:r>
            <a:r>
              <a:rPr lang="cs-CZ" dirty="0" err="1"/>
              <a:t>produkcia</a:t>
            </a:r>
            <a:r>
              <a:rPr lang="cs-CZ" dirty="0"/>
              <a:t> lesa. Bratislava: </a:t>
            </a:r>
            <a:r>
              <a:rPr lang="cs-CZ" dirty="0" err="1"/>
              <a:t>Príroda</a:t>
            </a:r>
            <a:r>
              <a:rPr lang="cs-CZ" dirty="0"/>
              <a:t>, 1992.</a:t>
            </a:r>
          </a:p>
          <a:p>
            <a:r>
              <a:rPr lang="cs-CZ" dirty="0"/>
              <a:t>FABRIKA, M</a:t>
            </a:r>
            <a:r>
              <a:rPr lang="cs-CZ" dirty="0" smtClean="0"/>
              <a:t>., </a:t>
            </a:r>
            <a:r>
              <a:rPr lang="cs-CZ" dirty="0"/>
              <a:t>PRETZSCH, H. Analýza a </a:t>
            </a:r>
            <a:r>
              <a:rPr lang="cs-CZ" dirty="0" err="1"/>
              <a:t>modelovanie</a:t>
            </a:r>
            <a:r>
              <a:rPr lang="cs-CZ" dirty="0"/>
              <a:t> lesných </a:t>
            </a:r>
            <a:r>
              <a:rPr lang="cs-CZ" dirty="0" err="1"/>
              <a:t>ekosystémov</a:t>
            </a:r>
            <a:r>
              <a:rPr lang="cs-CZ" dirty="0"/>
              <a:t>. Zvolen: Technická univerzita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Zvolene</a:t>
            </a:r>
            <a:r>
              <a:rPr lang="cs-CZ" dirty="0"/>
              <a:t>, 2011. 599 s. ISBN 978-80-228-2181-0</a:t>
            </a:r>
            <a:r>
              <a:rPr lang="cs-CZ" dirty="0" smtClean="0"/>
              <a:t>.</a:t>
            </a:r>
          </a:p>
          <a:p>
            <a:r>
              <a:rPr lang="cs-CZ" dirty="0" smtClean="0"/>
              <a:t>ŠMELKO, Š. Biometrické zákonitosti rastu a </a:t>
            </a:r>
            <a:r>
              <a:rPr lang="cs-CZ" dirty="0" err="1" smtClean="0"/>
              <a:t>prírastku</a:t>
            </a:r>
            <a:r>
              <a:rPr lang="cs-CZ" dirty="0" smtClean="0"/>
              <a:t> lesných </a:t>
            </a:r>
            <a:r>
              <a:rPr lang="cs-CZ" dirty="0" err="1" smtClean="0"/>
              <a:t>stromov</a:t>
            </a:r>
            <a:r>
              <a:rPr lang="cs-CZ" dirty="0" smtClean="0"/>
              <a:t> a </a:t>
            </a:r>
            <a:r>
              <a:rPr lang="cs-CZ" dirty="0" err="1" smtClean="0"/>
              <a:t>porastov</a:t>
            </a:r>
            <a:r>
              <a:rPr lang="cs-CZ" dirty="0" smtClean="0"/>
              <a:t>. Bratislava: VEDA, 1982. 184 s.</a:t>
            </a:r>
          </a:p>
          <a:p>
            <a:r>
              <a:rPr lang="cs-CZ" dirty="0" smtClean="0"/>
              <a:t>VAN LAAR, A., AKCA, A. </a:t>
            </a:r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mensuration</a:t>
            </a:r>
            <a:r>
              <a:rPr lang="cs-CZ" dirty="0" smtClean="0"/>
              <a:t>. </a:t>
            </a:r>
            <a:r>
              <a:rPr lang="cs-CZ" dirty="0" err="1" smtClean="0"/>
              <a:t>Dordrecht</a:t>
            </a:r>
            <a:r>
              <a:rPr lang="cs-CZ" dirty="0" smtClean="0"/>
              <a:t>: </a:t>
            </a:r>
            <a:r>
              <a:rPr lang="cs-CZ" dirty="0" err="1" smtClean="0"/>
              <a:t>Springer</a:t>
            </a:r>
            <a:r>
              <a:rPr lang="cs-CZ" dirty="0" smtClean="0"/>
              <a:t>, 2007.</a:t>
            </a:r>
          </a:p>
          <a:p>
            <a:r>
              <a:rPr lang="cs-CZ" dirty="0" smtClean="0"/>
              <a:t>PHILIP, M. S. </a:t>
            </a:r>
            <a:r>
              <a:rPr lang="cs-CZ" dirty="0" err="1" smtClean="0"/>
              <a:t>Measuring</a:t>
            </a:r>
            <a:r>
              <a:rPr lang="cs-CZ" dirty="0" smtClean="0"/>
              <a:t> </a:t>
            </a:r>
            <a:r>
              <a:rPr lang="cs-CZ" dirty="0" err="1" smtClean="0"/>
              <a:t>trees</a:t>
            </a:r>
            <a:r>
              <a:rPr lang="cs-CZ" dirty="0" smtClean="0"/>
              <a:t> and </a:t>
            </a:r>
            <a:r>
              <a:rPr lang="cs-CZ" dirty="0" err="1" smtClean="0"/>
              <a:t>forests</a:t>
            </a:r>
            <a:r>
              <a:rPr lang="cs-CZ" dirty="0" smtClean="0"/>
              <a:t>. </a:t>
            </a:r>
            <a:r>
              <a:rPr lang="cs-CZ" dirty="0" err="1" smtClean="0"/>
              <a:t>Wallingford</a:t>
            </a:r>
            <a:r>
              <a:rPr lang="cs-CZ" dirty="0" smtClean="0"/>
              <a:t>, CAB INTERNATIONAL, 1994. 310 pp.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76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Dendrometrie</a:t>
            </a:r>
            <a:r>
              <a:rPr lang="cs-CZ" dirty="0" smtClean="0"/>
              <a:t> – zabývá se zjišťováním kvantitativních nebo kvalitativních taxačních veličin na úrovni stromu nebo porostu, vztahy těchto veličin mezi sebou nebo jejich vývojem v čase a také pomůckami a technologiemi pro jejich zjišťování.</a:t>
            </a:r>
          </a:p>
          <a:p>
            <a:r>
              <a:rPr lang="cs-CZ" b="1" dirty="0" smtClean="0"/>
              <a:t>Hospodářská úprava lesů (HÚL) </a:t>
            </a:r>
            <a:r>
              <a:rPr lang="cs-CZ" dirty="0" smtClean="0"/>
              <a:t>– plánování hospodářských opatření v lesních porostech </a:t>
            </a:r>
            <a:r>
              <a:rPr lang="cs-CZ" dirty="0"/>
              <a:t>v různých časových horizontech </a:t>
            </a:r>
            <a:r>
              <a:rPr lang="cs-CZ" dirty="0" smtClean="0"/>
              <a:t>na základě informací zjištěných inventarizací stavu lesa.</a:t>
            </a:r>
          </a:p>
          <a:p>
            <a:r>
              <a:rPr lang="cs-CZ" b="1" dirty="0" smtClean="0"/>
              <a:t>Taxační (dendrometrická) veličina </a:t>
            </a:r>
            <a:r>
              <a:rPr lang="cs-CZ" dirty="0" smtClean="0"/>
              <a:t>– stromová nebo porostní kvantitativní nebo kvalitativní veličina, která je zjišťována při inventarizaci lesa či jeho části.</a:t>
            </a:r>
          </a:p>
          <a:p>
            <a:r>
              <a:rPr lang="cs-CZ" b="1" dirty="0" smtClean="0"/>
              <a:t>Porost</a:t>
            </a:r>
            <a:r>
              <a:rPr lang="cs-CZ" dirty="0" smtClean="0"/>
              <a:t> – základní jednotka prostorového rozdělení lesa identifikovatelná </a:t>
            </a:r>
            <a:r>
              <a:rPr lang="cs-CZ" dirty="0"/>
              <a:t>v terénu a zobrazená na lesnické mapě</a:t>
            </a:r>
            <a:r>
              <a:rPr lang="cs-CZ" dirty="0" smtClean="0"/>
              <a:t>. Z dendrometrického pohledu je to jednotka, pro kterou je prováděna inventarizace jejího stavu.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148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406&quot;&gt;&lt;/object&gt;&lt;object type=&quot;2&quot; unique_id=&quot;10407&quot;&gt;&lt;object type=&quot;3&quot; unique_id=&quot;10408&quot;&gt;&lt;property id=&quot;20148&quot; value=&quot;5&quot;/&gt;&lt;property id=&quot;20300&quot; value=&quot;Slide 1 - &amp;quot;Dendrometrie – náplň, historie, základní terminologie a chyby měření&amp;quot;&quot;/&gt;&lt;property id=&quot;20307&quot; value=&quot;256&quot;/&gt;&lt;/object&gt;&lt;object type=&quot;3&quot; unique_id=&quot;10409&quot;&gt;&lt;property id=&quot;20148&quot; value=&quot;5&quot;/&gt;&lt;property id=&quot;20300&quot; value=&quot;Slide 2 - &amp;quot;Vyučující předmětu&amp;quot;&quot;/&gt;&lt;property id=&quot;20307&quot; value=&quot;257&quot;/&gt;&lt;/object&gt;&lt;object type=&quot;3&quot; unique_id=&quot;10410&quot;&gt;&lt;property id=&quot;20148&quot; value=&quot;5&quot;/&gt;&lt;property id=&quot;20300&quot; value=&quot;Slide 3 - &amp;quot;Prezenční forma studia předmětu&amp;quot;&quot;/&gt;&lt;property id=&quot;20307&quot; value=&quot;258&quot;/&gt;&lt;/object&gt;&lt;object type=&quot;3&quot; unique_id=&quot;10411&quot;&gt;&lt;property id=&quot;20148&quot; value=&quot;5&quot;/&gt;&lt;property id=&quot;20300&quot; value=&quot;Slide 4 - &amp;quot;Kombinovaná forma studia&amp;quot;&quot;/&gt;&lt;property id=&quot;20307&quot; value=&quot;259&quot;/&gt;&lt;/object&gt;&lt;object type=&quot;3&quot; unique_id=&quot;10412&quot;&gt;&lt;property id=&quot;20148&quot; value=&quot;5&quot;/&gt;&lt;property id=&quot;20300&quot; value=&quot;Slide 5 - &amp;quot;Rámcový obsah předmětu&amp;quot;&quot;/&gt;&lt;property id=&quot;20307&quot; value=&quot;260&quot;/&gt;&lt;/object&gt;&lt;object type=&quot;3&quot; unique_id=&quot;10413&quot;&gt;&lt;property id=&quot;20148&quot; value=&quot;5&quot;/&gt;&lt;property id=&quot;20300&quot; value=&quot;Slide 6 - &amp;quot;Studijní literatura - základní&amp;quot;&quot;/&gt;&lt;property id=&quot;20307&quot; value=&quot;261&quot;/&gt;&lt;/object&gt;&lt;object type=&quot;3&quot; unique_id=&quot;10414&quot;&gt;&lt;property id=&quot;20148&quot; value=&quot;5&quot;/&gt;&lt;property id=&quot;20300&quot; value=&quot;Slide 9 - &amp;quot;Základní pojmy&amp;quot;&quot;/&gt;&lt;property id=&quot;20307&quot; value=&quot;262&quot;/&gt;&lt;/object&gt;&lt;object type=&quot;3&quot; unique_id=&quot;10415&quot;&gt;&lt;property id=&quot;20148&quot; value=&quot;5&quot;/&gt;&lt;property id=&quot;20300&quot; value=&quot;Slide 14 - &amp;quot;Historie&amp;quot;&quot;/&gt;&lt;property id=&quot;20307&quot; value=&quot;263&quot;/&gt;&lt;/object&gt;&lt;object type=&quot;3&quot; unique_id=&quot;11084&quot;&gt;&lt;property id=&quot;20148&quot; value=&quot;5&quot;/&gt;&lt;property id=&quot;20300&quot; value=&quot;Slide 19 - &amp;quot;Chyby měření taxačních veličin&amp;quot;&quot;/&gt;&lt;property id=&quot;20307&quot; value=&quot;266&quot;/&gt;&lt;/object&gt;&lt;object type=&quot;3&quot; unique_id=&quot;11085&quot;&gt;&lt;property id=&quot;20148&quot; value=&quot;5&quot;/&gt;&lt;property id=&quot;20300&quot; value=&quot;Slide 7 - &amp;quot;Studijní literatura - základní&amp;quot;&quot;/&gt;&lt;property id=&quot;20307&quot; value=&quot;296&quot;/&gt;&lt;/object&gt;&lt;object type=&quot;3&quot; unique_id=&quot;11086&quot;&gt;&lt;property id=&quot;20148&quot; value=&quot;5&quot;/&gt;&lt;property id=&quot;20300&quot; value=&quot;Slide 8 - &amp;quot;Studijní literatura - doporučená&amp;quot;&quot;/&gt;&lt;property id=&quot;20307&quot; value=&quot;286&quot;/&gt;&lt;/object&gt;&lt;object type=&quot;3&quot; unique_id=&quot;11087&quot;&gt;&lt;property id=&quot;20148&quot; value=&quot;5&quot;/&gt;&lt;property id=&quot;20300&quot; value=&quot;Slide 10 - &amp;quot;Základní pojmy&amp;quot;&quot;/&gt;&lt;property id=&quot;20307&quot; value=&quot;287&quot;/&gt;&lt;/object&gt;&lt;object type=&quot;3&quot; unique_id=&quot;11088&quot;&gt;&lt;property id=&quot;20148&quot; value=&quot;5&quot;/&gt;&lt;property id=&quot;20300&quot; value=&quot;Slide 11 - &amp;quot;Základní pojmy&amp;quot;&quot;/&gt;&lt;property id=&quot;20307&quot; value=&quot;288&quot;/&gt;&lt;/object&gt;&lt;object type=&quot;3&quot; unique_id=&quot;11089&quot;&gt;&lt;property id=&quot;20148&quot; value=&quot;5&quot;/&gt;&lt;property id=&quot;20300&quot; value=&quot;Slide 12 - &amp;quot;Základní pojmy&amp;quot;&quot;/&gt;&lt;property id=&quot;20307&quot; value=&quot;289&quot;/&gt;&lt;/object&gt;&lt;object type=&quot;3&quot; unique_id=&quot;11090&quot;&gt;&lt;property id=&quot;20148&quot; value=&quot;5&quot;/&gt;&lt;property id=&quot;20300&quot; value=&quot;Slide 13 - &amp;quot;Základní pojmy&amp;quot;&quot;/&gt;&lt;property id=&quot;20307&quot; value=&quot;290&quot;/&gt;&lt;/object&gt;&lt;object type=&quot;3&quot; unique_id=&quot;11091&quot;&gt;&lt;property id=&quot;20148&quot; value=&quot;5&quot;/&gt;&lt;property id=&quot;20300&quot; value=&quot;Slide 15 - &amp;quot;Historie&amp;quot;&quot;/&gt;&lt;property id=&quot;20307&quot; value=&quot;292&quot;/&gt;&lt;/object&gt;&lt;object type=&quot;3&quot; unique_id=&quot;11092&quot;&gt;&lt;property id=&quot;20148&quot; value=&quot;5&quot;/&gt;&lt;property id=&quot;20300&quot; value=&quot;Slide 16 - &amp;quot;Historie&amp;quot;&quot;/&gt;&lt;property id=&quot;20307&quot; value=&quot;293&quot;/&gt;&lt;/object&gt;&lt;object type=&quot;3&quot; unique_id=&quot;11095&quot;&gt;&lt;property id=&quot;20148&quot; value=&quot;5&quot;/&gt;&lt;property id=&quot;20300&quot; value=&quot;Slide 17 - &amp;quot;Možnosti zjišťování taxačních veličin&amp;quot;&quot;/&gt;&lt;property id=&quot;20307&quot; value=&quot;264&quot;/&gt;&lt;/object&gt;&lt;object type=&quot;3&quot; unique_id=&quot;11096&quot;&gt;&lt;property id=&quot;20148&quot; value=&quot;5&quot;/&gt;&lt;property id=&quot;20300&quot; value=&quot;Slide 18 - &amp;quot;Způsoby měření taxačních veličin&amp;quot;&quot;/&gt;&lt;property id=&quot;20307&quot; value=&quot;265&quot;/&gt;&lt;/object&gt;&lt;object type=&quot;3&quot; unique_id=&quot;11097&quot;&gt;&lt;property id=&quot;20148&quot; value=&quot;5&quot;/&gt;&lt;property id=&quot;20300&quot; value=&quot;Slide 20 - &amp;quot;Chyby měření taxačních veličin&amp;quot;&quot;/&gt;&lt;property id=&quot;20307&quot; value=&quot;301&quot;/&gt;&lt;/object&gt;&lt;object type=&quot;3&quot; unique_id=&quot;11098&quot;&gt;&lt;property id=&quot;20148&quot; value=&quot;5&quot;/&gt;&lt;property id=&quot;20300&quot; value=&quot;Slide 21 - &amp;quot;Chyby měření taxačních veličin&amp;quot;&quot;/&gt;&lt;property id=&quot;20307&quot; value=&quot;300&quot;/&gt;&lt;/object&gt;&lt;object type=&quot;3&quot; unique_id=&quot;11099&quot;&gt;&lt;property id=&quot;20148&quot; value=&quot;5&quot;/&gt;&lt;property id=&quot;20300&quot; value=&quot;Slide 22 - &amp;quot;Chyby měření taxačních veličin&amp;quot;&quot;/&gt;&lt;property id=&quot;20307&quot; value=&quot;299&quot;/&gt;&lt;/object&gt;&lt;object type=&quot;3&quot; unique_id=&quot;11100&quot;&gt;&lt;property id=&quot;20148&quot; value=&quot;5&quot;/&gt;&lt;property id=&quot;20300&quot; value=&quot;Slide 23 - &amp;quot;Chyby měření taxačních veličin&amp;quot;&quot;/&gt;&lt;property id=&quot;20307&quot; value=&quot;298&quot;/&gt;&lt;/object&gt;&lt;object type=&quot;3&quot; unique_id=&quot;11101&quot;&gt;&lt;property id=&quot;20148&quot; value=&quot;5&quot;/&gt;&lt;property id=&quot;20300&quot; value=&quot;Slide 24 - &amp;quot;Chyby měření taxačních veličin&amp;quot;&quot;/&gt;&lt;property id=&quot;20307&quot; value=&quot;297&quot;/&gt;&lt;/object&gt;&lt;object type=&quot;3&quot; unique_id=&quot;11102&quot;&gt;&lt;property id=&quot;20148&quot; value=&quot;5&quot;/&gt;&lt;property id=&quot;20300&quot; value=&quot;Slide 25 - &amp;quot;Chyby měření taxačních veličin&amp;quot;&quot;/&gt;&lt;property id=&quot;20307&quot; value=&quot;302&quot;/&gt;&lt;/object&gt;&lt;object type=&quot;3&quot; unique_id=&quot;11103&quot;&gt;&lt;property id=&quot;20148&quot; value=&quot;5&quot;/&gt;&lt;property id=&quot;20300&quot; value=&quot;Slide 26 - &amp;quot;Chyby měření taxačních veličin&amp;quot;&quot;/&gt;&lt;property id=&quot;20307&quot; value=&quot;303&quot;/&gt;&lt;/object&gt;&lt;object type=&quot;3&quot; unique_id=&quot;11104&quot;&gt;&lt;property id=&quot;20148&quot; value=&quot;5&quot;/&gt;&lt;property id=&quot;20300&quot; value=&quot;Slide 27 - &amp;quot;Chyby měření taxačních veličin&amp;quot;&quot;/&gt;&lt;property id=&quot;20307&quot; value=&quot;304&quot;/&gt;&lt;/object&gt;&lt;object type=&quot;3&quot; unique_id=&quot;11105&quot;&gt;&lt;property id=&quot;20148&quot; value=&quot;5&quot;/&gt;&lt;property id=&quot;20300&quot; value=&quot;Slide 28 - &amp;quot;Chyby měření taxačních veličin&amp;quot;&quot;/&gt;&lt;property id=&quot;20307&quot; value=&quot;305&quot;/&gt;&lt;/object&gt;&lt;object type=&quot;3&quot; unique_id=&quot;13865&quot;&gt;&lt;property id=&quot;20148&quot; value=&quot;5&quot;/&gt;&lt;property id=&quot;20300&quot; value=&quot;Slide 29 - &amp;quot;Seznam citovaných zdrojů&amp;quot;&quot;/&gt;&lt;property id=&quot;20307&quot; value=&quot;30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833</TotalTime>
  <Words>2418</Words>
  <Application>Microsoft Office PowerPoint</Application>
  <PresentationFormat>Širokoúhlá obrazovka</PresentationFormat>
  <Paragraphs>174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 Math</vt:lpstr>
      <vt:lpstr>Tahoma</vt:lpstr>
      <vt:lpstr>Times New Roman</vt:lpstr>
      <vt:lpstr>Trebuchet MS</vt:lpstr>
      <vt:lpstr>Wingdings 3</vt:lpstr>
      <vt:lpstr>Faseta</vt:lpstr>
      <vt:lpstr>Dendrometrie – náplň, historie, základní terminologie a chyby měření</vt:lpstr>
      <vt:lpstr>Vyučující předmětu</vt:lpstr>
      <vt:lpstr>Prezenční forma studia předmětu</vt:lpstr>
      <vt:lpstr>Kombinovaná forma studia</vt:lpstr>
      <vt:lpstr>Rámcový obsah předmětu</vt:lpstr>
      <vt:lpstr>Studijní literatura - základní</vt:lpstr>
      <vt:lpstr>Studijní literatura - základní</vt:lpstr>
      <vt:lpstr>Studijní literatura - doporučená</vt:lpstr>
      <vt:lpstr>Základní pojmy</vt:lpstr>
      <vt:lpstr>Základní pojmy</vt:lpstr>
      <vt:lpstr>Základní pojmy</vt:lpstr>
      <vt:lpstr>Základní pojmy</vt:lpstr>
      <vt:lpstr>Základní pojmy</vt:lpstr>
      <vt:lpstr>Historie</vt:lpstr>
      <vt:lpstr>Historie</vt:lpstr>
      <vt:lpstr>Historie</vt:lpstr>
      <vt:lpstr>Možnosti zjišťování taxačních veličin</vt:lpstr>
      <vt:lpstr>Způsoby měření taxačních veličin</vt:lpstr>
      <vt:lpstr>Chyby měření taxačních veličin</vt:lpstr>
      <vt:lpstr>Chyby měření taxačních veličin</vt:lpstr>
      <vt:lpstr>Chyby měření taxačních veličin</vt:lpstr>
      <vt:lpstr>Chyby měření taxačních veličin</vt:lpstr>
      <vt:lpstr>Chyby měření taxačních veličin</vt:lpstr>
      <vt:lpstr>Chyby měření taxačních veličin</vt:lpstr>
      <vt:lpstr>Chyby měření taxačních veličin</vt:lpstr>
      <vt:lpstr>Chyby měření taxačních veličin</vt:lpstr>
      <vt:lpstr>Chyby měření taxačních veličin</vt:lpstr>
      <vt:lpstr>Chyby měření taxačních veličin</vt:lpstr>
      <vt:lpstr>Seznam citovaných zdrojů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křivka kmene</dc:title>
  <dc:creator>Zdeněk Adamec</dc:creator>
  <cp:lastModifiedBy>Karel Drápela</cp:lastModifiedBy>
  <cp:revision>74</cp:revision>
  <dcterms:created xsi:type="dcterms:W3CDTF">2014-02-13T07:09:21Z</dcterms:created>
  <dcterms:modified xsi:type="dcterms:W3CDTF">2023-09-19T06:39:56Z</dcterms:modified>
</cp:coreProperties>
</file>