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92" r:id="rId4"/>
    <p:sldId id="293" r:id="rId5"/>
    <p:sldId id="261" r:id="rId6"/>
    <p:sldId id="262" r:id="rId7"/>
    <p:sldId id="295" r:id="rId8"/>
    <p:sldId id="308" r:id="rId9"/>
    <p:sldId id="264" r:id="rId10"/>
    <p:sldId id="297" r:id="rId11"/>
    <p:sldId id="310" r:id="rId12"/>
    <p:sldId id="268" r:id="rId13"/>
    <p:sldId id="307" r:id="rId14"/>
    <p:sldId id="300" r:id="rId15"/>
    <p:sldId id="299" r:id="rId16"/>
    <p:sldId id="272" r:id="rId17"/>
    <p:sldId id="301" r:id="rId18"/>
    <p:sldId id="302" r:id="rId19"/>
    <p:sldId id="274" r:id="rId20"/>
    <p:sldId id="305" r:id="rId21"/>
    <p:sldId id="304" r:id="rId22"/>
    <p:sldId id="303" r:id="rId23"/>
    <p:sldId id="306" r:id="rId24"/>
    <p:sldId id="275" r:id="rId25"/>
    <p:sldId id="291" r:id="rId26"/>
    <p:sldId id="309" r:id="rId27"/>
  </p:sldIdLst>
  <p:sldSz cx="12192000" cy="6858000"/>
  <p:notesSz cx="6858000" cy="9144000"/>
  <p:custDataLst>
    <p:tags r:id="rId29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32" autoAdjust="0"/>
  </p:normalViewPr>
  <p:slideViewPr>
    <p:cSldViewPr snapToGrid="0">
      <p:cViewPr>
        <p:scale>
          <a:sx n="75" d="100"/>
          <a:sy n="75" d="100"/>
        </p:scale>
        <p:origin x="97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1679F-F324-41DF-9F50-36A916C07D53}" type="datetimeFigureOut">
              <a:rPr lang="cs-CZ" smtClean="0"/>
              <a:t>11.12.2021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8A91C-F43F-4F94-83A1-B9A2B1B11C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795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2C95-3A25-4193-94EB-1C4EE9E5DA4A}" type="datetimeFigureOut">
              <a:rPr lang="cs-CZ" smtClean="0"/>
              <a:t>11.12.2021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A6B3-3E2C-4753-B619-7E068ED784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228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2C95-3A25-4193-94EB-1C4EE9E5DA4A}" type="datetimeFigureOut">
              <a:rPr lang="cs-CZ" smtClean="0"/>
              <a:t>11.12.2021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A6B3-3E2C-4753-B619-7E068ED784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43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2C95-3A25-4193-94EB-1C4EE9E5DA4A}" type="datetimeFigureOut">
              <a:rPr lang="cs-CZ" smtClean="0"/>
              <a:t>11.12.2021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A6B3-3E2C-4753-B619-7E068ED78404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8733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2C95-3A25-4193-94EB-1C4EE9E5DA4A}" type="datetimeFigureOut">
              <a:rPr lang="cs-CZ" smtClean="0"/>
              <a:t>11.12.2021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A6B3-3E2C-4753-B619-7E068ED784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3905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2C95-3A25-4193-94EB-1C4EE9E5DA4A}" type="datetimeFigureOut">
              <a:rPr lang="cs-CZ" smtClean="0"/>
              <a:t>11.12.2021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A6B3-3E2C-4753-B619-7E068ED78404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530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2C95-3A25-4193-94EB-1C4EE9E5DA4A}" type="datetimeFigureOut">
              <a:rPr lang="cs-CZ" smtClean="0"/>
              <a:t>11.12.2021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A6B3-3E2C-4753-B619-7E068ED784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0071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2C95-3A25-4193-94EB-1C4EE9E5DA4A}" type="datetimeFigureOut">
              <a:rPr lang="cs-CZ" smtClean="0"/>
              <a:t>11.12.2021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A6B3-3E2C-4753-B619-7E068ED784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3747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2C95-3A25-4193-94EB-1C4EE9E5DA4A}" type="datetimeFigureOut">
              <a:rPr lang="cs-CZ" smtClean="0"/>
              <a:t>11.12.2021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A6B3-3E2C-4753-B619-7E068ED784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224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2C95-3A25-4193-94EB-1C4EE9E5DA4A}" type="datetimeFigureOut">
              <a:rPr lang="cs-CZ" smtClean="0"/>
              <a:t>11.12.2021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A6B3-3E2C-4753-B619-7E068ED784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575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2C95-3A25-4193-94EB-1C4EE9E5DA4A}" type="datetimeFigureOut">
              <a:rPr lang="cs-CZ" smtClean="0"/>
              <a:t>11.12.2021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A6B3-3E2C-4753-B619-7E068ED784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6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2C95-3A25-4193-94EB-1C4EE9E5DA4A}" type="datetimeFigureOut">
              <a:rPr lang="cs-CZ" smtClean="0"/>
              <a:t>11.12.2021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A6B3-3E2C-4753-B619-7E068ED784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646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2C95-3A25-4193-94EB-1C4EE9E5DA4A}" type="datetimeFigureOut">
              <a:rPr lang="cs-CZ" smtClean="0"/>
              <a:t>11.12.2021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A6B3-3E2C-4753-B619-7E068ED784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51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2C95-3A25-4193-94EB-1C4EE9E5DA4A}" type="datetimeFigureOut">
              <a:rPr lang="cs-CZ" smtClean="0"/>
              <a:t>11.12.2021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A6B3-3E2C-4753-B619-7E068ED784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76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2C95-3A25-4193-94EB-1C4EE9E5DA4A}" type="datetimeFigureOut">
              <a:rPr lang="cs-CZ" smtClean="0"/>
              <a:t>11.12.2021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A6B3-3E2C-4753-B619-7E068ED784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753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2C95-3A25-4193-94EB-1C4EE9E5DA4A}" type="datetimeFigureOut">
              <a:rPr lang="cs-CZ" smtClean="0"/>
              <a:t>11.12.2021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A6B3-3E2C-4753-B619-7E068ED784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13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2C95-3A25-4193-94EB-1C4EE9E5DA4A}" type="datetimeFigureOut">
              <a:rPr lang="cs-CZ" smtClean="0"/>
              <a:t>11.12.2021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A6B3-3E2C-4753-B619-7E068ED784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00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02C95-3A25-4193-94EB-1C4EE9E5DA4A}" type="datetimeFigureOut">
              <a:rPr lang="cs-CZ" smtClean="0"/>
              <a:t>11.12.2021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C84A6B3-3E2C-4753-B619-7E068ED784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32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Národní inventarizace lesů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Dendrometrie – přednáška 10</a:t>
            </a:r>
          </a:p>
          <a:p>
            <a:r>
              <a:rPr lang="cs-CZ" dirty="0" smtClean="0"/>
              <a:t>Zdeněk Adamec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375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Metodika NIL </a:t>
            </a:r>
            <a:r>
              <a:rPr lang="cs-CZ" dirty="0" smtClean="0"/>
              <a:t>2 – změny oproti NIL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59232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Využití dvoufázových odhadů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Nové pomocné zdroje dat (DPZ, fotogrammetrie)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Využití sítě NIL 1 a založení nových ploch sítě NIL 2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Úprava prahových hodnot a velikosti soustředných kruhů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Metodické změny pro přesnější výsledky na menším území a pro roční vyhodnocování s dostatečnou přesností (budoucí přechod na kontinuální NIL)</a:t>
            </a:r>
          </a:p>
        </p:txBody>
      </p:sp>
    </p:spTree>
    <p:extLst>
      <p:ext uri="{BB962C8B-B14F-4D97-AF65-F5344CB8AC3E}">
        <p14:creationId xmlns:p14="http://schemas.microsoft.com/office/powerpoint/2010/main" val="1047117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Metodika NIL </a:t>
            </a:r>
            <a:r>
              <a:rPr lang="cs-CZ" dirty="0" smtClean="0"/>
              <a:t>2 – změny oproti NIL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246880"/>
          </a:xfrm>
        </p:spPr>
        <p:txBody>
          <a:bodyPr>
            <a:normAutofit lnSpcReduction="10000"/>
          </a:bodyPr>
          <a:lstStyle/>
          <a:p>
            <a:r>
              <a:rPr lang="cs-CZ" sz="2000" b="1" dirty="0" smtClean="0"/>
              <a:t>Změna kategorie Les </a:t>
            </a:r>
            <a:r>
              <a:rPr lang="cs-CZ" sz="2000" dirty="0" smtClean="0"/>
              <a:t>– nově dle NIL 2 (Kučera, </a:t>
            </a:r>
            <a:r>
              <a:rPr lang="cs-CZ" sz="2000" dirty="0" err="1" smtClean="0"/>
              <a:t>Adolt</a:t>
            </a:r>
            <a:r>
              <a:rPr lang="cs-CZ" sz="2000" dirty="0" smtClean="0"/>
              <a:t> 2019) odvozeno podle kategorizace pozemků dle FAO (2010): </a:t>
            </a:r>
            <a:r>
              <a:rPr lang="cs-CZ" altLang="cs-CZ" sz="2000" i="1" u="sng" dirty="0" smtClean="0">
                <a:solidFill>
                  <a:schemeClr val="tx1"/>
                </a:solidFill>
              </a:rPr>
              <a:t>pozemky </a:t>
            </a:r>
            <a:r>
              <a:rPr lang="cs-CZ" altLang="cs-CZ" sz="2000" i="1" u="sng" dirty="0">
                <a:solidFill>
                  <a:schemeClr val="tx1"/>
                </a:solidFill>
              </a:rPr>
              <a:t>s plochou větší jak 0.5 ha s celkovým zápojem stromů o výšce alespoň 5 m dosahujícím 10%. Do této kategorie dále řadíme pozemky se stromy schopnými dosáhnout výšky 5 m a zápoje 10% na daném stanovišti (in-</a:t>
            </a:r>
            <a:r>
              <a:rPr lang="cs-CZ" altLang="cs-CZ" sz="2000" i="1" u="sng" dirty="0" err="1">
                <a:solidFill>
                  <a:schemeClr val="tx1"/>
                </a:solidFill>
              </a:rPr>
              <a:t>situ</a:t>
            </a:r>
            <a:r>
              <a:rPr lang="cs-CZ" altLang="cs-CZ" sz="2000" i="1" u="sng" dirty="0">
                <a:solidFill>
                  <a:schemeClr val="tx1"/>
                </a:solidFill>
              </a:rPr>
              <a:t>). </a:t>
            </a:r>
            <a:r>
              <a:rPr lang="cs-CZ" altLang="cs-CZ" sz="2000" i="1" dirty="0">
                <a:solidFill>
                  <a:schemeClr val="tx1"/>
                </a:solidFill>
              </a:rPr>
              <a:t>Nepatří sem porosty s šířkou menší jak 20 m (liniové porosty) a porosty či pozemky s převážně zemědělským nebo městským využitím. Dále sem nepatří vodní toky s šířkou koryta (řečiště) přesahující 8 m a zpevněné cesty (asfaltové, betonové, kamenné atp.) s šířkou jízdního pruhu překračující 4 m. </a:t>
            </a:r>
            <a:r>
              <a:rPr lang="cs-CZ" altLang="cs-CZ" sz="2000" i="1" u="sng" dirty="0">
                <a:solidFill>
                  <a:schemeClr val="tx1"/>
                </a:solidFill>
              </a:rPr>
              <a:t>Do kategorie Les se však řadí pozemky, které jsou pouze dočasně odlesněné (holé seče, kalamitní holiny, plochy po přípravě půdy pro obnovu, požářiště atp.) tzn. pozemky, u nichž existuje předpoklad budoucího dosažení požadovaného 10% zápoje stromů s minimální výškou 5 m.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7996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Technologie využívané v </a:t>
            </a:r>
            <a:r>
              <a:rPr lang="cs-CZ" dirty="0" smtClean="0"/>
              <a:t>NIL </a:t>
            </a:r>
            <a:r>
              <a:rPr lang="cs-CZ" sz="1800" dirty="0" smtClean="0"/>
              <a:t>(foto Kučera, 2014)</a:t>
            </a:r>
            <a:endParaRPr lang="cs-CZ" dirty="0"/>
          </a:p>
        </p:txBody>
      </p:sp>
      <p:pic>
        <p:nvPicPr>
          <p:cNvPr id="4" name="Zástupný symbol pro obsah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614" y="2168361"/>
            <a:ext cx="5011642" cy="3758073"/>
          </a:xfrm>
          <a:prstGeom prst="rect">
            <a:avLst/>
          </a:prstGeom>
        </p:spPr>
      </p:pic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8976" y="2149071"/>
            <a:ext cx="2832691" cy="3777363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04614" y="5997836"/>
            <a:ext cx="3093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</a:t>
            </a:r>
            <a:r>
              <a:rPr lang="cs-CZ" dirty="0" smtClean="0"/>
              <a:t>erénní počítač </a:t>
            </a:r>
            <a:r>
              <a:rPr lang="cs-CZ" dirty="0" err="1" smtClean="0"/>
              <a:t>Armor</a:t>
            </a:r>
            <a:r>
              <a:rPr lang="cs-CZ" dirty="0" smtClean="0"/>
              <a:t> M10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597536" y="5997836"/>
            <a:ext cx="2821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</a:t>
            </a:r>
            <a:r>
              <a:rPr lang="cs-CZ" dirty="0" smtClean="0"/>
              <a:t>igitální kompas </a:t>
            </a:r>
            <a:r>
              <a:rPr lang="cs-CZ" dirty="0" err="1" smtClean="0"/>
              <a:t>MapStar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7351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Technologie využívané v </a:t>
            </a:r>
            <a:r>
              <a:rPr lang="cs-CZ" dirty="0" smtClean="0"/>
              <a:t>NIL </a:t>
            </a:r>
            <a:r>
              <a:rPr lang="cs-CZ" sz="1800" dirty="0"/>
              <a:t>(foto </a:t>
            </a:r>
            <a:r>
              <a:rPr lang="cs-CZ" sz="1800" dirty="0" smtClean="0"/>
              <a:t>Kučera, </a:t>
            </a:r>
            <a:r>
              <a:rPr lang="cs-CZ" sz="1800" dirty="0"/>
              <a:t>2014)</a:t>
            </a:r>
            <a:endParaRPr lang="cs-CZ" sz="1800" dirty="0"/>
          </a:p>
        </p:txBody>
      </p:sp>
      <p:pic>
        <p:nvPicPr>
          <p:cNvPr id="7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4139" y="1270000"/>
            <a:ext cx="6103057" cy="4576241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372254" y="5823911"/>
            <a:ext cx="7206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</a:t>
            </a:r>
            <a:r>
              <a:rPr lang="cs-CZ" dirty="0" smtClean="0"/>
              <a:t>aserový dálkoměr (výškoměr) </a:t>
            </a:r>
            <a:r>
              <a:rPr lang="cs-CZ" dirty="0" err="1" smtClean="0"/>
              <a:t>Forest</a:t>
            </a:r>
            <a:r>
              <a:rPr lang="cs-CZ" dirty="0" smtClean="0"/>
              <a:t> Pro s upraveným puškohledem </a:t>
            </a:r>
            <a:r>
              <a:rPr lang="cs-CZ" dirty="0" err="1" smtClean="0"/>
              <a:t>Meopta</a:t>
            </a:r>
            <a:r>
              <a:rPr lang="cs-CZ" dirty="0" smtClean="0"/>
              <a:t> na měření tlouštěk v nedostupných výškách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3574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Technologie využívané v </a:t>
            </a:r>
            <a:r>
              <a:rPr lang="cs-CZ" dirty="0" smtClean="0"/>
              <a:t>NIL </a:t>
            </a:r>
            <a:r>
              <a:rPr lang="cs-CZ" sz="1800" dirty="0"/>
              <a:t>(foto </a:t>
            </a:r>
            <a:r>
              <a:rPr lang="cs-CZ" sz="1800" dirty="0" smtClean="0"/>
              <a:t>Kučera, </a:t>
            </a:r>
            <a:r>
              <a:rPr lang="cs-CZ" sz="1800" dirty="0"/>
              <a:t>2014)</a:t>
            </a:r>
            <a:endParaRPr lang="cs-CZ" dirty="0"/>
          </a:p>
        </p:txBody>
      </p:sp>
      <p:pic>
        <p:nvPicPr>
          <p:cNvPr id="5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4910" y="2142308"/>
            <a:ext cx="4109092" cy="3017203"/>
          </a:xfrm>
        </p:spPr>
      </p:pic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334" y="2142308"/>
            <a:ext cx="4023642" cy="301720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24982" y="5223419"/>
            <a:ext cx="4373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</a:t>
            </a:r>
            <a:r>
              <a:rPr lang="cs-CZ" dirty="0" smtClean="0"/>
              <a:t>igitální průměrka </a:t>
            </a:r>
            <a:r>
              <a:rPr lang="cs-CZ" dirty="0" err="1" smtClean="0"/>
              <a:t>Haglof</a:t>
            </a:r>
            <a:r>
              <a:rPr lang="cs-CZ" dirty="0" smtClean="0"/>
              <a:t> </a:t>
            </a:r>
            <a:r>
              <a:rPr lang="cs-CZ" dirty="0" err="1" smtClean="0"/>
              <a:t>Digitech</a:t>
            </a:r>
            <a:r>
              <a:rPr lang="cs-CZ" dirty="0" smtClean="0"/>
              <a:t> Professional I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164910" y="5224598"/>
            <a:ext cx="3958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GPS </a:t>
            </a:r>
            <a:r>
              <a:rPr lang="cs-CZ" dirty="0" err="1" smtClean="0"/>
              <a:t>Trimble</a:t>
            </a:r>
            <a:r>
              <a:rPr lang="cs-CZ" dirty="0" smtClean="0"/>
              <a:t> </a:t>
            </a:r>
            <a:r>
              <a:rPr lang="cs-CZ" dirty="0" err="1" smtClean="0"/>
              <a:t>Pathfinder</a:t>
            </a:r>
            <a:r>
              <a:rPr lang="cs-CZ" dirty="0" smtClean="0"/>
              <a:t> Pro XH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3921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Technologie využívané v </a:t>
            </a:r>
            <a:r>
              <a:rPr lang="cs-CZ" dirty="0" smtClean="0"/>
              <a:t>NIL </a:t>
            </a:r>
            <a:r>
              <a:rPr lang="cs-CZ" sz="1800" dirty="0"/>
              <a:t>(foto </a:t>
            </a:r>
            <a:r>
              <a:rPr lang="cs-CZ" sz="1800" dirty="0" smtClean="0"/>
              <a:t>Kučera, </a:t>
            </a:r>
            <a:r>
              <a:rPr lang="cs-CZ" sz="1800" dirty="0"/>
              <a:t>2014)</a:t>
            </a:r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8803" y="1270000"/>
            <a:ext cx="6193729" cy="470797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878803" y="5977978"/>
            <a:ext cx="2821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</a:t>
            </a:r>
            <a:r>
              <a:rPr lang="cs-CZ" dirty="0" smtClean="0"/>
              <a:t>oftware </a:t>
            </a:r>
            <a:r>
              <a:rPr lang="cs-CZ" dirty="0" err="1" smtClean="0"/>
              <a:t>Field</a:t>
            </a:r>
            <a:r>
              <a:rPr lang="cs-CZ" dirty="0"/>
              <a:t>-</a:t>
            </a:r>
            <a:r>
              <a:rPr lang="cs-CZ" dirty="0" smtClean="0"/>
              <a:t>Map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3497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Kontinuální </a:t>
            </a:r>
            <a:r>
              <a:rPr lang="cs-CZ" dirty="0" smtClean="0"/>
              <a:t>NIL – NIL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94561"/>
            <a:ext cx="8596668" cy="4307839"/>
          </a:xfrm>
        </p:spPr>
        <p:txBody>
          <a:bodyPr>
            <a:normAutofit/>
          </a:bodyPr>
          <a:lstStyle/>
          <a:p>
            <a:r>
              <a:rPr lang="cs-CZ" sz="2000" dirty="0" smtClean="0"/>
              <a:t>Není ustanoveno nařízením vlády =</a:t>
            </a:r>
            <a:r>
              <a:rPr lang="en-GB" sz="2000" dirty="0" smtClean="0"/>
              <a:t>&gt;</a:t>
            </a:r>
            <a:r>
              <a:rPr lang="cs-CZ" sz="2000" dirty="0" smtClean="0"/>
              <a:t> není to přímo NIL dle legislativy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err="1" smtClean="0"/>
              <a:t>MZe</a:t>
            </a:r>
            <a:r>
              <a:rPr lang="cs-CZ" sz="2000" dirty="0" smtClean="0"/>
              <a:t> zadalo ÚHÚL projekt Sledování stavu a vývoje lesních ekosystémů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Navazuje na NIL 2 – metodicky, technologicky i personálně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Doplňuje síť ploch NIL 2 cca na dvojnásobek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Kontinuální inventarizace lesa, kdy výsledky je možné každý rok aktualizovat při snížení nákladů a jednodušší organizaci práce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65792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Kontinuální </a:t>
            </a:r>
            <a:r>
              <a:rPr lang="cs-CZ" dirty="0" smtClean="0"/>
              <a:t>NIL – NIL </a:t>
            </a:r>
            <a:r>
              <a:rPr lang="cs-CZ" dirty="0" smtClean="0"/>
              <a:t>3 – změny oproti NIL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Přechod na pětiletý cyklus měření a vyhodnocování lze provést každý rok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Využití jen ploch NIL 2 a založení ploch nových (opuštění ploch NIL 1)</a:t>
            </a:r>
          </a:p>
          <a:p>
            <a:endParaRPr lang="cs-CZ" sz="2000" dirty="0"/>
          </a:p>
          <a:p>
            <a:r>
              <a:rPr lang="cs-CZ" sz="2000" dirty="0" smtClean="0"/>
              <a:t>Rozšířeno terénní měření i na plochách nelesních porostů dřevin (OWL) – zjistit objem biomasy v krajině a určit změny ve využití pozemků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38996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Kontinuální </a:t>
            </a:r>
            <a:r>
              <a:rPr lang="cs-CZ" dirty="0" smtClean="0"/>
              <a:t>NIL – NIL </a:t>
            </a:r>
            <a:r>
              <a:rPr lang="cs-CZ" dirty="0" smtClean="0"/>
              <a:t>3 - výstupy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c</a:t>
            </a:r>
            <a:r>
              <a:rPr lang="cs-CZ" sz="2000" dirty="0" smtClean="0"/>
              <a:t>ca shodné s NIL 2 (doplněny některé nové položky – např. </a:t>
            </a:r>
            <a:r>
              <a:rPr lang="cs-CZ" sz="2000" dirty="0" smtClean="0"/>
              <a:t>boční okus zvěří)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Aktualizace každý rok (půlrok)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První výsledky již po prvním roce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18439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Výstupy </a:t>
            </a:r>
            <a:r>
              <a:rPr lang="cs-CZ" dirty="0" smtClean="0"/>
              <a:t>NIL – přírodní a porostní podmínky </a:t>
            </a:r>
            <a:r>
              <a:rPr lang="cs-CZ" sz="1800" dirty="0" smtClean="0"/>
              <a:t>(Kučera, 2014)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000" i="1" dirty="0"/>
              <a:t>Plocha Lesa, OWL, OLWTC, </a:t>
            </a:r>
            <a:r>
              <a:rPr lang="cs-CZ" sz="2000" i="1" dirty="0" smtClean="0"/>
              <a:t>Ostatní pozemky</a:t>
            </a:r>
            <a:endParaRPr lang="cs-CZ" sz="2000" i="1" dirty="0"/>
          </a:p>
          <a:p>
            <a:pPr>
              <a:defRPr/>
            </a:pPr>
            <a:r>
              <a:rPr lang="cs-CZ" sz="2000" i="1" dirty="0"/>
              <a:t>Změna plochy kategorie Les a její příčiny</a:t>
            </a:r>
          </a:p>
          <a:p>
            <a:pPr>
              <a:defRPr/>
            </a:pPr>
            <a:r>
              <a:rPr lang="cs-CZ" sz="2000" i="1" dirty="0"/>
              <a:t>Objem mrtvého dříví (pařezy, ležící dříví, stojící souše)</a:t>
            </a:r>
          </a:p>
          <a:p>
            <a:pPr>
              <a:defRPr/>
            </a:pPr>
            <a:r>
              <a:rPr lang="cs-CZ" sz="2000" i="1" dirty="0"/>
              <a:t>Plocha lesa, zastoupení podle  SLT, půdních typů, nadmořské výšky,  expozice, druhu smíšení, přirozenosti </a:t>
            </a:r>
            <a:r>
              <a:rPr lang="cs-CZ" sz="2000" i="1" dirty="0" smtClean="0"/>
              <a:t>atd.</a:t>
            </a:r>
            <a:endParaRPr lang="cs-CZ" sz="2000" i="1" dirty="0"/>
          </a:p>
          <a:p>
            <a:pPr>
              <a:defRPr/>
            </a:pPr>
            <a:r>
              <a:rPr lang="cs-CZ" sz="2000" i="1" dirty="0"/>
              <a:t>Floristická skladba lesa</a:t>
            </a:r>
          </a:p>
          <a:p>
            <a:pPr>
              <a:defRPr/>
            </a:pPr>
            <a:r>
              <a:rPr lang="cs-CZ" sz="2000" i="1" dirty="0"/>
              <a:t>Výsledky půdních rozborů </a:t>
            </a:r>
          </a:p>
          <a:p>
            <a:pPr>
              <a:defRPr/>
            </a:pPr>
            <a:r>
              <a:rPr lang="cs-CZ" sz="2000" i="1" dirty="0"/>
              <a:t>Délka a charakter okrajů lesa, vodních toků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120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NIL ve světě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95811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/>
              <a:t>První inventarizace lesa pomocí výběrových metod v Evropě (ne ještě NIL) – 1830 – </a:t>
            </a:r>
            <a:r>
              <a:rPr lang="cs-CZ" sz="2000" dirty="0" smtClean="0"/>
              <a:t>Švédsko</a:t>
            </a:r>
          </a:p>
          <a:p>
            <a:endParaRPr lang="cs-CZ" sz="2000" dirty="0" smtClean="0"/>
          </a:p>
          <a:p>
            <a:r>
              <a:rPr lang="cs-CZ" sz="2000" dirty="0" smtClean="0"/>
              <a:t>První NIL v Evropě – Skandinávie – </a:t>
            </a:r>
            <a:r>
              <a:rPr lang="cs-CZ" sz="2000" dirty="0" smtClean="0"/>
              <a:t>1919-1923 </a:t>
            </a:r>
            <a:r>
              <a:rPr lang="cs-CZ" sz="2000" dirty="0" smtClean="0"/>
              <a:t>(</a:t>
            </a:r>
            <a:r>
              <a:rPr lang="cs-CZ" sz="2000" dirty="0" smtClean="0"/>
              <a:t>Norsko</a:t>
            </a:r>
            <a:r>
              <a:rPr lang="cs-CZ" sz="2000" dirty="0" smtClean="0"/>
              <a:t>, Finsko</a:t>
            </a:r>
            <a:r>
              <a:rPr lang="cs-CZ" sz="2000" dirty="0"/>
              <a:t>, Švédsko</a:t>
            </a:r>
            <a:r>
              <a:rPr lang="cs-CZ" sz="2000" dirty="0" smtClean="0"/>
              <a:t>)</a:t>
            </a:r>
          </a:p>
          <a:p>
            <a:endParaRPr lang="cs-CZ" sz="2000" dirty="0" smtClean="0"/>
          </a:p>
          <a:p>
            <a:r>
              <a:rPr lang="cs-CZ" sz="2000" dirty="0" smtClean="0"/>
              <a:t>První NIL v Severní Americe - USA – 1930-1960 (jednotlivé státy samostatně), Kanada – </a:t>
            </a:r>
            <a:r>
              <a:rPr lang="cs-CZ" sz="2000" dirty="0" smtClean="0"/>
              <a:t>1981</a:t>
            </a:r>
          </a:p>
          <a:p>
            <a:endParaRPr lang="cs-CZ" sz="2000" dirty="0" smtClean="0"/>
          </a:p>
          <a:p>
            <a:r>
              <a:rPr lang="cs-CZ" sz="2000" dirty="0" smtClean="0"/>
              <a:t>NIL v lesnicky vyspělých evropských zemích – Francie – 1958, Rakousko – 1961, Švýcarsko - 1982, Německo – </a:t>
            </a:r>
            <a:r>
              <a:rPr lang="cs-CZ" sz="2000" dirty="0" smtClean="0"/>
              <a:t>1986</a:t>
            </a:r>
          </a:p>
          <a:p>
            <a:endParaRPr lang="cs-CZ" sz="2000" dirty="0" smtClean="0"/>
          </a:p>
          <a:p>
            <a:r>
              <a:rPr lang="cs-CZ" sz="2000" dirty="0" smtClean="0"/>
              <a:t>Slovensko - 2005</a:t>
            </a:r>
            <a:endParaRPr lang="cs-CZ" sz="20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1097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Výstupy </a:t>
            </a:r>
            <a:r>
              <a:rPr lang="cs-CZ" dirty="0" smtClean="0"/>
              <a:t>NIL – hospodářské poměry </a:t>
            </a:r>
            <a:r>
              <a:rPr lang="cs-CZ" sz="1800" dirty="0" smtClean="0"/>
              <a:t>(Kučera</a:t>
            </a:r>
            <a:r>
              <a:rPr lang="cs-CZ" sz="1800" dirty="0"/>
              <a:t>, 2014)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754189"/>
            <a:ext cx="8596668" cy="4697411"/>
          </a:xfrm>
        </p:spPr>
        <p:txBody>
          <a:bodyPr>
            <a:noAutofit/>
          </a:bodyPr>
          <a:lstStyle/>
          <a:p>
            <a:r>
              <a:rPr lang="cs-CZ" altLang="en-US" sz="2000" i="1" dirty="0"/>
              <a:t>Celková a hektarová zásoba hroubí</a:t>
            </a:r>
          </a:p>
          <a:p>
            <a:r>
              <a:rPr lang="cs-CZ" altLang="en-US" sz="2000" i="1" dirty="0"/>
              <a:t>Těžba hroubí</a:t>
            </a:r>
          </a:p>
          <a:p>
            <a:r>
              <a:rPr lang="cs-CZ" altLang="en-US" sz="2000" i="1" dirty="0"/>
              <a:t>Přírůst hroubí</a:t>
            </a:r>
          </a:p>
          <a:p>
            <a:r>
              <a:rPr lang="cs-CZ" altLang="en-US" sz="2000" i="1" dirty="0"/>
              <a:t>Mortalita hroubí</a:t>
            </a:r>
          </a:p>
          <a:p>
            <a:r>
              <a:rPr lang="cs-CZ" altLang="en-US" sz="2000" i="1" dirty="0"/>
              <a:t>Zásoba souší</a:t>
            </a:r>
          </a:p>
          <a:p>
            <a:r>
              <a:rPr lang="cs-CZ" altLang="en-US" sz="2000" i="1" dirty="0"/>
              <a:t>Objem a podíl sortimentů stojícího dříví</a:t>
            </a:r>
          </a:p>
          <a:p>
            <a:r>
              <a:rPr lang="cs-CZ" altLang="en-US" sz="2000" i="1" dirty="0"/>
              <a:t>Dřevinná skladba</a:t>
            </a:r>
          </a:p>
          <a:p>
            <a:r>
              <a:rPr lang="cs-CZ" altLang="en-US" sz="2000" i="1" dirty="0"/>
              <a:t>Věková struktura lesa</a:t>
            </a:r>
          </a:p>
          <a:p>
            <a:r>
              <a:rPr lang="cs-CZ" altLang="en-US" sz="2000" i="1" dirty="0"/>
              <a:t>Počet stromů</a:t>
            </a:r>
          </a:p>
          <a:p>
            <a:r>
              <a:rPr lang="cs-CZ" altLang="en-US" sz="2000" i="1" dirty="0"/>
              <a:t>Výskyt obnovy</a:t>
            </a:r>
          </a:p>
          <a:p>
            <a:r>
              <a:rPr lang="cs-CZ" altLang="en-US" sz="2000" i="1" dirty="0"/>
              <a:t>Hustota cestní sítě</a:t>
            </a:r>
          </a:p>
          <a:p>
            <a:r>
              <a:rPr lang="cs-CZ" altLang="en-US" sz="2000" i="1" dirty="0"/>
              <a:t>Druh </a:t>
            </a:r>
            <a:r>
              <a:rPr lang="cs-CZ" altLang="en-US" sz="2000" i="1" dirty="0" smtClean="0"/>
              <a:t>vlastnictví</a:t>
            </a:r>
            <a:endParaRPr lang="en-US" alt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811062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Výstupy </a:t>
            </a:r>
            <a:r>
              <a:rPr lang="cs-CZ" dirty="0" smtClean="0"/>
              <a:t>NIL – zdravotní stav a ochrana lesa </a:t>
            </a:r>
            <a:r>
              <a:rPr lang="cs-CZ" sz="1800" dirty="0" smtClean="0"/>
              <a:t>(Kučera, 2014)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z="2000" i="1" dirty="0" smtClean="0"/>
              <a:t>Poškození </a:t>
            </a:r>
            <a:r>
              <a:rPr lang="cs-CZ" altLang="en-US" sz="2000" i="1" dirty="0"/>
              <a:t>jedinců hroubí, </a:t>
            </a:r>
            <a:r>
              <a:rPr lang="cs-CZ" altLang="en-US" sz="2000" i="1" dirty="0" err="1"/>
              <a:t>nehroubí</a:t>
            </a:r>
            <a:r>
              <a:rPr lang="cs-CZ" altLang="en-US" sz="2000" i="1" dirty="0"/>
              <a:t> zvěří</a:t>
            </a:r>
          </a:p>
          <a:p>
            <a:r>
              <a:rPr lang="cs-CZ" altLang="en-US" sz="2000" i="1" dirty="0"/>
              <a:t>Poškození </a:t>
            </a:r>
            <a:r>
              <a:rPr lang="cs-CZ" altLang="en-US" sz="2000" i="1" dirty="0" smtClean="0"/>
              <a:t>kmenů </a:t>
            </a:r>
            <a:r>
              <a:rPr lang="cs-CZ" altLang="en-US" sz="2000" i="1" dirty="0"/>
              <a:t>těžbou, hnilobou</a:t>
            </a:r>
          </a:p>
          <a:p>
            <a:r>
              <a:rPr lang="cs-CZ" altLang="en-US" sz="2000" i="1" dirty="0"/>
              <a:t>Defoliace SM, BO, DB, BK</a:t>
            </a:r>
          </a:p>
          <a:p>
            <a:r>
              <a:rPr lang="cs-CZ" altLang="en-US" sz="2000" i="1" dirty="0"/>
              <a:t>Zdravotní stav SM</a:t>
            </a:r>
          </a:p>
          <a:p>
            <a:r>
              <a:rPr lang="cs-CZ" altLang="en-US" sz="2000" i="1" dirty="0"/>
              <a:t>Výskyt odpadků, skládek</a:t>
            </a:r>
          </a:p>
          <a:p>
            <a:r>
              <a:rPr lang="cs-CZ" altLang="en-US" sz="2000" i="1" dirty="0"/>
              <a:t>Počet turistických objektů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0518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Výstupy </a:t>
            </a:r>
            <a:r>
              <a:rPr lang="cs-CZ" dirty="0" smtClean="0"/>
              <a:t>NIL – krajina </a:t>
            </a:r>
            <a:r>
              <a:rPr lang="cs-CZ" sz="1800" dirty="0" smtClean="0"/>
              <a:t>(Kučera, 2014)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000" i="1" dirty="0"/>
              <a:t>Celková délka, hustota a plocha mezí v krajině</a:t>
            </a:r>
            <a:endParaRPr lang="cs-CZ" sz="2000" dirty="0"/>
          </a:p>
          <a:p>
            <a:pPr lvl="0"/>
            <a:r>
              <a:rPr lang="cs-CZ" sz="2000" i="1" dirty="0"/>
              <a:t>Celkový počet, hustota a plocha malých vodních útvarů v krajině</a:t>
            </a:r>
            <a:endParaRPr lang="cs-CZ" sz="2000" dirty="0"/>
          </a:p>
          <a:p>
            <a:pPr lvl="0"/>
            <a:r>
              <a:rPr lang="cs-CZ" sz="2000" i="1" dirty="0"/>
              <a:t>Celkový počet, hustota a plocha malých skalních útvarů v krajině</a:t>
            </a:r>
            <a:endParaRPr lang="cs-CZ" sz="2000" dirty="0"/>
          </a:p>
          <a:p>
            <a:pPr lvl="0"/>
            <a:r>
              <a:rPr lang="cs-CZ" sz="2000" i="1" dirty="0"/>
              <a:t>Počet a hustota solitérních stromů, hloučků stromů v krajině</a:t>
            </a:r>
            <a:endParaRPr lang="cs-CZ" sz="2000" dirty="0"/>
          </a:p>
          <a:p>
            <a:pPr lvl="0"/>
            <a:r>
              <a:rPr lang="cs-CZ" sz="2000" i="1" dirty="0"/>
              <a:t>Celková délka a hustota liniových porostů dřevin v krajině</a:t>
            </a:r>
            <a:endParaRPr lang="cs-CZ" sz="2000" dirty="0"/>
          </a:p>
          <a:p>
            <a:pPr lvl="0"/>
            <a:r>
              <a:rPr lang="cs-CZ" sz="2000" i="1" dirty="0"/>
              <a:t>Počet a plocha malých nelesních porostů dřevin v krajině</a:t>
            </a:r>
            <a:endParaRPr lang="cs-CZ" sz="2000" dirty="0"/>
          </a:p>
          <a:p>
            <a:pPr lvl="0"/>
            <a:r>
              <a:rPr lang="cs-CZ" sz="2000" i="1" dirty="0"/>
              <a:t>Celková délka hranic pozemků podle kategorií pozemku NIL2</a:t>
            </a:r>
            <a:endParaRPr lang="cs-CZ" sz="2000" dirty="0"/>
          </a:p>
          <a:p>
            <a:pPr lvl="0"/>
            <a:r>
              <a:rPr lang="cs-CZ" sz="2000" i="1" dirty="0"/>
              <a:t>Fragmentace krajiny podle kategorií pozemků FAO</a:t>
            </a:r>
            <a:endParaRPr lang="cs-CZ" sz="2000" dirty="0"/>
          </a:p>
          <a:p>
            <a:pPr lvl="0"/>
            <a:r>
              <a:rPr lang="cs-CZ" sz="2000" i="1" dirty="0"/>
              <a:t>Tvarová kompaktnost kategorií pozemků </a:t>
            </a:r>
            <a:r>
              <a:rPr lang="cs-CZ" sz="2000" i="1" dirty="0" smtClean="0"/>
              <a:t>NIL2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36935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Výstupy NIL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930399"/>
            <a:ext cx="8596668" cy="4927601"/>
          </a:xfrm>
        </p:spPr>
        <p:txBody>
          <a:bodyPr>
            <a:normAutofit/>
          </a:bodyPr>
          <a:lstStyle/>
          <a:p>
            <a:r>
              <a:rPr lang="cs-CZ" sz="2000" dirty="0" smtClean="0"/>
              <a:t>Výstupy veřejně publikovány</a:t>
            </a:r>
          </a:p>
          <a:p>
            <a:pPr lvl="1"/>
            <a:r>
              <a:rPr lang="cs-CZ" sz="1800" b="1" dirty="0" smtClean="0"/>
              <a:t>Webové stránky nil.uhul.cz</a:t>
            </a:r>
          </a:p>
          <a:p>
            <a:pPr lvl="1"/>
            <a:r>
              <a:rPr lang="cs-CZ" sz="1800" dirty="0"/>
              <a:t>Kniha Národní inventarizace lesů v České republice – výsledky druhého cyklu </a:t>
            </a:r>
            <a:r>
              <a:rPr lang="cs-CZ" sz="1800" dirty="0" smtClean="0"/>
              <a:t>2011–2015</a:t>
            </a:r>
          </a:p>
          <a:p>
            <a:pPr lvl="1"/>
            <a:r>
              <a:rPr lang="cs-CZ" sz="1800" dirty="0" smtClean="0"/>
              <a:t>Přílohy Lesnické práce atd.</a:t>
            </a:r>
          </a:p>
          <a:p>
            <a:pPr marL="457200" lvl="1" indent="0">
              <a:buNone/>
            </a:pPr>
            <a:endParaRPr lang="cs-CZ" sz="1800" dirty="0" smtClean="0"/>
          </a:p>
          <a:p>
            <a:r>
              <a:rPr lang="cs-CZ" sz="2000" dirty="0" smtClean="0"/>
              <a:t>Vyhodnocovací </a:t>
            </a:r>
            <a:r>
              <a:rPr lang="cs-CZ" sz="2000" dirty="0" smtClean="0"/>
              <a:t>úroveň</a:t>
            </a:r>
          </a:p>
          <a:p>
            <a:pPr lvl="1"/>
            <a:r>
              <a:rPr lang="cs-CZ" sz="1800" b="1" dirty="0" smtClean="0"/>
              <a:t>NUTS 1 – celá ČR</a:t>
            </a:r>
          </a:p>
          <a:p>
            <a:pPr lvl="1"/>
            <a:r>
              <a:rPr lang="cs-CZ" sz="1800" dirty="0" smtClean="0"/>
              <a:t>NUTS 2 - region</a:t>
            </a:r>
          </a:p>
          <a:p>
            <a:pPr lvl="1"/>
            <a:r>
              <a:rPr lang="cs-CZ" sz="1800" b="1" dirty="0" smtClean="0"/>
              <a:t>NUTS 3 – kraje</a:t>
            </a:r>
          </a:p>
          <a:p>
            <a:pPr lvl="1"/>
            <a:r>
              <a:rPr lang="cs-CZ" sz="1800" dirty="0" smtClean="0"/>
              <a:t>okres</a:t>
            </a:r>
          </a:p>
          <a:p>
            <a:pPr lvl="1"/>
            <a:r>
              <a:rPr lang="cs-CZ" sz="1800" dirty="0" smtClean="0"/>
              <a:t>PLO, </a:t>
            </a:r>
            <a:r>
              <a:rPr lang="cs-CZ" sz="1800" dirty="0" smtClean="0"/>
              <a:t>OPLO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207939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Přesah NIL v mezinárodním měřítku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2000" dirty="0" err="1" smtClean="0"/>
              <a:t>European</a:t>
            </a:r>
            <a:r>
              <a:rPr lang="cs-CZ" sz="2000" dirty="0" smtClean="0"/>
              <a:t> </a:t>
            </a:r>
            <a:r>
              <a:rPr lang="cs-CZ" sz="2000" dirty="0" err="1"/>
              <a:t>National</a:t>
            </a:r>
            <a:r>
              <a:rPr lang="cs-CZ" sz="2000" dirty="0"/>
              <a:t> </a:t>
            </a:r>
            <a:r>
              <a:rPr lang="cs-CZ" sz="2000" dirty="0" err="1"/>
              <a:t>Forest</a:t>
            </a:r>
            <a:r>
              <a:rPr lang="cs-CZ" sz="2000" dirty="0"/>
              <a:t> </a:t>
            </a:r>
            <a:r>
              <a:rPr lang="cs-CZ" sz="2000" dirty="0" err="1"/>
              <a:t>Inventory</a:t>
            </a:r>
            <a:r>
              <a:rPr lang="cs-CZ" sz="2000" dirty="0"/>
              <a:t> </a:t>
            </a:r>
            <a:r>
              <a:rPr lang="cs-CZ" sz="2000" dirty="0" smtClean="0"/>
              <a:t>Network – ENFIN</a:t>
            </a:r>
          </a:p>
          <a:p>
            <a:pPr marL="0" indent="0">
              <a:buNone/>
              <a:defRPr/>
            </a:pPr>
            <a:endParaRPr lang="cs-CZ" sz="2000" dirty="0" smtClean="0"/>
          </a:p>
          <a:p>
            <a:pPr>
              <a:defRPr/>
            </a:pPr>
            <a:r>
              <a:rPr lang="cs-CZ" sz="2000" dirty="0" smtClean="0"/>
              <a:t>COST </a:t>
            </a:r>
            <a:r>
              <a:rPr lang="cs-CZ" sz="2000" dirty="0"/>
              <a:t>USEWOOD – </a:t>
            </a:r>
            <a:r>
              <a:rPr lang="cs-CZ" sz="2000" dirty="0" smtClean="0"/>
              <a:t>data NIL slouží jako informace o množství dřevní suroviny– </a:t>
            </a:r>
            <a:r>
              <a:rPr lang="cs-CZ" sz="2000" dirty="0"/>
              <a:t>harmonizace metodik </a:t>
            </a:r>
            <a:r>
              <a:rPr lang="cs-CZ" sz="2000" dirty="0" smtClean="0"/>
              <a:t>NIL - definice </a:t>
            </a:r>
            <a:r>
              <a:rPr lang="cs-CZ" sz="2000" dirty="0"/>
              <a:t>zásob, přírůstů, </a:t>
            </a:r>
            <a:r>
              <a:rPr lang="cs-CZ" sz="2000" dirty="0" smtClean="0"/>
              <a:t>sortimentů, predikce vývoje těchto veličin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 smtClean="0"/>
              <a:t>FAO  </a:t>
            </a:r>
            <a:r>
              <a:rPr lang="cs-CZ" sz="2000" b="1" dirty="0"/>
              <a:t>-  </a:t>
            </a:r>
            <a:r>
              <a:rPr lang="cs-CZ" sz="2000" b="1" dirty="0" smtClean="0"/>
              <a:t>FRA (</a:t>
            </a:r>
            <a:r>
              <a:rPr lang="cs-CZ" sz="2000" b="1" dirty="0" err="1" smtClean="0"/>
              <a:t>Global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Forest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Resource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Assessment</a:t>
            </a:r>
            <a:r>
              <a:rPr lang="cs-CZ" sz="2000" b="1" dirty="0" smtClean="0"/>
              <a:t>) - povinné informace za ČR v podobě zpráv </a:t>
            </a:r>
            <a:r>
              <a:rPr lang="cs-CZ" sz="2000" b="1" dirty="0"/>
              <a:t>do registrů o </a:t>
            </a:r>
            <a:r>
              <a:rPr lang="cs-CZ" sz="2000" b="1" dirty="0" smtClean="0"/>
              <a:t>lesích organizace FAO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701196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Seznam citovaných zdrojů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err="1" smtClean="0"/>
              <a:t>Adolt</a:t>
            </a:r>
            <a:r>
              <a:rPr lang="cs-CZ" sz="2000" dirty="0" smtClean="0"/>
              <a:t>, R. (2014): Národní inventarizace lesů v České republice. Hlavní metodické principy. </a:t>
            </a:r>
            <a:r>
              <a:rPr lang="cs-CZ" sz="2000" dirty="0"/>
              <a:t>[cit. </a:t>
            </a:r>
            <a:r>
              <a:rPr lang="cs-CZ" sz="2000" dirty="0" smtClean="0"/>
              <a:t>14.11.2021</a:t>
            </a:r>
            <a:r>
              <a:rPr lang="cs-CZ" sz="2000" dirty="0"/>
              <a:t>]. </a:t>
            </a:r>
            <a:r>
              <a:rPr lang="cs-CZ" sz="2000" dirty="0" smtClean="0"/>
              <a:t>Dostupné z</a:t>
            </a:r>
            <a:r>
              <a:rPr lang="cs-CZ" sz="2000" dirty="0" smtClean="0"/>
              <a:t>: </a:t>
            </a:r>
            <a:r>
              <a:rPr lang="cs-CZ" sz="2000" dirty="0"/>
              <a:t>https://</a:t>
            </a:r>
            <a:r>
              <a:rPr lang="cs-CZ" sz="2000" dirty="0" smtClean="0"/>
              <a:t>nil.uhul.cz/downloads/prezentace/2014_04_16_adolt_mendelu.pdf </a:t>
            </a:r>
          </a:p>
          <a:p>
            <a:r>
              <a:rPr lang="en-US" sz="2000" dirty="0"/>
              <a:t>FAO, 2010. Global Forest Resources Assessment – Terms and Definitions. Rome: Forestry Department FAO. Working Paper 144/E.</a:t>
            </a:r>
            <a:endParaRPr lang="cs-CZ" sz="2000" dirty="0" smtClean="0"/>
          </a:p>
          <a:p>
            <a:r>
              <a:rPr lang="cs-CZ" sz="2000" dirty="0" smtClean="0"/>
              <a:t>Kučera, M. </a:t>
            </a:r>
            <a:r>
              <a:rPr lang="cs-CZ" sz="2000" dirty="0"/>
              <a:t>(2014): Národní inventarizace lesů v </a:t>
            </a:r>
            <a:r>
              <a:rPr lang="cs-CZ" sz="2000" dirty="0" smtClean="0"/>
              <a:t>ČR. </a:t>
            </a:r>
            <a:r>
              <a:rPr lang="cs-CZ" sz="2000" dirty="0"/>
              <a:t>[cit. 14.11.2021]. Dostupné z: </a:t>
            </a:r>
            <a:r>
              <a:rPr lang="cs-CZ" sz="2000" dirty="0" smtClean="0"/>
              <a:t>https</a:t>
            </a:r>
            <a:r>
              <a:rPr lang="cs-CZ" sz="2000" dirty="0"/>
              <a:t>://</a:t>
            </a:r>
            <a:r>
              <a:rPr lang="cs-CZ" sz="2000" dirty="0" smtClean="0"/>
              <a:t>nil.uhul.cz/downloads/prezentace/2015_04_21_kucera_mendelu.pdf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30442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Seznam citovaných zdrojů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087811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Kučera, M. (2016): Sledování stavu a vývoje lesních ekosystémů. Online: [cit. 10.12.2021]. Dostupné z: https://nil.uhul.cz/downloads/prezentace/2016_11_09_kucera_stav_snem.pdf</a:t>
            </a:r>
          </a:p>
          <a:p>
            <a:r>
              <a:rPr lang="cs-CZ" sz="2000" dirty="0" smtClean="0"/>
              <a:t>Kučera,</a:t>
            </a:r>
            <a:r>
              <a:rPr lang="en-GB" sz="2000" dirty="0" smtClean="0"/>
              <a:t> M.,</a:t>
            </a:r>
            <a:r>
              <a:rPr lang="en-GB" sz="2000" dirty="0"/>
              <a:t> </a:t>
            </a:r>
            <a:r>
              <a:rPr lang="cs-CZ" sz="2000" dirty="0" err="1" smtClean="0"/>
              <a:t>Adolt</a:t>
            </a:r>
            <a:r>
              <a:rPr lang="cs-CZ" sz="2000" dirty="0" smtClean="0"/>
              <a:t>, R</a:t>
            </a:r>
            <a:r>
              <a:rPr lang="en-GB" sz="2000" dirty="0" smtClean="0"/>
              <a:t>.</a:t>
            </a:r>
            <a:r>
              <a:rPr lang="cs-CZ" sz="2000" dirty="0" smtClean="0"/>
              <a:t> </a:t>
            </a:r>
            <a:r>
              <a:rPr lang="cs-CZ" sz="2000" dirty="0" err="1"/>
              <a:t>eds</a:t>
            </a:r>
            <a:r>
              <a:rPr lang="cs-CZ" sz="2000" dirty="0" smtClean="0"/>
              <a:t>.</a:t>
            </a:r>
            <a:r>
              <a:rPr lang="en-GB" sz="2000" dirty="0"/>
              <a:t> </a:t>
            </a:r>
            <a:r>
              <a:rPr lang="cs-CZ" sz="2000" dirty="0" smtClean="0"/>
              <a:t>(2019): </a:t>
            </a:r>
            <a:r>
              <a:rPr lang="cs-CZ" sz="2000" dirty="0"/>
              <a:t>Národní inventarizace lesů v České republice – výsledky druhého cyklu 2011–2015 [online]. Vydání první. Brandýs nad Labem: Ústav pro hospodářskou úpravu lesů Brandýs nad Labem, 2019 [</a:t>
            </a:r>
            <a:r>
              <a:rPr lang="cs-CZ" sz="2000" dirty="0" smtClean="0"/>
              <a:t>cit. 10.12.2021]. </a:t>
            </a:r>
            <a:r>
              <a:rPr lang="cs-CZ" sz="2000" dirty="0"/>
              <a:t>ISBN 978-80-88184-24-9. Dostupné z: http://nil.uhul.cz/</a:t>
            </a:r>
            <a:r>
              <a:rPr lang="cs-CZ" sz="2000" dirty="0" err="1"/>
              <a:t>downloads</a:t>
            </a:r>
            <a:r>
              <a:rPr lang="cs-CZ" sz="2000" dirty="0"/>
              <a:t>/kniha_nil2_web.pdf.</a:t>
            </a:r>
            <a:endParaRPr lang="en-GB" sz="2000" dirty="0" smtClean="0"/>
          </a:p>
          <a:p>
            <a:r>
              <a:rPr lang="cs-CZ" sz="2000" dirty="0" smtClean="0"/>
              <a:t>ÚHÚL </a:t>
            </a:r>
            <a:r>
              <a:rPr lang="cs-CZ" sz="2000" dirty="0"/>
              <a:t>(2003): Inventarizace lesů, Metodika venkovního sběru dat Verze : 6.0 - platnost od </a:t>
            </a:r>
            <a:r>
              <a:rPr lang="cs-CZ" sz="2000" dirty="0" smtClean="0"/>
              <a:t>1.7.2003. Ústav pro hospodářskou úpravu lesů Brandýs nad Labem.</a:t>
            </a:r>
            <a:r>
              <a:rPr lang="cs-CZ" sz="2000" dirty="0"/>
              <a:t> [cit. 10.12.2021].</a:t>
            </a:r>
            <a:r>
              <a:rPr lang="cs-CZ" sz="2000" dirty="0" smtClean="0"/>
              <a:t> </a:t>
            </a:r>
            <a:r>
              <a:rPr lang="cs-CZ" sz="2000" dirty="0"/>
              <a:t>Dostupné z: https://nil.uhul.cz/</a:t>
            </a:r>
            <a:r>
              <a:rPr lang="cs-CZ" sz="2000" dirty="0" err="1"/>
              <a:t>downloads</a:t>
            </a:r>
            <a:r>
              <a:rPr lang="cs-CZ" sz="2000" dirty="0"/>
              <a:t>/pp_nil1/2003_07_01_pp_nil1.pdf.</a:t>
            </a:r>
            <a:endParaRPr lang="en-GB" sz="2000" dirty="0"/>
          </a:p>
          <a:p>
            <a:endParaRPr lang="cs-CZ" sz="2000" dirty="0"/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690952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NIL v ČR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Autofit/>
          </a:bodyPr>
          <a:lstStyle/>
          <a:p>
            <a:r>
              <a:rPr lang="cs-CZ" sz="2000" dirty="0" smtClean="0"/>
              <a:t>1925 - Statistické </a:t>
            </a:r>
            <a:r>
              <a:rPr lang="cs-CZ" sz="2000" dirty="0"/>
              <a:t>šetření o poměrech lesů </a:t>
            </a:r>
            <a:r>
              <a:rPr lang="cs-CZ" sz="2000" dirty="0" smtClean="0"/>
              <a:t>v republice Československé </a:t>
            </a:r>
            <a:r>
              <a:rPr lang="cs-CZ" sz="2000" dirty="0"/>
              <a:t>dle stavu roku </a:t>
            </a:r>
            <a:r>
              <a:rPr lang="cs-CZ" sz="2000" dirty="0" smtClean="0"/>
              <a:t>1920 – ne výběrová metoda, ale pouze dotazníkové </a:t>
            </a:r>
            <a:r>
              <a:rPr lang="cs-CZ" sz="2000" dirty="0" smtClean="0"/>
              <a:t>šetření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Po roce 1945 – informace z praxe – inventarizace přes LHP – 1950, 1960, 1970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Od roku 1979 inventarizace pře LHP s ročním chodem – tzv</a:t>
            </a:r>
            <a:r>
              <a:rPr lang="cs-CZ" sz="2000" dirty="0" smtClean="0"/>
              <a:t>. SLHP – Souhrnné lesní hospodářské plány</a:t>
            </a:r>
          </a:p>
          <a:p>
            <a:endParaRPr lang="cs-CZ" sz="2000" dirty="0"/>
          </a:p>
          <a:p>
            <a:r>
              <a:rPr lang="cs-CZ" sz="2000" dirty="0" smtClean="0"/>
              <a:t>Tyto inventarizace nemají propracované matematicko</a:t>
            </a:r>
            <a:r>
              <a:rPr lang="cs-CZ" sz="2000" dirty="0" smtClean="0"/>
              <a:t>-statistické pozadí – příchod až s NIL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33320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NIL v ČR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77334" y="2160589"/>
            <a:ext cx="8862906" cy="3880773"/>
          </a:xfrm>
        </p:spPr>
        <p:txBody>
          <a:bodyPr/>
          <a:lstStyle/>
          <a:p>
            <a:r>
              <a:rPr lang="cs-CZ" sz="2000" dirty="0" smtClean="0"/>
              <a:t>2001-2004 – Národní inventarizace lesů </a:t>
            </a:r>
            <a:r>
              <a:rPr lang="cs-CZ" sz="2000" dirty="0" smtClean="0"/>
              <a:t>1 – NIL 1</a:t>
            </a:r>
          </a:p>
          <a:p>
            <a:endParaRPr lang="cs-CZ" sz="2000" dirty="0" smtClean="0"/>
          </a:p>
          <a:p>
            <a:r>
              <a:rPr lang="cs-CZ" sz="2000" dirty="0" smtClean="0"/>
              <a:t>2011-2015 – Národní inventarizace lesů </a:t>
            </a:r>
            <a:r>
              <a:rPr lang="cs-CZ" sz="2000" dirty="0" smtClean="0"/>
              <a:t>2 – NIL 2</a:t>
            </a:r>
          </a:p>
          <a:p>
            <a:endParaRPr lang="cs-CZ" sz="2000" dirty="0" smtClean="0"/>
          </a:p>
          <a:p>
            <a:r>
              <a:rPr lang="cs-CZ" sz="2000" dirty="0" smtClean="0"/>
              <a:t>2016-2020 – Sledování stavu a vývoje lesních ekosystémů (SSVLE - NIL 3)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8961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NIL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i="1" dirty="0"/>
              <a:t>NIL je </a:t>
            </a:r>
            <a:r>
              <a:rPr lang="cs-CZ" sz="2000" b="1" i="1" dirty="0" smtClean="0"/>
              <a:t>výběrové šetření poskytující objektivní </a:t>
            </a:r>
            <a:r>
              <a:rPr lang="cs-CZ" sz="2000" b="1" i="1" dirty="0"/>
              <a:t>informace o stavu a </a:t>
            </a:r>
            <a:r>
              <a:rPr lang="cs-CZ" sz="2000" b="1" i="1" dirty="0" smtClean="0"/>
              <a:t>vývoji lesa </a:t>
            </a:r>
            <a:r>
              <a:rPr lang="cs-CZ" sz="2000" dirty="0" smtClean="0"/>
              <a:t>(</a:t>
            </a:r>
            <a:r>
              <a:rPr lang="cs-CZ" sz="2000" dirty="0" err="1" smtClean="0"/>
              <a:t>Adolt</a:t>
            </a:r>
            <a:r>
              <a:rPr lang="cs-CZ" sz="2000" dirty="0" smtClean="0"/>
              <a:t> 2014)</a:t>
            </a:r>
          </a:p>
          <a:p>
            <a:endParaRPr lang="cs-CZ" sz="2000" dirty="0" smtClean="0"/>
          </a:p>
          <a:p>
            <a:r>
              <a:rPr lang="cs-CZ" sz="2000" dirty="0" smtClean="0"/>
              <a:t>Souhrn pozemních měření a šetření s využitím metod dálkového průzkumu Země (DPZ) na inventarizačních plochách napříč celým státem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Výstupy NIL jsou stanoveny pro předem stanovené parametry v podobě bodových a intervalových odhadů při předem dané spolehlivosti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44317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Metodika NIL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000" dirty="0"/>
              <a:t>Nařízení vlády č. 193/2000 </a:t>
            </a:r>
            <a:r>
              <a:rPr lang="cs-CZ" sz="2000" dirty="0" smtClean="0"/>
              <a:t>Sb., </a:t>
            </a:r>
            <a:r>
              <a:rPr lang="cs-CZ" sz="2000" dirty="0"/>
              <a:t>kterým se vyhlašuje provedení inventarizace lesů v letech 2001 až </a:t>
            </a:r>
            <a:r>
              <a:rPr lang="cs-CZ" sz="2000" dirty="0" smtClean="0"/>
              <a:t>2004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Metodika a technologie od firmy IFER s.r.o.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Pozemní sběr dat na KZP v počtu 15 427 ks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Měření prováděl ÚHÚL</a:t>
            </a:r>
          </a:p>
          <a:p>
            <a:endParaRPr lang="cs-CZ" sz="2000" dirty="0"/>
          </a:p>
          <a:p>
            <a:r>
              <a:rPr lang="cs-CZ" sz="2000" dirty="0" smtClean="0"/>
              <a:t>Výsledky prvního cyklu postihují pouze stav a ne vývoj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8350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Metodika NIL 1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60" y="1219200"/>
            <a:ext cx="6682717" cy="49784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178560" y="6288256"/>
            <a:ext cx="220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(</a:t>
            </a:r>
            <a:r>
              <a:rPr lang="cs-CZ" dirty="0" smtClean="0"/>
              <a:t>ÚHÚL, 2003)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5982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Metodika NIL </a:t>
            </a:r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626291"/>
          </a:xfrm>
        </p:spPr>
        <p:txBody>
          <a:bodyPr>
            <a:normAutofit fontScale="92500" lnSpcReduction="20000"/>
          </a:bodyPr>
          <a:lstStyle/>
          <a:p>
            <a:r>
              <a:rPr lang="cs-CZ" sz="2200" dirty="0"/>
              <a:t>Nařízení vlády č.</a:t>
            </a:r>
            <a:r>
              <a:rPr lang="en-US" sz="2200" dirty="0"/>
              <a:t> 247/2009 </a:t>
            </a:r>
            <a:r>
              <a:rPr lang="en-US" sz="2200" dirty="0" smtClean="0"/>
              <a:t>Sb.</a:t>
            </a:r>
            <a:r>
              <a:rPr lang="cs-CZ" sz="2200" dirty="0" smtClean="0"/>
              <a:t>, kterým </a:t>
            </a:r>
            <a:r>
              <a:rPr lang="cs-CZ" sz="2200" dirty="0"/>
              <a:t>se vyhlašuje provedení inventarizace v letech</a:t>
            </a:r>
            <a:r>
              <a:rPr lang="en-US" sz="2200" dirty="0"/>
              <a:t> 2011 – </a:t>
            </a:r>
            <a:r>
              <a:rPr lang="en-US" sz="2200" dirty="0" smtClean="0"/>
              <a:t>2015</a:t>
            </a:r>
            <a:endParaRPr lang="cs-CZ" sz="2200" dirty="0" smtClean="0"/>
          </a:p>
          <a:p>
            <a:endParaRPr lang="cs-CZ" sz="2200" dirty="0" smtClean="0"/>
          </a:p>
          <a:p>
            <a:r>
              <a:rPr lang="cs-CZ" sz="2200" dirty="0" smtClean="0"/>
              <a:t>Technologie od firmy IFER s.r.o.</a:t>
            </a:r>
          </a:p>
          <a:p>
            <a:endParaRPr lang="cs-CZ" sz="2200" dirty="0" smtClean="0"/>
          </a:p>
          <a:p>
            <a:r>
              <a:rPr lang="cs-CZ" sz="2200" dirty="0"/>
              <a:t>Metodika </a:t>
            </a:r>
            <a:r>
              <a:rPr lang="cs-CZ" sz="2200" dirty="0" smtClean="0"/>
              <a:t>dle ÚHÚL</a:t>
            </a:r>
            <a:endParaRPr lang="cs-CZ" sz="2200" dirty="0"/>
          </a:p>
          <a:p>
            <a:endParaRPr lang="cs-CZ" sz="2200" dirty="0" smtClean="0"/>
          </a:p>
          <a:p>
            <a:r>
              <a:rPr lang="cs-CZ" sz="2200" dirty="0" smtClean="0"/>
              <a:t>Pozemní sběr dat na KZP v počtu 23 199 ks</a:t>
            </a:r>
          </a:p>
          <a:p>
            <a:pPr marL="0" indent="0">
              <a:buNone/>
            </a:pPr>
            <a:endParaRPr lang="cs-CZ" sz="2200" dirty="0" smtClean="0"/>
          </a:p>
          <a:p>
            <a:r>
              <a:rPr lang="cs-CZ" sz="2200" dirty="0" smtClean="0"/>
              <a:t>Měření prováděl ÚHÚL</a:t>
            </a:r>
          </a:p>
          <a:p>
            <a:endParaRPr lang="cs-CZ" sz="2200" dirty="0"/>
          </a:p>
          <a:p>
            <a:r>
              <a:rPr lang="cs-CZ" sz="2200" dirty="0" smtClean="0"/>
              <a:t>Výsledky druhého cyklu postihují kromě stavu i vývoj (přírůst)</a:t>
            </a:r>
            <a:endParaRPr lang="cs-CZ" sz="2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5706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Metodika NIL 2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70000"/>
            <a:ext cx="7914180" cy="512291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77334" y="6440146"/>
            <a:ext cx="239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(Kučera, </a:t>
            </a:r>
            <a:r>
              <a:rPr lang="cs-CZ" dirty="0" err="1" smtClean="0"/>
              <a:t>Adolt</a:t>
            </a:r>
            <a:r>
              <a:rPr lang="cs-CZ" dirty="0" smtClean="0"/>
              <a:t> 2019)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39742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Stanovení zásoby porostu – teorie výběrových metod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Výběrové metody-princip&amp;quot;&quot;/&gt;&lt;property id=&quot;20307&quot; value=&quot;257&quot;/&gt;&lt;/object&gt;&lt;object type=&quot;3&quot; unique_id=&quot;10649&quot;&gt;&lt;property id=&quot;20148&quot; value=&quot;5&quot;/&gt;&lt;property id=&quot;20300&quot; value=&quot;Slide 6 - &amp;quot;Bodový odhad&amp;quot;&quot;/&gt;&lt;property id=&quot;20307&quot; value=&quot;259&quot;/&gt;&lt;/object&gt;&lt;object type=&quot;3&quot; unique_id=&quot;10650&quot;&gt;&lt;property id=&quot;20148&quot; value=&quot;5&quot;/&gt;&lt;property id=&quot;20300&quot; value=&quot;Slide 7 - &amp;quot;Intervalový odhad&amp;quot;&quot;/&gt;&lt;property id=&quot;20307&quot; value=&quot;260&quot;/&gt;&lt;/object&gt;&lt;object type=&quot;3&quot; unique_id=&quot;10651&quot;&gt;&lt;property id=&quot;20148&quot; value=&quot;5&quot;/&gt;&lt;property id=&quot;20300&quot; value=&quot;Slide 8 - &amp;quot;Prvky výběrových metod&amp;quot;&quot;/&gt;&lt;property id=&quot;20307&quot; value=&quot;261&quot;/&gt;&lt;/object&gt;&lt;object type=&quot;3&quot; unique_id=&quot;10652&quot;&gt;&lt;property id=&quot;20148&quot; value=&quot;5&quot;/&gt;&lt;property id=&quot;20300&quot; value=&quot;Slide 9 - &amp;quot;Velikost výběru - n&amp;quot;&quot;/&gt;&lt;property id=&quot;20307&quot; value=&quot;262&quot;/&gt;&lt;/object&gt;&lt;object type=&quot;3&quot; unique_id=&quot;10653&quot;&gt;&lt;property id=&quot;20148&quot; value=&quot;5&quot;/&gt;&lt;property id=&quot;20300&quot; value=&quot;Slide 11 - &amp;quot;Intenzita výběru – i%&amp;quot;&quot;/&gt;&lt;property id=&quot;20307&quot; value=&quot;263&quot;/&gt;&lt;/object&gt;&lt;object type=&quot;3&quot; unique_id=&quot;10654&quot;&gt;&lt;property id=&quot;20148&quot; value=&quot;5&quot;/&gt;&lt;property id=&quot;20300&quot; value=&quot;Slide 12 - &amp;quot;Typ zkusné plochy&amp;quot;&quot;/&gt;&lt;property id=&quot;20307&quot; value=&quot;264&quot;/&gt;&lt;/object&gt;&lt;object type=&quot;3&quot; unique_id=&quot;10655&quot;&gt;&lt;property id=&quot;20148&quot; value=&quot;5&quot;/&gt;&lt;property id=&quot;20300&quot; value=&quot;Slide 15 - &amp;quot;Design rozmístění ploch&amp;quot;&quot;/&gt;&lt;property id=&quot;20307&quot; value=&quot;265&quot;/&gt;&lt;/object&gt;&lt;object type=&quot;3&quot; unique_id=&quot;10658&quot;&gt;&lt;property id=&quot;20148&quot; value=&quot;5&quot;/&gt;&lt;property id=&quot;20300&quot; value=&quot;Slide 27 - &amp;quot;Design-based vs. Model-based přístup&amp;quot;&quot;/&gt;&lt;property id=&quot;20307&quot; value=&quot;268&quot;/&gt;&lt;/object&gt;&lt;object type=&quot;3&quot; unique_id=&quot;10662&quot;&gt;&lt;property id=&quot;20148&quot; value=&quot;5&quot;/&gt;&lt;property id=&quot;20300&quot; value=&quot;Slide 24 - &amp;quot;Jednofázové odhady&amp;quot;&quot;/&gt;&lt;property id=&quot;20307&quot; value=&quot;272&quot;/&gt;&lt;/object&gt;&lt;object type=&quot;3&quot; unique_id=&quot;10664&quot;&gt;&lt;property id=&quot;20148&quot; value=&quot;5&quot;/&gt;&lt;property id=&quot;20300&quot; value=&quot;Slide 25 - &amp;quot;Dvoufázové odhady &amp;quot;&quot;/&gt;&lt;property id=&quot;20307&quot; value=&quot;274&quot;/&gt;&lt;/object&gt;&lt;object type=&quot;3&quot; unique_id=&quot;10669&quot;&gt;&lt;property id=&quot;20148&quot; value=&quot;5&quot;/&gt;&lt;property id=&quot;20300&quot; value=&quot;Slide 21 - &amp;quot;Design soustředných kruhů&amp;quot;&quot;/&gt;&lt;property id=&quot;20307&quot; value=&quot;279&quot;/&gt;&lt;/object&gt;&lt;object type=&quot;3&quot; unique_id=&quot;10685&quot;&gt;&lt;property id=&quot;20148&quot; value=&quot;5&quot;/&gt;&lt;property id=&quot;20300&quot; value=&quot;Slide 28 - &amp;quot;Využití v praxi v ČR&amp;quot;&quot;/&gt;&lt;property id=&quot;20307&quot; value=&quot;295&quot;/&gt;&lt;/object&gt;&lt;object type=&quot;3&quot; unique_id=&quot;10687&quot;&gt;&lt;property id=&quot;20148&quot; value=&quot;5&quot;/&gt;&lt;property id=&quot;20300&quot; value=&quot;Slide 3 - &amp;quot;Výběrové metody-princip&amp;quot;&quot;/&gt;&lt;property id=&quot;20307&quot; value=&quot;305&quot;/&gt;&lt;/object&gt;&lt;object type=&quot;3&quot; unique_id=&quot;10688&quot;&gt;&lt;property id=&quot;20148&quot; value=&quot;5&quot;/&gt;&lt;property id=&quot;20300&quot; value=&quot;Slide 5 - &amp;quot;Teorie odhadu&amp;quot;&quot;/&gt;&lt;property id=&quot;20307&quot; value=&quot;298&quot;/&gt;&lt;/object&gt;&lt;object type=&quot;3&quot; unique_id=&quot;10689&quot;&gt;&lt;property id=&quot;20148&quot; value=&quot;5&quot;/&gt;&lt;property id=&quot;20300&quot; value=&quot;Slide 10 - &amp;quot;Velikost výběru - n&amp;quot;&quot;/&gt;&lt;property id=&quot;20307&quot; value=&quot;304&quot;/&gt;&lt;/object&gt;&lt;object type=&quot;3&quot; unique_id=&quot;10690&quot;&gt;&lt;property id=&quot;20148&quot; value=&quot;5&quot;/&gt;&lt;property id=&quot;20300&quot; value=&quot;Slide 13 - &amp;quot;Velikost zkusných ploch&amp;quot;&quot;/&gt;&lt;property id=&quot;20307&quot; value=&quot;302&quot;/&gt;&lt;/object&gt;&lt;object type=&quot;3&quot; unique_id=&quot;10691&quot;&gt;&lt;property id=&quot;20148&quot; value=&quot;5&quot;/&gt;&lt;property id=&quot;20300&quot; value=&quot;Slide 23 - &amp;quot;Efektivita výběrových metod&amp;quot;&quot;/&gt;&lt;property id=&quot;20307&quot; value=&quot;303&quot;/&gt;&lt;/object&gt;&lt;object type=&quot;3&quot; unique_id=&quot;10692&quot;&gt;&lt;property id=&quot;20148&quot; value=&quot;5&quot;/&gt;&lt;property id=&quot;20300&quot; value=&quot;Slide 19 - &amp;quot;Design rozmístění ploch - stratifikovaný&amp;quot;&quot;/&gt;&lt;property id=&quot;20307&quot; value=&quot;296&quot;/&gt;&lt;/object&gt;&lt;object type=&quot;3&quot; unique_id=&quot;10693&quot;&gt;&lt;property id=&quot;20148&quot; value=&quot;5&quot;/&gt;&lt;property id=&quot;20300&quot; value=&quot;Slide 20 - &amp;quot;Design rozmístění ploch - víceúrovňový&amp;quot;&quot;/&gt;&lt;property id=&quot;20307&quot; value=&quot;297&quot;/&gt;&lt;/object&gt;&lt;object type=&quot;3&quot; unique_id=&quot;10696&quot;&gt;&lt;property id=&quot;20148&quot; value=&quot;5&quot;/&gt;&lt;property id=&quot;20300&quot; value=&quot;Slide 26 - &amp;quot;Dvoufázové odhady &amp;quot;&quot;/&gt;&lt;property id=&quot;20307&quot; value=&quot;301&quot;/&gt;&lt;/object&gt;&lt;object type=&quot;3&quot; unique_id=&quot;10698&quot;&gt;&lt;property id=&quot;20148&quot; value=&quot;5&quot;/&gt;&lt;property id=&quot;20300&quot; value=&quot;Slide 4 - &amp;quot;Velikost základního souboru&amp;quot;&quot;/&gt;&lt;property id=&quot;20307&quot; value=&quot;308&quot;/&gt;&lt;/object&gt;&lt;object type=&quot;3&quot; unique_id=&quot;10699&quot;&gt;&lt;property id=&quot;20148&quot; value=&quot;5&quot;/&gt;&lt;property id=&quot;20300&quot; value=&quot;Slide 14 - &amp;quot;Velikost zkusných ploch&amp;quot;&quot;/&gt;&lt;property id=&quot;20307&quot; value=&quot;313&quot;/&gt;&lt;/object&gt;&lt;object type=&quot;3&quot; unique_id=&quot;10700&quot;&gt;&lt;property id=&quot;20148&quot; value=&quot;5&quot;/&gt;&lt;property id=&quot;20300&quot; value=&quot;Slide 16 - &amp;quot;Design rozmístění ploch – zcela náhodný&amp;quot;&quot;/&gt;&lt;property id=&quot;20307&quot; value=&quot;307&quot;/&gt;&lt;/object&gt;&lt;object type=&quot;3&quot; unique_id=&quot;10701&quot;&gt;&lt;property id=&quot;20148&quot; value=&quot;5&quot;/&gt;&lt;property id=&quot;20300&quot; value=&quot;Slide 17 - &amp;quot;Design rozmístění ploch – systematicky rovnoměrný&amp;quot;&quot;/&gt;&lt;property id=&quot;20307&quot; value=&quot;309&quot;/&gt;&lt;/object&gt;&lt;object type=&quot;3&quot; unique_id=&quot;10702&quot;&gt;&lt;property id=&quot;20148&quot; value=&quot;5&quot;/&gt;&lt;property id=&quot;20300&quot; value=&quot;Slide 18 - &amp;quot;Design rozmístění ploch – systematicky nerovnoměrný&amp;quot;&quot;/&gt;&lt;property id=&quot;20307&quot; value=&quot;306&quot;/&gt;&lt;/object&gt;&lt;object type=&quot;3&quot; unique_id=&quot;10703&quot;&gt;&lt;property id=&quot;20148&quot; value=&quot;5&quot;/&gt;&lt;property id=&quot;20300&quot; value=&quot;Slide 22 - &amp;quot;Design soustředných kruhů&amp;quot;&quot;/&gt;&lt;property id=&quot;20307&quot; value=&quot;311&quot;/&gt;&lt;/object&gt;&lt;object type=&quot;3&quot; unique_id=&quot;10704&quot;&gt;&lt;property id=&quot;20148&quot; value=&quot;5&quot;/&gt;&lt;property id=&quot;20300&quot; value=&quot;Slide 29 - &amp;quot;Využití v praxi v ČR&amp;quot;&quot;/&gt;&lt;property id=&quot;20307&quot; value=&quot;310&quot;/&gt;&lt;/object&gt;&lt;object type=&quot;3&quot; unique_id=&quot;14469&quot;&gt;&lt;property id=&quot;20148&quot; value=&quot;5&quot;/&gt;&lt;property id=&quot;20300&quot; value=&quot;Slide 30 - &amp;quot;Seznam citovaných zdrojů&amp;quot;&quot;/&gt;&lt;property id=&quot;20307&quot; value=&quot;314&quot;/&gt;&lt;/object&gt;&lt;/object&gt;&lt;object type=&quot;8&quot; unique_id=&quot;100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2426</TotalTime>
  <Words>1413</Words>
  <Application>Microsoft Office PowerPoint</Application>
  <PresentationFormat>Širokoúhlá obrazovka</PresentationFormat>
  <Paragraphs>168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Calibri</vt:lpstr>
      <vt:lpstr>Trebuchet MS</vt:lpstr>
      <vt:lpstr>Wingdings 3</vt:lpstr>
      <vt:lpstr>Fazeta</vt:lpstr>
      <vt:lpstr>Národní inventarizace lesů</vt:lpstr>
      <vt:lpstr>Historie NIL ve světě</vt:lpstr>
      <vt:lpstr>Historie NIL v ČR</vt:lpstr>
      <vt:lpstr>Historie NIL v ČR</vt:lpstr>
      <vt:lpstr>Definice NIL</vt:lpstr>
      <vt:lpstr>Metodika NIL 1</vt:lpstr>
      <vt:lpstr>Metodika NIL 1</vt:lpstr>
      <vt:lpstr>Metodika NIL 2</vt:lpstr>
      <vt:lpstr>Metodika NIL 2</vt:lpstr>
      <vt:lpstr>Metodika NIL 2 – změny oproti NIL 1</vt:lpstr>
      <vt:lpstr>Metodika NIL 2 – změny oproti NIL 1</vt:lpstr>
      <vt:lpstr>Technologie využívané v NIL (foto Kučera, 2014)</vt:lpstr>
      <vt:lpstr>Technologie využívané v NIL (foto Kučera, 2014)</vt:lpstr>
      <vt:lpstr>Technologie využívané v NIL (foto Kučera, 2014)</vt:lpstr>
      <vt:lpstr>Technologie využívané v NIL (foto Kučera, 2014)</vt:lpstr>
      <vt:lpstr>Kontinuální NIL – NIL 3</vt:lpstr>
      <vt:lpstr>Kontinuální NIL – NIL 3 – změny oproti NIL 2</vt:lpstr>
      <vt:lpstr>Kontinuální NIL – NIL 3 - výstupy</vt:lpstr>
      <vt:lpstr>Výstupy NIL – přírodní a porostní podmínky (Kučera, 2014)</vt:lpstr>
      <vt:lpstr>Výstupy NIL – hospodářské poměry (Kučera, 2014)</vt:lpstr>
      <vt:lpstr>Výstupy NIL – zdravotní stav a ochrana lesa (Kučera, 2014)</vt:lpstr>
      <vt:lpstr>Výstupy NIL – krajina (Kučera, 2014)</vt:lpstr>
      <vt:lpstr>Výstupy NIL</vt:lpstr>
      <vt:lpstr>Přesah NIL v mezinárodním měřítku</vt:lpstr>
      <vt:lpstr>Seznam citovaných zdrojů</vt:lpstr>
      <vt:lpstr>Seznam citovaných zdrojů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Stanovení zásoby porostu – relaskopická metoda</dc:title>
  <dc:creator>Zdeněk Adamec</dc:creator>
  <cp:lastModifiedBy>Zdeněk Adamec</cp:lastModifiedBy>
  <cp:revision>102</cp:revision>
  <dcterms:created xsi:type="dcterms:W3CDTF">2021-10-04T19:57:26Z</dcterms:created>
  <dcterms:modified xsi:type="dcterms:W3CDTF">2021-12-11T23:19:36Z</dcterms:modified>
</cp:coreProperties>
</file>