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</p:sldIdLst>
  <p:sldSz cx="12192000" cy="6858000"/>
  <p:notesSz cx="6858000" cy="9144000"/>
  <p:custDataLst>
    <p:tags r:id="rId12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kola\Dendrometrie\Dendrometrie-%20LS13_14\Dendro_protokoly\Juracka%20-%20Michal_Juracka_9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Výška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0918084419775397"/>
          <c:y val="0.17058629740247985"/>
          <c:w val="0.70912914328822674"/>
          <c:h val="0.57105816436157919"/>
        </c:manualLayout>
      </c:layout>
      <c:scatterChart>
        <c:scatterStyle val="lineMarker"/>
        <c:varyColors val="0"/>
        <c:ser>
          <c:idx val="0"/>
          <c:order val="0"/>
          <c:tx>
            <c:strRef>
              <c:f>PRIR5!$C$5:$C$6</c:f>
              <c:strCache>
                <c:ptCount val="2"/>
                <c:pt idx="0">
                  <c:v>Měřená výška</c:v>
                </c:pt>
                <c:pt idx="1">
                  <c:v> (m)</c:v>
                </c:pt>
              </c:strCache>
            </c:strRef>
          </c:tx>
          <c:spPr>
            <a:ln w="28575">
              <a:noFill/>
            </a:ln>
          </c:spPr>
          <c:xVal>
            <c:numRef>
              <c:f>PRIR5!$B$7:$B$21</c:f>
              <c:numCache>
                <c:formatCode>General</c:formatCode>
                <c:ptCount val="15"/>
                <c:pt idx="0">
                  <c:v>30</c:v>
                </c:pt>
                <c:pt idx="1">
                  <c:v>35</c:v>
                </c:pt>
                <c:pt idx="2">
                  <c:v>40</c:v>
                </c:pt>
                <c:pt idx="3">
                  <c:v>45</c:v>
                </c:pt>
                <c:pt idx="4">
                  <c:v>50</c:v>
                </c:pt>
                <c:pt idx="5">
                  <c:v>55</c:v>
                </c:pt>
                <c:pt idx="6">
                  <c:v>60</c:v>
                </c:pt>
                <c:pt idx="7">
                  <c:v>65</c:v>
                </c:pt>
                <c:pt idx="8">
                  <c:v>70</c:v>
                </c:pt>
                <c:pt idx="9">
                  <c:v>75</c:v>
                </c:pt>
                <c:pt idx="10">
                  <c:v>80</c:v>
                </c:pt>
                <c:pt idx="11">
                  <c:v>85</c:v>
                </c:pt>
                <c:pt idx="12">
                  <c:v>90</c:v>
                </c:pt>
                <c:pt idx="13">
                  <c:v>95</c:v>
                </c:pt>
                <c:pt idx="14">
                  <c:v>100</c:v>
                </c:pt>
              </c:numCache>
            </c:numRef>
          </c:xVal>
          <c:yVal>
            <c:numRef>
              <c:f>PRIR5!$C$7:$C$21</c:f>
              <c:numCache>
                <c:formatCode>?0.0</c:formatCode>
                <c:ptCount val="15"/>
                <c:pt idx="0">
                  <c:v>8.5</c:v>
                </c:pt>
                <c:pt idx="1">
                  <c:v>10.5</c:v>
                </c:pt>
                <c:pt idx="2">
                  <c:v>12.3</c:v>
                </c:pt>
                <c:pt idx="3">
                  <c:v>13.9</c:v>
                </c:pt>
                <c:pt idx="4">
                  <c:v>15.5</c:v>
                </c:pt>
                <c:pt idx="5">
                  <c:v>17.100000000000001</c:v>
                </c:pt>
                <c:pt idx="6">
                  <c:v>18.600000000000001</c:v>
                </c:pt>
                <c:pt idx="7">
                  <c:v>20</c:v>
                </c:pt>
                <c:pt idx="8">
                  <c:v>21.3</c:v>
                </c:pt>
                <c:pt idx="9">
                  <c:v>22.6</c:v>
                </c:pt>
                <c:pt idx="10">
                  <c:v>23.8</c:v>
                </c:pt>
                <c:pt idx="11">
                  <c:v>24.9</c:v>
                </c:pt>
                <c:pt idx="12">
                  <c:v>25.8</c:v>
                </c:pt>
                <c:pt idx="13">
                  <c:v>26.8</c:v>
                </c:pt>
                <c:pt idx="14">
                  <c:v>27.7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E47-473F-B6FB-0F44677ED8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3017672"/>
        <c:axId val="193015320"/>
      </c:scatterChart>
      <c:scatterChart>
        <c:scatterStyle val="smoothMarker"/>
        <c:varyColors val="0"/>
        <c:ser>
          <c:idx val="1"/>
          <c:order val="1"/>
          <c:tx>
            <c:strRef>
              <c:f>PRIR5!$D$5:$D$6</c:f>
              <c:strCache>
                <c:ptCount val="2"/>
                <c:pt idx="0">
                  <c:v>Modelová výška</c:v>
                </c:pt>
                <c:pt idx="1">
                  <c:v>(m)</c:v>
                </c:pt>
              </c:strCache>
            </c:strRef>
          </c:tx>
          <c:marker>
            <c:symbol val="none"/>
          </c:marker>
          <c:xVal>
            <c:numRef>
              <c:f>PRIR5!$B$7:$B$21</c:f>
              <c:numCache>
                <c:formatCode>General</c:formatCode>
                <c:ptCount val="15"/>
                <c:pt idx="0">
                  <c:v>30</c:v>
                </c:pt>
                <c:pt idx="1">
                  <c:v>35</c:v>
                </c:pt>
                <c:pt idx="2">
                  <c:v>40</c:v>
                </c:pt>
                <c:pt idx="3">
                  <c:v>45</c:v>
                </c:pt>
                <c:pt idx="4">
                  <c:v>50</c:v>
                </c:pt>
                <c:pt idx="5">
                  <c:v>55</c:v>
                </c:pt>
                <c:pt idx="6">
                  <c:v>60</c:v>
                </c:pt>
                <c:pt idx="7">
                  <c:v>65</c:v>
                </c:pt>
                <c:pt idx="8">
                  <c:v>70</c:v>
                </c:pt>
                <c:pt idx="9">
                  <c:v>75</c:v>
                </c:pt>
                <c:pt idx="10">
                  <c:v>80</c:v>
                </c:pt>
                <c:pt idx="11">
                  <c:v>85</c:v>
                </c:pt>
                <c:pt idx="12">
                  <c:v>90</c:v>
                </c:pt>
                <c:pt idx="13">
                  <c:v>95</c:v>
                </c:pt>
                <c:pt idx="14">
                  <c:v>100</c:v>
                </c:pt>
              </c:numCache>
            </c:numRef>
          </c:xVal>
          <c:yVal>
            <c:numRef>
              <c:f>PRIR5!$D$7:$D$21</c:f>
              <c:numCache>
                <c:formatCode>?0.0</c:formatCode>
                <c:ptCount val="15"/>
                <c:pt idx="0">
                  <c:v>7.7253297022135641</c:v>
                </c:pt>
                <c:pt idx="1">
                  <c:v>9.9912410023416438</c:v>
                </c:pt>
                <c:pt idx="2">
                  <c:v>12.117031684529623</c:v>
                </c:pt>
                <c:pt idx="3">
                  <c:v>14.078486981385248</c:v>
                </c:pt>
                <c:pt idx="4">
                  <c:v>15.873904954295254</c:v>
                </c:pt>
                <c:pt idx="5">
                  <c:v>17.511920916303804</c:v>
                </c:pt>
                <c:pt idx="6">
                  <c:v>19.005332135122377</c:v>
                </c:pt>
                <c:pt idx="7">
                  <c:v>20.368037686207288</c:v>
                </c:pt>
                <c:pt idx="8">
                  <c:v>21.613578086318263</c:v>
                </c:pt>
                <c:pt idx="9">
                  <c:v>22.754492395305597</c:v>
                </c:pt>
                <c:pt idx="10">
                  <c:v>23.802088945948448</c:v>
                </c:pt>
                <c:pt idx="11">
                  <c:v>24.766420379238664</c:v>
                </c:pt>
                <c:pt idx="12">
                  <c:v>25.656354269027766</c:v>
                </c:pt>
                <c:pt idx="13">
                  <c:v>26.479683130947794</c:v>
                </c:pt>
                <c:pt idx="14">
                  <c:v>27.243245237012864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E47-473F-B6FB-0F44677ED8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3017672"/>
        <c:axId val="193015320"/>
      </c:scatterChart>
      <c:scatterChart>
        <c:scatterStyle val="smoothMarker"/>
        <c:varyColors val="0"/>
        <c:ser>
          <c:idx val="2"/>
          <c:order val="2"/>
          <c:tx>
            <c:strRef>
              <c:f>PRIR5!$F$5:$F$6</c:f>
              <c:strCache>
                <c:ptCount val="2"/>
                <c:pt idx="0">
                  <c:v>Běžný přírůst</c:v>
                </c:pt>
                <c:pt idx="1">
                  <c:v>(m/rok)</c:v>
                </c:pt>
              </c:strCache>
            </c:strRef>
          </c:tx>
          <c:marker>
            <c:symbol val="none"/>
          </c:marker>
          <c:xVal>
            <c:numRef>
              <c:f>PRIR5!$B$7:$B$21</c:f>
              <c:numCache>
                <c:formatCode>General</c:formatCode>
                <c:ptCount val="15"/>
                <c:pt idx="0">
                  <c:v>30</c:v>
                </c:pt>
                <c:pt idx="1">
                  <c:v>35</c:v>
                </c:pt>
                <c:pt idx="2">
                  <c:v>40</c:v>
                </c:pt>
                <c:pt idx="3">
                  <c:v>45</c:v>
                </c:pt>
                <c:pt idx="4">
                  <c:v>50</c:v>
                </c:pt>
                <c:pt idx="5">
                  <c:v>55</c:v>
                </c:pt>
                <c:pt idx="6">
                  <c:v>60</c:v>
                </c:pt>
                <c:pt idx="7">
                  <c:v>65</c:v>
                </c:pt>
                <c:pt idx="8">
                  <c:v>70</c:v>
                </c:pt>
                <c:pt idx="9">
                  <c:v>75</c:v>
                </c:pt>
                <c:pt idx="10">
                  <c:v>80</c:v>
                </c:pt>
                <c:pt idx="11">
                  <c:v>85</c:v>
                </c:pt>
                <c:pt idx="12">
                  <c:v>90</c:v>
                </c:pt>
                <c:pt idx="13">
                  <c:v>95</c:v>
                </c:pt>
                <c:pt idx="14">
                  <c:v>100</c:v>
                </c:pt>
              </c:numCache>
            </c:numRef>
          </c:xVal>
          <c:yVal>
            <c:numRef>
              <c:f>PRIR5!$F$7:$F$21</c:f>
              <c:numCache>
                <c:formatCode>?0.00</c:formatCode>
                <c:ptCount val="15"/>
                <c:pt idx="0">
                  <c:v>0.46363055136803255</c:v>
                </c:pt>
                <c:pt idx="1">
                  <c:v>0.44053546703964763</c:v>
                </c:pt>
                <c:pt idx="2">
                  <c:v>0.40904754777888519</c:v>
                </c:pt>
                <c:pt idx="3">
                  <c:v>0.3755160366805112</c:v>
                </c:pt>
                <c:pt idx="4">
                  <c:v>0.34295828558842667</c:v>
                </c:pt>
                <c:pt idx="5">
                  <c:v>0.3126842029305722</c:v>
                </c:pt>
                <c:pt idx="6">
                  <c:v>0.2851481087666265</c:v>
                </c:pt>
                <c:pt idx="7">
                  <c:v>0.26038742638872892</c:v>
                </c:pt>
                <c:pt idx="8">
                  <c:v>0.23824737373521837</c:v>
                </c:pt>
                <c:pt idx="9">
                  <c:v>0.21849532925047646</c:v>
                </c:pt>
                <c:pt idx="10">
                  <c:v>0.20087811868532465</c:v>
                </c:pt>
                <c:pt idx="11">
                  <c:v>0.18514966107929581</c:v>
                </c:pt>
                <c:pt idx="12">
                  <c:v>0.17108323649258453</c:v>
                </c:pt>
                <c:pt idx="13">
                  <c:v>0.1584758558299828</c:v>
                </c:pt>
                <c:pt idx="14">
                  <c:v>0.14714868060588393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3E47-473F-B6FB-0F44677ED853}"/>
            </c:ext>
          </c:extLst>
        </c:ser>
        <c:ser>
          <c:idx val="3"/>
          <c:order val="3"/>
          <c:tx>
            <c:strRef>
              <c:f>PRIR5!$G$5:$G$6</c:f>
              <c:strCache>
                <c:ptCount val="2"/>
                <c:pt idx="0">
                  <c:v>Prům. přírůst</c:v>
                </c:pt>
                <c:pt idx="1">
                  <c:v>(m/rok)</c:v>
                </c:pt>
              </c:strCache>
            </c:strRef>
          </c:tx>
          <c:marker>
            <c:symbol val="none"/>
          </c:marker>
          <c:xVal>
            <c:numRef>
              <c:f>PRIR5!$B$7:$B$21</c:f>
              <c:numCache>
                <c:formatCode>General</c:formatCode>
                <c:ptCount val="15"/>
                <c:pt idx="0">
                  <c:v>30</c:v>
                </c:pt>
                <c:pt idx="1">
                  <c:v>35</c:v>
                </c:pt>
                <c:pt idx="2">
                  <c:v>40</c:v>
                </c:pt>
                <c:pt idx="3">
                  <c:v>45</c:v>
                </c:pt>
                <c:pt idx="4">
                  <c:v>50</c:v>
                </c:pt>
                <c:pt idx="5">
                  <c:v>55</c:v>
                </c:pt>
                <c:pt idx="6">
                  <c:v>60</c:v>
                </c:pt>
                <c:pt idx="7">
                  <c:v>65</c:v>
                </c:pt>
                <c:pt idx="8">
                  <c:v>70</c:v>
                </c:pt>
                <c:pt idx="9">
                  <c:v>75</c:v>
                </c:pt>
                <c:pt idx="10">
                  <c:v>80</c:v>
                </c:pt>
                <c:pt idx="11">
                  <c:v>85</c:v>
                </c:pt>
                <c:pt idx="12">
                  <c:v>90</c:v>
                </c:pt>
                <c:pt idx="13">
                  <c:v>95</c:v>
                </c:pt>
                <c:pt idx="14">
                  <c:v>100</c:v>
                </c:pt>
              </c:numCache>
            </c:numRef>
          </c:xVal>
          <c:yVal>
            <c:numRef>
              <c:f>PRIR5!$G$7:$G$21</c:f>
              <c:numCache>
                <c:formatCode>?0.00</c:formatCode>
                <c:ptCount val="15"/>
                <c:pt idx="0">
                  <c:v>0.25751099007378547</c:v>
                </c:pt>
                <c:pt idx="1">
                  <c:v>0.2854640286383327</c:v>
                </c:pt>
                <c:pt idx="2">
                  <c:v>0.30292579211324056</c:v>
                </c:pt>
                <c:pt idx="3">
                  <c:v>0.31285526625300553</c:v>
                </c:pt>
                <c:pt idx="4">
                  <c:v>0.31747809908590507</c:v>
                </c:pt>
                <c:pt idx="5">
                  <c:v>0.31839856211461465</c:v>
                </c:pt>
                <c:pt idx="6">
                  <c:v>0.31675553558537295</c:v>
                </c:pt>
                <c:pt idx="7">
                  <c:v>0.31335442594165058</c:v>
                </c:pt>
                <c:pt idx="8">
                  <c:v>0.30876540123311802</c:v>
                </c:pt>
                <c:pt idx="9">
                  <c:v>0.30339323193740797</c:v>
                </c:pt>
                <c:pt idx="10">
                  <c:v>0.29752611182435562</c:v>
                </c:pt>
                <c:pt idx="11">
                  <c:v>0.29136965152045485</c:v>
                </c:pt>
                <c:pt idx="12">
                  <c:v>0.2850706029891974</c:v>
                </c:pt>
                <c:pt idx="13">
                  <c:v>0.27873350664155572</c:v>
                </c:pt>
                <c:pt idx="14">
                  <c:v>0.27243245237012864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3E47-473F-B6FB-0F44677ED8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3014536"/>
        <c:axId val="193012968"/>
      </c:scatterChart>
      <c:valAx>
        <c:axId val="193017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Věk (rok)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193015320"/>
        <c:crosses val="autoZero"/>
        <c:crossBetween val="midCat"/>
      </c:valAx>
      <c:valAx>
        <c:axId val="193015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Výška (m)</a:t>
                </a:r>
              </a:p>
            </c:rich>
          </c:tx>
          <c:layout/>
          <c:overlay val="0"/>
        </c:title>
        <c:numFmt formatCode="?0.0" sourceLinked="1"/>
        <c:majorTickMark val="out"/>
        <c:minorTickMark val="none"/>
        <c:tickLblPos val="nextTo"/>
        <c:crossAx val="193017672"/>
        <c:crosses val="autoZero"/>
        <c:crossBetween val="midCat"/>
      </c:valAx>
      <c:valAx>
        <c:axId val="193014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3012968"/>
        <c:crosses val="autoZero"/>
        <c:crossBetween val="midCat"/>
      </c:valAx>
      <c:valAx>
        <c:axId val="19301296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Přírůst</a:t>
                </a:r>
                <a:r>
                  <a:rPr lang="cs-CZ" baseline="0"/>
                  <a:t> m/rok</a:t>
                </a:r>
                <a:endParaRPr lang="cs-CZ"/>
              </a:p>
            </c:rich>
          </c:tx>
          <c:layout/>
          <c:overlay val="0"/>
        </c:title>
        <c:numFmt formatCode="?0.00" sourceLinked="1"/>
        <c:majorTickMark val="out"/>
        <c:minorTickMark val="none"/>
        <c:tickLblPos val="nextTo"/>
        <c:crossAx val="193014536"/>
        <c:crosses val="max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AD02-6FE1-45A1-82FB-609C9BA97371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C05B-1005-4873-B96B-E0FAFF76F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62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AD02-6FE1-45A1-82FB-609C9BA97371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C05B-1005-4873-B96B-E0FAFF76F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01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AD02-6FE1-45A1-82FB-609C9BA97371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C05B-1005-4873-B96B-E0FAFF76FF15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8586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AD02-6FE1-45A1-82FB-609C9BA97371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C05B-1005-4873-B96B-E0FAFF76F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AD02-6FE1-45A1-82FB-609C9BA97371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C05B-1005-4873-B96B-E0FAFF76FF1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7248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AD02-6FE1-45A1-82FB-609C9BA97371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C05B-1005-4873-B96B-E0FAFF76F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657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AD02-6FE1-45A1-82FB-609C9BA97371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C05B-1005-4873-B96B-E0FAFF76F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724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AD02-6FE1-45A1-82FB-609C9BA97371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C05B-1005-4873-B96B-E0FAFF76F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56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AD02-6FE1-45A1-82FB-609C9BA97371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C05B-1005-4873-B96B-E0FAFF76F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07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AD02-6FE1-45A1-82FB-609C9BA97371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C05B-1005-4873-B96B-E0FAFF76F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31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AD02-6FE1-45A1-82FB-609C9BA97371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C05B-1005-4873-B96B-E0FAFF76F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68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AD02-6FE1-45A1-82FB-609C9BA97371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C05B-1005-4873-B96B-E0FAFF76F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30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AD02-6FE1-45A1-82FB-609C9BA97371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C05B-1005-4873-B96B-E0FAFF76F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085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AD02-6FE1-45A1-82FB-609C9BA97371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C05B-1005-4873-B96B-E0FAFF76F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64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AD02-6FE1-45A1-82FB-609C9BA97371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C05B-1005-4873-B96B-E0FAFF76F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22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AD02-6FE1-45A1-82FB-609C9BA97371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C05B-1005-4873-B96B-E0FAFF76F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34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4AD02-6FE1-45A1-82FB-609C9BA97371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6BCC05B-1005-4873-B96B-E0FAFF76F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7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Růstové a přírůstové funkce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Dendrometrie – cvičení </a:t>
            </a:r>
            <a:r>
              <a:rPr lang="cs-CZ" dirty="0" smtClean="0"/>
              <a:t>9A</a:t>
            </a:r>
          </a:p>
          <a:p>
            <a:r>
              <a:rPr lang="cs-CZ" dirty="0" smtClean="0"/>
              <a:t>Zdeněk Adamec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28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544286"/>
            <a:ext cx="8596668" cy="1320800"/>
          </a:xfrm>
        </p:spPr>
        <p:txBody>
          <a:bodyPr/>
          <a:lstStyle/>
          <a:p>
            <a:r>
              <a:rPr lang="cs-CZ" dirty="0" smtClean="0"/>
              <a:t>Výpočet indexu determinace - I</a:t>
            </a:r>
            <a:r>
              <a:rPr lang="cs-CZ" baseline="-25000" dirty="0" smtClean="0"/>
              <a:t>D</a:t>
            </a:r>
            <a:endParaRPr lang="cs-CZ" baseline="-25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Index determinace udává, jak velkou část variability závisle proměnné (v tomto případě růstové veličiny) je vysvětlena regresním modelem (modelem růstové funkce)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délník 3"/>
              <p:cNvSpPr/>
              <p:nvPr/>
            </p:nvSpPr>
            <p:spPr>
              <a:xfrm>
                <a:off x="3902004" y="3850728"/>
                <a:ext cx="2144048" cy="6954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̂"/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004" y="3850728"/>
                <a:ext cx="2144048" cy="6954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643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Růstové a přírůstové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Růstová funkce je matematicky formulovaný model závislosti růstové veličiny na věku (faktory prostředí se obvykle neuvažují).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Přírůstová funkce je matematicky formulovaný model závislosti přírůstu růstové veličiny na věku (faktory prostředí se obvykle neuvažují).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2164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Pro </a:t>
            </a:r>
            <a:r>
              <a:rPr lang="cs-CZ" dirty="0" smtClean="0"/>
              <a:t>zadanou dřeviny </a:t>
            </a:r>
            <a:r>
              <a:rPr lang="cs-CZ" dirty="0"/>
              <a:t>vypočítejte parametry </a:t>
            </a:r>
            <a:r>
              <a:rPr lang="cs-CZ" dirty="0" err="1" smtClean="0"/>
              <a:t>Michailoffovy</a:t>
            </a:r>
            <a:r>
              <a:rPr lang="cs-CZ" dirty="0" smtClean="0"/>
              <a:t> </a:t>
            </a:r>
            <a:r>
              <a:rPr lang="cs-CZ" dirty="0"/>
              <a:t>růstové funkce, přírůstové funkce běžného a průměrného přírůstu, indexy korelace a determinace.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0195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modelu růstové a přírůstové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Správný prvotní odhad parametrů modelu</a:t>
            </a:r>
          </a:p>
          <a:p>
            <a:r>
              <a:rPr lang="cs-CZ" i="1" dirty="0"/>
              <a:t>a</a:t>
            </a:r>
            <a:r>
              <a:rPr lang="cs-CZ" dirty="0" smtClean="0"/>
              <a:t> je asymptota funkce, tedy maximálně dosažitelná hodnota růstové veličiny v daných podmínkách</a:t>
            </a:r>
          </a:p>
          <a:p>
            <a:r>
              <a:rPr lang="cs-CZ" dirty="0" smtClean="0"/>
              <a:t>Parametr </a:t>
            </a:r>
            <a:r>
              <a:rPr lang="cs-CZ" i="1" dirty="0" smtClean="0"/>
              <a:t>k</a:t>
            </a:r>
            <a:r>
              <a:rPr lang="cs-CZ" dirty="0" smtClean="0"/>
              <a:t> udává </a:t>
            </a:r>
            <a:r>
              <a:rPr lang="cs-CZ" dirty="0" smtClean="0"/>
              <a:t>tvar funkce a </a:t>
            </a:r>
            <a:r>
              <a:rPr lang="cs-CZ" dirty="0" smtClean="0"/>
              <a:t>ovliv</a:t>
            </a:r>
            <a:r>
              <a:rPr lang="cs-CZ" dirty="0" smtClean="0"/>
              <a:t>ňuje polohu inflexního bodu</a:t>
            </a:r>
            <a:r>
              <a:rPr lang="cs-CZ" dirty="0" smtClean="0"/>
              <a:t> </a:t>
            </a:r>
            <a:r>
              <a:rPr lang="cs-CZ" dirty="0" smtClean="0"/>
              <a:t>(pro náš případ </a:t>
            </a:r>
            <a:r>
              <a:rPr lang="cs-CZ" i="1" dirty="0" smtClean="0"/>
              <a:t>k</a:t>
            </a:r>
            <a:r>
              <a:rPr lang="cs-CZ" dirty="0" smtClean="0"/>
              <a:t>=1 pro </a:t>
            </a:r>
            <a:r>
              <a:rPr lang="cs-CZ" dirty="0" err="1" smtClean="0"/>
              <a:t>Michailoffovu</a:t>
            </a:r>
            <a:r>
              <a:rPr lang="cs-CZ" dirty="0" smtClean="0"/>
              <a:t> funkci)</a:t>
            </a:r>
            <a:endParaRPr lang="cs-CZ" dirty="0" smtClean="0"/>
          </a:p>
          <a:p>
            <a:r>
              <a:rPr lang="cs-CZ" dirty="0" smtClean="0"/>
              <a:t>Pro každou hodnotu reálně změřené růstové veličiny se musí spočítat i hodnota modelová pomocí vhodně zvolené funkce</a:t>
            </a:r>
          </a:p>
        </p:txBody>
      </p:sp>
    </p:spTree>
    <p:extLst>
      <p:ext uri="{BB962C8B-B14F-4D97-AF65-F5344CB8AC3E}">
        <p14:creationId xmlns:p14="http://schemas.microsoft.com/office/powerpoint/2010/main" val="4157142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modelu </a:t>
            </a:r>
            <a:r>
              <a:rPr lang="cs-CZ" dirty="0" smtClean="0"/>
              <a:t>růstové a přírůstové funkce výšky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Výška bude modelována pomocí </a:t>
                </a:r>
                <a:r>
                  <a:rPr lang="cs-CZ" dirty="0" err="1" smtClean="0"/>
                  <a:t>Michailoffovy</a:t>
                </a:r>
                <a:r>
                  <a:rPr lang="cs-CZ" dirty="0" smtClean="0"/>
                  <a:t> </a:t>
                </a:r>
                <a:r>
                  <a:rPr lang="cs-CZ" dirty="0" smtClean="0"/>
                  <a:t>růstové funkce</a:t>
                </a:r>
              </a:p>
              <a:p>
                <a:r>
                  <a:rPr lang="cs-CZ" i="1" dirty="0"/>
                  <a:t>A</a:t>
                </a:r>
                <a:r>
                  <a:rPr lang="cs-CZ" dirty="0"/>
                  <a:t>, </a:t>
                </a:r>
                <a:r>
                  <a:rPr lang="cs-CZ" i="1" dirty="0"/>
                  <a:t>k</a:t>
                </a:r>
                <a:r>
                  <a:rPr lang="cs-CZ" dirty="0"/>
                  <a:t> jsou parametry modelu a </a:t>
                </a:r>
                <a:r>
                  <a:rPr lang="cs-CZ" i="1" dirty="0"/>
                  <a:t>t</a:t>
                </a:r>
                <a:r>
                  <a:rPr lang="cs-CZ" dirty="0"/>
                  <a:t>  je věk</a:t>
                </a:r>
                <a:endParaRPr lang="cs-CZ" dirty="0"/>
              </a:p>
              <a:p>
                <a:pPr marL="1371600" lvl="3" indent="0">
                  <a:buNone/>
                </a:pPr>
                <a:r>
                  <a:rPr lang="cs-CZ" i="1" dirty="0" smtClean="0">
                    <a:latin typeface="Cambria Math" panose="02040503050406030204" pitchFamily="18" charset="0"/>
                  </a:rPr>
                  <a:t>		</a:t>
                </a:r>
              </a:p>
              <a:p>
                <a:pPr marL="1371600" lvl="3" indent="0">
                  <a:buNone/>
                </a:pPr>
                <a:r>
                  <a:rPr lang="cs-CZ" b="1" i="1" dirty="0" smtClean="0">
                    <a:latin typeface="Cambria Math" panose="02040503050406030204" pitchFamily="18" charset="0"/>
                  </a:rPr>
                  <a:t>			</a:t>
                </a:r>
                <a:endParaRPr lang="cs-CZ" b="1" i="1" dirty="0">
                  <a:latin typeface="Cambria Math" panose="02040503050406030204" pitchFamily="18" charset="0"/>
                </a:endParaRPr>
              </a:p>
              <a:p>
                <a:pPr marL="1371600" lvl="3" indent="0">
                  <a:buNone/>
                </a:pPr>
                <a:r>
                  <a:rPr lang="cs-CZ" sz="1600" b="1" i="1" dirty="0" smtClean="0">
                    <a:latin typeface="Cambria Math" panose="020405030504060302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cs-CZ" sz="3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cs-CZ" sz="3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36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sz="3600" b="1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cs-CZ" sz="3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36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cs-CZ" sz="36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sz="36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3600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</m:num>
                          <m:den>
                            <m:r>
                              <a:rPr lang="cs-CZ" sz="36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den>
                        </m:f>
                      </m:sup>
                    </m:sSup>
                  </m:oMath>
                </a14:m>
                <a:endParaRPr lang="cs-CZ" sz="1600" b="1" dirty="0" smtClean="0"/>
              </a:p>
              <a:p>
                <a:pPr marL="1371600" lvl="3" indent="0">
                  <a:buNone/>
                </a:pPr>
                <a:endParaRPr lang="cs-CZ" dirty="0"/>
              </a:p>
              <a:p>
                <a:pPr marL="1371600" lvl="3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6372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modelu růstové a přírůstové funkce výšky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nutné dopočítat sumu čtverců reziduí pro optimalizaci nastavení parametrů modelu a celkovou kvalitu modelu</a:t>
            </a:r>
          </a:p>
          <a:p>
            <a:endParaRPr lang="cs-CZ" dirty="0" smtClean="0"/>
          </a:p>
          <a:p>
            <a:r>
              <a:rPr lang="cs-CZ" dirty="0" smtClean="0"/>
              <a:t>Reziduum = měřená hodnota-modelová hodnota</a:t>
            </a:r>
          </a:p>
          <a:p>
            <a:r>
              <a:rPr lang="cs-CZ" dirty="0" smtClean="0"/>
              <a:t>Čtverec rezidua = reziduum</a:t>
            </a:r>
            <a:r>
              <a:rPr lang="cs-CZ" baseline="30000" dirty="0" smtClean="0"/>
              <a:t>2</a:t>
            </a:r>
          </a:p>
          <a:p>
            <a:endParaRPr lang="cs-CZ" baseline="30000" dirty="0"/>
          </a:p>
          <a:p>
            <a:r>
              <a:rPr lang="cs-CZ" dirty="0" smtClean="0"/>
              <a:t>Ideální hodnoty parametrů a vhodné postavení modelu je ve stavu, když suma čtverců reziduí je na svém minimu</a:t>
            </a:r>
          </a:p>
          <a:p>
            <a:r>
              <a:rPr lang="cs-CZ" dirty="0" smtClean="0"/>
              <a:t>Minimum RSČ lze dopočítat pomocí řešitele v Excelu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003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modelu růstové a přírůstové funkce výšky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spočítanou růstovou funkci je nutné dopočítat hodnoty běžného a průměrného přírůstu výšky</a:t>
            </a:r>
            <a:endParaRPr lang="cs-CZ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722311"/>
              </p:ext>
            </p:extLst>
          </p:nvPr>
        </p:nvGraphicFramePr>
        <p:xfrm>
          <a:off x="1270519" y="4227975"/>
          <a:ext cx="28956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1054080" imgH="419040" progId="Equation.DSMT4">
                  <p:embed/>
                </p:oleObj>
              </mc:Choice>
              <mc:Fallback>
                <p:oleObj name="Equation" r:id="rId3" imgW="1054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519" y="4227975"/>
                        <a:ext cx="289560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010186"/>
              </p:ext>
            </p:extLst>
          </p:nvPr>
        </p:nvGraphicFramePr>
        <p:xfrm>
          <a:off x="6091334" y="4086808"/>
          <a:ext cx="1600200" cy="1293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507960" imgH="406080" progId="Equation.DSMT4">
                  <p:embed/>
                </p:oleObj>
              </mc:Choice>
              <mc:Fallback>
                <p:oleObj name="Equation" r:id="rId5" imgW="5079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1334" y="4086808"/>
                        <a:ext cx="1600200" cy="12936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0672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modelu růstové a přírůstové funkce výšky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Vytvoření společného grafu pro růstovou funkci i přírůstové funkce výšky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379492"/>
              </p:ext>
            </p:extLst>
          </p:nvPr>
        </p:nvGraphicFramePr>
        <p:xfrm>
          <a:off x="1925022" y="2747671"/>
          <a:ext cx="5505450" cy="367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638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indexu korelace - I</a:t>
            </a:r>
            <a:r>
              <a:rPr lang="cs-CZ" baseline="-25000" dirty="0" smtClean="0"/>
              <a:t>R</a:t>
            </a:r>
            <a:endParaRPr lang="cs-CZ" baseline="-25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Index korelace udává míru závislosti růstové veličiny a věku v nelineárním vztahu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cs-CZ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cs-CZ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cs-CZ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cs-CZ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den>
                          </m:f>
                        </m:e>
                      </m:rad>
                    </m:oMath>
                  </m:oMathPara>
                </a14:m>
                <a:endParaRPr lang="cs-CZ" dirty="0" smtClean="0"/>
              </a:p>
              <a:p>
                <a:endParaRPr lang="cs-CZ" dirty="0" smtClean="0"/>
              </a:p>
              <a:p>
                <a:r>
                  <a:rPr lang="cs-CZ" dirty="0">
                    <a:latin typeface="Calibri" panose="020F0502020204030204" pitchFamily="34" charset="0"/>
                  </a:rPr>
                  <a:t>y</a:t>
                </a:r>
                <a:r>
                  <a:rPr lang="cs-CZ" dirty="0" smtClean="0">
                    <a:latin typeface="Calibri" panose="020F0502020204030204" pitchFamily="34" charset="0"/>
                  </a:rPr>
                  <a:t> jsou měřené hodnoty růstové veličiny</a:t>
                </a:r>
              </a:p>
              <a:p>
                <a:r>
                  <a:rPr lang="cs-CZ" dirty="0" smtClean="0"/>
                  <a:t>y</a:t>
                </a:r>
                <a:r>
                  <a:rPr lang="cs-CZ" dirty="0" smtClean="0">
                    <a:latin typeface="Calibri" panose="020F0502020204030204" pitchFamily="34" charset="0"/>
                  </a:rPr>
                  <a:t>̂ jsou modelové hodnoty růstové veličiny</a:t>
                </a:r>
              </a:p>
              <a:p>
                <a:r>
                  <a:rPr lang="cs-CZ" dirty="0" smtClean="0">
                    <a:latin typeface="Calibri" panose="020F0502020204030204" pitchFamily="34" charset="0"/>
                  </a:rPr>
                  <a:t>ȳ je průměr z měřených hodnot růstové veličiny</a:t>
                </a: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139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191&quot;&gt;&lt;/object&gt;&lt;object type=&quot;2&quot; unique_id=&quot;10192&quot;&gt;&lt;object type=&quot;3&quot; unique_id=&quot;10193&quot;&gt;&lt;property id=&quot;20148&quot; value=&quot;5&quot;/&gt;&lt;property id=&quot;20300&quot; value=&quot;Slide 1 - &amp;quot;Růstové a přírůstové funkce&amp;quot;&quot;/&gt;&lt;property id=&quot;20307&quot; value=&quot;256&quot;/&gt;&lt;/object&gt;&lt;object type=&quot;3&quot; unique_id=&quot;10194&quot;&gt;&lt;property id=&quot;20148&quot; value=&quot;5&quot;/&gt;&lt;property id=&quot;20300&quot; value=&quot;Slide 2 - &amp;quot;Růstové a přírůstové funkce&amp;quot;&quot;/&gt;&lt;property id=&quot;20307&quot; value=&quot;257&quot;/&gt;&lt;/object&gt;&lt;object type=&quot;3&quot; unique_id=&quot;10195&quot;&gt;&lt;property id=&quot;20148&quot; value=&quot;5&quot;/&gt;&lt;property id=&quot;20300&quot; value=&quot;Slide 3 - &amp;quot;Zadání&amp;quot;&quot;/&gt;&lt;property id=&quot;20307&quot; value=&quot;258&quot;/&gt;&lt;/object&gt;&lt;object type=&quot;3&quot; unique_id=&quot;10196&quot;&gt;&lt;property id=&quot;20148&quot; value=&quot;5&quot;/&gt;&lt;property id=&quot;20300&quot; value=&quot;Slide 4 - &amp;quot;Tvorba modelu růstové a přírůstové funkce&amp;quot;&quot;/&gt;&lt;property id=&quot;20307&quot; value=&quot;259&quot;/&gt;&lt;/object&gt;&lt;object type=&quot;3&quot; unique_id=&quot;10197&quot;&gt;&lt;property id=&quot;20148&quot; value=&quot;5&quot;/&gt;&lt;property id=&quot;20300&quot; value=&quot;Slide 5 - &amp;quot;Tvorba modelu růstové a přírůstové funkce výšky&amp;quot;&quot;/&gt;&lt;property id=&quot;20307&quot; value=&quot;260&quot;/&gt;&lt;/object&gt;&lt;object type=&quot;3&quot; unique_id=&quot;10198&quot;&gt;&lt;property id=&quot;20148&quot; value=&quot;5&quot;/&gt;&lt;property id=&quot;20300&quot; value=&quot;Slide 6 - &amp;quot;Tvorba modelu růstové a přírůstové funkce výšky&amp;quot;&quot;/&gt;&lt;property id=&quot;20307&quot; value=&quot;261&quot;/&gt;&lt;/object&gt;&lt;object type=&quot;3&quot; unique_id=&quot;10199&quot;&gt;&lt;property id=&quot;20148&quot; value=&quot;5&quot;/&gt;&lt;property id=&quot;20300&quot; value=&quot;Slide 7 - &amp;quot;Tvorba modelu růstové a přírůstové funkce výšky&amp;quot;&quot;/&gt;&lt;property id=&quot;20307&quot; value=&quot;262&quot;/&gt;&lt;/object&gt;&lt;object type=&quot;3&quot; unique_id=&quot;10200&quot;&gt;&lt;property id=&quot;20148&quot; value=&quot;5&quot;/&gt;&lt;property id=&quot;20300&quot; value=&quot;Slide 8 - &amp;quot;Tvorba modelu růstové a přírůstové funkce výšky&amp;quot;&quot;/&gt;&lt;property id=&quot;20307&quot; value=&quot;263&quot;/&gt;&lt;/object&gt;&lt;object type=&quot;3&quot; unique_id=&quot;10201&quot;&gt;&lt;property id=&quot;20148&quot; value=&quot;5&quot;/&gt;&lt;property id=&quot;20300&quot; value=&quot;Slide 9 - &amp;quot;Tvorba modelu růstové a přírůstové funkce tloušťky&amp;quot;&quot;/&gt;&lt;property id=&quot;20307&quot; value=&quot;264&quot;/&gt;&lt;/object&gt;&lt;object type=&quot;3&quot; unique_id=&quot;10202&quot;&gt;&lt;property id=&quot;20148&quot; value=&quot;5&quot;/&gt;&lt;property id=&quot;20300&quot; value=&quot;Slide 10 - &amp;quot;Tvorba modelu růstové a přírůstové funkce tloušťky&amp;quot;&quot;/&gt;&lt;property id=&quot;20307&quot; value=&quot;265&quot;/&gt;&lt;/object&gt;&lt;object type=&quot;3&quot; unique_id=&quot;10203&quot;&gt;&lt;property id=&quot;20148&quot; value=&quot;5&quot;/&gt;&lt;property id=&quot;20300&quot; value=&quot;Slide 11 - &amp;quot;Tvorba modelu růstové a přírůstové funkce tloušťky&amp;quot;&quot;/&gt;&lt;property id=&quot;20307&quot; value=&quot;266&quot;/&gt;&lt;/object&gt;&lt;object type=&quot;3&quot; unique_id=&quot;10204&quot;&gt;&lt;property id=&quot;20148&quot; value=&quot;5&quot;/&gt;&lt;property id=&quot;20300&quot; value=&quot;Slide 12 - &amp;quot;Tvorba modelu růstové a přírůstové funkce tloušťky&amp;quot;&quot;/&gt;&lt;property id=&quot;20307&quot; value=&quot;267&quot;/&gt;&lt;/object&gt;&lt;object type=&quot;3&quot; unique_id=&quot;10205&quot;&gt;&lt;property id=&quot;20148&quot; value=&quot;5&quot;/&gt;&lt;property id=&quot;20300&quot; value=&quot;Slide 13 - &amp;quot;Výpočet indexu korelace - IR&amp;quot;&quot;/&gt;&lt;property id=&quot;20307&quot; value=&quot;268&quot;/&gt;&lt;/object&gt;&lt;object type=&quot;3&quot; unique_id=&quot;10206&quot;&gt;&lt;property id=&quot;20148&quot; value=&quot;5&quot;/&gt;&lt;property id=&quot;20300&quot; value=&quot;Slide 14 - &amp;quot;Výpočet indexu determinace - ID&amp;quot;&quot;/&gt;&lt;property id=&quot;20307&quot; value=&quot;26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268</TotalTime>
  <Words>312</Words>
  <Application>Microsoft Office PowerPoint</Application>
  <PresentationFormat>Širokoúhlá obrazovka</PresentationFormat>
  <Paragraphs>48</Paragraphs>
  <Slides>10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Trebuchet MS</vt:lpstr>
      <vt:lpstr>Wingdings 3</vt:lpstr>
      <vt:lpstr>Faseta</vt:lpstr>
      <vt:lpstr>Equation</vt:lpstr>
      <vt:lpstr>Růstové a přírůstové funkce</vt:lpstr>
      <vt:lpstr>Růstové a přírůstové funkce</vt:lpstr>
      <vt:lpstr>Zadání</vt:lpstr>
      <vt:lpstr>Tvorba modelu růstové a přírůstové funkce</vt:lpstr>
      <vt:lpstr>Tvorba modelu růstové a přírůstové funkce výšky</vt:lpstr>
      <vt:lpstr>Tvorba modelu růstové a přírůstové funkce výšky</vt:lpstr>
      <vt:lpstr>Tvorba modelu růstové a přírůstové funkce výšky</vt:lpstr>
      <vt:lpstr>Tvorba modelu růstové a přírůstové funkce výšky</vt:lpstr>
      <vt:lpstr>Výpočet indexu korelace - IR</vt:lpstr>
      <vt:lpstr>Výpočet indexu determinace - 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Zdeněk Adamec</dc:creator>
  <cp:lastModifiedBy>Zdeněk Adamec</cp:lastModifiedBy>
  <cp:revision>15</cp:revision>
  <dcterms:created xsi:type="dcterms:W3CDTF">2014-02-25T07:21:45Z</dcterms:created>
  <dcterms:modified xsi:type="dcterms:W3CDTF">2021-10-07T06:14:43Z</dcterms:modified>
</cp:coreProperties>
</file>