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7" r:id="rId7"/>
    <p:sldId id="273" r:id="rId8"/>
    <p:sldId id="272" r:id="rId9"/>
    <p:sldId id="275" r:id="rId10"/>
    <p:sldId id="274" r:id="rId11"/>
    <p:sldId id="271" r:id="rId12"/>
    <p:sldId id="270" r:id="rId13"/>
    <p:sldId id="276" r:id="rId14"/>
  </p:sldIdLst>
  <p:sldSz cx="12192000" cy="6858000"/>
  <p:notesSz cx="6858000" cy="9144000"/>
  <p:custDataLst>
    <p:tags r:id="rId1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81BBF-2E8C-4F26-AC11-CA853C0EC8CA}" v="26" dt="2021-09-08T12:27:30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Adamec" userId="S::xadamec@mendelu.cz::48979413-9321-44a9-b75f-dfe7be1e5f0e" providerId="AD" clId="Web-{F5E81BBF-2E8C-4F26-AC11-CA853C0EC8CA}"/>
    <pc:docChg chg="modSld">
      <pc:chgData name="Zdeněk Adamec" userId="S::xadamec@mendelu.cz::48979413-9321-44a9-b75f-dfe7be1e5f0e" providerId="AD" clId="Web-{F5E81BBF-2E8C-4F26-AC11-CA853C0EC8CA}" dt="2021-09-08T12:27:28.546" v="11" actId="20577"/>
      <pc:docMkLst>
        <pc:docMk/>
      </pc:docMkLst>
      <pc:sldChg chg="modSp">
        <pc:chgData name="Zdeněk Adamec" userId="S::xadamec@mendelu.cz::48979413-9321-44a9-b75f-dfe7be1e5f0e" providerId="AD" clId="Web-{F5E81BBF-2E8C-4F26-AC11-CA853C0EC8CA}" dt="2021-09-08T12:27:28.546" v="11" actId="20577"/>
        <pc:sldMkLst>
          <pc:docMk/>
          <pc:sldMk cId="148395440" sldId="256"/>
        </pc:sldMkLst>
        <pc:spChg chg="mod">
          <ac:chgData name="Zdeněk Adamec" userId="S::xadamec@mendelu.cz::48979413-9321-44a9-b75f-dfe7be1e5f0e" providerId="AD" clId="Web-{F5E81BBF-2E8C-4F26-AC11-CA853C0EC8CA}" dt="2021-09-08T12:27:28.546" v="11" actId="20577"/>
          <ac:spMkLst>
            <pc:docMk/>
            <pc:sldMk cId="14839544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14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44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26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106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758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425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43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18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03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7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77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05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94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40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2878-DC5E-43C0-8A23-215586F31519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CFB93C-FD34-476E-8E6F-ECEF80DE29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57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6389" y="2404534"/>
            <a:ext cx="8777614" cy="1646302"/>
          </a:xfrm>
        </p:spPr>
        <p:txBody>
          <a:bodyPr/>
          <a:lstStyle/>
          <a:p>
            <a:r>
              <a:rPr lang="cs-CZ" dirty="0"/>
              <a:t>Výpočet zásoby porostu metodou kvalifikovaného odhadu s využitím Taxačních tabulek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Dendrometrie – cvičení 6B</a:t>
            </a:r>
          </a:p>
          <a:p>
            <a:r>
              <a:rPr lang="cs-CZ" dirty="0"/>
              <a:t>Zdeněk Adamec</a:t>
            </a:r>
          </a:p>
        </p:txBody>
      </p:sp>
    </p:spTree>
    <p:extLst>
      <p:ext uri="{BB962C8B-B14F-4D97-AF65-F5344CB8AC3E}">
        <p14:creationId xmlns:p14="http://schemas.microsoft.com/office/powerpoint/2010/main" val="148395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skutečné zásoby na porost bez kůry – </a:t>
            </a:r>
            <a:r>
              <a:rPr lang="cs-CZ" dirty="0" err="1"/>
              <a:t>V</a:t>
            </a:r>
            <a:r>
              <a:rPr lang="cs-CZ" baseline="-25000" dirty="0" err="1"/>
              <a:t>porost</a:t>
            </a:r>
            <a:r>
              <a:rPr lang="cs-CZ" baseline="-25000" dirty="0"/>
              <a:t> </a:t>
            </a:r>
            <a:r>
              <a:rPr lang="cs-CZ" baseline="-25000" dirty="0" err="1"/>
              <a:t>b.k</a:t>
            </a:r>
            <a:r>
              <a:rPr lang="cs-CZ" baseline="-25000" dirty="0"/>
              <a:t>.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zjištění zásoby bez kůry (</a:t>
            </a:r>
            <a:r>
              <a:rPr lang="cs-CZ" dirty="0" err="1"/>
              <a:t>V</a:t>
            </a:r>
            <a:r>
              <a:rPr lang="cs-CZ" baseline="-25000" dirty="0" err="1"/>
              <a:t>b.k</a:t>
            </a:r>
            <a:r>
              <a:rPr lang="cs-CZ" baseline="-25000" dirty="0"/>
              <a:t>.</a:t>
            </a:r>
            <a:r>
              <a:rPr lang="cs-CZ" dirty="0"/>
              <a:t>) je nutné vynásobit zásobu s kůrou koeficientem pro jehličnany 0,90909 (100/110) a pro listnáče 0,86956 (100/115)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59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Pro zadané dřeviny stanovte střední tloušťku a střední výšku, absolutní a relativní výškovou bonitu, tabulkovou a skutečnou zásobu/ha, skutečnou zásobu/porost (tuto s kůrou i bez kůry).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32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Taxační tabulky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sz="2400" dirty="0"/>
              <a:t>	Vyjadřují</a:t>
            </a:r>
            <a:r>
              <a:rPr lang="cs-CZ" altLang="cs-CZ" sz="2400" dirty="0">
                <a:solidFill>
                  <a:schemeClr val="tx1"/>
                </a:solidFill>
              </a:rPr>
              <a:t> stav </a:t>
            </a:r>
            <a:r>
              <a:rPr lang="cs-CZ" altLang="cs-CZ" sz="2400" dirty="0"/>
              <a:t>dendrometrických veličin</a:t>
            </a:r>
          </a:p>
          <a:p>
            <a:pPr>
              <a:buNone/>
            </a:pPr>
            <a:endParaRPr lang="cs-CZ" altLang="cs-CZ" dirty="0"/>
          </a:p>
          <a:p>
            <a:pPr lvl="2"/>
            <a:r>
              <a:rPr lang="cs-CZ" altLang="cs-CZ" sz="1800" dirty="0"/>
              <a:t>stejnověkých</a:t>
            </a:r>
          </a:p>
          <a:p>
            <a:pPr lvl="2"/>
            <a:r>
              <a:rPr lang="cs-CZ" altLang="cs-CZ" sz="1800" dirty="0"/>
              <a:t>stejnorodých</a:t>
            </a:r>
          </a:p>
          <a:p>
            <a:pPr lvl="2"/>
            <a:r>
              <a:rPr lang="cs-CZ" altLang="cs-CZ" sz="1800" dirty="0"/>
              <a:t>plně </a:t>
            </a:r>
            <a:r>
              <a:rPr lang="cs-CZ" altLang="cs-CZ" sz="1800" dirty="0" err="1"/>
              <a:t>zakmeněných</a:t>
            </a:r>
            <a:endParaRPr lang="cs-CZ" altLang="cs-CZ" sz="1800" dirty="0"/>
          </a:p>
          <a:p>
            <a:pPr lvl="2"/>
            <a:r>
              <a:rPr lang="cs-CZ" altLang="cs-CZ" sz="1800" dirty="0"/>
              <a:t>stejným způsobem </a:t>
            </a:r>
            <a:r>
              <a:rPr lang="cs-CZ" altLang="cs-CZ" sz="1800" dirty="0" err="1"/>
              <a:t>obhospodařových</a:t>
            </a:r>
            <a:endParaRPr lang="cs-CZ" altLang="cs-CZ" sz="1800" dirty="0"/>
          </a:p>
          <a:p>
            <a:pPr lvl="2">
              <a:buNone/>
            </a:pPr>
            <a:endParaRPr lang="cs-CZ" altLang="cs-CZ" dirty="0"/>
          </a:p>
          <a:p>
            <a:pPr lvl="1">
              <a:buNone/>
            </a:pPr>
            <a:r>
              <a:rPr lang="cs-CZ" altLang="cs-CZ" sz="2400" dirty="0"/>
              <a:t>porostů na ploše 1 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79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Kvalifikovaný odhad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Nejrozšířenější metoda popisu porostu v ČR</a:t>
            </a:r>
          </a:p>
          <a:p>
            <a:r>
              <a:rPr lang="cs-CZ" dirty="0"/>
              <a:t>Nejméně časově i finančně náročná</a:t>
            </a:r>
          </a:p>
          <a:p>
            <a:r>
              <a:rPr lang="cs-CZ" dirty="0"/>
              <a:t>S nejnižší obecnou přesností (20 – 30 % na úrovni porostu)</a:t>
            </a:r>
          </a:p>
          <a:p>
            <a:r>
              <a:rPr lang="cs-CZ" dirty="0"/>
              <a:t>V mladších porostech dominuje (nejčastěji porosty od 30 do 60 let), ale lze použít i ve starších</a:t>
            </a:r>
          </a:p>
          <a:p>
            <a:r>
              <a:rPr lang="cs-CZ" dirty="0"/>
              <a:t>Založena na měření na několika málo zkusných plochách (1 ZP do 0,50 ha, 2 ZP na 0,51 – 1,00 ha, 3 ZP na 1,01 – 2,00 ha, 4 ZP nad 2,00 ha )</a:t>
            </a:r>
          </a:p>
          <a:p>
            <a:r>
              <a:rPr lang="cs-CZ" dirty="0"/>
              <a:t>Měří se pouze minimum tlouštěk a výšek a odhaduje se zastoupení dřevin a </a:t>
            </a:r>
            <a:r>
              <a:rPr lang="cs-CZ" dirty="0" err="1"/>
              <a:t>zakmenění</a:t>
            </a:r>
            <a:r>
              <a:rPr lang="cs-CZ" dirty="0"/>
              <a:t> porostu</a:t>
            </a:r>
          </a:p>
        </p:txBody>
      </p:sp>
    </p:spTree>
    <p:extLst>
      <p:ext uri="{BB962C8B-B14F-4D97-AF65-F5344CB8AC3E}">
        <p14:creationId xmlns:p14="http://schemas.microsoft.com/office/powerpoint/2010/main" val="132210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střední tloušťky a střední výšky dřeviny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Dílčí střední tloušťka dřeviny se stanovuje na každé zkusné ploše zvlášť a to pomocí odhadního vzorce </a:t>
                </a:r>
                <a:r>
                  <a:rPr lang="cs-CZ" sz="1400" dirty="0"/>
                  <a:t>(pozn.: pěstební konstanta </a:t>
                </a:r>
                <a:r>
                  <a:rPr lang="cs-CZ" sz="1400" i="1" dirty="0"/>
                  <a:t>c</a:t>
                </a:r>
                <a:r>
                  <a:rPr lang="cs-CZ" sz="1400" dirty="0"/>
                  <a:t> je uvedena v taxačním průvodci)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𝑚𝑖𝑛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cs-CZ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U stromu s dílčí střední tloušťkou se změří jeho výška a  ta je považována za dílčí střední výšku dřeviny na zkusné ploše</a:t>
                </a:r>
              </a:p>
              <a:p>
                <a:r>
                  <a:rPr lang="cs-CZ" dirty="0"/>
                  <a:t>Střední tloušťka i střední výška dřeviny na úrovni celého porostu se stanoví jako  aritmetický průměr dílčích středních tlouštěk a výšek ze všech změřených zkusných ploch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45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zastoupení dřevin a </a:t>
            </a:r>
            <a:r>
              <a:rPr lang="cs-CZ" dirty="0" err="1"/>
              <a:t>zakmenění</a:t>
            </a:r>
            <a:r>
              <a:rPr lang="cs-CZ" dirty="0"/>
              <a:t> porostu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Tyto dvě veličiny se při metodě kvalifikovaného odhadu na základě zkušeností měřiče okulárně odhadují na úrovni celého porostu (zkusné plochy zde tedy nehrají roli)</a:t>
            </a:r>
          </a:p>
          <a:p>
            <a:r>
              <a:rPr lang="cs-CZ" dirty="0" err="1"/>
              <a:t>Zakmenění</a:t>
            </a:r>
            <a:r>
              <a:rPr lang="cs-CZ" dirty="0"/>
              <a:t> porostu se odhaduje s přesností na 0,1 (nebo 1)</a:t>
            </a:r>
          </a:p>
          <a:p>
            <a:r>
              <a:rPr lang="cs-CZ" dirty="0"/>
              <a:t>Zastoupení dřeviny se odhaduje s přesností na 5 % (u dřevin se zastoupení pod tuto hranici se uvádí, že je dřevina pouze vtroušená a do popisu porostu se uvádí často pouze symbol + na místo numerické hodnoty)</a:t>
            </a:r>
          </a:p>
        </p:txBody>
      </p:sp>
    </p:spTree>
    <p:extLst>
      <p:ext uri="{BB962C8B-B14F-4D97-AF65-F5344CB8AC3E}">
        <p14:creationId xmlns:p14="http://schemas.microsoft.com/office/powerpoint/2010/main" val="23653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absolutní a relativní výškové bonity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prezentace do cvičení – Objemové tabulky – cvičení 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61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tabulkové zásoby na hektar – </a:t>
            </a:r>
            <a:r>
              <a:rPr lang="cs-CZ" dirty="0" err="1"/>
              <a:t>V</a:t>
            </a:r>
            <a:r>
              <a:rPr lang="cs-CZ" baseline="-25000" dirty="0" err="1"/>
              <a:t>tab</a:t>
            </a:r>
            <a:r>
              <a:rPr lang="cs-CZ" dirty="0"/>
              <a:t>/ha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Přiřazení jednotlivých dřevin podle Taxačních tabulek – viz prezentace objemové tabulky – cvičení 4, snímek 11</a:t>
            </a:r>
          </a:p>
          <a:p>
            <a:r>
              <a:rPr lang="cs-CZ" dirty="0"/>
              <a:t>Podle střední tloušťky a střední výšky dřeviny dohledat v Taxačních tabulkách (na pravé straně tabulek) tabulkovou zásobu na hektar (</a:t>
            </a:r>
            <a:r>
              <a:rPr lang="cs-CZ" dirty="0" err="1"/>
              <a:t>V</a:t>
            </a:r>
            <a:r>
              <a:rPr lang="cs-CZ" baseline="-25000" dirty="0" err="1"/>
              <a:t>tab</a:t>
            </a:r>
            <a:r>
              <a:rPr lang="cs-CZ" dirty="0"/>
              <a:t>/ha)</a:t>
            </a:r>
          </a:p>
          <a:p>
            <a:r>
              <a:rPr lang="cs-CZ" dirty="0"/>
              <a:t>Příklad: BO střední tloušťka 30 cm, střední výška 20 m =</a:t>
            </a:r>
            <a:r>
              <a:rPr lang="cs-CZ" dirty="0">
                <a:latin typeface="Calibri" panose="020F0502020204030204" pitchFamily="34" charset="0"/>
              </a:rPr>
              <a:t>&gt; </a:t>
            </a:r>
            <a:r>
              <a:rPr lang="cs-CZ" dirty="0" err="1"/>
              <a:t>V</a:t>
            </a:r>
            <a:r>
              <a:rPr lang="cs-CZ" baseline="-25000" dirty="0" err="1"/>
              <a:t>tab</a:t>
            </a:r>
            <a:r>
              <a:rPr lang="cs-CZ" dirty="0"/>
              <a:t>/ha BO = 320 m</a:t>
            </a:r>
            <a:r>
              <a:rPr lang="cs-CZ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0840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skutečné zásoby na hektar –</a:t>
            </a:r>
            <a:r>
              <a:rPr lang="cs-CZ" dirty="0" err="1"/>
              <a:t>V</a:t>
            </a:r>
            <a:r>
              <a:rPr lang="cs-CZ" baseline="-25000" dirty="0" err="1"/>
              <a:t>ha</a:t>
            </a:r>
            <a:r>
              <a:rPr lang="cs-CZ" baseline="-25000" dirty="0"/>
              <a:t> </a:t>
            </a:r>
            <a:r>
              <a:rPr lang="cs-CZ" baseline="-25000" dirty="0" err="1"/>
              <a:t>s.k</a:t>
            </a:r>
            <a:r>
              <a:rPr lang="cs-CZ" baseline="-25000" dirty="0"/>
              <a:t>.</a:t>
            </a:r>
            <a:r>
              <a:rPr lang="cs-CZ" dirty="0"/>
              <a:t> a na porost – </a:t>
            </a:r>
            <a:r>
              <a:rPr lang="cs-CZ" dirty="0" err="1"/>
              <a:t>V</a:t>
            </a:r>
            <a:r>
              <a:rPr lang="cs-CZ" baseline="-25000" dirty="0" err="1"/>
              <a:t>porost</a:t>
            </a:r>
            <a:r>
              <a:rPr lang="cs-CZ" baseline="-25000" dirty="0"/>
              <a:t> </a:t>
            </a:r>
            <a:r>
              <a:rPr lang="cs-CZ" baseline="-25000" dirty="0" err="1"/>
              <a:t>s.k</a:t>
            </a:r>
            <a:r>
              <a:rPr lang="cs-CZ" baseline="-25000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Výpočet skutečné zásoby na hektar se vypočítá jako součin tabulkové zásoby na hektar, zakmenění porostu a zastoupení dřeviny</a:t>
            </a:r>
          </a:p>
          <a:p>
            <a:pPr marL="0" indent="0">
              <a:buNone/>
            </a:pPr>
            <a:r>
              <a:rPr lang="cs-CZ" dirty="0"/>
              <a:t>Příklad: </a:t>
            </a:r>
            <a:r>
              <a:rPr lang="cs-CZ" dirty="0" err="1"/>
              <a:t>V</a:t>
            </a:r>
            <a:r>
              <a:rPr lang="cs-CZ" baseline="-25000" dirty="0" err="1"/>
              <a:t>tab</a:t>
            </a:r>
            <a:r>
              <a:rPr lang="cs-CZ" dirty="0"/>
              <a:t>/ha BO = 320 m</a:t>
            </a:r>
            <a:r>
              <a:rPr lang="cs-CZ" baseline="30000" dirty="0"/>
              <a:t>3</a:t>
            </a:r>
            <a:r>
              <a:rPr lang="cs-CZ" dirty="0"/>
              <a:t>, zastoupení BO = 35 %, zakmenění porostu = 0,9 =&gt; </a:t>
            </a:r>
            <a:r>
              <a:rPr lang="cs-CZ" dirty="0" err="1"/>
              <a:t>V</a:t>
            </a:r>
            <a:r>
              <a:rPr lang="cs-CZ" baseline="-25000" dirty="0" err="1"/>
              <a:t>ha</a:t>
            </a:r>
            <a:r>
              <a:rPr lang="cs-CZ" baseline="-25000" dirty="0"/>
              <a:t> </a:t>
            </a:r>
            <a:r>
              <a:rPr lang="cs-CZ" baseline="-25000" dirty="0" err="1"/>
              <a:t>s.k</a:t>
            </a:r>
            <a:r>
              <a:rPr lang="cs-CZ" baseline="-25000" dirty="0"/>
              <a:t>. </a:t>
            </a:r>
            <a:r>
              <a:rPr lang="cs-CZ" dirty="0"/>
              <a:t>= 320 * 0,35 * 0,9 = 101 m</a:t>
            </a:r>
            <a:r>
              <a:rPr lang="cs-CZ" baseline="30000" dirty="0"/>
              <a:t>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Výpočet skutečné zásoby na porost se vypočítá jako součin skutečné zásoby na hektar a výměry porostu</a:t>
            </a:r>
          </a:p>
          <a:p>
            <a:pPr marL="0" indent="0">
              <a:buNone/>
            </a:pPr>
            <a:r>
              <a:rPr lang="cs-CZ" dirty="0"/>
              <a:t>Příklad: </a:t>
            </a:r>
            <a:r>
              <a:rPr lang="cs-CZ" dirty="0" err="1"/>
              <a:t>V</a:t>
            </a:r>
            <a:r>
              <a:rPr lang="cs-CZ" baseline="-25000" dirty="0" err="1"/>
              <a:t>porost</a:t>
            </a:r>
            <a:r>
              <a:rPr lang="cs-CZ" baseline="-25000" dirty="0"/>
              <a:t> </a:t>
            </a:r>
            <a:r>
              <a:rPr lang="cs-CZ" baseline="-25000" dirty="0" err="1"/>
              <a:t>s.k</a:t>
            </a:r>
            <a:r>
              <a:rPr lang="cs-CZ" baseline="-25000" dirty="0"/>
              <a:t>.</a:t>
            </a:r>
            <a:r>
              <a:rPr lang="cs-CZ" dirty="0"/>
              <a:t> BO = 101 m</a:t>
            </a:r>
            <a:r>
              <a:rPr lang="cs-CZ" baseline="30000" dirty="0"/>
              <a:t>3</a:t>
            </a:r>
            <a:r>
              <a:rPr lang="cs-CZ" dirty="0"/>
              <a:t>, výměra porostu = 6,29 ha =</a:t>
            </a:r>
            <a:r>
              <a:rPr lang="cs-CZ" dirty="0">
                <a:latin typeface="Calibri" panose="020F0502020204030204" pitchFamily="34" charset="0"/>
              </a:rPr>
              <a:t>&gt; </a:t>
            </a:r>
            <a:r>
              <a:rPr lang="cs-CZ" dirty="0" err="1"/>
              <a:t>V</a:t>
            </a:r>
            <a:r>
              <a:rPr lang="cs-CZ" baseline="-25000" dirty="0" err="1"/>
              <a:t>porost</a:t>
            </a:r>
            <a:r>
              <a:rPr lang="cs-CZ" baseline="-25000" dirty="0"/>
              <a:t> </a:t>
            </a:r>
            <a:r>
              <a:rPr lang="cs-CZ" baseline="-25000" dirty="0" err="1"/>
              <a:t>s.k</a:t>
            </a:r>
            <a:r>
              <a:rPr lang="cs-CZ" baseline="-25000" dirty="0"/>
              <a:t>.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/>
              <a:t>BO = 101 * 6,29 = 635 m</a:t>
            </a:r>
            <a:r>
              <a:rPr lang="cs-CZ" baseline="3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89639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412&quot;&gt;&lt;/object&gt;&lt;object type=&quot;2&quot; unique_id=&quot;10413&quot;&gt;&lt;object type=&quot;3&quot; unique_id=&quot;10414&quot;&gt;&lt;property id=&quot;20148&quot; value=&quot;5&quot;/&gt;&lt;property id=&quot;20300&quot; value=&quot;Slide 1 - &amp;quot;Výpočet zásoby porostu růstovými tabulkami&amp;quot;&quot;/&gt;&lt;property id=&quot;20307&quot; value=&quot;256&quot;/&gt;&lt;/object&gt;&lt;object type=&quot;3&quot; unique_id=&quot;10415&quot;&gt;&lt;property id=&quot;20148&quot; value=&quot;5&quot;/&gt;&lt;property id=&quot;20300&quot; value=&quot;Slide 2 - &amp;quot;Růstové tabulky&amp;quot;&quot;/&gt;&lt;property id=&quot;20307&quot; value=&quot;257&quot;/&gt;&lt;/object&gt;&lt;object type=&quot;3&quot; unique_id=&quot;10416&quot;&gt;&lt;property id=&quot;20148&quot; value=&quot;5&quot;/&gt;&lt;property id=&quot;20300&quot; value=&quot;Slide 3 - &amp;quot;Zadání&amp;quot;&quot;/&gt;&lt;property id=&quot;20307&quot; value=&quot;258&quot;/&gt;&lt;/object&gt;&lt;object type=&quot;3&quot; unique_id=&quot;10417&quot;&gt;&lt;property id=&quot;20148&quot; value=&quot;5&quot;/&gt;&lt;property id=&quot;20300&quot; value=&quot;Slide 4 - &amp;quot;Stanovení absolutní výškové bonity - AVB&amp;quot;&quot;/&gt;&lt;property id=&quot;20307&quot; value=&quot;259&quot;/&gt;&lt;/object&gt;&lt;object type=&quot;3&quot; unique_id=&quot;10418&quot;&gt;&lt;property id=&quot;20148&quot; value=&quot;5&quot;/&gt;&lt;property id=&quot;20300&quot; value=&quot;Slide 5 - &amp;quot;Stanovení tabulkové zásoby na hektar – Vt/ha&amp;quot;&quot;/&gt;&lt;property id=&quot;20307&quot; value=&quot;260&quot;/&gt;&lt;/object&gt;&lt;object type=&quot;3&quot; unique_id=&quot;10419&quot;&gt;&lt;property id=&quot;20148&quot; value=&quot;5&quot;/&gt;&lt;property id=&quot;20300&quot; value=&quot;Slide 7 - &amp;quot;Výpočet celkového běžného přírůstu tabulkového (periodického) - CBPt&amp;quot;&quot;/&gt;&lt;property id=&quot;20307&quot; value=&quot;261&quot;/&gt;&lt;/object&gt;&lt;object type=&quot;3&quot; unique_id=&quot;10420&quot;&gt;&lt;property id=&quot;20148&quot; value=&quot;5&quot;/&gt;&lt;property id=&quot;20300&quot; value=&quot;Slide 8 - &amp;quot;Výpočet celkového běžného přírůstu skutečného - CBPs/ha/rok&amp;quot;&quot;/&gt;&lt;property id=&quot;20307&quot; value=&quot;262&quot;/&gt;&lt;/object&gt;&lt;object type=&quot;3&quot; unique_id=&quot;10421&quot;&gt;&lt;property id=&quot;20148&quot; value=&quot;5&quot;/&gt;&lt;property id=&quot;20300&quot; value=&quot;Slide 9 - &amp;quot;Výpočet průměrného mýtního přírůstu periodického tabulkového – PMP&amp;quot;&quot;/&gt;&lt;property id=&quot;20307&quot; value=&quot;263&quot;/&gt;&lt;/object&gt;&lt;object type=&quot;3&quot; unique_id=&quot;10422&quot;&gt;&lt;property id=&quot;20148&quot; value=&quot;5&quot;/&gt;&lt;property id=&quot;20300&quot; value=&quot;Slide 10&quot;/&gt;&lt;property id=&quot;20307&quot; value=&quot;264&quot;/&gt;&lt;/object&gt;&lt;object type=&quot;3&quot; unique_id=&quot;10423&quot;&gt;&lt;property id=&quot;20148&quot; value=&quot;5&quot;/&gt;&lt;property id=&quot;20300&quot; value=&quot;Slide 11&quot;/&gt;&lt;property id=&quot;20307&quot; value=&quot;265&quot;/&gt;&lt;/object&gt;&lt;object type=&quot;3&quot; unique_id=&quot;10460&quot;&gt;&lt;property id=&quot;20148&quot; value=&quot;5&quot;/&gt;&lt;property id=&quot;20300&quot; value=&quot;Slide 6 - &amp;quot;Stanovení skutečné zásoby na hektar -Vs/ha a na porost – Vs/porost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B74DD5FCD551418776220A6799596C" ma:contentTypeVersion="4" ma:contentTypeDescription="Vytvoří nový dokument" ma:contentTypeScope="" ma:versionID="5282d977f292136cae0389f8b12e3b17">
  <xsd:schema xmlns:xsd="http://www.w3.org/2001/XMLSchema" xmlns:xs="http://www.w3.org/2001/XMLSchema" xmlns:p="http://schemas.microsoft.com/office/2006/metadata/properties" xmlns:ns2="1d4e02d5-333d-46a3-ad23-fa990da948c9" targetNamespace="http://schemas.microsoft.com/office/2006/metadata/properties" ma:root="true" ma:fieldsID="992e5a08e8e7855f6eba0ae568fb3546" ns2:_="">
    <xsd:import namespace="1d4e02d5-333d-46a3-ad23-fa990da948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e02d5-333d-46a3-ad23-fa990da948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3A9722-F1F4-43B9-9325-D156082FB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4e02d5-333d-46a3-ad23-fa990da94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BC3907-D1C5-4D35-BD87-9335E981EA3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E18DAA-63E0-47E9-94E5-CFAED8FC0F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985</TotalTime>
  <Words>493</Words>
  <Application>Microsoft Office PowerPoint</Application>
  <PresentationFormat>Širokoúhlá obrazovka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Faseta</vt:lpstr>
      <vt:lpstr>Výpočet zásoby porostu metodou kvalifikovaného odhadu s využitím Taxačních tabulek</vt:lpstr>
      <vt:lpstr>Zadání</vt:lpstr>
      <vt:lpstr>Taxační tabulky</vt:lpstr>
      <vt:lpstr>Kvalifikovaný odhad</vt:lpstr>
      <vt:lpstr>Stanovení střední tloušťky a střední výšky dřeviny</vt:lpstr>
      <vt:lpstr>Stanovení zastoupení dřevin a zakmenění porostu</vt:lpstr>
      <vt:lpstr>Stanovení absolutní a relativní výškové bonity</vt:lpstr>
      <vt:lpstr>Stanovení tabulkové zásoby na hektar – Vtab/ha</vt:lpstr>
      <vt:lpstr>Stanovení skutečné zásoby na hektar –Vha s.k. a na porost – Vporost s.k.</vt:lpstr>
      <vt:lpstr>Výpočet skutečné zásoby na porost bez kůry – Vporost b.k.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 zásoby porostu růstovými tabulkami</dc:title>
  <dc:creator>Zdeněk Adamec</dc:creator>
  <cp:lastModifiedBy>Zdeněk Adamec</cp:lastModifiedBy>
  <cp:revision>32</cp:revision>
  <dcterms:created xsi:type="dcterms:W3CDTF">2014-03-17T09:20:18Z</dcterms:created>
  <dcterms:modified xsi:type="dcterms:W3CDTF">2021-09-08T12:27:31Z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0x010100EDB74DD5FCD551418776220A6799596C</vt:lpwstr>
  </property>
</Properties>
</file>