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68" r:id="rId6"/>
    <p:sldId id="259" r:id="rId7"/>
    <p:sldId id="260" r:id="rId8"/>
    <p:sldId id="261" r:id="rId9"/>
    <p:sldId id="267" r:id="rId10"/>
    <p:sldId id="269" r:id="rId11"/>
    <p:sldId id="265" r:id="rId12"/>
  </p:sldIdLst>
  <p:sldSz cx="12192000" cy="6858000"/>
  <p:notesSz cx="6858000" cy="9144000"/>
  <p:custDataLst>
    <p:tags r:id="rId1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92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06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18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401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1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178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25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9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32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9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04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28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11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0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7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DE28-C480-4945-91C9-BEB47D9187A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C2FA67-18BA-4371-A74A-67A059837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93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Výpočet zásoby porostu </a:t>
            </a:r>
            <a:r>
              <a:rPr lang="cs-CZ" dirty="0" err="1" smtClean="0"/>
              <a:t>relaskopickou</a:t>
            </a:r>
            <a:r>
              <a:rPr lang="cs-CZ" dirty="0" smtClean="0"/>
              <a:t> metodou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Dendrometrie – cvičení 6A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99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2596"/>
            <a:ext cx="8596668" cy="16878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Výpočet absolutní a relativní bonity, zásoby tabulkové, redukované plochy dřeviny a porostu, zastoupení dřevin a </a:t>
            </a:r>
            <a:r>
              <a:rPr lang="cs-CZ" dirty="0" err="1" smtClean="0"/>
              <a:t>zakmenění</a:t>
            </a:r>
            <a:r>
              <a:rPr lang="cs-CZ" dirty="0" smtClean="0"/>
              <a:t> porostu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Viz prezentace do cvičení – Objemové tabulky – cvičení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697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racionalizace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ke kontrole, jestli byl použit dostatečný počet stanovišť s ohledem na variabilitu kruhové výčetní základny.</a:t>
            </a:r>
          </a:p>
          <a:p>
            <a:r>
              <a:rPr lang="cs-CZ" dirty="0" smtClean="0"/>
              <a:t>Nutno znát rozdíl mezi </a:t>
            </a:r>
            <a:r>
              <a:rPr lang="cs-CZ" dirty="0" err="1" smtClean="0"/>
              <a:t>G</a:t>
            </a:r>
            <a:r>
              <a:rPr lang="cs-CZ" baseline="-25000" dirty="0" err="1" smtClean="0"/>
              <a:t>max</a:t>
            </a:r>
            <a:r>
              <a:rPr lang="cs-CZ" dirty="0" smtClean="0"/>
              <a:t> a G </a:t>
            </a:r>
            <a:r>
              <a:rPr lang="cs-CZ" baseline="-25000" dirty="0" smtClean="0"/>
              <a:t>min</a:t>
            </a:r>
            <a:r>
              <a:rPr lang="cs-CZ" dirty="0" smtClean="0"/>
              <a:t> na stanovištích a dále </a:t>
            </a:r>
            <a:r>
              <a:rPr lang="cs-CZ" dirty="0"/>
              <a:t>G</a:t>
            </a:r>
            <a:r>
              <a:rPr lang="cs-CZ" dirty="0" smtClean="0"/>
              <a:t>̅/ha </a:t>
            </a:r>
            <a:endParaRPr lang="cs-CZ" dirty="0" smtClean="0"/>
          </a:p>
          <a:p>
            <a:r>
              <a:rPr lang="cs-CZ" dirty="0" smtClean="0"/>
              <a:t>Tyto hodnoty vstupují do grafikonu a stanovují potřebný počet stanovišť při zachování přesnosti</a:t>
            </a:r>
          </a:p>
          <a:p>
            <a:r>
              <a:rPr lang="cs-CZ" dirty="0" smtClean="0"/>
              <a:t>Pokud je počet stanovišť n menší nebo stejný než je změřený, tak je všechno v pořádku, ale pokud je větší, tak je nutné vhodně zahustit stávající síť stanovišť na požadovaný počet a provést na nich další změření G/ha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47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 Pro zadané dřeviny stanovte zásobu pomocí </a:t>
            </a:r>
            <a:r>
              <a:rPr lang="cs-CZ" dirty="0" err="1"/>
              <a:t>relaskopické</a:t>
            </a:r>
            <a:r>
              <a:rPr lang="cs-CZ" dirty="0"/>
              <a:t> metody. Součástí </a:t>
            </a:r>
            <a:r>
              <a:rPr lang="cs-CZ" dirty="0" smtClean="0"/>
              <a:t>výstupu budou vyplněné tabulky </a:t>
            </a:r>
            <a:r>
              <a:rPr lang="cs-CZ" dirty="0"/>
              <a:t>podle </a:t>
            </a:r>
            <a:r>
              <a:rPr lang="cs-CZ" dirty="0" err="1"/>
              <a:t>relaskopického</a:t>
            </a:r>
            <a:r>
              <a:rPr lang="cs-CZ" dirty="0"/>
              <a:t> formuláře </a:t>
            </a:r>
            <a:r>
              <a:rPr lang="cs-CZ" dirty="0" smtClean="0"/>
              <a:t>(výpočet střední tloušťky a výšky dřeviny, průměrného sklonu svahu, provedení </a:t>
            </a:r>
            <a:r>
              <a:rPr lang="cs-CZ" dirty="0"/>
              <a:t>opravy na </a:t>
            </a:r>
            <a:r>
              <a:rPr lang="cs-CZ" dirty="0" smtClean="0"/>
              <a:t>sklon svahu </a:t>
            </a:r>
            <a:r>
              <a:rPr lang="cs-CZ" dirty="0"/>
              <a:t>a </a:t>
            </a:r>
            <a:r>
              <a:rPr lang="cs-CZ" dirty="0" smtClean="0"/>
              <a:t>opravy podle násobného faktoru (pokud </a:t>
            </a:r>
            <a:r>
              <a:rPr lang="cs-CZ" dirty="0"/>
              <a:t>bude potřeba opravy </a:t>
            </a:r>
            <a:r>
              <a:rPr lang="cs-CZ" dirty="0" smtClean="0"/>
              <a:t>provádět), </a:t>
            </a:r>
            <a:r>
              <a:rPr lang="cs-CZ" dirty="0"/>
              <a:t>stanovení </a:t>
            </a:r>
            <a:r>
              <a:rPr lang="cs-CZ" dirty="0" smtClean="0"/>
              <a:t>jednotných výtvarnicových výšek, </a:t>
            </a:r>
            <a:r>
              <a:rPr lang="cs-CZ" dirty="0"/>
              <a:t>výpočet </a:t>
            </a:r>
            <a:r>
              <a:rPr lang="cs-CZ" dirty="0" smtClean="0"/>
              <a:t>zásob skutečných (s kůrou i bez kůry)  stanovení zásoby tabulkové</a:t>
            </a:r>
            <a:r>
              <a:rPr lang="cs-CZ" dirty="0"/>
              <a:t>, výpočet </a:t>
            </a:r>
            <a:r>
              <a:rPr lang="cs-CZ" dirty="0" smtClean="0"/>
              <a:t>redukovaných ploch dřevin a porostu, </a:t>
            </a:r>
            <a:r>
              <a:rPr lang="cs-CZ" dirty="0" err="1" smtClean="0"/>
              <a:t>zakmenění</a:t>
            </a:r>
            <a:r>
              <a:rPr lang="cs-CZ" dirty="0" smtClean="0"/>
              <a:t> porostu, </a:t>
            </a:r>
            <a:r>
              <a:rPr lang="cs-CZ" dirty="0"/>
              <a:t>zastoupení </a:t>
            </a:r>
            <a:r>
              <a:rPr lang="cs-CZ" dirty="0" smtClean="0"/>
              <a:t>dřevin a absolutní a relativní výškové bonity dřevin), </a:t>
            </a:r>
            <a:r>
              <a:rPr lang="cs-CZ" dirty="0"/>
              <a:t>dále test racionality a spolehlivosti se slovním závěrem, zda naměřený počet stanovišť je dostatečný.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50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z terénního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Zjištěná kruhová výčetní základna pro všechny dřeviny na jednotlivých stanovištích</a:t>
            </a:r>
          </a:p>
          <a:p>
            <a:r>
              <a:rPr lang="cs-CZ" dirty="0" smtClean="0"/>
              <a:t>Výměra porostu</a:t>
            </a:r>
          </a:p>
          <a:p>
            <a:r>
              <a:rPr lang="cs-CZ" dirty="0" smtClean="0"/>
              <a:t>Věk porostu</a:t>
            </a:r>
          </a:p>
          <a:p>
            <a:r>
              <a:rPr lang="cs-CZ" dirty="0" smtClean="0"/>
              <a:t>Sklon </a:t>
            </a:r>
            <a:r>
              <a:rPr lang="cs-CZ" dirty="0"/>
              <a:t>svahu na jednotlivých </a:t>
            </a:r>
            <a:r>
              <a:rPr lang="cs-CZ" dirty="0" err="1"/>
              <a:t>relaskopických</a:t>
            </a:r>
            <a:r>
              <a:rPr lang="cs-CZ" dirty="0"/>
              <a:t> stanovištích</a:t>
            </a:r>
          </a:p>
          <a:p>
            <a:r>
              <a:rPr lang="cs-CZ" dirty="0" smtClean="0"/>
              <a:t>Násobný faktor </a:t>
            </a:r>
            <a:r>
              <a:rPr lang="cs-CZ" dirty="0" err="1" smtClean="0"/>
              <a:t>relaskopického</a:t>
            </a:r>
            <a:r>
              <a:rPr lang="cs-CZ" dirty="0" smtClean="0"/>
              <a:t> klínu (pokud byl použit)</a:t>
            </a:r>
          </a:p>
          <a:p>
            <a:r>
              <a:rPr lang="cs-CZ" dirty="0" smtClean="0"/>
              <a:t>Střední tloušťka a výška pro vzorníky dle dřevin na jednotlivých </a:t>
            </a:r>
            <a:r>
              <a:rPr lang="cs-CZ" dirty="0" err="1" smtClean="0"/>
              <a:t>relaskopických</a:t>
            </a:r>
            <a:r>
              <a:rPr lang="cs-CZ" dirty="0" smtClean="0"/>
              <a:t> stanovištích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19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kruhové výčetní základny/ha – </a:t>
            </a:r>
            <a:r>
              <a:rPr lang="cs-CZ" dirty="0"/>
              <a:t>G̅/</a:t>
            </a:r>
            <a:r>
              <a:rPr lang="cs-CZ" dirty="0" smtClean="0"/>
              <a:t>ha včetně všech </a:t>
            </a:r>
            <a:r>
              <a:rPr lang="cs-CZ" dirty="0"/>
              <a:t>úprav (</a:t>
            </a:r>
            <a:r>
              <a:rPr lang="cs-CZ" dirty="0" err="1"/>
              <a:t>G̅</a:t>
            </a:r>
            <a:r>
              <a:rPr lang="cs-CZ" baseline="-25000" dirty="0" err="1"/>
              <a:t>upr</a:t>
            </a:r>
            <a:r>
              <a:rPr lang="cs-CZ" dirty="0"/>
              <a:t>/ha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Sečíst zjištěnou G/ha na všech stanovištích pro jednotlivé dřeviny</a:t>
            </a:r>
          </a:p>
          <a:p>
            <a:r>
              <a:rPr lang="cs-CZ" dirty="0" smtClean="0"/>
              <a:t>Sečíst G/ha všech dřevin pro jednotlivá stanoviště</a:t>
            </a:r>
          </a:p>
          <a:p>
            <a:r>
              <a:rPr lang="cs-CZ" dirty="0" smtClean="0"/>
              <a:t> </a:t>
            </a:r>
            <a:r>
              <a:rPr lang="el-GR" dirty="0" smtClean="0"/>
              <a:t>Σ</a:t>
            </a:r>
            <a:r>
              <a:rPr lang="cs-CZ" dirty="0" smtClean="0"/>
              <a:t>G Vydělit počtem stanovišť </a:t>
            </a:r>
            <a:r>
              <a:rPr lang="cs-CZ" dirty="0" smtClean="0">
                <a:latin typeface="Calibri" panose="020F0502020204030204" pitchFamily="34" charset="0"/>
              </a:rPr>
              <a:t>=&gt;</a:t>
            </a:r>
            <a:r>
              <a:rPr lang="cs-CZ" dirty="0" smtClean="0"/>
              <a:t> Dostanu </a:t>
            </a:r>
            <a:r>
              <a:rPr lang="cs-CZ" dirty="0"/>
              <a:t>neupravenou G̅/</a:t>
            </a:r>
            <a:r>
              <a:rPr lang="cs-CZ" dirty="0" smtClean="0"/>
              <a:t>ha</a:t>
            </a:r>
          </a:p>
          <a:p>
            <a:r>
              <a:rPr lang="cs-CZ" dirty="0" smtClean="0"/>
              <a:t>Vynásobit násobným faktorem </a:t>
            </a:r>
            <a:r>
              <a:rPr lang="cs-CZ" dirty="0" err="1" smtClean="0"/>
              <a:t>f</a:t>
            </a:r>
            <a:r>
              <a:rPr lang="cs-CZ" baseline="-25000" dirty="0" err="1" smtClean="0"/>
              <a:t>c</a:t>
            </a:r>
            <a:r>
              <a:rPr lang="cs-CZ" dirty="0" smtClean="0"/>
              <a:t>, pokud je odchylka od 1 větší než 5% a získám </a:t>
            </a:r>
            <a:r>
              <a:rPr lang="el-GR" dirty="0"/>
              <a:t>Δ</a:t>
            </a:r>
            <a:r>
              <a:rPr lang="cs-CZ" dirty="0"/>
              <a:t>G̅/ha</a:t>
            </a:r>
            <a:endParaRPr lang="cs-CZ" dirty="0" smtClean="0"/>
          </a:p>
          <a:p>
            <a:r>
              <a:rPr lang="cs-CZ" dirty="0" smtClean="0"/>
              <a:t>Vypočítat průměrný sklon svahu porostu – jako aritmetický průměr ze sklonů zjištěných na jednotlivých stanovištích</a:t>
            </a:r>
          </a:p>
          <a:p>
            <a:r>
              <a:rPr lang="cs-CZ" dirty="0" smtClean="0"/>
              <a:t>Z grafikonu stanovit úpravu na svah </a:t>
            </a:r>
            <a:r>
              <a:rPr lang="el-GR" dirty="0"/>
              <a:t>φ</a:t>
            </a:r>
            <a:r>
              <a:rPr lang="cs-CZ" dirty="0" smtClean="0"/>
              <a:t> – nutno znát </a:t>
            </a:r>
            <a:r>
              <a:rPr lang="el-GR" dirty="0"/>
              <a:t>Δ</a:t>
            </a:r>
            <a:r>
              <a:rPr lang="cs-CZ" dirty="0"/>
              <a:t>G̅/ha </a:t>
            </a:r>
            <a:r>
              <a:rPr lang="cs-CZ" dirty="0" smtClean="0"/>
              <a:t>a sklon – neprovádí se u porostů se sklonem do 10°včetně</a:t>
            </a:r>
          </a:p>
          <a:p>
            <a:r>
              <a:rPr lang="cs-CZ" dirty="0" smtClean="0"/>
              <a:t>Přepočet úpravy na svah </a:t>
            </a:r>
            <a:r>
              <a:rPr lang="el-GR" dirty="0" smtClean="0"/>
              <a:t>φ</a:t>
            </a:r>
            <a:r>
              <a:rPr lang="cs-CZ" dirty="0" smtClean="0"/>
              <a:t> pro jednotlivé dřeviny</a:t>
            </a:r>
          </a:p>
          <a:p>
            <a:r>
              <a:rPr lang="el-GR" dirty="0"/>
              <a:t>φ </a:t>
            </a:r>
            <a:r>
              <a:rPr lang="cs-CZ" dirty="0" smtClean="0"/>
              <a:t>dřeviny = </a:t>
            </a:r>
            <a:r>
              <a:rPr lang="el-GR" dirty="0"/>
              <a:t>Δ</a:t>
            </a:r>
            <a:r>
              <a:rPr lang="cs-CZ" dirty="0"/>
              <a:t>G̅/ha dřeviny : </a:t>
            </a:r>
            <a:r>
              <a:rPr lang="el-GR" dirty="0"/>
              <a:t>Δ</a:t>
            </a:r>
            <a:r>
              <a:rPr lang="cs-CZ" dirty="0"/>
              <a:t>G̅/ha porostu * </a:t>
            </a:r>
            <a:r>
              <a:rPr lang="el-GR" dirty="0"/>
              <a:t>φ </a:t>
            </a:r>
            <a:endParaRPr lang="cs-CZ" dirty="0" smtClean="0"/>
          </a:p>
          <a:p>
            <a:r>
              <a:rPr lang="cs-CZ" dirty="0" err="1" smtClean="0"/>
              <a:t>G</a:t>
            </a:r>
            <a:r>
              <a:rPr lang="cs-CZ" dirty="0" err="1"/>
              <a:t>̅</a:t>
            </a:r>
            <a:r>
              <a:rPr lang="cs-CZ" baseline="-25000" dirty="0" err="1" smtClean="0"/>
              <a:t>upr</a:t>
            </a:r>
            <a:r>
              <a:rPr lang="cs-CZ" dirty="0" smtClean="0"/>
              <a:t>/ha dřeviny = </a:t>
            </a:r>
            <a:r>
              <a:rPr lang="el-GR" dirty="0" smtClean="0"/>
              <a:t>Δ</a:t>
            </a:r>
            <a:r>
              <a:rPr lang="cs-CZ" dirty="0"/>
              <a:t>G̅/ha dřeviny + </a:t>
            </a:r>
            <a:r>
              <a:rPr lang="el-GR" dirty="0"/>
              <a:t>φ </a:t>
            </a:r>
            <a:r>
              <a:rPr lang="cs-CZ" dirty="0"/>
              <a:t>dřeviny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1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střední porostní tloušťky a výšky pro jednotlivé dřeviny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34471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cs-CZ" sz="2300" dirty="0" smtClean="0"/>
                  <a:t>Na jednotlivých stanovištích je zjištěna střední tloušťka a střední výška pro jednotlivé dřeviny</a:t>
                </a:r>
              </a:p>
              <a:p>
                <a:r>
                  <a:rPr lang="cs-CZ" sz="2300" dirty="0"/>
                  <a:t>Dílčí střední tloušťka dřeviny se stanovuje na </a:t>
                </a:r>
                <a:r>
                  <a:rPr lang="cs-CZ" sz="2300" dirty="0" smtClean="0"/>
                  <a:t>každém stanovišti </a:t>
                </a:r>
                <a:r>
                  <a:rPr lang="cs-CZ" sz="2300" dirty="0"/>
                  <a:t>zvlášť a to pomocí odhadního </a:t>
                </a:r>
                <a:r>
                  <a:rPr lang="cs-CZ" sz="2300" dirty="0" smtClean="0"/>
                  <a:t>vzorce (pozn.: pěstební konstanta c je uvedena v taxačním průvodci)</a:t>
                </a:r>
                <a:endParaRPr lang="cs-CZ" sz="23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23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3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cs-CZ" sz="23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cs-CZ" sz="23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3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sz="2300" b="0" i="1" smtClean="0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r>
                                <a:rPr lang="cs-CZ" sz="23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3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sz="2300" b="0" i="1" smtClean="0">
                                      <a:latin typeface="Cambria Math" panose="02040503050406030204" pitchFamily="18" charset="0"/>
                                    </a:rPr>
                                    <m:t>𝑚𝑖𝑛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3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cs-CZ" sz="23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3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cs-CZ" sz="2300" dirty="0"/>
              </a:p>
              <a:p>
                <a:r>
                  <a:rPr lang="cs-CZ" sz="2300" dirty="0"/>
                  <a:t>U stromu s dílčí střední tloušťkou se změří jeho </a:t>
                </a:r>
                <a:r>
                  <a:rPr lang="cs-CZ" sz="2300" dirty="0" smtClean="0"/>
                  <a:t>výška a </a:t>
                </a:r>
                <a:r>
                  <a:rPr lang="cs-CZ" sz="2300" dirty="0"/>
                  <a:t>ta je považována za dílčí střední výšku dřeviny na </a:t>
                </a:r>
                <a:r>
                  <a:rPr lang="cs-CZ" sz="2300" dirty="0" smtClean="0"/>
                  <a:t>stanovišti</a:t>
                </a:r>
                <a:endParaRPr lang="cs-CZ" sz="2300" dirty="0"/>
              </a:p>
              <a:p>
                <a:r>
                  <a:rPr lang="cs-CZ" sz="2300" dirty="0" smtClean="0"/>
                  <a:t>Střední porostní tloušťka pro danou dřevinu se vypočítá jako aritmetický průměr z dílčích středních tlouštěk dané dřeviny na jednotlivých stanovištích</a:t>
                </a:r>
              </a:p>
              <a:p>
                <a:r>
                  <a:rPr lang="cs-CZ" sz="2300" dirty="0"/>
                  <a:t>Střední porostní </a:t>
                </a:r>
                <a:r>
                  <a:rPr lang="cs-CZ" sz="2300" dirty="0" smtClean="0"/>
                  <a:t>výška </a:t>
                </a:r>
                <a:r>
                  <a:rPr lang="cs-CZ" sz="2300" dirty="0"/>
                  <a:t>pro danou dřevinu se vypočítá jako aritmetický průměr </a:t>
                </a:r>
                <a:r>
                  <a:rPr lang="cs-CZ" sz="2300" dirty="0" smtClean="0"/>
                  <a:t>z dílčích </a:t>
                </a:r>
                <a:r>
                  <a:rPr lang="cs-CZ" sz="2300" dirty="0"/>
                  <a:t>středních </a:t>
                </a:r>
                <a:r>
                  <a:rPr lang="cs-CZ" sz="2300" dirty="0" smtClean="0"/>
                  <a:t>výšek </a:t>
                </a:r>
                <a:r>
                  <a:rPr lang="cs-CZ" sz="2300" dirty="0"/>
                  <a:t>dané dřeviny na jednotlivých </a:t>
                </a:r>
                <a:r>
                  <a:rPr lang="cs-CZ" sz="2300" dirty="0" smtClean="0"/>
                  <a:t>stanovištích</a:t>
                </a:r>
              </a:p>
              <a:p>
                <a:r>
                  <a:rPr lang="cs-CZ" sz="2300" dirty="0" smtClean="0"/>
                  <a:t>Střední porostní veličiny slouží ke zjištění jednotných výtvarnicových výšek - JHF</a:t>
                </a:r>
                <a:endParaRPr lang="cs-CZ" sz="23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344714"/>
              </a:xfrm>
              <a:blipFill>
                <a:blip r:embed="rId2"/>
                <a:stretch>
                  <a:fillRect l="-142" t="-2104" r="-6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43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jednotné výtvarnicové výšky JHF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střední porostní výšky a střední porostní tloušťky se dohledá jednotná výtvarnicová výška v taxačním průvodci pro jednotlivé dřeviny</a:t>
            </a:r>
          </a:p>
          <a:p>
            <a:r>
              <a:rPr lang="cs-CZ" dirty="0" smtClean="0"/>
              <a:t>Pokud nemá daná dřevina svou vlastní tabulku JHF v taxačním průvodci, tak se hledá v průvodci pro podobnou dřevinu (přiřazování k podobným dřevinám podle seznamu v taxačních tabulkách)</a:t>
            </a:r>
          </a:p>
          <a:p>
            <a:r>
              <a:rPr lang="cs-CZ" dirty="0" smtClean="0"/>
              <a:t>pokud nemá taxační průvodce dostatečný rozsah výšek pro danou dřevinu, tak se musí stanovit výtvarnice pro jednotlivý vzorník a tou pak vynásobit výška vzorníku nebo se dá JHF vypočítat z objemových tabulek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1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</a:t>
            </a:r>
            <a:r>
              <a:rPr lang="cs-CZ" dirty="0" smtClean="0"/>
              <a:t>jednotné výtvarnicové </a:t>
            </a:r>
            <a:r>
              <a:rPr lang="cs-CZ" dirty="0"/>
              <a:t>výšky </a:t>
            </a:r>
            <a:r>
              <a:rPr lang="cs-CZ" dirty="0" smtClean="0"/>
              <a:t>JHF – rozsah výšek mimo tabulky JHF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Příklad: </a:t>
            </a:r>
            <a:r>
              <a:rPr lang="cs-CZ" dirty="0" smtClean="0"/>
              <a:t>BO </a:t>
            </a:r>
            <a:r>
              <a:rPr lang="cs-CZ" dirty="0"/>
              <a:t>věk 96 let, d=36 cm, h=34 </a:t>
            </a:r>
            <a:r>
              <a:rPr lang="cs-CZ" dirty="0" smtClean="0"/>
              <a:t>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 kmene (z objemových tabulek) = 1,51m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V válce (d=36 cm, h=34 m) = 3,46m</a:t>
            </a:r>
            <a:r>
              <a:rPr lang="cs-CZ" baseline="30000" dirty="0" smtClean="0"/>
              <a:t>3</a:t>
            </a:r>
          </a:p>
          <a:p>
            <a:r>
              <a:rPr lang="cs-CZ" dirty="0"/>
              <a:t>f</a:t>
            </a:r>
            <a:r>
              <a:rPr lang="cs-CZ" dirty="0" smtClean="0"/>
              <a:t> = 1,51/3,46 = 0,436</a:t>
            </a:r>
          </a:p>
          <a:p>
            <a:r>
              <a:rPr lang="cs-CZ" dirty="0" smtClean="0"/>
              <a:t>JHF = 34 * 0,436 = 14,83 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 kmene (z objemových tabulek) = </a:t>
            </a:r>
            <a:r>
              <a:rPr lang="cs-CZ" dirty="0" smtClean="0"/>
              <a:t>1,51m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Kruhová plocha stromu g (při d=36 cm) = 0,1018 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JHF = 1,51/0,1018 = 14,83 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82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zásoby porostu </a:t>
            </a:r>
            <a:r>
              <a:rPr lang="cs-CZ" dirty="0" err="1"/>
              <a:t>V</a:t>
            </a:r>
            <a:r>
              <a:rPr lang="cs-CZ" baseline="-25000" dirty="0" err="1"/>
              <a:t>s.k</a:t>
            </a:r>
            <a:r>
              <a:rPr lang="cs-CZ" baseline="-25000" dirty="0"/>
              <a:t>./porost</a:t>
            </a:r>
            <a:r>
              <a:rPr lang="cs-CZ" baseline="-25000" dirty="0" smtClean="0"/>
              <a:t> </a:t>
            </a:r>
            <a:r>
              <a:rPr lang="cs-CZ" dirty="0" smtClean="0"/>
              <a:t>a zásoby na hektar </a:t>
            </a:r>
            <a:r>
              <a:rPr lang="cs-CZ" dirty="0" err="1"/>
              <a:t>V</a:t>
            </a:r>
            <a:r>
              <a:rPr lang="cs-CZ" baseline="-25000" dirty="0" err="1"/>
              <a:t>s.k</a:t>
            </a:r>
            <a:r>
              <a:rPr lang="cs-CZ" baseline="-25000" dirty="0"/>
              <a:t>./ha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</a:t>
            </a:r>
            <a:r>
              <a:rPr lang="cs-CZ" baseline="-25000" dirty="0" err="1"/>
              <a:t>s.k</a:t>
            </a:r>
            <a:r>
              <a:rPr lang="cs-CZ" baseline="-25000" dirty="0"/>
              <a:t>./ha </a:t>
            </a:r>
            <a:r>
              <a:rPr lang="cs-CZ" dirty="0"/>
              <a:t>dřeviny = </a:t>
            </a:r>
            <a:r>
              <a:rPr lang="cs-CZ" dirty="0" err="1"/>
              <a:t>G̅</a:t>
            </a:r>
            <a:r>
              <a:rPr lang="cs-CZ" baseline="-25000" dirty="0" err="1"/>
              <a:t>upr</a:t>
            </a:r>
            <a:r>
              <a:rPr lang="cs-CZ" dirty="0"/>
              <a:t>/ha * JHF </a:t>
            </a:r>
          </a:p>
          <a:p>
            <a:r>
              <a:rPr lang="cs-CZ" dirty="0" err="1"/>
              <a:t>V</a:t>
            </a:r>
            <a:r>
              <a:rPr lang="cs-CZ" baseline="-25000" dirty="0" err="1"/>
              <a:t>s.k</a:t>
            </a:r>
            <a:r>
              <a:rPr lang="cs-CZ" baseline="-25000" dirty="0"/>
              <a:t>./porost </a:t>
            </a:r>
            <a:r>
              <a:rPr lang="cs-CZ" dirty="0" smtClean="0"/>
              <a:t>dřeviny = </a:t>
            </a:r>
            <a:r>
              <a:rPr lang="cs-CZ" dirty="0" err="1"/>
              <a:t>V</a:t>
            </a:r>
            <a:r>
              <a:rPr lang="cs-CZ" baseline="-25000" dirty="0" err="1"/>
              <a:t>s.k</a:t>
            </a:r>
            <a:r>
              <a:rPr lang="cs-CZ" baseline="-25000" dirty="0"/>
              <a:t>./ha </a:t>
            </a:r>
            <a:r>
              <a:rPr lang="cs-CZ" dirty="0"/>
              <a:t>dřeviny * </a:t>
            </a:r>
            <a:r>
              <a:rPr lang="cs-CZ" dirty="0" smtClean="0"/>
              <a:t>výměra porostu</a:t>
            </a:r>
          </a:p>
          <a:p>
            <a:endParaRPr lang="cs-CZ" dirty="0" smtClean="0"/>
          </a:p>
          <a:p>
            <a:r>
              <a:rPr lang="cs-CZ" dirty="0" err="1"/>
              <a:t>V</a:t>
            </a:r>
            <a:r>
              <a:rPr lang="cs-CZ" baseline="-25000" dirty="0" err="1"/>
              <a:t>s.k</a:t>
            </a:r>
            <a:r>
              <a:rPr lang="cs-CZ" baseline="-25000" dirty="0"/>
              <a:t>./</a:t>
            </a:r>
            <a:r>
              <a:rPr lang="cs-CZ" baseline="-25000" dirty="0" smtClean="0"/>
              <a:t>porost</a:t>
            </a:r>
            <a:r>
              <a:rPr lang="cs-CZ" dirty="0" smtClean="0"/>
              <a:t> celkem= </a:t>
            </a:r>
            <a:r>
              <a:rPr lang="el-GR" dirty="0" smtClean="0"/>
              <a:t>Σ</a:t>
            </a:r>
            <a:r>
              <a:rPr lang="cs-CZ" dirty="0" smtClean="0"/>
              <a:t> </a:t>
            </a:r>
            <a:r>
              <a:rPr lang="cs-CZ" dirty="0" err="1"/>
              <a:t>V</a:t>
            </a:r>
            <a:r>
              <a:rPr lang="cs-CZ" baseline="-25000" dirty="0" err="1"/>
              <a:t>s.k</a:t>
            </a:r>
            <a:r>
              <a:rPr lang="cs-CZ" baseline="-25000" dirty="0"/>
              <a:t>./porost </a:t>
            </a:r>
            <a:r>
              <a:rPr lang="cs-CZ" dirty="0"/>
              <a:t>dřeviny           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55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zásoby bez kůry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b.k</a:t>
            </a:r>
            <a:r>
              <a:rPr lang="cs-CZ" baseline="-25000" dirty="0" smtClean="0"/>
              <a:t>.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</a:t>
            </a:r>
            <a:r>
              <a:rPr lang="cs-CZ" baseline="-25000" dirty="0" err="1" smtClean="0"/>
              <a:t>b.k</a:t>
            </a:r>
            <a:r>
              <a:rPr lang="cs-CZ" baseline="-25000" dirty="0" smtClean="0"/>
              <a:t>. </a:t>
            </a:r>
            <a:r>
              <a:rPr lang="cs-CZ" dirty="0" smtClean="0"/>
              <a:t>=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s.k</a:t>
            </a:r>
            <a:r>
              <a:rPr lang="cs-CZ" baseline="-25000" dirty="0" smtClean="0"/>
              <a:t>.</a:t>
            </a:r>
            <a:r>
              <a:rPr lang="cs-CZ" dirty="0" smtClean="0"/>
              <a:t> * koeficient na kůru</a:t>
            </a:r>
          </a:p>
          <a:p>
            <a:endParaRPr lang="cs-CZ" dirty="0"/>
          </a:p>
          <a:p>
            <a:r>
              <a:rPr lang="cs-CZ" dirty="0" smtClean="0"/>
              <a:t>Pro jehličnaté dřeviny 100/110 = 0,90909</a:t>
            </a:r>
          </a:p>
          <a:p>
            <a:r>
              <a:rPr lang="cs-CZ" dirty="0" smtClean="0"/>
              <a:t>Pro listnaté dřeviny 100/115 = 0,86956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010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145&quot;&gt;&lt;/object&gt;&lt;object type=&quot;2&quot; unique_id=&quot;10146&quot;&gt;&lt;object type=&quot;3&quot; unique_id=&quot;10147&quot;&gt;&lt;property id=&quot;20148&quot; value=&quot;5&quot;/&gt;&lt;property id=&quot;20300&quot; value=&quot;Slide 1 - &amp;quot;Výpočet zásoby porostu relaskopickou metodou&amp;quot;&quot;/&gt;&lt;property id=&quot;20307&quot; value=&quot;256&quot;/&gt;&lt;/object&gt;&lt;object type=&quot;3&quot; unique_id=&quot;10148&quot;&gt;&lt;property id=&quot;20148&quot; value=&quot;5&quot;/&gt;&lt;property id=&quot;20300&quot; value=&quot;Slide 3 - &amp;quot;Výstupy z terénního měření&amp;quot;&quot;/&gt;&lt;property id=&quot;20307&quot; value=&quot;257&quot;/&gt;&lt;/object&gt;&lt;object type=&quot;3&quot; unique_id=&quot;10149&quot;&gt;&lt;property id=&quot;20148&quot; value=&quot;5&quot;/&gt;&lt;property id=&quot;20300&quot; value=&quot;Slide 4 - &amp;quot;Výpočet kruhové výčetní základny/ha – G/ha&amp;quot;&quot;/&gt;&lt;property id=&quot;20307&quot; value=&quot;258&quot;/&gt;&lt;/object&gt;&lt;object type=&quot;3&quot; unique_id=&quot;10150&quot;&gt;&lt;property id=&quot;20148&quot; value=&quot;5&quot;/&gt;&lt;property id=&quot;20300&quot; value=&quot;Slide 5 - &amp;quot;Stanovení jednotné výtvarnicové výšky JHF&amp;quot;&quot;/&gt;&lt;property id=&quot;20307&quot; value=&quot;259&quot;/&gt;&lt;/object&gt;&lt;object type=&quot;3&quot; unique_id=&quot;10151&quot;&gt;&lt;property id=&quot;20148&quot; value=&quot;5&quot;/&gt;&lt;property id=&quot;20300&quot; value=&quot;Slide 6 - &amp;quot;Stanovení výtvarnicové výšky JHF&amp;quot;&quot;/&gt;&lt;property id=&quot;20307&quot; value=&quot;260&quot;/&gt;&lt;/object&gt;&lt;object type=&quot;3&quot; unique_id=&quot;10152&quot;&gt;&lt;property id=&quot;20148&quot; value=&quot;5&quot;/&gt;&lt;property id=&quot;20300&quot; value=&quot;Slide 7 - &amp;quot;Výpočet zásoby porostu Vsk a zásoby na hektar V/ha&amp;quot;&quot;/&gt;&lt;property id=&quot;20307&quot; value=&quot;261&quot;/&gt;&lt;/object&gt;&lt;object type=&quot;3&quot; unique_id=&quot;10153&quot;&gt;&lt;property id=&quot;20148&quot; value=&quot;5&quot;/&gt;&lt;property id=&quot;20300&quot; value=&quot;Slide 9 - &amp;quot;Stanovení tabulkové zásoby Vtab/ha&amp;quot;&quot;/&gt;&lt;property id=&quot;20307&quot; value=&quot;262&quot;/&gt;&lt;/object&gt;&lt;object type=&quot;3&quot; unique_id=&quot;10154&quot;&gt;&lt;property id=&quot;20148&quot; value=&quot;5&quot;/&gt;&lt;property id=&quot;20300&quot; value=&quot;Slide 10 - &amp;quot;Výpočet zakmenění porostu ρ&amp;quot;&quot;/&gt;&lt;property id=&quot;20307&quot; value=&quot;263&quot;/&gt;&lt;/object&gt;&lt;object type=&quot;3&quot; unique_id=&quot;10155&quot;&gt;&lt;property id=&quot;20148&quot; value=&quot;5&quot;/&gt;&lt;property id=&quot;20300&quot; value=&quot;Slide 11 - &amp;quot;Výpočet zastoupení dřeviny &amp;quot;&quot;/&gt;&lt;property id=&quot;20307&quot; value=&quot;264&quot;/&gt;&lt;/object&gt;&lt;object type=&quot;3&quot; unique_id=&quot;10156&quot;&gt;&lt;property id=&quot;20148&quot; value=&quot;5&quot;/&gt;&lt;property id=&quot;20300&quot; value=&quot;Slide 12 - &amp;quot;Test racionalizace&amp;quot;&quot;/&gt;&lt;property id=&quot;20307&quot; value=&quot;265&quot;/&gt;&lt;/object&gt;&lt;object type=&quot;3&quot; unique_id=&quot;10448&quot;&gt;&lt;property id=&quot;20148&quot; value=&quot;5&quot;/&gt;&lt;property id=&quot;20300&quot; value=&quot;Slide 2 - &amp;quot;Zadání&amp;quot;&quot;/&gt;&lt;property id=&quot;20307&quot; value=&quot;266&quot;/&gt;&lt;/object&gt;&lt;object type=&quot;3&quot; unique_id=&quot;10497&quot;&gt;&lt;property id=&quot;20148&quot; value=&quot;5&quot;/&gt;&lt;property id=&quot;20300&quot; value=&quot;Slide 8 - &amp;quot;Výpočet zásoby bez kůry Vb.k.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</TotalTime>
  <Words>717</Words>
  <Application>Microsoft Office PowerPoint</Application>
  <PresentationFormat>Širokoúhlá obrazovka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Trebuchet MS</vt:lpstr>
      <vt:lpstr>Wingdings 3</vt:lpstr>
      <vt:lpstr>Faseta</vt:lpstr>
      <vt:lpstr>Výpočet zásoby porostu relaskopickou metodou</vt:lpstr>
      <vt:lpstr>Zadání</vt:lpstr>
      <vt:lpstr>Výstupy z terénního měření</vt:lpstr>
      <vt:lpstr>Výpočet kruhové výčetní základny/ha – G̅/ha včetně všech úprav (G̅upr/ha)</vt:lpstr>
      <vt:lpstr>Stanovení střední porostní tloušťky a výšky pro jednotlivé dřeviny</vt:lpstr>
      <vt:lpstr>Stanovení jednotné výtvarnicové výšky JHF</vt:lpstr>
      <vt:lpstr>Stanovení jednotné výtvarnicové výšky JHF – rozsah výšek mimo tabulky JHF</vt:lpstr>
      <vt:lpstr>Výpočet zásoby porostu Vs.k./porost a zásoby na hektar Vs.k./ha</vt:lpstr>
      <vt:lpstr>Výpočet zásoby bez kůry Vb.k.</vt:lpstr>
      <vt:lpstr>Výpočet absolutní a relativní bonity, zásoby tabulkové, redukované plochy dřeviny a porostu, zastoupení dřevin a zakmenění porostu  </vt:lpstr>
      <vt:lpstr>Test racionalizace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 zásoby porostu relaskopickou metodou</dc:title>
  <dc:creator>Zdeněk Adamec</dc:creator>
  <cp:lastModifiedBy>Zdeněk Adamec</cp:lastModifiedBy>
  <cp:revision>22</cp:revision>
  <dcterms:created xsi:type="dcterms:W3CDTF">2014-02-24T10:46:25Z</dcterms:created>
  <dcterms:modified xsi:type="dcterms:W3CDTF">2022-10-10T14:08:00Z</dcterms:modified>
</cp:coreProperties>
</file>