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7" r:id="rId15"/>
    <p:sldId id="266" r:id="rId16"/>
  </p:sldIdLst>
  <p:sldSz cx="12192000" cy="6858000"/>
  <p:notesSz cx="6858000" cy="9144000"/>
  <p:custDataLst>
    <p:tags r:id="rId17"/>
  </p:custDataLst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63DAB1D-87AC-45DF-B67D-E5411276847D}" v="12" dt="2021-09-08T12:26:59.6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gs" Target="tags/tag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deněk Adamec" userId="S::xadamec@mendelu.cz::48979413-9321-44a9-b75f-dfe7be1e5f0e" providerId="AD" clId="Web-{463DAB1D-87AC-45DF-B67D-E5411276847D}"/>
    <pc:docChg chg="modSld">
      <pc:chgData name="Zdeněk Adamec" userId="S::xadamec@mendelu.cz::48979413-9321-44a9-b75f-dfe7be1e5f0e" providerId="AD" clId="Web-{463DAB1D-87AC-45DF-B67D-E5411276847D}" dt="2021-09-08T12:26:59.612" v="5" actId="20577"/>
      <pc:docMkLst>
        <pc:docMk/>
      </pc:docMkLst>
      <pc:sldChg chg="modSp">
        <pc:chgData name="Zdeněk Adamec" userId="S::xadamec@mendelu.cz::48979413-9321-44a9-b75f-dfe7be1e5f0e" providerId="AD" clId="Web-{463DAB1D-87AC-45DF-B67D-E5411276847D}" dt="2021-09-08T12:26:59.612" v="5" actId="20577"/>
        <pc:sldMkLst>
          <pc:docMk/>
          <pc:sldMk cId="2724907836" sldId="256"/>
        </pc:sldMkLst>
        <pc:spChg chg="mod">
          <ac:chgData name="Zdeněk Adamec" userId="S::xadamec@mendelu.cz::48979413-9321-44a9-b75f-dfe7be1e5f0e" providerId="AD" clId="Web-{463DAB1D-87AC-45DF-B67D-E5411276847D}" dt="2021-09-08T12:26:59.612" v="5" actId="20577"/>
          <ac:spMkLst>
            <pc:docMk/>
            <pc:sldMk cId="2724907836" sldId="256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3825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1653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63397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9738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214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21063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13946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1779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0187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013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3763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584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9985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4251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831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522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1CD1D1-3508-42B1-9149-ADA1657B0CFC}" type="datetimeFigureOut">
              <a:rPr lang="cs-CZ" smtClean="0"/>
              <a:t>08.09.2021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3BC5A6-AADF-4772-A426-648AF025BB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239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Zjišťování zásoby porostu pomocí jednotných objemových křivek - JOK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Dendrometrie – cvičení 5</a:t>
            </a:r>
          </a:p>
          <a:p>
            <a:r>
              <a:rPr lang="cs-CZ" dirty="0"/>
              <a:t>Zdeněk Adamec</a:t>
            </a:r>
          </a:p>
        </p:txBody>
      </p:sp>
    </p:spTree>
    <p:extLst>
      <p:ext uri="{BB962C8B-B14F-4D97-AF65-F5344CB8AC3E}">
        <p14:creationId xmlns:p14="http://schemas.microsoft.com/office/powerpoint/2010/main" val="2724907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celkové zásoby porostu a celkové zásoby na hektar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/>
                  <a:t>Celková zásoba porostu se vypočítá jako součet zásob všech dřevin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𝑝𝑜𝑟𝑜𝑠𝑡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ř</m:t>
                              </m:r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𝑒𝑣𝑖𝑛𝑦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cs-CZ" dirty="0"/>
              </a:p>
              <a:p>
                <a:endParaRPr lang="cs-CZ" dirty="0"/>
              </a:p>
              <a:p>
                <a:r>
                  <a:rPr lang="cs-CZ" dirty="0"/>
                  <a:t>Celková zásoba na hektar se vypočítá jako podíl celkové zásoby porostu a výměry porostu</a:t>
                </a:r>
              </a:p>
              <a:p>
                <a:endParaRPr lang="cs-CZ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 b="0" i="1" smtClean="0">
                                  <a:latin typeface="Cambria Math" panose="02040503050406030204" pitchFamily="18" charset="0"/>
                                </a:rPr>
                                <m:t>𝑝𝑜𝑟𝑜𝑠𝑡</m:t>
                              </m:r>
                            </m:sub>
                          </m:sSub>
                        </m:num>
                        <m:den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42" t="-94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44395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Výpočet objemu středního kmene - </a:t>
            </a:r>
            <a:r>
              <a:rPr lang="cs-CZ" dirty="0">
                <a:latin typeface="Calibri" panose="020F0502020204030204" pitchFamily="34" charset="0"/>
              </a:rPr>
              <a:t>v̄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>
                <a:latin typeface="Calibri" panose="020F0502020204030204" pitchFamily="34" charset="0"/>
              </a:rPr>
              <a:t>̄̄</a:t>
            </a:r>
            <a:r>
              <a:rPr lang="cs-CZ" dirty="0"/>
              <a:t> (m</a:t>
            </a:r>
            <a:r>
              <a:rPr lang="cs-CZ" baseline="30000" dirty="0"/>
              <a:t>3</a:t>
            </a:r>
            <a:r>
              <a:rPr lang="cs-CZ" dirty="0"/>
              <a:t>) = celková zásoba dřeviny na zkusných plochách : počet stromů dané dřeviny na zkusných plochách</a:t>
            </a:r>
            <a:endParaRPr lang="cs-CZ" baseline="-25000" dirty="0"/>
          </a:p>
          <a:p>
            <a:endParaRPr lang="cs-CZ" dirty="0"/>
          </a:p>
          <a:p>
            <a:r>
              <a:rPr lang="cs-CZ" dirty="0"/>
              <a:t>Příklad: V</a:t>
            </a:r>
            <a:r>
              <a:rPr lang="cs-CZ" baseline="-25000" dirty="0"/>
              <a:t>JD</a:t>
            </a:r>
            <a:r>
              <a:rPr lang="cs-CZ" dirty="0"/>
              <a:t> = 34,5 m</a:t>
            </a:r>
            <a:r>
              <a:rPr lang="cs-CZ" baseline="30000" dirty="0"/>
              <a:t>3</a:t>
            </a:r>
            <a:r>
              <a:rPr lang="cs-CZ" dirty="0"/>
              <a:t>, počet jedlí na zkusných plochách = 42 =&gt; v̄ = 34,5/42 = 0,82 m</a:t>
            </a:r>
            <a:r>
              <a:rPr lang="cs-CZ" baseline="30000" dirty="0"/>
              <a:t>3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67828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242596"/>
            <a:ext cx="8596668" cy="1687804"/>
          </a:xfrm>
        </p:spPr>
        <p:txBody>
          <a:bodyPr>
            <a:normAutofit fontScale="90000"/>
          </a:bodyPr>
          <a:lstStyle/>
          <a:p>
            <a:r>
              <a:rPr lang="cs-CZ" dirty="0"/>
              <a:t>Výpočet absolutní a relativní bonity, zásoby tabulkové, redukované plochy dřeviny a porostu, zastoupení dřevin a </a:t>
            </a:r>
            <a:r>
              <a:rPr lang="cs-CZ" dirty="0" err="1"/>
              <a:t>zakmenění</a:t>
            </a:r>
            <a:r>
              <a:rPr lang="cs-CZ" dirty="0"/>
              <a:t> porostu</a:t>
            </a: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Viz prezentace do cvičení – Objemové tabulky – cvičení 4</a:t>
            </a:r>
          </a:p>
        </p:txBody>
      </p:sp>
    </p:spTree>
    <p:extLst>
      <p:ext uri="{BB962C8B-B14F-4D97-AF65-F5344CB8AC3E}">
        <p14:creationId xmlns:p14="http://schemas.microsoft.com/office/powerpoint/2010/main" val="25625475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JOK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Oproti metodě objemových tabulek je méně náročná, protože se při ní měří méně výšek</a:t>
            </a:r>
          </a:p>
          <a:p>
            <a:r>
              <a:rPr lang="cs-CZ" dirty="0"/>
              <a:t>Výšky se měří pouze pro střední (</a:t>
            </a:r>
            <a:r>
              <a:rPr lang="cs-CZ" dirty="0" err="1"/>
              <a:t>Weisseho</a:t>
            </a:r>
            <a:r>
              <a:rPr lang="cs-CZ" dirty="0"/>
              <a:t>) kmen a ne pro každý tloušťkový stupeň</a:t>
            </a:r>
          </a:p>
          <a:p>
            <a:r>
              <a:rPr lang="cs-CZ" dirty="0"/>
              <a:t>Přesnost srovnatelná s objemovými tabulkami (ve středové části JOK 0-3% na okrajových částech 8-15% =</a:t>
            </a:r>
            <a:r>
              <a:rPr lang="cs-CZ" dirty="0">
                <a:latin typeface="Calibri" panose="020F0502020204030204" pitchFamily="34" charset="0"/>
              </a:rPr>
              <a:t>&gt; snažíme se používat jen středové části JOK</a:t>
            </a:r>
            <a:r>
              <a:rPr lang="cs-CZ" dirty="0"/>
              <a:t>)</a:t>
            </a:r>
          </a:p>
          <a:p>
            <a:r>
              <a:rPr lang="cs-CZ" dirty="0"/>
              <a:t>Stejně jako objemové tabulky může být využita buď s průměrkováním naplno nebo na zkusných plochách</a:t>
            </a:r>
          </a:p>
          <a:p>
            <a:r>
              <a:rPr lang="cs-CZ" dirty="0"/>
              <a:t>Využití v mýtních porostech nebo na výzkumných plochách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57038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Zadání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zadané dřeviny stanovte zásobu pomocí JOK tabulek. Součástí výstupu bude tabulka obsahující </a:t>
            </a:r>
            <a:r>
              <a:rPr lang="cs-CZ" dirty="0" err="1"/>
              <a:t>Weisseho</a:t>
            </a:r>
            <a:r>
              <a:rPr lang="cs-CZ" dirty="0"/>
              <a:t> procento, pořadí </a:t>
            </a:r>
            <a:r>
              <a:rPr lang="cs-CZ" dirty="0" err="1"/>
              <a:t>Weisseho</a:t>
            </a:r>
            <a:r>
              <a:rPr lang="cs-CZ" dirty="0"/>
              <a:t> vzorníku, střední </a:t>
            </a:r>
            <a:r>
              <a:rPr lang="cs-CZ" dirty="0" err="1"/>
              <a:t>Weisseho</a:t>
            </a:r>
            <a:r>
              <a:rPr lang="cs-CZ" dirty="0"/>
              <a:t> tloušťku, střední </a:t>
            </a:r>
            <a:r>
              <a:rPr lang="cs-CZ" dirty="0" err="1"/>
              <a:t>Weisseho</a:t>
            </a:r>
            <a:r>
              <a:rPr lang="cs-CZ" dirty="0"/>
              <a:t> výšku a číslo JOK. Výstupem bude také graf zobrazující tloušťkovou strukturu jednotlivých dřevin. Také stanovte pro všechny dřeviny absolutní a relativní výškovou bonitu a objem středního kmene. Zásoby stanovte s kůrou i bez kůry. Zjistěte také hektarové tabulkové zásoby všech dřevin. Dopočítejte také redukované plochy dřevin a porostu, zastoupení dřevin a </a:t>
            </a:r>
            <a:r>
              <a:rPr lang="cs-CZ" dirty="0" err="1"/>
              <a:t>zakmenění</a:t>
            </a:r>
            <a:r>
              <a:rPr lang="cs-CZ" dirty="0"/>
              <a:t> porostu.</a:t>
            </a:r>
          </a:p>
          <a:p>
            <a:r>
              <a:rPr lang="cs-CZ" dirty="0"/>
              <a:t>Data v zadaném příkladu byla sbírána průměrkováním na zkusných plochách.</a:t>
            </a:r>
          </a:p>
          <a:p>
            <a:pPr lvl="0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52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Výpočet kumulativních četností tlouštěk, určení tvaru rozdělení a </a:t>
            </a:r>
            <a:r>
              <a:rPr lang="cs-CZ" dirty="0" err="1"/>
              <a:t>Weisseho</a:t>
            </a:r>
            <a:r>
              <a:rPr lang="cs-CZ" dirty="0"/>
              <a:t> procenta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 každý tloušťkový stupeň se musí stanovit kumulativní četnost (součet četností daného tloušťkového stupně a všech stupňů tenčích)</a:t>
            </a:r>
          </a:p>
          <a:p>
            <a:r>
              <a:rPr lang="cs-CZ" dirty="0"/>
              <a:t>Jednotlivé četnosti tloušťkových stupňů se také vynesou do grafu a určí se tvar rozdělení</a:t>
            </a:r>
          </a:p>
          <a:p>
            <a:r>
              <a:rPr lang="cs-CZ" dirty="0"/>
              <a:t>Podle tvaru rozdělení se určí </a:t>
            </a:r>
            <a:r>
              <a:rPr lang="cs-CZ" dirty="0" err="1"/>
              <a:t>Weisseho</a:t>
            </a:r>
            <a:r>
              <a:rPr lang="cs-CZ" dirty="0"/>
              <a:t> procento – je v taxačním průvodci (levostranné 65%, pravostranné 57% souměrné 61%, klesající 69%)</a:t>
            </a:r>
          </a:p>
          <a:p>
            <a:r>
              <a:rPr lang="cs-CZ" dirty="0" err="1"/>
              <a:t>Weisseho</a:t>
            </a:r>
            <a:r>
              <a:rPr lang="cs-CZ" dirty="0"/>
              <a:t> procento určuje, který strom je reprezentantem porostu s ohledem na střední tloušťku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9646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</a:t>
            </a:r>
            <a:r>
              <a:rPr lang="cs-CZ" dirty="0" err="1"/>
              <a:t>Weisseho</a:t>
            </a:r>
            <a:r>
              <a:rPr lang="cs-CZ" dirty="0"/>
              <a:t> vzorníku - </a:t>
            </a:r>
            <a:r>
              <a:rPr lang="cs-CZ" dirty="0" err="1"/>
              <a:t>n</a:t>
            </a:r>
            <a:r>
              <a:rPr lang="cs-CZ" baseline="-25000" dirty="0" err="1"/>
              <a:t>w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Weisseho</a:t>
            </a:r>
            <a:r>
              <a:rPr lang="cs-CZ" dirty="0"/>
              <a:t> vzorník se určí tak, že se seřadí stromy od nejtenčích po nejtlustší (v našem případě je to provedeno kumulativními četnostmi) a celkový počet stromů se vynásobí </a:t>
            </a:r>
            <a:r>
              <a:rPr lang="cs-CZ" dirty="0" err="1"/>
              <a:t>Weisseho</a:t>
            </a:r>
            <a:r>
              <a:rPr lang="cs-CZ" dirty="0"/>
              <a:t> procentem a dostanu pořadí </a:t>
            </a:r>
            <a:r>
              <a:rPr lang="cs-CZ" dirty="0" err="1"/>
              <a:t>Weisseho</a:t>
            </a:r>
            <a:r>
              <a:rPr lang="cs-CZ" dirty="0"/>
              <a:t> vzorníku</a:t>
            </a:r>
          </a:p>
          <a:p>
            <a:endParaRPr lang="cs-CZ" dirty="0"/>
          </a:p>
          <a:p>
            <a:r>
              <a:rPr lang="cs-CZ" dirty="0">
                <a:latin typeface="+mj-lt"/>
              </a:rPr>
              <a:t>Příklad: levostranné rozdělení = </a:t>
            </a:r>
            <a:r>
              <a:rPr lang="cs-CZ" dirty="0" err="1">
                <a:latin typeface="+mj-lt"/>
              </a:rPr>
              <a:t>Weisseho</a:t>
            </a:r>
            <a:r>
              <a:rPr lang="cs-CZ" dirty="0">
                <a:latin typeface="+mj-lt"/>
              </a:rPr>
              <a:t> % = 65, v porostu je 420 stromů dané dřeviny =&gt; 420*0,65 = </a:t>
            </a:r>
            <a:r>
              <a:rPr lang="cs-CZ" dirty="0" err="1">
                <a:latin typeface="+mj-lt"/>
              </a:rPr>
              <a:t>Weisseho</a:t>
            </a:r>
            <a:r>
              <a:rPr lang="cs-CZ" dirty="0">
                <a:latin typeface="+mj-lt"/>
              </a:rPr>
              <a:t> vzorník je 273. strom v pořadí</a:t>
            </a:r>
          </a:p>
        </p:txBody>
      </p:sp>
    </p:spTree>
    <p:extLst>
      <p:ext uri="{BB962C8B-B14F-4D97-AF65-F5344CB8AC3E}">
        <p14:creationId xmlns:p14="http://schemas.microsoft.com/office/powerpoint/2010/main" val="338058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střední tloušťky </a:t>
            </a:r>
            <a:r>
              <a:rPr lang="cs-CZ" dirty="0" err="1"/>
              <a:t>Weisseho</a:t>
            </a:r>
            <a:r>
              <a:rPr lang="cs-CZ" dirty="0"/>
              <a:t> kmene </a:t>
            </a:r>
            <a:r>
              <a:rPr lang="cs-CZ" dirty="0" err="1"/>
              <a:t>d</a:t>
            </a:r>
            <a:r>
              <a:rPr lang="cs-CZ" baseline="-25000" dirty="0" err="1"/>
              <a:t>w</a:t>
            </a:r>
            <a:endParaRPr lang="cs-CZ" baseline="-25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Určíme, ve kterém tloušťkovém stupni leží podle pořadí </a:t>
            </a:r>
            <a:r>
              <a:rPr lang="cs-CZ" dirty="0" err="1"/>
              <a:t>Weisseho</a:t>
            </a:r>
            <a:r>
              <a:rPr lang="cs-CZ" dirty="0"/>
              <a:t> kmen</a:t>
            </a:r>
          </a:p>
          <a:p>
            <a:r>
              <a:rPr lang="cs-CZ" dirty="0"/>
              <a:t>Protože známe počet kmenů v tloušťkovém stupni i rozsah tlouštěk tohoto stupně, tak můžeme provést interpolaci </a:t>
            </a:r>
          </a:p>
          <a:p>
            <a:r>
              <a:rPr lang="cs-CZ" dirty="0"/>
              <a:t>Nesmíme zapomenout, že označení tloušťkové stupně je jeho středem a musíme provádět interpolaci vždy od počátku rozsahu tloušťkového stupně</a:t>
            </a:r>
          </a:p>
          <a:p>
            <a:r>
              <a:rPr lang="cs-CZ" dirty="0"/>
              <a:t>příklad: </a:t>
            </a:r>
            <a:r>
              <a:rPr lang="cs-CZ" dirty="0" err="1"/>
              <a:t>Weisseho</a:t>
            </a:r>
            <a:r>
              <a:rPr lang="cs-CZ" dirty="0"/>
              <a:t> kmen je 273. v pořadí=&gt; leží v tloušťkovém stupni 28 (rozsah </a:t>
            </a:r>
            <a:r>
              <a:rPr lang="cs-CZ" dirty="0" err="1"/>
              <a:t>tl</a:t>
            </a:r>
            <a:r>
              <a:rPr lang="cs-CZ" dirty="0"/>
              <a:t>. stupně je 26,1-30 cm a 220. až 292. strom)</a:t>
            </a:r>
          </a:p>
          <a:p>
            <a:r>
              <a:rPr lang="cs-CZ" dirty="0" err="1"/>
              <a:t>d</a:t>
            </a:r>
            <a:r>
              <a:rPr lang="cs-CZ" baseline="-25000" dirty="0" err="1"/>
              <a:t>w</a:t>
            </a:r>
            <a:r>
              <a:rPr lang="cs-CZ" dirty="0"/>
              <a:t>= (</a:t>
            </a:r>
            <a:r>
              <a:rPr lang="cs-CZ" dirty="0" err="1"/>
              <a:t>n</a:t>
            </a:r>
            <a:r>
              <a:rPr lang="cs-CZ" baseline="-25000" dirty="0" err="1"/>
              <a:t>w</a:t>
            </a:r>
            <a:r>
              <a:rPr lang="cs-CZ" dirty="0" err="1"/>
              <a:t>-n</a:t>
            </a:r>
            <a:r>
              <a:rPr lang="cs-CZ" baseline="-25000" dirty="0" err="1"/>
              <a:t>min</a:t>
            </a:r>
            <a:r>
              <a:rPr lang="cs-CZ" dirty="0"/>
              <a:t>)/(</a:t>
            </a:r>
            <a:r>
              <a:rPr lang="cs-CZ" dirty="0" err="1"/>
              <a:t>n</a:t>
            </a:r>
            <a:r>
              <a:rPr lang="cs-CZ" baseline="-25000" dirty="0" err="1"/>
              <a:t>max</a:t>
            </a:r>
            <a:r>
              <a:rPr lang="cs-CZ" dirty="0" err="1"/>
              <a:t>-n</a:t>
            </a:r>
            <a:r>
              <a:rPr lang="cs-CZ" baseline="-25000" dirty="0" err="1"/>
              <a:t>min</a:t>
            </a:r>
            <a:r>
              <a:rPr lang="cs-CZ" dirty="0"/>
              <a:t>)*4+d</a:t>
            </a:r>
            <a:r>
              <a:rPr lang="cs-CZ" baseline="-25000" dirty="0"/>
              <a:t>min</a:t>
            </a:r>
            <a:r>
              <a:rPr lang="cs-CZ" dirty="0"/>
              <a:t> = (273-220)/(292-220)*4+26,1=29,0 cm</a:t>
            </a:r>
          </a:p>
          <a:p>
            <a:r>
              <a:rPr lang="cs-CZ" dirty="0"/>
              <a:t>Násobíme při interpolaci 4, protože rozsah tloušťkové stupně je 4 cm, pokud by byl rozsah 2 cm, tak by se násobilo 2.</a:t>
            </a:r>
          </a:p>
        </p:txBody>
      </p:sp>
    </p:spTree>
    <p:extLst>
      <p:ext uri="{BB962C8B-B14F-4D97-AF65-F5344CB8AC3E}">
        <p14:creationId xmlns:p14="http://schemas.microsoft.com/office/powerpoint/2010/main" val="2686396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Určení střední výšky </a:t>
            </a:r>
            <a:r>
              <a:rPr lang="cs-CZ" dirty="0" err="1"/>
              <a:t>Weisseho</a:t>
            </a:r>
            <a:r>
              <a:rPr lang="cs-CZ" dirty="0"/>
              <a:t> kmene - h</a:t>
            </a:r>
            <a:r>
              <a:rPr lang="cs-CZ" baseline="-25000" dirty="0"/>
              <a:t>w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Střední výška se určí tak, že se v porostu vyhledají stromy v tloušťkovém stupni se střední tloušťkou a stromy v intervalu ± 4 cm (sousední tloušťkové stupně) a na těchto stromech se změří v průměru 10 – 20 výšek (čím větší a více heterogenní je porost, tím více výšek je nutné změřit – i více než 20)</a:t>
            </a:r>
          </a:p>
          <a:p>
            <a:r>
              <a:rPr lang="cs-CZ" dirty="0"/>
              <a:t>Střední výška h</a:t>
            </a:r>
            <a:r>
              <a:rPr lang="cs-CZ" baseline="-25000" dirty="0"/>
              <a:t>w</a:t>
            </a:r>
            <a:r>
              <a:rPr lang="cs-CZ" dirty="0"/>
              <a:t> se spočítá jako průměrná hodnota z takto zjištěných výšek</a:t>
            </a:r>
          </a:p>
        </p:txBody>
      </p:sp>
    </p:spTree>
    <p:extLst>
      <p:ext uri="{BB962C8B-B14F-4D97-AF65-F5344CB8AC3E}">
        <p14:creationId xmlns:p14="http://schemas.microsoft.com/office/powerpoint/2010/main" val="29982414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Stanovení čísla JOK a zjištění objemu jednotlivých stromů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Číslo JOK se zjistí podle střední tloušťky </a:t>
            </a:r>
            <a:r>
              <a:rPr lang="cs-CZ" dirty="0" err="1"/>
              <a:t>d</a:t>
            </a:r>
            <a:r>
              <a:rPr lang="cs-CZ" baseline="-25000" dirty="0" err="1"/>
              <a:t>w</a:t>
            </a:r>
            <a:r>
              <a:rPr lang="cs-CZ" dirty="0"/>
              <a:t> a střední výšky h</a:t>
            </a:r>
            <a:r>
              <a:rPr lang="cs-CZ" baseline="-25000" dirty="0"/>
              <a:t>w</a:t>
            </a:r>
            <a:r>
              <a:rPr lang="cs-CZ" dirty="0"/>
              <a:t> v tabulkách JOK z grafu</a:t>
            </a:r>
          </a:p>
          <a:p>
            <a:r>
              <a:rPr lang="cs-CZ" dirty="0"/>
              <a:t>Objem jednotlivého stromu se zjistí tak, že si pro danou dřevinu vyberu tabulku JOK, jejíž rozsah obsahuje i zjištěné číslo JOK</a:t>
            </a:r>
          </a:p>
          <a:p>
            <a:r>
              <a:rPr lang="cs-CZ" dirty="0"/>
              <a:t>V tabulkách jsou uvedeny pro jednotlivé tloušťkové stupně objemy jednotlivých stromů pro všechna uvedená čísla JOK </a:t>
            </a:r>
          </a:p>
        </p:txBody>
      </p:sp>
    </p:spTree>
    <p:extLst>
      <p:ext uri="{BB962C8B-B14F-4D97-AF65-F5344CB8AC3E}">
        <p14:creationId xmlns:p14="http://schemas.microsoft.com/office/powerpoint/2010/main" val="1262717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7334" y="317241"/>
            <a:ext cx="8596668" cy="1613159"/>
          </a:xfrm>
        </p:spPr>
        <p:txBody>
          <a:bodyPr>
            <a:normAutofit fontScale="90000"/>
          </a:bodyPr>
          <a:lstStyle/>
          <a:p>
            <a:r>
              <a:rPr lang="cs-CZ" dirty="0"/>
              <a:t>Výpočet zásoby dřeviny v tloušťkovém stupni, zásoby na zkusných plochách, na hektar a na celý porost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677333" y="2160589"/>
                <a:ext cx="8754049" cy="3880773"/>
              </a:xfrm>
            </p:spPr>
            <p:txBody>
              <a:bodyPr>
                <a:noAutofit/>
              </a:bodyPr>
              <a:lstStyle/>
              <a:p>
                <a:r>
                  <a:rPr lang="cs-CZ" dirty="0"/>
                  <a:t>Výpočet zásoby v tloušťkovém stupni se provede tak, že se vynásobí objem jednotlivého kmene s počtem kmenů v tloušťkovém stupni</a:t>
                </a:r>
              </a:p>
              <a:p>
                <a:r>
                  <a:rPr lang="cs-CZ" dirty="0"/>
                  <a:t>Příklad: objem jednotlivého kmene (d=18 cm) = 0,22 m</a:t>
                </a:r>
                <a:r>
                  <a:rPr lang="cs-CZ" baseline="30000" dirty="0"/>
                  <a:t>3</a:t>
                </a:r>
                <a:r>
                  <a:rPr lang="cs-CZ" dirty="0"/>
                  <a:t>, počet stromů v tloušťkovém stupni = 15 =&gt; zásoba v tloušťkovém stupni 0,22*15 = 3,3 m</a:t>
                </a:r>
                <a:r>
                  <a:rPr lang="cs-CZ" baseline="30000" dirty="0"/>
                  <a:t>3</a:t>
                </a:r>
              </a:p>
              <a:p>
                <a:r>
                  <a:rPr lang="cs-CZ" dirty="0"/>
                  <a:t>Zásoba dřeviny na zkusných plochách (ZP) se vypočítá jako součet zásob v jednotlivých tloušťkových stupních</a:t>
                </a:r>
              </a:p>
              <a:p>
                <a:r>
                  <a:rPr lang="cs-CZ" dirty="0"/>
                  <a:t>Zásoba dřeviny na hektar se vypočítá jako podíl zásoby dřeviny na zkusných plochách a výměry zkusných ploch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𝑒𝑣𝑖𝑛𝑦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cs-CZ">
                              <a:latin typeface="Cambria Math" panose="02040503050406030204" pitchFamily="18" charset="0"/>
                            </a:rPr>
                            <m:t>𝑎</m:t>
                          </m:r>
                        </m:sub>
                      </m:sSub>
                      <m:r>
                        <a:rPr lang="cs-CZ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ř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𝑒𝑣𝑖𝑛𝑦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 (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𝑍𝑃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cs-CZ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𝑃</m:t>
                              </m:r>
                            </m:e>
                            <m:sub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𝑍𝑃</m:t>
                              </m:r>
                              <m:r>
                                <a:rPr lang="cs-CZ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cs-CZ" dirty="0"/>
              </a:p>
              <a:p>
                <a:r>
                  <a:rPr lang="cs-CZ" dirty="0"/>
                  <a:t>Zásoba dřeviny na porost se vypočítá jako součin zásoby dřeviny na hektar a výměry porostu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𝑒𝑣𝑖𝑛𝑦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/</m:t>
                          </m:r>
                          <m:r>
                            <a:rPr lang="cs-CZ" b="0" i="1" smtClean="0">
                              <a:latin typeface="Cambria Math" panose="02040503050406030204" pitchFamily="18" charset="0"/>
                            </a:rPr>
                            <m:t>𝑝𝑜𝑟𝑜𝑠𝑡</m:t>
                          </m:r>
                        </m:sub>
                      </m:sSub>
                      <m:r>
                        <a:rPr lang="cs-CZ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cs-CZ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𝑑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ř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𝑒𝑣𝑖𝑛𝑦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h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𝑎</m:t>
                          </m:r>
                          <m:r>
                            <a:rPr lang="cs-CZ" i="1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∗</m:t>
                      </m:r>
                      <m:r>
                        <a:rPr lang="cs-CZ" b="0" i="1" smtClean="0">
                          <a:latin typeface="Cambria Math" panose="02040503050406030204" pitchFamily="18" charset="0"/>
                        </a:rPr>
                        <m:t>𝑃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3" y="2160589"/>
                <a:ext cx="8754049" cy="3880773"/>
              </a:xfrm>
              <a:blipFill>
                <a:blip r:embed="rId2"/>
                <a:stretch>
                  <a:fillRect l="-139" t="-942" b="-10518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60639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8.0&quot;&gt;&lt;object type=&quot;1&quot; unique_id=&quot;10001&quot;&gt;&lt;object type=&quot;8&quot; unique_id=&quot;10310&quot;&gt;&lt;/object&gt;&lt;object type=&quot;2&quot; unique_id=&quot;10311&quot;&gt;&lt;object type=&quot;3&quot; unique_id=&quot;10312&quot;&gt;&lt;property id=&quot;20148&quot; value=&quot;5&quot;/&gt;&lt;property id=&quot;20300&quot; value=&quot;Slide 1 - &amp;quot;Zjišťování zásoby porostu pomocí jednotných objemových křivek - JOK&amp;quot;&quot;/&gt;&lt;property id=&quot;20307&quot; value=&quot;256&quot;/&gt;&lt;/object&gt;&lt;object type=&quot;3&quot; unique_id=&quot;10313&quot;&gt;&lt;property id=&quot;20148&quot; value=&quot;5&quot;/&gt;&lt;property id=&quot;20300&quot; value=&quot;Slide 2 - &amp;quot;Metoda JOK&amp;quot;&quot;/&gt;&lt;property id=&quot;20307&quot; value=&quot;257&quot;/&gt;&lt;/object&gt;&lt;object type=&quot;3&quot; unique_id=&quot;10314&quot;&gt;&lt;property id=&quot;20148&quot; value=&quot;5&quot;/&gt;&lt;property id=&quot;20300&quot; value=&quot;Slide 3 - &amp;quot;Zadání&amp;quot;&quot;/&gt;&lt;property id=&quot;20307&quot; value=&quot;258&quot;/&gt;&lt;/object&gt;&lt;object type=&quot;3&quot; unique_id=&quot;10315&quot;&gt;&lt;property id=&quot;20148&quot; value=&quot;5&quot;/&gt;&lt;property id=&quot;20300&quot; value=&quot;Slide 4 - &amp;quot;Výpočet kumulativních četností tlouštěk, určení tvaru rozdělení a Weisseho procenta&amp;quot;&quot;/&gt;&lt;property id=&quot;20307&quot; value=&quot;259&quot;/&gt;&lt;/object&gt;&lt;object type=&quot;3&quot; unique_id=&quot;10316&quot;&gt;&lt;property id=&quot;20148&quot; value=&quot;5&quot;/&gt;&lt;property id=&quot;20300&quot; value=&quot;Slide 5 - &amp;quot;Určení Weisseho vzorníku - nw&amp;quot;&quot;/&gt;&lt;property id=&quot;20307&quot; value=&quot;260&quot;/&gt;&lt;/object&gt;&lt;object type=&quot;3&quot; unique_id=&quot;10317&quot;&gt;&lt;property id=&quot;20148&quot; value=&quot;5&quot;/&gt;&lt;property id=&quot;20300&quot; value=&quot;Slide 6 - &amp;quot;Určení střední tloušťky Weisseho kmene dw&amp;quot;&quot;/&gt;&lt;property id=&quot;20307&quot; value=&quot;261&quot;/&gt;&lt;/object&gt;&lt;object type=&quot;3&quot; unique_id=&quot;10318&quot;&gt;&lt;property id=&quot;20148&quot; value=&quot;5&quot;/&gt;&lt;property id=&quot;20300&quot; value=&quot;Slide 7 - &amp;quot;Určení střední výšky Weisseho kmene - hw&amp;quot;&quot;/&gt;&lt;property id=&quot;20307&quot; value=&quot;262&quot;/&gt;&lt;/object&gt;&lt;object type=&quot;3&quot; unique_id=&quot;10319&quot;&gt;&lt;property id=&quot;20148&quot; value=&quot;5&quot;/&gt;&lt;property id=&quot;20300&quot; value=&quot;Slide 8 - &amp;quot;Stanovení čísla JOK a zjištění objemu jednotlivých stromů&amp;quot;&quot;/&gt;&lt;property id=&quot;20307&quot; value=&quot;263&quot;/&gt;&lt;/object&gt;&lt;object type=&quot;3&quot; unique_id=&quot;10320&quot;&gt;&lt;property id=&quot;20148&quot; value=&quot;5&quot;/&gt;&lt;property id=&quot;20300&quot; value=&quot;Slide 9 - &amp;quot;Výpočet objemu v tloušťkovém stupni, zásoby dřeviny na celý porost a zásoby dřeviny na hektar&amp;quot;&quot;/&gt;&lt;property id=&quot;20307&quot; value=&quot;264&quot;/&gt;&lt;/object&gt;&lt;object type=&quot;3&quot; unique_id=&quot;10321&quot;&gt;&lt;property id=&quot;20148&quot; value=&quot;5&quot;/&gt;&lt;property id=&quot;20300&quot; value=&quot;Slide 10 - &amp;quot;Výpočet celkové zásoby porostu a zásoby na hektar&amp;quot;&quot;/&gt;&lt;property id=&quot;20307&quot; value=&quot;265&quot;/&gt;&lt;/object&gt;&lt;object type=&quot;3&quot; unique_id=&quot;10322&quot;&gt;&lt;property id=&quot;20148&quot; value=&quot;5&quot;/&gt;&lt;property id=&quot;20300&quot; value=&quot;Slide 11 - &amp;quot;Výpočet zásoby tabulkové, redukované plochy dřeviny a porostu, zastoupení dřevin a zakmenění porostu&amp;quot;&quot;/&gt;&lt;property id=&quot;20307&quot; value=&quot;26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DB74DD5FCD551418776220A6799596C" ma:contentTypeVersion="4" ma:contentTypeDescription="Vytvoří nový dokument" ma:contentTypeScope="" ma:versionID="5282d977f292136cae0389f8b12e3b17">
  <xsd:schema xmlns:xsd="http://www.w3.org/2001/XMLSchema" xmlns:xs="http://www.w3.org/2001/XMLSchema" xmlns:p="http://schemas.microsoft.com/office/2006/metadata/properties" xmlns:ns2="1d4e02d5-333d-46a3-ad23-fa990da948c9" targetNamespace="http://schemas.microsoft.com/office/2006/metadata/properties" ma:root="true" ma:fieldsID="992e5a08e8e7855f6eba0ae568fb3546" ns2:_="">
    <xsd:import namespace="1d4e02d5-333d-46a3-ad23-fa990da948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4e02d5-333d-46a3-ad23-fa990da948c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501615-B49E-4201-827C-302BE150E053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EB5DDE3-09E8-4219-9F7E-76D343FD033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D22DE30-4727-4010-8CFF-CBD8903E34B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4e02d5-333d-46a3-ad23-fa990da948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245</TotalTime>
  <Words>821</Words>
  <Application>Microsoft Office PowerPoint</Application>
  <PresentationFormat>Širokoúhlá obrazovka</PresentationFormat>
  <Paragraphs>57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Faseta</vt:lpstr>
      <vt:lpstr>Zjišťování zásoby porostu pomocí jednotných objemových křivek - JOK</vt:lpstr>
      <vt:lpstr>Metoda JOK</vt:lpstr>
      <vt:lpstr>Zadání</vt:lpstr>
      <vt:lpstr>Výpočet kumulativních četností tlouštěk, určení tvaru rozdělení a Weisseho procenta</vt:lpstr>
      <vt:lpstr>Určení Weisseho vzorníku - nw</vt:lpstr>
      <vt:lpstr>Určení střední tloušťky Weisseho kmene dw</vt:lpstr>
      <vt:lpstr>Určení střední výšky Weisseho kmene - hw</vt:lpstr>
      <vt:lpstr>Stanovení čísla JOK a zjištění objemu jednotlivých stromů</vt:lpstr>
      <vt:lpstr>Výpočet zásoby dřeviny v tloušťkovém stupni, zásoby na zkusných plochách, na hektar a na celý porost</vt:lpstr>
      <vt:lpstr>Výpočet celkové zásoby porostu a celkové zásoby na hektar</vt:lpstr>
      <vt:lpstr>Výpočet objemu středního kmene - v̄</vt:lpstr>
      <vt:lpstr>Výpočet absolutní a relativní bonity, zásoby tabulkové, redukované plochy dřeviny a porostu, zastoupení dřevin a zakmenění porostu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Zjišťování zásoby porostu pomocí jednotných objemových křivek - JOK</dc:title>
  <dc:creator>Zdeněk Adamec</dc:creator>
  <cp:lastModifiedBy>Zdeněk Adamec</cp:lastModifiedBy>
  <cp:revision>27</cp:revision>
  <dcterms:created xsi:type="dcterms:W3CDTF">2014-03-13T09:17:48Z</dcterms:created>
  <dcterms:modified xsi:type="dcterms:W3CDTF">2021-09-08T12:27:00Z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0x010100EDB74DD5FCD551418776220A6799596C</vt:lpwstr>
  </property>
</Properties>
</file>