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custDataLst>
    <p:tags r:id="rId22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A65B0A-457B-46C0-ADC6-A7CF842679E5}" v="9" dt="2021-09-08T12:26:41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44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ěk Adamec" userId="S::xadamec@mendelu.cz::48979413-9321-44a9-b75f-dfe7be1e5f0e" providerId="AD" clId="Web-{69A65B0A-457B-46C0-ADC6-A7CF842679E5}"/>
    <pc:docChg chg="modSld">
      <pc:chgData name="Zdeněk Adamec" userId="S::xadamec@mendelu.cz::48979413-9321-44a9-b75f-dfe7be1e5f0e" providerId="AD" clId="Web-{69A65B0A-457B-46C0-ADC6-A7CF842679E5}" dt="2021-09-08T12:26:41.024" v="3" actId="20577"/>
      <pc:docMkLst>
        <pc:docMk/>
      </pc:docMkLst>
      <pc:sldChg chg="modSp">
        <pc:chgData name="Zdeněk Adamec" userId="S::xadamec@mendelu.cz::48979413-9321-44a9-b75f-dfe7be1e5f0e" providerId="AD" clId="Web-{69A65B0A-457B-46C0-ADC6-A7CF842679E5}" dt="2021-09-08T12:26:41.024" v="3" actId="20577"/>
        <pc:sldMkLst>
          <pc:docMk/>
          <pc:sldMk cId="2010775534" sldId="256"/>
        </pc:sldMkLst>
        <pc:spChg chg="mod">
          <ac:chgData name="Zdeněk Adamec" userId="S::xadamec@mendelu.cz::48979413-9321-44a9-b75f-dfe7be1e5f0e" providerId="AD" clId="Web-{69A65B0A-457B-46C0-ADC6-A7CF842679E5}" dt="2021-09-08T12:26:41.024" v="3" actId="20577"/>
          <ac:spMkLst>
            <pc:docMk/>
            <pc:sldMk cId="2010775534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60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76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6765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1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39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683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723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46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64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21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11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8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73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68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11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95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7DCB3-4902-4044-8A99-4748FD5E5C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05491A-7F92-4CA7-8AE1-B54ED0BA9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02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Zjišťování zásoby porostu pomocí objemových tabulek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Dendrometrie – cvičení 4</a:t>
            </a:r>
          </a:p>
          <a:p>
            <a:r>
              <a:rPr lang="cs-CZ" dirty="0"/>
              <a:t>Zdeněk Adamec</a:t>
            </a:r>
          </a:p>
        </p:txBody>
      </p:sp>
    </p:spTree>
    <p:extLst>
      <p:ext uri="{BB962C8B-B14F-4D97-AF65-F5344CB8AC3E}">
        <p14:creationId xmlns:p14="http://schemas.microsoft.com/office/powerpoint/2010/main" val="2010775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bonity dřeviny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Bonita udává produkční schopnost dřeviny na daném stanovišti</a:t>
            </a:r>
          </a:p>
          <a:p>
            <a:r>
              <a:rPr lang="cs-CZ" dirty="0"/>
              <a:t>vyjádření v absolutních jednotkách – Absolutní Výšková Bonita – AVB – udává průměrnou výšku porostu ve standardním věku (v našich podmínkách 100 let)</a:t>
            </a:r>
          </a:p>
          <a:p>
            <a:r>
              <a:rPr lang="cs-CZ" dirty="0"/>
              <a:t>Vyjádření v relativních jednotkách – Relativní Výšková Bonita – RVB – vyjadřuje produkční schopnost stanoviště v relativních bezrozměrných hodnotách na stupnici +1 až do -9 </a:t>
            </a:r>
          </a:p>
          <a:p>
            <a:r>
              <a:rPr lang="cs-CZ" dirty="0"/>
              <a:t>RVB se využívá často pro srovnání produkčních schopností dřeviny na různých stanovištích</a:t>
            </a:r>
          </a:p>
          <a:p>
            <a:r>
              <a:rPr lang="cs-CZ" dirty="0"/>
              <a:t>Stanovení bonity se provádí na základě znalosti střední výšky a věku porostu v taxačních tabulkách </a:t>
            </a:r>
          </a:p>
        </p:txBody>
      </p:sp>
    </p:spTree>
    <p:extLst>
      <p:ext uri="{BB962C8B-B14F-4D97-AF65-F5344CB8AC3E}">
        <p14:creationId xmlns:p14="http://schemas.microsoft.com/office/powerpoint/2010/main" val="1262259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bonity dřeviny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Taxační tabulky vytvořeny pro 13 základních druhů dřevin (SM, BO, JD, MD, DG, BK, DB, JS, HB, AK, BR, OL, TP) – ostatní se vyhledávají podle nejpodobnějších dřevin</a:t>
            </a:r>
          </a:p>
          <a:p>
            <a:r>
              <a:rPr lang="cs-CZ" dirty="0"/>
              <a:t>JL, OR, PL – podle DB</a:t>
            </a:r>
          </a:p>
          <a:p>
            <a:r>
              <a:rPr lang="cs-CZ" dirty="0"/>
              <a:t>JV, KL, BB, BRK, MK, TR, HR, JB, LP – podle BK</a:t>
            </a:r>
          </a:p>
          <a:p>
            <a:r>
              <a:rPr lang="cs-CZ" dirty="0"/>
              <a:t>JR – podle BR</a:t>
            </a:r>
          </a:p>
          <a:p>
            <a:r>
              <a:rPr lang="cs-CZ" dirty="0"/>
              <a:t>OS, TPC, JIV, VR – podle TP</a:t>
            </a:r>
          </a:p>
          <a:p>
            <a:r>
              <a:rPr lang="cs-CZ" dirty="0"/>
              <a:t>Příklad: SM 70 let, střední výška h̄ = 28 m ………………AVB 32, RVB 2</a:t>
            </a:r>
          </a:p>
        </p:txBody>
      </p:sp>
    </p:spTree>
    <p:extLst>
      <p:ext uri="{BB962C8B-B14F-4D97-AF65-F5344CB8AC3E}">
        <p14:creationId xmlns:p14="http://schemas.microsoft.com/office/powerpoint/2010/main" val="1262059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tabulkové zásoby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Tabulková zásoba je zásoba plně zakmeněného, plně zapojeného, stejnorodého, stejnověkého porostu se zastoupením dřeviny 100 % na ploše 1 hektaru (označení </a:t>
            </a:r>
            <a:r>
              <a:rPr lang="cs-CZ" dirty="0" err="1"/>
              <a:t>V</a:t>
            </a:r>
            <a:r>
              <a:rPr lang="cs-CZ" baseline="-25000" dirty="0" err="1"/>
              <a:t>tab</a:t>
            </a:r>
            <a:r>
              <a:rPr lang="cs-CZ" dirty="0"/>
              <a:t>/ha)</a:t>
            </a:r>
          </a:p>
          <a:p>
            <a:r>
              <a:rPr lang="cs-CZ" dirty="0"/>
              <a:t>Určuje se z taxačních tabulek za pomocí střední výšky a střední tloušťky dřeviny</a:t>
            </a:r>
          </a:p>
          <a:p>
            <a:r>
              <a:rPr lang="cs-CZ" dirty="0"/>
              <a:t>Tabulkové zásoby opět pouze pro 13 dřevin a pro ostatní dřeviny platí stejné pravidlo pro přiřazování k jiné dřevině jako u určování bonity</a:t>
            </a:r>
          </a:p>
          <a:p>
            <a:r>
              <a:rPr lang="cs-CZ" dirty="0"/>
              <a:t>Příklad: BO střední výška h̄ = 25 m, střední tloušťka d̄ =30 cm…….</a:t>
            </a:r>
            <a:r>
              <a:rPr lang="cs-CZ" dirty="0" err="1"/>
              <a:t>V</a:t>
            </a:r>
            <a:r>
              <a:rPr lang="cs-CZ" baseline="-25000" dirty="0" err="1"/>
              <a:t>tab</a:t>
            </a:r>
            <a:r>
              <a:rPr lang="cs-CZ" dirty="0"/>
              <a:t>/ha = 440 m</a:t>
            </a:r>
            <a:r>
              <a:rPr lang="cs-CZ" baseline="30000" dirty="0"/>
              <a:t>3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2018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Redukovaná plocha dřeviny (RPD) a porostu (RPP)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4353333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Redukovaná plocha je plocha, kterou skutečně zaujímají stromy všech dřevin na celé ploše porostu</a:t>
                </a:r>
              </a:p>
              <a:p>
                <a:r>
                  <a:rPr lang="cs-CZ" dirty="0"/>
                  <a:t>Skutečnou plochu porostu tak lze tedy rozdělit na redukovanou plochu porostu a redukovanou holinu</a:t>
                </a:r>
              </a:p>
              <a:p>
                <a:r>
                  <a:rPr lang="cs-CZ" dirty="0"/>
                  <a:t>Redukovaná plocha porostu se vypočítá jakou součet redukovaných ploch všech dřevin</a:t>
                </a:r>
              </a:p>
              <a:p>
                <a:pPr marL="457200" lvl="8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600" i="1">
                          <a:latin typeface="Cambria Math" panose="02040503050406030204" pitchFamily="18" charset="0"/>
                        </a:rPr>
                        <m:t>𝑅𝑃𝑃</m:t>
                      </m:r>
                      <m:r>
                        <a:rPr lang="cs-CZ" sz="16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𝑅𝑃𝐷</m:t>
                          </m:r>
                        </m:e>
                      </m:nary>
                    </m:oMath>
                  </m:oMathPara>
                </a14:m>
                <a:endParaRPr lang="cs-CZ" sz="1600" dirty="0"/>
              </a:p>
              <a:p>
                <a:r>
                  <a:rPr lang="cs-CZ" dirty="0"/>
                  <a:t>Redukovaná plocha dřeviny se vypočítá jako podíl celkové skutečné zásoby dřeviny na porost a tabulkové zásoby dřeviny na hektar</a:t>
                </a:r>
              </a:p>
              <a:p>
                <a:endParaRPr lang="cs-CZ" dirty="0"/>
              </a:p>
              <a:p>
                <a:pPr marL="3200400" lvl="7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𝑅𝑃𝐷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</a:rPr>
                                <m:t>𝑠𝑘𝑢𝑡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𝑝𝑜𝑟𝑜𝑠𝑡</m:t>
                          </m:r>
                        </m:num>
                        <m:den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</a:rPr>
                                <m:t>𝑡𝑎𝑏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cs-CZ" sz="1000" dirty="0"/>
              </a:p>
              <a:p>
                <a:endParaRPr lang="cs-CZ" dirty="0"/>
              </a:p>
              <a:p>
                <a:endParaRPr lang="cs-CZ" dirty="0"/>
              </a:p>
              <a:p>
                <a:pPr marL="3200400" lvl="7" indent="0">
                  <a:buNone/>
                </a:pPr>
                <a:endParaRPr lang="cs-CZ" sz="1600" b="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4353333"/>
              </a:xfrm>
              <a:blipFill rotWithShape="0">
                <a:blip r:embed="rId2"/>
                <a:stretch>
                  <a:fillRect l="-142" t="-839" r="-1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446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Redukovaná plocha dřeviny (RPD) a porostu (RPP)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Alternativou výpočtu redukované plochy porostu je součin skutečné plochy porostu a zakmenění </a:t>
                </a:r>
              </a:p>
              <a:p>
                <a:pPr marL="3200400" lvl="7" indent="0">
                  <a:buNone/>
                </a:pPr>
                <a:r>
                  <a:rPr lang="cs-CZ" sz="1800" b="0" dirty="0"/>
                  <a:t>	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𝑅𝑃𝑃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𝑆𝑃𝑃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∗ </m:t>
                    </m:r>
                    <m:r>
                      <m:rPr>
                        <m:sty m:val="p"/>
                      </m:rPr>
                      <a:rPr lang="el-GR" sz="2000" b="0" i="1" smtClean="0">
                        <a:latin typeface="Cambria Math" panose="02040503050406030204" pitchFamily="18" charset="0"/>
                      </a:rPr>
                      <m:t>ρ</m:t>
                    </m:r>
                  </m:oMath>
                </a14:m>
                <a:endParaRPr lang="cs-CZ" sz="1800" b="0" dirty="0"/>
              </a:p>
              <a:p>
                <a:pPr marL="3200400" lvl="7" indent="0">
                  <a:buNone/>
                </a:pPr>
                <a:endParaRPr lang="cs-CZ" sz="1800" b="0" dirty="0"/>
              </a:p>
              <a:p>
                <a:r>
                  <a:rPr lang="cs-CZ" dirty="0"/>
                  <a:t>Pokud chceme dopočítat i RPD, tak je nutné ještě RPP vynásobit zastoupením dřeviny</a:t>
                </a:r>
              </a:p>
              <a:p>
                <a:endParaRPr lang="cs-CZ" dirty="0"/>
              </a:p>
              <a:p>
                <a:pPr marL="3200400" lvl="7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𝑅𝑃𝐷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𝑅𝑃𝑃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𝑧𝑎𝑠𝑡𝑜𝑢𝑝𝑒𝑛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í</m:t>
                      </m:r>
                    </m:oMath>
                  </m:oMathPara>
                </a14:m>
                <a:endParaRPr lang="cs-CZ" sz="2000" b="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 r="-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835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Redukovaná plocha dřeviny (RPD) a porostu (RPP)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DB </a:t>
            </a:r>
            <a:r>
              <a:rPr lang="cs-CZ" dirty="0" err="1"/>
              <a:t>V</a:t>
            </a:r>
            <a:r>
              <a:rPr lang="cs-CZ" baseline="-25000" dirty="0" err="1"/>
              <a:t>skut</a:t>
            </a:r>
            <a:r>
              <a:rPr lang="cs-CZ" dirty="0"/>
              <a:t>/porost = 277 m</a:t>
            </a:r>
            <a:r>
              <a:rPr lang="cs-CZ" baseline="30000" dirty="0"/>
              <a:t>3</a:t>
            </a:r>
            <a:r>
              <a:rPr lang="cs-CZ" dirty="0"/>
              <a:t>, </a:t>
            </a:r>
            <a:r>
              <a:rPr lang="cs-CZ" dirty="0" err="1"/>
              <a:t>V</a:t>
            </a:r>
            <a:r>
              <a:rPr lang="cs-CZ" baseline="-25000" dirty="0" err="1"/>
              <a:t>tab</a:t>
            </a:r>
            <a:r>
              <a:rPr lang="cs-CZ" dirty="0"/>
              <a:t>/ha = 240 m</a:t>
            </a:r>
            <a:r>
              <a:rPr lang="cs-CZ" baseline="30000" dirty="0"/>
              <a:t>3</a:t>
            </a:r>
            <a:r>
              <a:rPr lang="cs-CZ" dirty="0"/>
              <a:t>/ha………. RPD = 1,15 ha</a:t>
            </a:r>
          </a:p>
          <a:p>
            <a:pPr marL="0" indent="0">
              <a:buNone/>
            </a:pPr>
            <a:endParaRPr lang="cs-CZ" dirty="0"/>
          </a:p>
          <a:p>
            <a:r>
              <a:rPr lang="el-GR" dirty="0"/>
              <a:t>ρ</a:t>
            </a:r>
            <a:r>
              <a:rPr lang="cs-CZ" dirty="0"/>
              <a:t> = 0,8; zastoupení BO 34 %, plocha porostu 7,33 ha</a:t>
            </a:r>
          </a:p>
          <a:p>
            <a:r>
              <a:rPr lang="cs-CZ" dirty="0"/>
              <a:t>RPP = 7,33 * 0,8 = 5,86 ha</a:t>
            </a:r>
          </a:p>
          <a:p>
            <a:r>
              <a:rPr lang="cs-CZ" dirty="0"/>
              <a:t>RPD = 5,86 *0,34 = 1,99 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012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Zastoupení dřeviny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Zastoupení dřeviny se udává v % a vyjadřuje se jako podíl redukovaných ploch jednotlivých dřevin a redukované plochy porostu * 100</a:t>
                </a:r>
              </a:p>
              <a:p>
                <a:endParaRPr lang="cs-CZ" dirty="0"/>
              </a:p>
              <a:p>
                <a:pPr marL="914400" lvl="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𝑧𝑎𝑠𝑡𝑜𝑢𝑝𝑒𝑛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í 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cs-CZ" sz="20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𝑅𝑃𝐷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𝑅𝑃𝑃</m:t>
                          </m:r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cs-CZ" sz="2000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Příklad:</a:t>
                </a:r>
              </a:p>
              <a:p>
                <a:r>
                  <a:rPr lang="cs-CZ" dirty="0"/>
                  <a:t>RPP = 5,79 ha, RPD = 1,15 ha …………. zastoupení DB = 20 %</a:t>
                </a:r>
              </a:p>
              <a:p>
                <a:pPr marL="2743200" lvl="6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 r="-7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330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Zakmenění porostu (</a:t>
            </a:r>
            <a:r>
              <a:rPr lang="el-GR" dirty="0">
                <a:latin typeface="Calibri" panose="020F0502020204030204" pitchFamily="34" charset="0"/>
              </a:rPr>
              <a:t>ρ</a:t>
            </a:r>
            <a:r>
              <a:rPr lang="cs-CZ" dirty="0">
                <a:latin typeface="Calibri" panose="020F0502020204030204" pitchFamily="34" charset="0"/>
              </a:rPr>
              <a:t>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cs-CZ" dirty="0"/>
                  <a:t>Vyjadřuje využití nadzemního prostoru porostu stromy</a:t>
                </a:r>
              </a:p>
              <a:p>
                <a:r>
                  <a:rPr lang="cs-CZ" dirty="0"/>
                  <a:t>Udává se v rozmezí 0 – 1 nebo 1 – 10 (bezrozměrné číslo)</a:t>
                </a:r>
              </a:p>
              <a:p>
                <a:r>
                  <a:rPr lang="cs-CZ" dirty="0"/>
                  <a:t>Ale existují i porosty, které mají </a:t>
                </a:r>
                <a:r>
                  <a:rPr lang="cs-CZ" dirty="0" err="1"/>
                  <a:t>zakmenění</a:t>
                </a:r>
                <a:r>
                  <a:rPr lang="cs-CZ" dirty="0"/>
                  <a:t> vyšší než 1 (10)</a:t>
                </a:r>
              </a:p>
              <a:p>
                <a:r>
                  <a:rPr lang="cs-CZ" dirty="0"/>
                  <a:t>Vypočítá se jako podíl redukované plochy porostu a skutečné plochy porostu</a:t>
                </a:r>
              </a:p>
              <a:p>
                <a:endParaRPr lang="cs-CZ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>
                          <a:latin typeface="Cambria Math" panose="02040503050406030204" pitchFamily="18" charset="0"/>
                        </a:rPr>
                        <m:t>ρ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𝑅𝑃𝑃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𝑆𝑃𝑃</m:t>
                          </m:r>
                        </m:den>
                      </m:f>
                    </m:oMath>
                  </m:oMathPara>
                </a14:m>
                <a:endParaRPr lang="cs-CZ" sz="200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i="1" dirty="0">
                  <a:latin typeface="Cambria Math" panose="02040503050406030204" pitchFamily="18" charset="0"/>
                </a:endParaRPr>
              </a:p>
              <a:p>
                <a:r>
                  <a:rPr lang="cs-CZ" dirty="0"/>
                  <a:t>Příklad:  RPP = 9,65 ha, SPP = 10,72 ha …………….. </a:t>
                </a:r>
                <a:r>
                  <a:rPr lang="el-GR" dirty="0"/>
                  <a:t>ρ</a:t>
                </a:r>
                <a:r>
                  <a:rPr lang="cs-CZ" dirty="0"/>
                  <a:t> = 0,9</a:t>
                </a:r>
              </a:p>
              <a:p>
                <a:pPr marL="2286000" lvl="5" indent="0">
                  <a:buNone/>
                </a:pPr>
                <a:endParaRPr lang="cs-CZ" i="1" dirty="0">
                  <a:latin typeface="Cambria Math" panose="02040503050406030204" pitchFamily="18" charset="0"/>
                </a:endParaRPr>
              </a:p>
              <a:p>
                <a:pPr marL="2286000" lvl="5" indent="0">
                  <a:buNone/>
                </a:pPr>
                <a:r>
                  <a:rPr lang="cs-CZ" i="1" dirty="0">
                    <a:latin typeface="Cambria Math" panose="02040503050406030204" pitchFamily="18" charset="0"/>
                  </a:rPr>
                  <a:t>			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1" t="-17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248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objemových tabulek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Průměrkování naplno</a:t>
            </a:r>
          </a:p>
          <a:p>
            <a:r>
              <a:rPr lang="cs-CZ" dirty="0"/>
              <a:t>Průměrkování na zkusných plochách</a:t>
            </a:r>
          </a:p>
          <a:p>
            <a:r>
              <a:rPr lang="cs-CZ" dirty="0"/>
              <a:t>Nejvyšší uváděná obecná přesnost (do 5 % při průměrkování naplno a do 10 % při využití zkusných ploch)</a:t>
            </a:r>
          </a:p>
          <a:p>
            <a:r>
              <a:rPr lang="cs-CZ" dirty="0"/>
              <a:t>Využití v mýtních porostech nebo na výzkumných plochách</a:t>
            </a:r>
          </a:p>
          <a:p>
            <a:r>
              <a:rPr lang="cs-CZ" dirty="0"/>
              <a:t>Časově a finančně velmi náročné</a:t>
            </a:r>
          </a:p>
        </p:txBody>
      </p:sp>
    </p:spTree>
    <p:extLst>
      <p:ext uri="{BB962C8B-B14F-4D97-AF65-F5344CB8AC3E}">
        <p14:creationId xmlns:p14="http://schemas.microsoft.com/office/powerpoint/2010/main" val="124894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Pro zadané dřeviny stanovte zásobu pomocí objemových tabulek. Součástí výstupu bude tabulka obsahující parametry výškové funkce, objem středního kmene a střední tloušťka a výška vypočítaná pro střední objemový kmen pro jednotlivé dřeviny a grafy použitých výškových funkcí. Také stanovte pro všechny dřeviny absolutní a relativní výškovou bonitu. Zásoby stanovte s kůrou i bez kůry. Zjistěte také hektarové tabulkové zásoby všech dřevin. Dopočítejte redukované plochy dřevin a porostu, zastoupení dřevin a </a:t>
            </a:r>
            <a:r>
              <a:rPr lang="cs-CZ" dirty="0" err="1"/>
              <a:t>zakmenění</a:t>
            </a:r>
            <a:r>
              <a:rPr lang="cs-CZ" dirty="0"/>
              <a:t> porostu.</a:t>
            </a:r>
          </a:p>
          <a:p>
            <a:r>
              <a:rPr lang="cs-CZ" dirty="0"/>
              <a:t>Data v zadaném příkladu byla sbírána průměrkováním naplno.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99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modelových (vyrovnaných výšek)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4296195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K výpočtu bude využita </a:t>
                </a:r>
                <a:r>
                  <a:rPr lang="cs-CZ" dirty="0" err="1"/>
                  <a:t>N</a:t>
                </a:r>
                <a:r>
                  <a:rPr lang="cs-CZ" dirty="0" err="1">
                    <a:latin typeface="Calibri" panose="020F0502020204030204" pitchFamily="34" charset="0"/>
                  </a:rPr>
                  <a:t>äslundova</a:t>
                </a:r>
                <a:r>
                  <a:rPr lang="cs-CZ" dirty="0">
                    <a:latin typeface="Calibri" panose="020F0502020204030204" pitchFamily="34" charset="0"/>
                  </a:rPr>
                  <a:t> výšková funkce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  <a:p>
                <a:r>
                  <a:rPr lang="cs-CZ" i="1" dirty="0"/>
                  <a:t>a</a:t>
                </a:r>
                <a:r>
                  <a:rPr lang="cs-CZ" dirty="0"/>
                  <a:t>, </a:t>
                </a:r>
                <a:r>
                  <a:rPr lang="cs-CZ" i="1" dirty="0"/>
                  <a:t>b</a:t>
                </a:r>
                <a:r>
                  <a:rPr lang="cs-CZ" dirty="0"/>
                  <a:t> jsou parametry modelu, </a:t>
                </a:r>
                <a:r>
                  <a:rPr lang="cs-CZ" i="1" dirty="0"/>
                  <a:t>d</a:t>
                </a:r>
                <a:r>
                  <a:rPr lang="cs-CZ" dirty="0"/>
                  <a:t> je výčetní tloušťka</a:t>
                </a:r>
              </a:p>
              <a:p>
                <a:r>
                  <a:rPr lang="cs-CZ" dirty="0"/>
                  <a:t>Parametry na začátku nastavit např. na </a:t>
                </a:r>
                <a:r>
                  <a:rPr lang="cs-CZ" i="1" dirty="0"/>
                  <a:t>a</a:t>
                </a:r>
                <a:r>
                  <a:rPr lang="cs-CZ" dirty="0"/>
                  <a:t>=5 a </a:t>
                </a:r>
                <a:r>
                  <a:rPr lang="cs-CZ" i="1" dirty="0"/>
                  <a:t>b</a:t>
                </a:r>
                <a:r>
                  <a:rPr lang="cs-CZ" dirty="0"/>
                  <a:t>=1</a:t>
                </a:r>
              </a:p>
              <a:p>
                <a:r>
                  <a:rPr lang="cs-CZ" dirty="0"/>
                  <a:t>Spočítat ze změřených výšek průměrnou výšku pro každý tloušťkový stupeň</a:t>
                </a:r>
              </a:p>
              <a:p>
                <a:r>
                  <a:rPr lang="cs-CZ" dirty="0"/>
                  <a:t>Spočítat čtverce reziduí modelových a průměrných výšek (modelová – průměrná)</a:t>
                </a:r>
                <a:r>
                  <a:rPr lang="en-US" baseline="30000" dirty="0"/>
                  <a:t>2</a:t>
                </a:r>
              </a:p>
              <a:p>
                <a:r>
                  <a:rPr lang="cs-CZ" dirty="0"/>
                  <a:t>Vypočítat sumu čtverců reziduí</a:t>
                </a:r>
              </a:p>
              <a:p>
                <a:r>
                  <a:rPr lang="cs-CZ" dirty="0"/>
                  <a:t>Využít řešitele pro minimalizaci sumy čtverců reziduí =</a:t>
                </a:r>
                <a:r>
                  <a:rPr lang="cs-CZ" dirty="0">
                    <a:latin typeface="Calibri" panose="020F0502020204030204" pitchFamily="34" charset="0"/>
                  </a:rPr>
                  <a:t>&gt; </a:t>
                </a:r>
                <a:r>
                  <a:rPr lang="cs-CZ" dirty="0"/>
                  <a:t>nalezení optimálních hodnot parametrů </a:t>
                </a:r>
                <a:r>
                  <a:rPr lang="cs-CZ" i="1" dirty="0"/>
                  <a:t>a</a:t>
                </a:r>
                <a:r>
                  <a:rPr lang="cs-CZ" dirty="0"/>
                  <a:t> i </a:t>
                </a:r>
                <a:r>
                  <a:rPr lang="cs-CZ" i="1" dirty="0"/>
                  <a:t>b</a:t>
                </a:r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4296195"/>
              </a:xfrm>
              <a:blipFill>
                <a:blip r:embed="rId2"/>
                <a:stretch>
                  <a:fillRect l="-142" t="-9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49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Výpočet objemu jednotlivých stromů pomocí objemových tabulek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Vybrat podle dřeviny, věku a výšky správné tabulky</a:t>
            </a:r>
          </a:p>
          <a:p>
            <a:r>
              <a:rPr lang="cs-CZ" dirty="0"/>
              <a:t>Podle výčetní tloušťky (označení tloušťkového stupně) a vyrovnané výšky dohledat objem jednotlivého stromu</a:t>
            </a:r>
          </a:p>
          <a:p>
            <a:endParaRPr lang="cs-CZ" dirty="0"/>
          </a:p>
          <a:p>
            <a:r>
              <a:rPr lang="cs-CZ" dirty="0"/>
              <a:t>Příklad: JD věk = 76 let, výška = 21 m, výčetní tloušťka 22 cm =</a:t>
            </a:r>
            <a:r>
              <a:rPr lang="cs-CZ" dirty="0">
                <a:latin typeface="Calibri" panose="020F0502020204030204" pitchFamily="34" charset="0"/>
              </a:rPr>
              <a:t>&gt; </a:t>
            </a:r>
            <a:r>
              <a:rPr lang="cs-CZ" dirty="0"/>
              <a:t>0,43 m</a:t>
            </a:r>
            <a:r>
              <a:rPr lang="cs-CZ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542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zásoby v tloušťkových stupních a výpočet zásoby dřeviny v porostu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Zásoba tloušťkového stupně = objem jednotlivého stromu * počet stromů v tloušťkovém stupni</a:t>
            </a:r>
          </a:p>
          <a:p>
            <a:r>
              <a:rPr lang="cs-CZ" dirty="0"/>
              <a:t>Příklad: objem JD věk 76 let, výška 21 m, výčetní tloušťka 22 cm = 0,43 m</a:t>
            </a:r>
            <a:r>
              <a:rPr lang="cs-CZ" baseline="30000" dirty="0"/>
              <a:t>3</a:t>
            </a:r>
            <a:r>
              <a:rPr lang="cs-CZ" dirty="0"/>
              <a:t>, počet stromů v tloušťkovém stupni = 12 =&gt; 12*0,43 = 5,16 m</a:t>
            </a:r>
            <a:r>
              <a:rPr lang="cs-CZ" baseline="30000" dirty="0"/>
              <a:t>3</a:t>
            </a:r>
          </a:p>
          <a:p>
            <a:r>
              <a:rPr lang="cs-CZ" dirty="0"/>
              <a:t>Zásoba dřeviny = součet zásob v tloušťkových stupních</a:t>
            </a:r>
          </a:p>
          <a:p>
            <a:r>
              <a:rPr lang="cs-CZ" dirty="0"/>
              <a:t>Takto zjištěná zásoba je zásoba s kůrou</a:t>
            </a:r>
          </a:p>
          <a:p>
            <a:r>
              <a:rPr lang="cs-CZ" dirty="0"/>
              <a:t>Pro zjištění zásoby bez kůry (</a:t>
            </a:r>
            <a:r>
              <a:rPr lang="cs-CZ" dirty="0" err="1"/>
              <a:t>V</a:t>
            </a:r>
            <a:r>
              <a:rPr lang="cs-CZ" baseline="-25000" dirty="0" err="1"/>
              <a:t>b.k</a:t>
            </a:r>
            <a:r>
              <a:rPr lang="cs-CZ" baseline="-25000" dirty="0"/>
              <a:t>.</a:t>
            </a:r>
            <a:r>
              <a:rPr lang="cs-CZ" dirty="0"/>
              <a:t>) je nutné vynásobit objem koeficientem pro jehličnany 0,90909 (100/110) a pro listnáče 0,86956 (100/115)</a:t>
            </a:r>
          </a:p>
        </p:txBody>
      </p:sp>
    </p:spTree>
    <p:extLst>
      <p:ext uri="{BB962C8B-B14F-4D97-AF65-F5344CB8AC3E}">
        <p14:creationId xmlns:p14="http://schemas.microsoft.com/office/powerpoint/2010/main" val="193725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objemu středního kmene - </a:t>
            </a:r>
            <a:r>
              <a:rPr lang="cs-CZ" dirty="0">
                <a:latin typeface="Calibri" panose="020F0502020204030204" pitchFamily="34" charset="0"/>
              </a:rPr>
              <a:t>v̄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>
                <a:latin typeface="Calibri" panose="020F0502020204030204" pitchFamily="34" charset="0"/>
              </a:rPr>
              <a:t>̄̄</a:t>
            </a:r>
            <a:r>
              <a:rPr lang="cs-CZ" dirty="0"/>
              <a:t> (m</a:t>
            </a:r>
            <a:r>
              <a:rPr lang="cs-CZ" baseline="30000" dirty="0"/>
              <a:t>3</a:t>
            </a:r>
            <a:r>
              <a:rPr lang="cs-CZ" dirty="0"/>
              <a:t>) = celková zásoba dřeviny : počet stromů dané dřeviny</a:t>
            </a:r>
            <a:endParaRPr lang="cs-CZ" baseline="-25000" dirty="0"/>
          </a:p>
          <a:p>
            <a:endParaRPr lang="cs-CZ" dirty="0"/>
          </a:p>
          <a:p>
            <a:r>
              <a:rPr lang="cs-CZ" dirty="0"/>
              <a:t>Příklad: V</a:t>
            </a:r>
            <a:r>
              <a:rPr lang="cs-CZ" baseline="-25000" dirty="0"/>
              <a:t>JD</a:t>
            </a:r>
            <a:r>
              <a:rPr lang="cs-CZ" dirty="0"/>
              <a:t> = 345 m</a:t>
            </a:r>
            <a:r>
              <a:rPr lang="cs-CZ" baseline="30000" dirty="0"/>
              <a:t>3</a:t>
            </a:r>
            <a:r>
              <a:rPr lang="cs-CZ" dirty="0"/>
              <a:t>, počet jedlí v porostu = 420 =</a:t>
            </a:r>
            <a:r>
              <a:rPr lang="cs-CZ" dirty="0">
                <a:latin typeface="Calibri" panose="020F0502020204030204" pitchFamily="34" charset="0"/>
              </a:rPr>
              <a:t>&gt; v̄ = </a:t>
            </a:r>
            <a:r>
              <a:rPr lang="cs-CZ" dirty="0"/>
              <a:t>345/420 = 0,82 m</a:t>
            </a:r>
            <a:r>
              <a:rPr lang="cs-CZ" baseline="30000" dirty="0"/>
              <a:t>3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93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střední tloušťky - d</a:t>
            </a:r>
            <a:r>
              <a:rPr lang="cs-CZ" dirty="0">
                <a:latin typeface="Calibri" panose="020F0502020204030204" pitchFamily="34" charset="0"/>
              </a:rPr>
              <a:t>̄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Střední tloušťka d̄ se vypočítá interpolací mezi dvěma tloušťkovými stupni, které odpovídají svými jednotlivými objemy tak, že jsou nejbližší nižší a vyšší než vypočítaný objem středního kmene</a:t>
            </a:r>
          </a:p>
          <a:p>
            <a:endParaRPr lang="cs-CZ" dirty="0"/>
          </a:p>
          <a:p>
            <a:r>
              <a:rPr lang="cs-CZ" dirty="0"/>
              <a:t>Příklad: objem středního kmene v̄ = 0,51 m</a:t>
            </a:r>
            <a:r>
              <a:rPr lang="cs-CZ" baseline="30000" dirty="0"/>
              <a:t>3</a:t>
            </a:r>
            <a:r>
              <a:rPr lang="cs-CZ" dirty="0"/>
              <a:t>, nejbližší nižší objem jednotlivého kmene je 0,45 m</a:t>
            </a:r>
            <a:r>
              <a:rPr lang="cs-CZ" baseline="30000" dirty="0"/>
              <a:t>3</a:t>
            </a:r>
            <a:r>
              <a:rPr lang="cs-CZ" dirty="0"/>
              <a:t> (</a:t>
            </a:r>
            <a:r>
              <a:rPr lang="cs-CZ" dirty="0" err="1"/>
              <a:t>v</a:t>
            </a:r>
            <a:r>
              <a:rPr lang="cs-CZ" baseline="-25000" dirty="0" err="1"/>
              <a:t>min</a:t>
            </a:r>
            <a:r>
              <a:rPr lang="cs-CZ" dirty="0"/>
              <a:t>) pro tloušťkový stupeň 24 cm (</a:t>
            </a:r>
            <a:r>
              <a:rPr lang="cs-CZ" dirty="0" err="1"/>
              <a:t>d</a:t>
            </a:r>
            <a:r>
              <a:rPr lang="cs-CZ" baseline="-25000" dirty="0" err="1"/>
              <a:t>min</a:t>
            </a:r>
            <a:r>
              <a:rPr lang="cs-CZ" dirty="0"/>
              <a:t>) a nejbližší vyšší objem jednotlivého kmene je 0,58 m</a:t>
            </a:r>
            <a:r>
              <a:rPr lang="cs-CZ" baseline="30000" dirty="0"/>
              <a:t>3</a:t>
            </a:r>
            <a:r>
              <a:rPr lang="cs-CZ" dirty="0"/>
              <a:t>  (</a:t>
            </a:r>
            <a:r>
              <a:rPr lang="cs-CZ" dirty="0" err="1"/>
              <a:t>v</a:t>
            </a:r>
            <a:r>
              <a:rPr lang="cs-CZ" baseline="-25000" dirty="0" err="1"/>
              <a:t>max</a:t>
            </a:r>
            <a:r>
              <a:rPr lang="cs-CZ" dirty="0"/>
              <a:t>) pro tloušťkový stupeň 26 cm (</a:t>
            </a:r>
            <a:r>
              <a:rPr lang="cs-CZ" dirty="0" err="1"/>
              <a:t>d</a:t>
            </a:r>
            <a:r>
              <a:rPr lang="cs-CZ" baseline="-25000" dirty="0" err="1"/>
              <a:t>max</a:t>
            </a:r>
            <a:r>
              <a:rPr lang="cs-CZ" dirty="0"/>
              <a:t>) =&gt; střední tloušťka d̄ je v intervalu mezi 24 a 26 cm.</a:t>
            </a:r>
          </a:p>
          <a:p>
            <a:endParaRPr lang="cs-CZ" dirty="0"/>
          </a:p>
          <a:p>
            <a:r>
              <a:rPr lang="cs-CZ" dirty="0"/>
              <a:t>Vlastní interpolace: (v̄-</a:t>
            </a:r>
            <a:r>
              <a:rPr lang="cs-CZ" dirty="0" err="1"/>
              <a:t>v</a:t>
            </a:r>
            <a:r>
              <a:rPr lang="cs-CZ" baseline="-25000" dirty="0" err="1"/>
              <a:t>min</a:t>
            </a:r>
            <a:r>
              <a:rPr lang="cs-CZ" dirty="0"/>
              <a:t>)/(</a:t>
            </a:r>
            <a:r>
              <a:rPr lang="cs-CZ" dirty="0" err="1"/>
              <a:t>v</a:t>
            </a:r>
            <a:r>
              <a:rPr lang="cs-CZ" baseline="-25000" dirty="0" err="1"/>
              <a:t>max</a:t>
            </a:r>
            <a:r>
              <a:rPr lang="cs-CZ" dirty="0" err="1"/>
              <a:t>-v</a:t>
            </a:r>
            <a:r>
              <a:rPr lang="cs-CZ" baseline="-25000" dirty="0" err="1"/>
              <a:t>min</a:t>
            </a:r>
            <a:r>
              <a:rPr lang="cs-CZ" dirty="0"/>
              <a:t>)*2+d</a:t>
            </a:r>
            <a:r>
              <a:rPr lang="cs-CZ" baseline="-25000" dirty="0"/>
              <a:t>min</a:t>
            </a:r>
            <a:r>
              <a:rPr lang="cs-CZ" dirty="0"/>
              <a:t> =&gt; (0,51-0,45)/(0,58-0,45)*2+24 = 25 cm </a:t>
            </a:r>
          </a:p>
        </p:txBody>
      </p:sp>
    </p:spTree>
    <p:extLst>
      <p:ext uri="{BB962C8B-B14F-4D97-AF65-F5344CB8AC3E}">
        <p14:creationId xmlns:p14="http://schemas.microsoft.com/office/powerpoint/2010/main" val="2587744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střední výšky - h</a:t>
            </a:r>
            <a:r>
              <a:rPr lang="cs-CZ" dirty="0">
                <a:latin typeface="Calibri" panose="020F0502020204030204" pitchFamily="34" charset="0"/>
              </a:rPr>
              <a:t>̄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Střední výška h̄ se vypočítá tak, že se do rovnice výškové funkce s vypočítanými parametry dosadí střední tloušťka d̄ a dopočítá se střední výška h̄</a:t>
            </a:r>
          </a:p>
          <a:p>
            <a:endParaRPr lang="cs-CZ" dirty="0"/>
          </a:p>
          <a:p>
            <a:r>
              <a:rPr lang="cs-CZ" dirty="0"/>
              <a:t>Příklad: použita </a:t>
            </a:r>
            <a:r>
              <a:rPr lang="cs-CZ" dirty="0" err="1"/>
              <a:t>Näslundova</a:t>
            </a:r>
            <a:r>
              <a:rPr lang="cs-CZ" dirty="0"/>
              <a:t> výšková funkce, parametr a = 2,17; b = 0,14; střední tloušťka d̄ = 25 cm =&gt; střední výška h̄ = 1,3 + 25</a:t>
            </a:r>
            <a:r>
              <a:rPr lang="cs-CZ" baseline="30000" dirty="0"/>
              <a:t>2</a:t>
            </a:r>
            <a:r>
              <a:rPr lang="cs-CZ" dirty="0"/>
              <a:t>/(2,17 + 0,14 * 25)</a:t>
            </a:r>
            <a:r>
              <a:rPr lang="cs-CZ" baseline="30000" dirty="0"/>
              <a:t>2</a:t>
            </a:r>
            <a:r>
              <a:rPr lang="cs-CZ" dirty="0"/>
              <a:t> = 20 m</a:t>
            </a:r>
          </a:p>
        </p:txBody>
      </p:sp>
    </p:spTree>
    <p:extLst>
      <p:ext uri="{BB962C8B-B14F-4D97-AF65-F5344CB8AC3E}">
        <p14:creationId xmlns:p14="http://schemas.microsoft.com/office/powerpoint/2010/main" val="4131425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Zjišťování zásoby porostu pomocí objemových tabulek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Využití objemových tabulek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Zadání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Výpočet modelových (vyrovnaných výšek)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Výpočet objemu jednotlivých stromů pomocí objemových tabulek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Výpočet objemu v tloušťkových stupních a výpočet objemu dřeviny v porostu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Výpočet objemu středního kmene - v̄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Výpočet střední tloušťky - d̄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Výpočet střední výšky - h̄&amp;quot;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B74DD5FCD551418776220A6799596C" ma:contentTypeVersion="4" ma:contentTypeDescription="Vytvoří nový dokument" ma:contentTypeScope="" ma:versionID="5282d977f292136cae0389f8b12e3b17">
  <xsd:schema xmlns:xsd="http://www.w3.org/2001/XMLSchema" xmlns:xs="http://www.w3.org/2001/XMLSchema" xmlns:p="http://schemas.microsoft.com/office/2006/metadata/properties" xmlns:ns2="1d4e02d5-333d-46a3-ad23-fa990da948c9" targetNamespace="http://schemas.microsoft.com/office/2006/metadata/properties" ma:root="true" ma:fieldsID="992e5a08e8e7855f6eba0ae568fb3546" ns2:_="">
    <xsd:import namespace="1d4e02d5-333d-46a3-ad23-fa990da948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e02d5-333d-46a3-ad23-fa990da948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181E75-4374-42D5-BD9D-65A9B2B5281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06608E9-6B1C-4C8D-B2DE-E001101449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4e02d5-333d-46a3-ad23-fa990da948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D0CCE0-FBFC-4A61-A08F-8400A9D3DB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</TotalTime>
  <Words>1245</Words>
  <Application>Microsoft Office PowerPoint</Application>
  <PresentationFormat>Širokoúhlá obrazovka</PresentationFormat>
  <Paragraphs>106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Trebuchet MS</vt:lpstr>
      <vt:lpstr>Wingdings 3</vt:lpstr>
      <vt:lpstr>Faseta</vt:lpstr>
      <vt:lpstr>Zjišťování zásoby porostu pomocí objemových tabulek</vt:lpstr>
      <vt:lpstr>Využití objemových tabulek</vt:lpstr>
      <vt:lpstr>Zadání</vt:lpstr>
      <vt:lpstr>Výpočet modelových (vyrovnaných výšek)</vt:lpstr>
      <vt:lpstr>Výpočet objemu jednotlivých stromů pomocí objemových tabulek</vt:lpstr>
      <vt:lpstr>Výpočet zásoby v tloušťkových stupních a výpočet zásoby dřeviny v porostu</vt:lpstr>
      <vt:lpstr>Výpočet objemu středního kmene - v̄</vt:lpstr>
      <vt:lpstr>Výpočet střední tloušťky - d̄</vt:lpstr>
      <vt:lpstr>Výpočet střední výšky - h̄</vt:lpstr>
      <vt:lpstr>Určení bonity dřeviny</vt:lpstr>
      <vt:lpstr>Určení bonity dřeviny</vt:lpstr>
      <vt:lpstr>Určení tabulkové zásoby</vt:lpstr>
      <vt:lpstr>Redukovaná plocha dřeviny (RPD) a porostu (RPP)</vt:lpstr>
      <vt:lpstr>Redukovaná plocha dřeviny (RPD) a porostu (RPP)</vt:lpstr>
      <vt:lpstr>Redukovaná plocha dřeviny (RPD) a porostu (RPP) - příklady</vt:lpstr>
      <vt:lpstr>Zastoupení dřeviny</vt:lpstr>
      <vt:lpstr>Zakmenění porostu (ρ)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Zjišťování zásoby porostu pomocí objemových tabulek</dc:title>
  <dc:creator>Zdeněk Adamec</dc:creator>
  <cp:lastModifiedBy>Author</cp:lastModifiedBy>
  <cp:revision>23</cp:revision>
  <dcterms:created xsi:type="dcterms:W3CDTF">2014-03-11T11:50:37Z</dcterms:created>
  <dcterms:modified xsi:type="dcterms:W3CDTF">2023-11-16T08:58:24Z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0x010100EDB74DD5FCD551418776220A6799596C</vt:lpwstr>
  </property>
</Properties>
</file>