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67" r:id="rId7"/>
    <p:sldId id="266" r:id="rId8"/>
    <p:sldId id="258" r:id="rId9"/>
    <p:sldId id="259" r:id="rId10"/>
    <p:sldId id="260" r:id="rId11"/>
    <p:sldId id="261" r:id="rId12"/>
    <p:sldId id="263" r:id="rId13"/>
    <p:sldId id="262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12192000" cy="6858000"/>
  <p:notesSz cx="6858000" cy="9144000"/>
  <p:custDataLst>
    <p:tags r:id="rId24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B8AD0D-9DBC-4939-A475-2CBCEB5FF0E0}" v="22" dt="2021-09-08T12:26:24.1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deněk Adamec" userId="S::xadamec@mendelu.cz::48979413-9321-44a9-b75f-dfe7be1e5f0e" providerId="AD" clId="Web-{4EB8AD0D-9DBC-4939-A475-2CBCEB5FF0E0}"/>
    <pc:docChg chg="modSld">
      <pc:chgData name="Zdeněk Adamec" userId="S::xadamec@mendelu.cz::48979413-9321-44a9-b75f-dfe7be1e5f0e" providerId="AD" clId="Web-{4EB8AD0D-9DBC-4939-A475-2CBCEB5FF0E0}" dt="2021-09-08T12:26:23.351" v="9" actId="20577"/>
      <pc:docMkLst>
        <pc:docMk/>
      </pc:docMkLst>
      <pc:sldChg chg="modSp">
        <pc:chgData name="Zdeněk Adamec" userId="S::xadamec@mendelu.cz::48979413-9321-44a9-b75f-dfe7be1e5f0e" providerId="AD" clId="Web-{4EB8AD0D-9DBC-4939-A475-2CBCEB5FF0E0}" dt="2021-09-08T12:26:23.351" v="9" actId="20577"/>
        <pc:sldMkLst>
          <pc:docMk/>
          <pc:sldMk cId="2010015612" sldId="256"/>
        </pc:sldMkLst>
        <pc:spChg chg="mod">
          <ac:chgData name="Zdeněk Adamec" userId="S::xadamec@mendelu.cz::48979413-9321-44a9-b75f-dfe7be1e5f0e" providerId="AD" clId="Web-{4EB8AD0D-9DBC-4939-A475-2CBCEB5FF0E0}" dt="2021-09-08T12:26:23.351" v="9" actId="20577"/>
          <ac:spMkLst>
            <pc:docMk/>
            <pc:sldMk cId="2010015612" sldId="256"/>
            <ac:spMk id="3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E:\skola\Dendrometrie\protokoly\Adamec_2.xls" TargetMode="External"/><Relationship Id="rId1" Type="http://schemas.openxmlformats.org/officeDocument/2006/relationships/image" Target="../media/image3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sng" strike="noStrike" baseline="0">
                <a:solidFill>
                  <a:srgbClr val="000000"/>
                </a:solidFill>
                <a:latin typeface="Arial CE"/>
                <a:ea typeface="Arial CE"/>
                <a:cs typeface="Arial CE"/>
              </a:defRPr>
            </a:pPr>
            <a:r>
              <a:rPr lang="cs-CZ"/>
              <a:t>Morfologická křivka kmene</a:t>
            </a:r>
          </a:p>
        </c:rich>
      </c:tx>
      <c:layout>
        <c:manualLayout>
          <c:xMode val="edge"/>
          <c:yMode val="edge"/>
          <c:x val="0.24950884086444008"/>
          <c:y val="3.492074318186750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3513450507230809"/>
          <c:y val="0.15242065051750411"/>
          <c:w val="0.79284543193434875"/>
          <c:h val="0.62583153476804831"/>
        </c:manualLayout>
      </c:layout>
      <c:lineChart>
        <c:grouping val="standard"/>
        <c:varyColors val="0"/>
        <c:ser>
          <c:idx val="1"/>
          <c:order val="1"/>
          <c:tx>
            <c:v>model</c:v>
          </c:tx>
          <c:spPr>
            <a:ln w="25400">
              <a:solidFill>
                <a:srgbClr val="FF00FF"/>
              </a:solidFill>
              <a:prstDash val="solid"/>
            </a:ln>
          </c:spPr>
          <c:marker>
            <c:symbol val="none"/>
          </c:marker>
          <c:cat>
            <c:numRef>
              <c:f>'morfolog. křivka kmene'!$B$6:$B$21</c:f>
              <c:numCache>
                <c:formatCode>??</c:formatCod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numCache>
            </c:numRef>
          </c:cat>
          <c:val>
            <c:numRef>
              <c:f>'morfolog. křivka kmene'!$K$6:$K$21</c:f>
              <c:numCache>
                <c:formatCode>0.00</c:formatCode>
                <c:ptCount val="16"/>
                <c:pt idx="0">
                  <c:v>11.692122711947393</c:v>
                </c:pt>
                <c:pt idx="1">
                  <c:v>11.51858679466166</c:v>
                </c:pt>
                <c:pt idx="2">
                  <c:v>11.335053101385869</c:v>
                </c:pt>
                <c:pt idx="3">
                  <c:v>11.140105241997896</c:v>
                </c:pt>
                <c:pt idx="4">
                  <c:v>10.931986356511343</c:v>
                </c:pt>
                <c:pt idx="5">
                  <c:v>10.708477242455807</c:v>
                </c:pt>
                <c:pt idx="6">
                  <c:v>10.466713495558411</c:v>
                </c:pt>
                <c:pt idx="7">
                  <c:v>10.202900397256268</c:v>
                </c:pt>
                <c:pt idx="8">
                  <c:v>9.9118471271547008</c:v>
                </c:pt>
                <c:pt idx="9">
                  <c:v>9.5861603604247723</c:v>
                </c:pt>
                <c:pt idx="10">
                  <c:v>9.2147406000385796</c:v>
                </c:pt>
                <c:pt idx="11">
                  <c:v>8.7796871954864333</c:v>
                </c:pt>
                <c:pt idx="12">
                  <c:v>8.2489768686690255</c:v>
                </c:pt>
                <c:pt idx="13">
                  <c:v>7.5549994853735223</c:v>
                </c:pt>
                <c:pt idx="14">
                  <c:v>6.5011447393407753</c:v>
                </c:pt>
                <c:pt idx="15">
                  <c:v>1.4547092031009288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B4C-449C-B3FD-41AC32866E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0716648"/>
        <c:axId val="250709984"/>
      </c:lineChart>
      <c:scatterChart>
        <c:scatterStyle val="lineMarker"/>
        <c:varyColors val="0"/>
        <c:ser>
          <c:idx val="0"/>
          <c:order val="0"/>
          <c:tx>
            <c:v>původní poloměry</c:v>
          </c:tx>
          <c:spPr>
            <a:ln w="19050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'morfolog. křivka kmene'!$B$6:$B$21</c:f>
              <c:numCache>
                <c:formatCode>??</c:formatCod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numCache>
            </c:numRef>
          </c:xVal>
          <c:yVal>
            <c:numRef>
              <c:f>'morfolog. křivka kmene'!$J$6:$J$21</c:f>
              <c:numCache>
                <c:formatCode>0.00</c:formatCode>
                <c:ptCount val="16"/>
                <c:pt idx="0">
                  <c:v>11.625</c:v>
                </c:pt>
                <c:pt idx="1">
                  <c:v>10.775</c:v>
                </c:pt>
                <c:pt idx="2">
                  <c:v>11.15</c:v>
                </c:pt>
                <c:pt idx="3">
                  <c:v>10.7</c:v>
                </c:pt>
                <c:pt idx="4">
                  <c:v>10.824999999999999</c:v>
                </c:pt>
                <c:pt idx="5">
                  <c:v>12.05</c:v>
                </c:pt>
                <c:pt idx="6">
                  <c:v>10.4</c:v>
                </c:pt>
                <c:pt idx="7">
                  <c:v>10.3</c:v>
                </c:pt>
                <c:pt idx="8">
                  <c:v>10.275</c:v>
                </c:pt>
                <c:pt idx="9">
                  <c:v>10.15</c:v>
                </c:pt>
                <c:pt idx="10">
                  <c:v>9.9</c:v>
                </c:pt>
                <c:pt idx="11">
                  <c:v>8.8249999999999993</c:v>
                </c:pt>
                <c:pt idx="12">
                  <c:v>8.6750000000000007</c:v>
                </c:pt>
                <c:pt idx="13">
                  <c:v>6.2249999999999996</c:v>
                </c:pt>
                <c:pt idx="14">
                  <c:v>5.3250000000000002</c:v>
                </c:pt>
                <c:pt idx="15">
                  <c:v>2.625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B4C-449C-B3FD-41AC32866E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0714688"/>
        <c:axId val="250715864"/>
      </c:scatterChart>
      <c:catAx>
        <c:axId val="2507166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75" b="1" i="0" u="none" strike="noStrike" baseline="0">
                    <a:solidFill>
                      <a:srgbClr val="000000"/>
                    </a:solidFill>
                    <a:latin typeface="Arial CE"/>
                    <a:ea typeface="Arial CE"/>
                    <a:cs typeface="Arial CE"/>
                  </a:defRPr>
                </a:pPr>
                <a:r>
                  <a:rPr lang="cs-CZ"/>
                  <a:t>sekce kmene (m)</a:t>
                </a:r>
              </a:p>
            </c:rich>
          </c:tx>
          <c:layout>
            <c:manualLayout>
              <c:xMode val="edge"/>
              <c:yMode val="edge"/>
              <c:x val="0.40078579744343595"/>
              <c:y val="0.84189174590697102"/>
            </c:manualLayout>
          </c:layout>
          <c:overlay val="0"/>
          <c:spPr>
            <a:noFill/>
            <a:ln w="25400">
              <a:noFill/>
            </a:ln>
          </c:spPr>
        </c:title>
        <c:numFmt formatCode="??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75" b="1" i="0" u="none" strike="noStrike" baseline="0">
                <a:solidFill>
                  <a:srgbClr val="000000"/>
                </a:solidFill>
                <a:latin typeface="Arial CE"/>
                <a:ea typeface="Arial CE"/>
                <a:cs typeface="Arial CE"/>
              </a:defRPr>
            </a:pPr>
            <a:endParaRPr lang="cs-CZ"/>
          </a:p>
        </c:txPr>
        <c:crossAx val="2507099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5070998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75" b="1" i="0" u="none" strike="noStrike" baseline="0">
                    <a:solidFill>
                      <a:srgbClr val="000000"/>
                    </a:solidFill>
                    <a:latin typeface="Arial CE"/>
                    <a:ea typeface="Arial CE"/>
                    <a:cs typeface="Arial CE"/>
                  </a:defRPr>
                </a:pPr>
                <a:r>
                  <a:rPr lang="cs-CZ"/>
                  <a:t>poloměr kmene (cm)</a:t>
                </a:r>
              </a:p>
            </c:rich>
          </c:tx>
          <c:layout>
            <c:manualLayout>
              <c:xMode val="edge"/>
              <c:yMode val="edge"/>
              <c:x val="7.5899609307343895E-3"/>
              <c:y val="0.24075951170963683"/>
            </c:manualLayout>
          </c:layout>
          <c:overlay val="0"/>
          <c:spPr>
            <a:noFill/>
            <a:ln w="25400">
              <a:noFill/>
            </a:ln>
          </c:spPr>
        </c:title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75" b="1" i="0" u="none" strike="noStrike" baseline="0">
                <a:solidFill>
                  <a:srgbClr val="000000"/>
                </a:solidFill>
                <a:latin typeface="Arial CE"/>
                <a:ea typeface="Arial CE"/>
                <a:cs typeface="Arial CE"/>
              </a:defRPr>
            </a:pPr>
            <a:endParaRPr lang="cs-CZ"/>
          </a:p>
        </c:txPr>
        <c:crossAx val="250716648"/>
        <c:crosses val="autoZero"/>
        <c:crossBetween val="between"/>
      </c:valAx>
      <c:valAx>
        <c:axId val="250714688"/>
        <c:scaling>
          <c:orientation val="minMax"/>
        </c:scaling>
        <c:delete val="1"/>
        <c:axPos val="t"/>
        <c:numFmt formatCode="??" sourceLinked="1"/>
        <c:majorTickMark val="out"/>
        <c:minorTickMark val="none"/>
        <c:tickLblPos val="nextTo"/>
        <c:crossAx val="250715864"/>
        <c:crosses val="max"/>
        <c:crossBetween val="midCat"/>
      </c:valAx>
      <c:valAx>
        <c:axId val="250715864"/>
        <c:scaling>
          <c:orientation val="minMax"/>
        </c:scaling>
        <c:delete val="1"/>
        <c:axPos val="r"/>
        <c:numFmt formatCode="0.00" sourceLinked="1"/>
        <c:majorTickMark val="out"/>
        <c:minorTickMark val="none"/>
        <c:tickLblPos val="nextTo"/>
        <c:crossAx val="250714688"/>
        <c:crosses val="max"/>
        <c:crossBetween val="midCat"/>
      </c:valAx>
      <c:spPr>
        <a:solidFill>
          <a:srgbClr val="FF9900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26806372682086077"/>
          <c:y val="0.90133450096421475"/>
          <c:w val="0.45186640471512768"/>
          <c:h val="7.9365325413335241E-2"/>
        </c:manualLayout>
      </c:layout>
      <c:overlay val="0"/>
      <c:spPr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65" b="0" i="0" u="none" strike="noStrike" baseline="0">
              <a:solidFill>
                <a:srgbClr val="000000"/>
              </a:solidFill>
              <a:latin typeface="Arial CE"/>
              <a:ea typeface="Arial CE"/>
              <a:cs typeface="Arial CE"/>
            </a:defRPr>
          </a:pPr>
          <a:endParaRPr lang="cs-CZ"/>
        </a:p>
      </c:txPr>
    </c:legend>
    <c:plotVisOnly val="1"/>
    <c:dispBlanksAs val="gap"/>
    <c:showDLblsOverMax val="0"/>
  </c:chart>
  <c:spPr>
    <a:blipFill dpi="0" rotWithShape="0">
      <a:blip xmlns:r="http://schemas.openxmlformats.org/officeDocument/2006/relationships" r:embed="rId1"/>
      <a:srcRect/>
      <a:tile tx="0" ty="0" sx="100000" sy="100000" flip="none" algn="tl"/>
    </a:blipFill>
    <a:ln w="3175">
      <a:solidFill>
        <a:srgbClr val="000000"/>
      </a:solidFill>
      <a:prstDash val="solid"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 CE"/>
          <a:ea typeface="Arial CE"/>
          <a:cs typeface="Arial CE"/>
        </a:defRPr>
      </a:pPr>
      <a:endParaRPr lang="cs-CZ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2F34-2507-4E95-9CE0-F5E2851588C5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A6D9-4C3B-4D51-BCCD-A133402E65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105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2F34-2507-4E95-9CE0-F5E2851588C5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A6D9-4C3B-4D51-BCCD-A133402E65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7458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2F34-2507-4E95-9CE0-F5E2851588C5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A6D9-4C3B-4D51-BCCD-A133402E656D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679160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2F34-2507-4E95-9CE0-F5E2851588C5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A6D9-4C3B-4D51-BCCD-A133402E65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43807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2F34-2507-4E95-9CE0-F5E2851588C5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A6D9-4C3B-4D51-BCCD-A133402E656D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7271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2F34-2507-4E95-9CE0-F5E2851588C5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A6D9-4C3B-4D51-BCCD-A133402E65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7309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2F34-2507-4E95-9CE0-F5E2851588C5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A6D9-4C3B-4D51-BCCD-A133402E65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99364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2F34-2507-4E95-9CE0-F5E2851588C5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A6D9-4C3B-4D51-BCCD-A133402E65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911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2F34-2507-4E95-9CE0-F5E2851588C5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A6D9-4C3B-4D51-BCCD-A133402E65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9262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2F34-2507-4E95-9CE0-F5E2851588C5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A6D9-4C3B-4D51-BCCD-A133402E65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2251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2F34-2507-4E95-9CE0-F5E2851588C5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A6D9-4C3B-4D51-BCCD-A133402E65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7624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2F34-2507-4E95-9CE0-F5E2851588C5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A6D9-4C3B-4D51-BCCD-A133402E65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9729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2F34-2507-4E95-9CE0-F5E2851588C5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A6D9-4C3B-4D51-BCCD-A133402E65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1824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2F34-2507-4E95-9CE0-F5E2851588C5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A6D9-4C3B-4D51-BCCD-A133402E65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0320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2F34-2507-4E95-9CE0-F5E2851588C5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A6D9-4C3B-4D51-BCCD-A133402E65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734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2F34-2507-4E95-9CE0-F5E2851588C5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A6D9-4C3B-4D51-BCCD-A133402E65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843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52F34-2507-4E95-9CE0-F5E2851588C5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40CA6D9-4C3B-4D51-BCCD-A133402E65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6702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Stanovení tvaru a objemu kmene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Dendrometrie – cvičení 3</a:t>
            </a:r>
          </a:p>
          <a:p>
            <a:r>
              <a:rPr lang="cs-CZ" dirty="0"/>
              <a:t>Zdeněk Adamec</a:t>
            </a:r>
          </a:p>
        </p:txBody>
      </p:sp>
    </p:spTree>
    <p:extLst>
      <p:ext uri="{BB962C8B-B14F-4D97-AF65-F5344CB8AC3E}">
        <p14:creationId xmlns:p14="http://schemas.microsoft.com/office/powerpoint/2010/main" val="2010015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Stanovení celkové sbíhavosti kmene - S</a:t>
            </a:r>
            <a:r>
              <a:rPr lang="cs-CZ" baseline="-25000" dirty="0"/>
              <a:t>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30880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</a:t>
            </a:r>
            <a:r>
              <a:rPr lang="cs-CZ" baseline="-25000" dirty="0"/>
              <a:t>0</a:t>
            </a:r>
            <a:r>
              <a:rPr lang="cs-CZ" dirty="0"/>
              <a:t>...je tloušťka na začátku kmene (na čele)</a:t>
            </a:r>
          </a:p>
          <a:p>
            <a:r>
              <a:rPr lang="cs-CZ" dirty="0" err="1"/>
              <a:t>d</a:t>
            </a:r>
            <a:r>
              <a:rPr lang="cs-CZ" baseline="-25000" dirty="0" err="1"/>
              <a:t>n</a:t>
            </a:r>
            <a:r>
              <a:rPr lang="cs-CZ" dirty="0"/>
              <a:t>...je tloušťka na konci kmene (na čepu)</a:t>
            </a:r>
          </a:p>
          <a:p>
            <a:r>
              <a:rPr lang="cs-CZ" dirty="0"/>
              <a:t>L ....je délka kmene (nebo výřezu)</a:t>
            </a:r>
          </a:p>
          <a:p>
            <a:endParaRPr lang="cs-CZ" dirty="0"/>
          </a:p>
          <a:p>
            <a:endParaRPr lang="cs-CZ" dirty="0"/>
          </a:p>
          <a:p>
            <a:r>
              <a:rPr lang="cs-CZ" sz="1400" dirty="0"/>
              <a:t>Pozn.: Například sbíhavost větší než 1 cm/1 m se bere jako technická vada dřeva u výřezů I., II. a u některých druhů III. třídy jakosti.</a:t>
            </a:r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1379603"/>
              </p:ext>
            </p:extLst>
          </p:nvPr>
        </p:nvGraphicFramePr>
        <p:xfrm>
          <a:off x="3710474" y="2085976"/>
          <a:ext cx="2058988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3" imgW="761760" imgH="393480" progId="Equation.DSMT4">
                  <p:embed/>
                </p:oleObj>
              </mc:Choice>
              <mc:Fallback>
                <p:oleObj name="Equation" r:id="rId3" imgW="7617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0474" y="2085976"/>
                        <a:ext cx="2058988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8603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na stanovení objemu ležícího kmene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612020" y="2313993"/>
                <a:ext cx="8596668" cy="3470987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cs-CZ" dirty="0"/>
                  <a:t>Huberova metoda				</a:t>
                </a:r>
                <a14:m>
                  <m:oMath xmlns:m="http://schemas.openxmlformats.org/officeDocument/2006/math">
                    <m:r>
                      <a:rPr lang="cs-CZ" sz="30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cs-CZ" sz="3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3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3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f>
                          <m:fPr>
                            <m:type m:val="skw"/>
                            <m:ctrlPr>
                              <a:rPr lang="cs-CZ" sz="3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sz="3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cs-CZ" sz="3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b>
                    </m:sSub>
                    <m:r>
                      <a:rPr lang="cs-CZ" sz="3000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cs-CZ" sz="30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endParaRPr lang="cs-CZ" dirty="0"/>
              </a:p>
              <a:p>
                <a:endParaRPr lang="cs-CZ" dirty="0"/>
              </a:p>
              <a:p>
                <a:r>
                  <a:rPr lang="cs-CZ" dirty="0"/>
                  <a:t>Smalianova metoda				</a:t>
                </a:r>
                <a14:m>
                  <m:oMath xmlns:m="http://schemas.openxmlformats.org/officeDocument/2006/math">
                    <m:r>
                      <a:rPr lang="cs-CZ" sz="30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cs-CZ" sz="30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sz="3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cs-CZ" sz="3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sz="3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3000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cs-CZ" sz="30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cs-CZ" sz="3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cs-CZ" sz="3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3000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cs-CZ" sz="3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cs-CZ" sz="3000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cs-CZ" sz="30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endParaRPr lang="cs-CZ" sz="3000" dirty="0"/>
              </a:p>
              <a:p>
                <a:endParaRPr lang="cs-CZ" dirty="0"/>
              </a:p>
              <a:p>
                <a:r>
                  <a:rPr lang="cs-CZ" dirty="0"/>
                  <a:t>Newtonova metoda				</a:t>
                </a:r>
                <a14:m>
                  <m:oMath xmlns:m="http://schemas.openxmlformats.org/officeDocument/2006/math"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d>
                      <m:dPr>
                        <m:ctrlPr>
                          <a:rPr lang="cs-CZ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800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cs-CZ" sz="28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+4</m:t>
                        </m:r>
                        <m:sSub>
                          <m:sSubPr>
                            <m:ctrlPr>
                              <a:rPr lang="cs-CZ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800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f>
                              <m:fPr>
                                <m:type m:val="skw"/>
                                <m:ctrlPr>
                                  <a:rPr lang="cs-CZ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cs-CZ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b>
                        </m:sSub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cs-CZ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800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cs-CZ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endParaRPr lang="cs-CZ" sz="2800" dirty="0"/>
              </a:p>
              <a:p>
                <a:pPr marL="0" indent="0">
                  <a:buNone/>
                </a:pPr>
                <a:endParaRPr lang="cs-CZ" dirty="0"/>
              </a:p>
              <a:p>
                <a:r>
                  <a:rPr lang="cs-CZ" dirty="0"/>
                  <a:t>Metoda dle sekcí				</a:t>
                </a:r>
                <a14:m>
                  <m:oMath xmlns:m="http://schemas.openxmlformats.org/officeDocument/2006/math"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chr m:val="∑"/>
                        <m:ctrlPr>
                          <a:rPr lang="cs-CZ" sz="28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cs-CZ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cs-CZ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8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cs-CZ" sz="2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2020" y="2313993"/>
                <a:ext cx="8596668" cy="3470987"/>
              </a:xfrm>
              <a:blipFill rotWithShape="0">
                <a:blip r:embed="rId2"/>
                <a:stretch>
                  <a:fillRect l="-7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1381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588" y="609600"/>
            <a:ext cx="9003414" cy="1320800"/>
          </a:xfrm>
        </p:spPr>
        <p:txBody>
          <a:bodyPr/>
          <a:lstStyle/>
          <a:p>
            <a:r>
              <a:rPr lang="cs-CZ" dirty="0"/>
              <a:t>Výpočet kruhové plochy průřezu kmene - 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Při znalosti tloušťky kmene (d) se kruhová plocha příčného průřezu kmene (g) vypočte pomocí běžného vzorce na výpočet plochy kruhu</a:t>
                </a:r>
              </a:p>
              <a:p>
                <a:endParaRPr lang="cs-CZ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cs-CZ" sz="28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cs-CZ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cs-CZ" sz="2800" dirty="0"/>
              </a:p>
              <a:p>
                <a:pPr marL="0" indent="0">
                  <a:buNone/>
                </a:pPr>
                <a:endParaRPr lang="cs-CZ" sz="2800" dirty="0"/>
              </a:p>
              <a:p>
                <a:r>
                  <a:rPr lang="cs-CZ" dirty="0"/>
                  <a:t>Takto se může stanovit kruhová plocha pro jakékoliv místo na kmeni</a:t>
                </a:r>
              </a:p>
              <a:p>
                <a:r>
                  <a:rPr lang="cs-CZ" dirty="0"/>
                  <a:t>V našem případě se takto stanoví ve všech stanovených vzdálenostech od čela kmene po čep kmene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2" t="-942" r="-70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9250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7241" y="609600"/>
            <a:ext cx="8956761" cy="1320800"/>
          </a:xfrm>
        </p:spPr>
        <p:txBody>
          <a:bodyPr/>
          <a:lstStyle/>
          <a:p>
            <a:r>
              <a:rPr lang="cs-CZ" dirty="0"/>
              <a:t>Výpočet kruhové plochy průřezu kmene - 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Jelikož se bude používat i metoda dle sekcí s využitím Huberova vzorce, tak se musí stanovit i  kruhová plocha ve středu jednotlivých sekcí a to tak, že se vypočítá aritmetický průměr kruhových ploch čel a čepů jednotlivých sekcí</a:t>
                </a:r>
              </a:p>
              <a:p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sSub>
                            <m:sSubPr>
                              <m:ctrlPr>
                                <a:rPr lang="cs-CZ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f>
                                <m:fPr>
                                  <m:type m:val="skw"/>
                                  <m:ctrlPr>
                                    <a:rPr lang="cs-CZ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cs-CZ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sub>
                              <m:r>
                                <a:rPr lang="cs-CZ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sub>
                      </m:sSub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cs-CZ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8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sub>
                                  <m:r>
                                    <a:rPr lang="cs-CZ" sz="28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sub>
                          </m:sSub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8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cs-CZ" sz="28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sub>
                          </m:sSub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2" t="-9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2309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 objemu kmene Huberovou metodou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930400"/>
                <a:ext cx="8596668" cy="4492138"/>
              </a:xfrm>
            </p:spPr>
            <p:txBody>
              <a:bodyPr>
                <a:normAutofit/>
              </a:bodyPr>
              <a:lstStyle/>
              <a:p>
                <a:r>
                  <a:rPr lang="cs-CZ" dirty="0"/>
                  <a:t>Pro výpočet Huberovou metodou potřebujeme znát délku kmene (L) a plochu příčného průřezu kmene v polovině délky (g</a:t>
                </a:r>
                <a:r>
                  <a:rPr lang="cs-CZ" baseline="-25000" dirty="0"/>
                  <a:t>1/2</a:t>
                </a:r>
                <a:r>
                  <a:rPr lang="cs-CZ" dirty="0"/>
                  <a:t>)</a:t>
                </a:r>
              </a:p>
              <a:p>
                <a:endParaRPr lang="cs-CZ" dirty="0"/>
              </a:p>
              <a:p>
                <a:endParaRPr lang="cs-CZ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cs-CZ" sz="2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f>
                            <m:fPr>
                              <m:type m:val="skw"/>
                              <m:ctrlPr>
                                <a:rPr lang="cs-CZ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cs-CZ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</m:sSub>
                      <m:r>
                        <a:rPr lang="cs-CZ" sz="28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cs-CZ" sz="2800" i="1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cs-CZ" sz="2800" dirty="0"/>
              </a:p>
              <a:p>
                <a:pPr marL="0" indent="0">
                  <a:buNone/>
                </a:pPr>
                <a:endParaRPr lang="cs-CZ" sz="2800" dirty="0"/>
              </a:p>
              <a:p>
                <a:r>
                  <a:rPr lang="cs-CZ" dirty="0"/>
                  <a:t>Zde je nutné zkontrolovat, jestli se polovina délky kmene nachází v násobku délky sekcí ( toto je u sudé délky kmene např. kmen s délkou 18 m má polovinu v 9 m, tedy na konci 9. sekce, kde známe kruhovou plochu) nebo v polovině některé ze sekcí (toto je u liché délky kmene např. kmen s délkou 17 m má polovinu v 8,5 m, tedy uprostřed 9. sekce a g</a:t>
                </a:r>
                <a:r>
                  <a:rPr lang="cs-CZ" baseline="-25000" dirty="0"/>
                  <a:t>1/2</a:t>
                </a:r>
                <a:r>
                  <a:rPr lang="cs-CZ" dirty="0"/>
                  <a:t> se tedy musí spočítat jako průměr z kruhových ploch na čele a čepu této sekce)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930400"/>
                <a:ext cx="8596668" cy="4492138"/>
              </a:xfrm>
              <a:blipFill rotWithShape="0">
                <a:blip r:embed="rId2"/>
                <a:stretch>
                  <a:fillRect l="-142" t="-950" r="-120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49699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 objemu kmene Smalianovou metodou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Pro výpočet Smalianovou metodou potřebujeme znát délku kmene (L) a plochu příčného průřezu kmene na začátku (čele) kmene (g</a:t>
                </a:r>
                <a:r>
                  <a:rPr lang="cs-CZ" baseline="-25000" dirty="0"/>
                  <a:t>0</a:t>
                </a:r>
                <a:r>
                  <a:rPr lang="cs-CZ" dirty="0"/>
                  <a:t>) a konci (čepu) kmene (</a:t>
                </a:r>
                <a:r>
                  <a:rPr lang="cs-CZ" dirty="0" err="1"/>
                  <a:t>g</a:t>
                </a:r>
                <a:r>
                  <a:rPr lang="cs-CZ" baseline="-25000" dirty="0" err="1"/>
                  <a:t>n</a:t>
                </a:r>
                <a:r>
                  <a:rPr lang="cs-CZ" dirty="0"/>
                  <a:t>)</a:t>
                </a:r>
              </a:p>
              <a:p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cs-CZ" sz="2800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cs-CZ" sz="2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cs-CZ" sz="2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cs-CZ" sz="28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cs-CZ" sz="2800" i="1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cs-CZ" sz="2800" dirty="0"/>
              </a:p>
              <a:p>
                <a:pPr marL="0" indent="0">
                  <a:buNone/>
                </a:pPr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2" t="-9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2735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 objemu kmene Newtonovou metodou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Pro výpočet Newtonovou metodou potřebujeme znát délku kmene (L) a plochu příčného průřezu kmene na čele kmene (g</a:t>
                </a:r>
                <a:r>
                  <a:rPr lang="cs-CZ" baseline="-25000" dirty="0"/>
                  <a:t>0</a:t>
                </a:r>
                <a:r>
                  <a:rPr lang="cs-CZ" dirty="0"/>
                  <a:t>), v polovině délky kmene (g</a:t>
                </a:r>
                <a:r>
                  <a:rPr lang="cs-CZ" baseline="-25000" dirty="0"/>
                  <a:t>1/2</a:t>
                </a:r>
                <a:r>
                  <a:rPr lang="cs-CZ" dirty="0"/>
                  <a:t>) a čepu kmene (</a:t>
                </a:r>
                <a:r>
                  <a:rPr lang="cs-CZ" dirty="0" err="1"/>
                  <a:t>g</a:t>
                </a:r>
                <a:r>
                  <a:rPr lang="cs-CZ" baseline="-25000" dirty="0" err="1"/>
                  <a:t>n</a:t>
                </a:r>
                <a:r>
                  <a:rPr lang="cs-CZ" dirty="0"/>
                  <a:t>)</a:t>
                </a:r>
              </a:p>
              <a:p>
                <a:endParaRPr lang="cs-CZ" dirty="0"/>
              </a:p>
              <a:p>
                <a:pPr marL="0" indent="0">
                  <a:buNone/>
                </a:pPr>
                <a:endParaRPr lang="cs-CZ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cs-CZ" sz="2800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d>
                        <m:d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cs-CZ" sz="2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+4</m:t>
                          </m:r>
                          <m:sSub>
                            <m:sSubPr>
                              <m:ctrlPr>
                                <a:rPr lang="cs-CZ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f>
                                <m:fPr>
                                  <m:type m:val="skw"/>
                                  <m:ctrlPr>
                                    <a:rPr lang="cs-CZ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2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cs-CZ" sz="2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cs-CZ" sz="2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cs-CZ" sz="28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cs-CZ" sz="2800" i="1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cs-CZ" sz="2800" dirty="0"/>
              </a:p>
              <a:p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2" t="-9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24997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 objemu kmene dle sekcí Huberovou metodou</a:t>
            </a:r>
          </a:p>
        </p:txBody>
      </p:sp>
      <p:pic>
        <p:nvPicPr>
          <p:cNvPr id="6" name="Picture 3" descr="D:\výuka 2003-2004 LS\Dendrometrie I\pomocné soubory\obrázky\3-12.bmp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695" y="2108666"/>
            <a:ext cx="6731946" cy="2099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/>
              <p:cNvSpPr/>
              <p:nvPr/>
            </p:nvSpPr>
            <p:spPr>
              <a:xfrm>
                <a:off x="3686533" y="5014686"/>
                <a:ext cx="2578267" cy="8485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" name="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6533" y="5014686"/>
                <a:ext cx="2578267" cy="84856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ástupný symbol pro obsah 2"/>
          <p:cNvSpPr txBox="1">
            <a:spLocks/>
          </p:cNvSpPr>
          <p:nvPr/>
        </p:nvSpPr>
        <p:spPr>
          <a:xfrm>
            <a:off x="4242772" y="4490018"/>
            <a:ext cx="1465791" cy="3341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sz="1400" dirty="0" err="1" smtClean="0"/>
              <a:t>Šmelko</a:t>
            </a:r>
            <a:r>
              <a:rPr lang="cs-CZ" sz="1400" dirty="0" smtClean="0"/>
              <a:t>, 2000)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34136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 objemu kmene dle sekcí Huberovou metodou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Při využití Huberovy metody dle sekcí musíme znát délku jednotlivých sekcí (</a:t>
                </a:r>
                <a:r>
                  <a:rPr lang="cs-CZ" dirty="0" err="1"/>
                  <a:t>L</a:t>
                </a:r>
                <a:r>
                  <a:rPr lang="cs-CZ" baseline="-25000" dirty="0" err="1"/>
                  <a:t>i</a:t>
                </a:r>
                <a:r>
                  <a:rPr lang="cs-CZ" dirty="0"/>
                  <a:t>), plochy příčného průřezu kmene v polovině délek sekcí (g</a:t>
                </a:r>
                <a:r>
                  <a:rPr lang="cs-CZ" baseline="-25000" dirty="0"/>
                  <a:t>1/2</a:t>
                </a:r>
                <a:r>
                  <a:rPr lang="cs-CZ" baseline="-40000" dirty="0"/>
                  <a:t>i</a:t>
                </a:r>
                <a:r>
                  <a:rPr lang="cs-CZ" dirty="0"/>
                  <a:t>) a počet sekcí (n)</a:t>
                </a:r>
              </a:p>
              <a:p>
                <a:endParaRPr lang="cs-CZ" dirty="0"/>
              </a:p>
              <a:p>
                <a:endParaRPr lang="cs-CZ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ctrlPr>
                            <a:rPr lang="cs-CZ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f>
                                    <m:fPr>
                                      <m:type m:val="skw"/>
                                      <m:ctrlPr>
                                        <a:rPr lang="cs-CZ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sz="28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cs-CZ" sz="2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  <m:sub>
                                  <m:r>
                                    <a:rPr lang="cs-CZ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sub>
                          </m:sSub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f>
                                    <m:fPr>
                                      <m:type m:val="skw"/>
                                      <m:ctrlPr>
                                        <a:rPr lang="cs-CZ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sz="28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cs-CZ" sz="2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  <m:sub>
                                  <m:r>
                                    <a:rPr lang="cs-CZ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</m:sSub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f>
                                    <m:fPr>
                                      <m:type m:val="skw"/>
                                      <m:ctrlPr>
                                        <a:rPr lang="cs-CZ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sz="28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cs-CZ" sz="2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  <m:sub>
                                  <m:r>
                                    <a:rPr lang="cs-CZ" sz="2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sub>
                          </m:sSub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+ … </m:t>
                          </m:r>
                          <m:sSub>
                            <m:sSubPr>
                              <m:ctrlPr>
                                <a:rPr lang="cs-CZ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f>
                                    <m:fPr>
                                      <m:type m:val="skw"/>
                                      <m:ctrlPr>
                                        <a:rPr lang="cs-CZ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sz="28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cs-CZ" sz="2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  <m:sub>
                                  <m:r>
                                    <a:rPr lang="cs-CZ" sz="28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sub>
                          </m:sSub>
                        </m:e>
                      </m:d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cs-CZ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2" t="-9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69139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Seznam citovaných zdrojů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Šmelko</a:t>
            </a:r>
            <a:r>
              <a:rPr lang="cs-CZ" dirty="0" smtClean="0"/>
              <a:t>, Š.(2000): Dendrometria. </a:t>
            </a:r>
            <a:r>
              <a:rPr lang="cs-CZ" dirty="0" smtClean="0"/>
              <a:t>Vysokoškolská </a:t>
            </a:r>
            <a:r>
              <a:rPr lang="cs-CZ" dirty="0" err="1" smtClean="0"/>
              <a:t>učebnica</a:t>
            </a:r>
            <a:r>
              <a:rPr lang="cs-CZ" dirty="0" smtClean="0"/>
              <a:t>. Technická </a:t>
            </a:r>
            <a:r>
              <a:rPr lang="cs-CZ" dirty="0" smtClean="0"/>
              <a:t>univerzita </a:t>
            </a:r>
            <a:r>
              <a:rPr lang="cs-CZ" dirty="0" err="1" smtClean="0"/>
              <a:t>vo</a:t>
            </a:r>
            <a:r>
              <a:rPr lang="cs-CZ" dirty="0" smtClean="0"/>
              <a:t> </a:t>
            </a:r>
            <a:r>
              <a:rPr lang="cs-CZ" dirty="0" err="1" smtClean="0"/>
              <a:t>Zvolene</a:t>
            </a:r>
            <a:r>
              <a:rPr lang="cs-CZ" dirty="0" smtClean="0"/>
              <a:t>, Zvolen: 399 s.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87854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Morfologická křivka kmene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8"/>
            <a:ext cx="8596668" cy="3880773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Morfologická křivka kmene (MKK) je průsečnice roviny vedené podélnou osou kmene s povrchem kmene. </a:t>
            </a:r>
          </a:p>
          <a:p>
            <a:pPr>
              <a:spcBef>
                <a:spcPct val="50000"/>
              </a:spcBef>
            </a:pPr>
            <a:r>
              <a:rPr 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Její rotací vzniká plášť kmene.</a:t>
            </a:r>
          </a:p>
          <a:p>
            <a:pPr>
              <a:spcBef>
                <a:spcPct val="50000"/>
              </a:spcBef>
            </a:pPr>
            <a:r>
              <a:rPr 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Tvar MKK závisí na dřevině a faktorech prostředí.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051368" y="4100975"/>
            <a:ext cx="7848600" cy="1277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>
                <a:latin typeface="Trebuchet MS" panose="020B0603020202020204" pitchFamily="34" charset="0"/>
              </a:rPr>
              <a:t>Morfologickou křivku kmene je možné vyjádřit spojitou funkcí</a:t>
            </a:r>
          </a:p>
          <a:p>
            <a:pPr algn="ctr"/>
            <a:r>
              <a:rPr lang="cs-CZ" sz="3200" b="1" dirty="0" err="1">
                <a:latin typeface="Trebuchet MS" panose="020B0603020202020204" pitchFamily="34" charset="0"/>
              </a:rPr>
              <a:t>y</a:t>
            </a:r>
            <a:r>
              <a:rPr lang="cs-CZ" sz="3200" b="1" baseline="-25000" dirty="0" err="1">
                <a:latin typeface="Trebuchet MS" panose="020B0603020202020204" pitchFamily="34" charset="0"/>
              </a:rPr>
              <a:t>x</a:t>
            </a:r>
            <a:r>
              <a:rPr lang="cs-CZ" sz="3200" b="1" dirty="0">
                <a:latin typeface="Trebuchet MS" panose="020B0603020202020204" pitchFamily="34" charset="0"/>
              </a:rPr>
              <a:t> = f(x)</a:t>
            </a:r>
          </a:p>
          <a:p>
            <a:pPr>
              <a:spcBef>
                <a:spcPct val="50000"/>
              </a:spcBef>
            </a:pPr>
            <a:r>
              <a:rPr lang="cs-CZ" dirty="0" err="1">
                <a:latin typeface="Trebuchet MS" panose="020B0603020202020204" pitchFamily="34" charset="0"/>
              </a:rPr>
              <a:t>y</a:t>
            </a:r>
            <a:r>
              <a:rPr lang="cs-CZ" baseline="-25000" dirty="0" err="1">
                <a:latin typeface="Trebuchet MS" panose="020B0603020202020204" pitchFamily="34" charset="0"/>
              </a:rPr>
              <a:t>x</a:t>
            </a:r>
            <a:r>
              <a:rPr lang="cs-CZ" dirty="0">
                <a:latin typeface="Trebuchet MS" panose="020B0603020202020204" pitchFamily="34" charset="0"/>
              </a:rPr>
              <a:t> je tloušťka kmene d nebo poloměr d/2 v určité výšce x na kmeni</a:t>
            </a:r>
          </a:p>
        </p:txBody>
      </p:sp>
    </p:spTree>
    <p:extLst>
      <p:ext uri="{BB962C8B-B14F-4D97-AF65-F5344CB8AC3E}">
        <p14:creationId xmlns:p14="http://schemas.microsoft.com/office/powerpoint/2010/main" val="2157092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Rovnice morfologické křivky kmene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4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4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cs-CZ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cs-CZ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40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cs-CZ" sz="4000" b="0" i="1" smtClean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cs-CZ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cs-CZ" sz="4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r>
                  <a:rPr lang="cs-CZ" dirty="0"/>
                  <a:t>y..........je tloušťka kmene (nebo její polovina) v centimetrech</a:t>
                </a:r>
              </a:p>
              <a:p>
                <a:pPr marL="0" indent="0">
                  <a:buNone/>
                </a:pPr>
                <a:r>
                  <a:rPr lang="cs-CZ" dirty="0"/>
                  <a:t>x..........je výška (délka) kmene v metrech, kde se měří daná tloušťka</a:t>
                </a:r>
              </a:p>
              <a:p>
                <a:pPr marL="0" indent="0">
                  <a:buNone/>
                </a:pPr>
                <a:r>
                  <a:rPr lang="cs-CZ" dirty="0"/>
                  <a:t>p, r...... jsou parametry modelu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0005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výuka\výuka 2003-2004 LS\Dendrometrie I bakaláři prezenční\pomocné soubory\obrázky\3-05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159" y="841115"/>
            <a:ext cx="7696200" cy="5132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obsah 2"/>
          <p:cNvSpPr txBox="1">
            <a:spLocks/>
          </p:cNvSpPr>
          <p:nvPr/>
        </p:nvSpPr>
        <p:spPr>
          <a:xfrm>
            <a:off x="4190363" y="5900054"/>
            <a:ext cx="1465791" cy="3341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sz="1400" dirty="0" err="1" smtClean="0"/>
              <a:t>Šmelko</a:t>
            </a:r>
            <a:r>
              <a:rPr lang="cs-CZ" sz="1400" dirty="0" smtClean="0"/>
              <a:t>, 2000)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21253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/>
              <a:t>Stanovte vhodný analytický tvar morfologické křivky kmene včetně výpočtu parametrů, dále stanovte postupnou a celkovou sbíhavost kmene. Měřené a modelové hodnoty graficky porovnejte.</a:t>
            </a:r>
          </a:p>
          <a:p>
            <a:pPr marL="0" indent="0">
              <a:buNone/>
            </a:pPr>
            <a:r>
              <a:rPr lang="cs-CZ" dirty="0"/>
              <a:t>Vypočítejte objem kmene metodou Huberovou, </a:t>
            </a:r>
            <a:r>
              <a:rPr lang="cs-CZ" dirty="0" err="1"/>
              <a:t>Smalianovou</a:t>
            </a:r>
            <a:r>
              <a:rPr lang="cs-CZ" dirty="0"/>
              <a:t>, Newtonovou a Huberovou metodou podle sekcí. Porovnejte výsledky a zhodnoťte příčiny případných odlišností mezi jednotlivými výsledky.</a:t>
            </a:r>
          </a:p>
          <a:p>
            <a:pPr marL="0" lv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7190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Stanovení tloušťky v určitém místě na kmeni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Tloušťka se bere jako průměrná hodnota ze dvou na sebe kolmých měření (doporučováno při tloušťce ≥ 20 cm, ale ideální vždy)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Směr měření musí být stejně orientován v celém porostu</a:t>
            </a:r>
          </a:p>
          <a:p>
            <a:endParaRPr lang="cs-CZ" dirty="0"/>
          </a:p>
          <a:p>
            <a:r>
              <a:rPr lang="cs-CZ" dirty="0"/>
              <a:t>V našem případě budeme jako základní hodnotu pro výpočet MKK používat polovinu tloušťky kmene, takže je nutné stanovené tloušťky vydělit 2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9239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 modelové MKK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potřeba stanovit prvotní odhad parametrů </a:t>
            </a:r>
            <a:r>
              <a:rPr lang="cs-CZ" i="1" dirty="0"/>
              <a:t>p</a:t>
            </a:r>
            <a:r>
              <a:rPr lang="cs-CZ" dirty="0"/>
              <a:t> a </a:t>
            </a:r>
            <a:r>
              <a:rPr lang="cs-CZ" i="1" dirty="0"/>
              <a:t>r</a:t>
            </a:r>
          </a:p>
          <a:p>
            <a:r>
              <a:rPr lang="cs-CZ" dirty="0"/>
              <a:t>Nejčastěji se za prvotní </a:t>
            </a:r>
            <a:r>
              <a:rPr lang="cs-CZ" i="1" dirty="0"/>
              <a:t>r</a:t>
            </a:r>
            <a:r>
              <a:rPr lang="cs-CZ" dirty="0"/>
              <a:t> bere hodnota 1, protože se strom jako celek nejvíce blíží paraboloidu</a:t>
            </a:r>
          </a:p>
          <a:p>
            <a:r>
              <a:rPr lang="cs-CZ" dirty="0"/>
              <a:t>Parametr </a:t>
            </a:r>
            <a:r>
              <a:rPr lang="cs-CZ" i="1" dirty="0"/>
              <a:t>p</a:t>
            </a:r>
            <a:r>
              <a:rPr lang="cs-CZ" dirty="0"/>
              <a:t> se nastaví větší než je maximální d/2</a:t>
            </a:r>
          </a:p>
          <a:p>
            <a:r>
              <a:rPr lang="cs-CZ" dirty="0"/>
              <a:t>Poté, co spočítáme prvotní odhad modelu MKK, tak musíme dopočítat rezidua modelu MKK</a:t>
            </a:r>
          </a:p>
          <a:p>
            <a:r>
              <a:rPr lang="cs-CZ" dirty="0"/>
              <a:t>Reziduum = reálný d/2 – modelový d/2</a:t>
            </a:r>
          </a:p>
          <a:p>
            <a:r>
              <a:rPr lang="cs-CZ" dirty="0"/>
              <a:t>Rezidua se umocní na druhou a sečtou</a:t>
            </a:r>
          </a:p>
          <a:p>
            <a:r>
              <a:rPr lang="cs-CZ" dirty="0"/>
              <a:t>Pomocí takto stanovené sumy čtverců reziduí a funkce řešitele se stanoví optimální hodnoty parametrů modelu MKK</a:t>
            </a:r>
          </a:p>
        </p:txBody>
      </p:sp>
    </p:spTree>
    <p:extLst>
      <p:ext uri="{BB962C8B-B14F-4D97-AF65-F5344CB8AC3E}">
        <p14:creationId xmlns:p14="http://schemas.microsoft.com/office/powerpoint/2010/main" val="95592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 modelové MKK – grafické znázornění</a:t>
            </a:r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9238775"/>
              </p:ext>
            </p:extLst>
          </p:nvPr>
        </p:nvGraphicFramePr>
        <p:xfrm>
          <a:off x="1623525" y="1844837"/>
          <a:ext cx="6391469" cy="4350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600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0547" y="609600"/>
            <a:ext cx="8863455" cy="1320800"/>
          </a:xfrm>
        </p:spPr>
        <p:txBody>
          <a:bodyPr/>
          <a:lstStyle/>
          <a:p>
            <a:r>
              <a:rPr lang="cs-CZ" dirty="0"/>
              <a:t>Stanovení průběžné sbíhavosti kmene - S</a:t>
            </a:r>
            <a:r>
              <a:rPr lang="cs-CZ" baseline="-25000" dirty="0"/>
              <a:t>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49542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</a:t>
            </a:r>
            <a:r>
              <a:rPr lang="cs-CZ" baseline="-25000" dirty="0"/>
              <a:t>i</a:t>
            </a:r>
            <a:r>
              <a:rPr lang="cs-CZ" dirty="0"/>
              <a:t>...........je tloušťka kmene v libovolném místě na kmeni (počátek zkoumané sekce)</a:t>
            </a:r>
          </a:p>
          <a:p>
            <a:r>
              <a:rPr lang="cs-CZ" dirty="0"/>
              <a:t>d</a:t>
            </a:r>
            <a:r>
              <a:rPr lang="cs-CZ" baseline="-25000" dirty="0"/>
              <a:t>i+1</a:t>
            </a:r>
            <a:r>
              <a:rPr lang="cs-CZ" dirty="0"/>
              <a:t>.........je tloušťka kmene v následujícím změřeném místě kmene (konec zkoumané sekce)</a:t>
            </a:r>
          </a:p>
          <a:p>
            <a:r>
              <a:rPr lang="cs-CZ" dirty="0"/>
              <a:t>h</a:t>
            </a:r>
            <a:r>
              <a:rPr lang="cs-CZ" baseline="-25000" dirty="0"/>
              <a:t>i+1</a:t>
            </a:r>
            <a:r>
              <a:rPr lang="cs-CZ" dirty="0"/>
              <a:t> – </a:t>
            </a:r>
            <a:r>
              <a:rPr lang="cs-CZ" dirty="0" err="1"/>
              <a:t>h</a:t>
            </a:r>
            <a:r>
              <a:rPr lang="cs-CZ" baseline="-25000" dirty="0" err="1"/>
              <a:t>i</a:t>
            </a:r>
            <a:r>
              <a:rPr lang="cs-CZ" dirty="0"/>
              <a:t>....je rozdíl výšek, kde se měřily tloušťky kmene</a:t>
            </a:r>
          </a:p>
          <a:p>
            <a:r>
              <a:rPr lang="cs-CZ" dirty="0"/>
              <a:t>l............je délka sekce</a:t>
            </a: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1484745"/>
              </p:ext>
            </p:extLst>
          </p:nvPr>
        </p:nvGraphicFramePr>
        <p:xfrm>
          <a:off x="2816624" y="1930400"/>
          <a:ext cx="4051300" cy="120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" imgW="1447560" imgH="431640" progId="Equation.DSMT4">
                  <p:embed/>
                </p:oleObj>
              </mc:Choice>
              <mc:Fallback>
                <p:oleObj name="Equation" r:id="rId3" imgW="14475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6624" y="1930400"/>
                        <a:ext cx="4051300" cy="1208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872035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8&quot; unique_id=&quot;10406&quot;&gt;&lt;/object&gt;&lt;object type=&quot;2&quot; unique_id=&quot;10407&quot;&gt;&lt;object type=&quot;3&quot; unique_id=&quot;10408&quot;&gt;&lt;property id=&quot;20148&quot; value=&quot;5&quot;/&gt;&lt;property id=&quot;20300&quot; value=&quot;Slide 1 - &amp;quot;Stanovení tvaru a objemu kmene&amp;quot;&quot;/&gt;&lt;property id=&quot;20307&quot; value=&quot;256&quot;/&gt;&lt;/object&gt;&lt;object type=&quot;3&quot; unique_id=&quot;10409&quot;&gt;&lt;property id=&quot;20148&quot; value=&quot;5&quot;/&gt;&lt;property id=&quot;20300&quot; value=&quot;Slide 2 - &amp;quot;Morfologická křivka kmene&amp;quot;&quot;/&gt;&lt;property id=&quot;20307&quot; value=&quot;257&quot;/&gt;&lt;/object&gt;&lt;object type=&quot;3&quot; unique_id=&quot;10410&quot;&gt;&lt;property id=&quot;20148&quot; value=&quot;5&quot;/&gt;&lt;property id=&quot;20300&quot; value=&quot;Slide 5 - &amp;quot;Zadání&amp;quot;&quot;/&gt;&lt;property id=&quot;20307&quot; value=&quot;258&quot;/&gt;&lt;/object&gt;&lt;object type=&quot;3&quot; unique_id=&quot;10411&quot;&gt;&lt;property id=&quot;20148&quot; value=&quot;5&quot;/&gt;&lt;property id=&quot;20300&quot; value=&quot;Slide 6 - &amp;quot;Stanovení tloušťky v určitém místě na kmeni&amp;quot;&quot;/&gt;&lt;property id=&quot;20307&quot; value=&quot;259&quot;/&gt;&lt;/object&gt;&lt;object type=&quot;3&quot; unique_id=&quot;10412&quot;&gt;&lt;property id=&quot;20148&quot; value=&quot;5&quot;/&gt;&lt;property id=&quot;20300&quot; value=&quot;Slide 7 - &amp;quot;Výpočet modelové MKK&amp;quot;&quot;/&gt;&lt;property id=&quot;20307&quot; value=&quot;260&quot;/&gt;&lt;/object&gt;&lt;object type=&quot;3&quot; unique_id=&quot;10413&quot;&gt;&lt;property id=&quot;20148&quot; value=&quot;5&quot;/&gt;&lt;property id=&quot;20300&quot; value=&quot;Slide 8 - &amp;quot;Výpočet modelové MKK – grafické znázornění&amp;quot;&quot;/&gt;&lt;property id=&quot;20307&quot; value=&quot;261&quot;/&gt;&lt;/object&gt;&lt;object type=&quot;3&quot; unique_id=&quot;10414&quot;&gt;&lt;property id=&quot;20148&quot; value=&quot;5&quot;/&gt;&lt;property id=&quot;20300&quot; value=&quot;Slide 10 - &amp;quot;Stanovení celkové sbíhavosti kmene - SC&amp;quot;&quot;/&gt;&lt;property id=&quot;20307&quot; value=&quot;262&quot;/&gt;&lt;/object&gt;&lt;object type=&quot;3&quot; unique_id=&quot;10415&quot;&gt;&lt;property id=&quot;20148&quot; value=&quot;5&quot;/&gt;&lt;property id=&quot;20300&quot; value=&quot;Slide 9 - &amp;quot;Stanovení průběžné sbíhavosti kmene - SP&amp;quot;&quot;/&gt;&lt;property id=&quot;20307&quot; value=&quot;263&quot;/&gt;&lt;/object&gt;&lt;object type=&quot;3&quot; unique_id=&quot;11083&quot;&gt;&lt;property id=&quot;20148&quot; value=&quot;5&quot;/&gt;&lt;property id=&quot;20300&quot; value=&quot;Slide 3 - &amp;quot;Rovnice morfologické křivky kmene &amp;quot;&quot;/&gt;&lt;property id=&quot;20307&quot; value=&quot;267&quot;/&gt;&lt;/object&gt;&lt;object type=&quot;3&quot; unique_id=&quot;11084&quot;&gt;&lt;property id=&quot;20148&quot; value=&quot;5&quot;/&gt;&lt;property id=&quot;20300&quot; value=&quot;Slide 4&quot;/&gt;&lt;property id=&quot;20307&quot; value=&quot;266&quot;/&gt;&lt;/object&gt;&lt;object type=&quot;3&quot; unique_id=&quot;11920&quot;&gt;&lt;property id=&quot;20148&quot; value=&quot;5&quot;/&gt;&lt;property id=&quot;20300&quot; value=&quot;Slide 11 - &amp;quot;Metody na stanovení objemu ležícího kmene&amp;quot;&quot;/&gt;&lt;property id=&quot;20307&quot; value=&quot;268&quot;/&gt;&lt;/object&gt;&lt;object type=&quot;3&quot; unique_id=&quot;11921&quot;&gt;&lt;property id=&quot;20148&quot; value=&quot;5&quot;/&gt;&lt;property id=&quot;20300&quot; value=&quot;Slide 12 - &amp;quot;Výpočet kruhové plochy průřezu kmene - g&amp;quot;&quot;/&gt;&lt;property id=&quot;20307&quot; value=&quot;269&quot;/&gt;&lt;/object&gt;&lt;object type=&quot;3&quot; unique_id=&quot;11922&quot;&gt;&lt;property id=&quot;20148&quot; value=&quot;5&quot;/&gt;&lt;property id=&quot;20300&quot; value=&quot;Slide 13 - &amp;quot;Výpočet kruhové plochy průřezu kmene - g&amp;quot;&quot;/&gt;&lt;property id=&quot;20307&quot; value=&quot;270&quot;/&gt;&lt;/object&gt;&lt;object type=&quot;3&quot; unique_id=&quot;11923&quot;&gt;&lt;property id=&quot;20148&quot; value=&quot;5&quot;/&gt;&lt;property id=&quot;20300&quot; value=&quot;Slide 14 - &amp;quot;Výpočet objemu kmene Huberovou metodou&amp;quot;&quot;/&gt;&lt;property id=&quot;20307&quot; value=&quot;271&quot;/&gt;&lt;/object&gt;&lt;object type=&quot;3&quot; unique_id=&quot;11924&quot;&gt;&lt;property id=&quot;20148&quot; value=&quot;5&quot;/&gt;&lt;property id=&quot;20300&quot; value=&quot;Slide 15 - &amp;quot;Výpočet objemu kmene Smalianovou metodou&amp;quot;&quot;/&gt;&lt;property id=&quot;20307&quot; value=&quot;272&quot;/&gt;&lt;/object&gt;&lt;object type=&quot;3&quot; unique_id=&quot;11925&quot;&gt;&lt;property id=&quot;20148&quot; value=&quot;5&quot;/&gt;&lt;property id=&quot;20300&quot; value=&quot;Slide 16 - &amp;quot;Výpočet objemu kmene Newtonovou metodou&amp;quot;&quot;/&gt;&lt;property id=&quot;20307&quot; value=&quot;273&quot;/&gt;&lt;/object&gt;&lt;object type=&quot;3&quot; unique_id=&quot;11926&quot;&gt;&lt;property id=&quot;20148&quot; value=&quot;5&quot;/&gt;&lt;property id=&quot;20300&quot; value=&quot;Slide 17 - &amp;quot;Výpočet objemu kmene dle sekcí Huberovou metodou&amp;quot;&quot;/&gt;&lt;property id=&quot;20307&quot; value=&quot;274&quot;/&gt;&lt;/object&gt;&lt;object type=&quot;3&quot; unique_id=&quot;11927&quot;&gt;&lt;property id=&quot;20148&quot; value=&quot;5&quot;/&gt;&lt;property id=&quot;20300&quot; value=&quot;Slide 18 - &amp;quot;Výpočet objemu kmene dle sekcí Huberovou metodou&amp;quot;&quot;/&gt;&lt;property id=&quot;20307&quot; value=&quot;275&quot;/&gt;&lt;/object&gt;&lt;object type=&quot;3&quot; unique_id=&quot;15073&quot;&gt;&lt;property id=&quot;20148&quot; value=&quot;5&quot;/&gt;&lt;property id=&quot;20300&quot; value=&quot;Slide 19 - &amp;quot;Seznam citovaných zdrojů&amp;quot;&quot;/&gt;&lt;property id=&quot;20307&quot; value=&quot;27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DB74DD5FCD551418776220A6799596C" ma:contentTypeVersion="4" ma:contentTypeDescription="Vytvoří nový dokument" ma:contentTypeScope="" ma:versionID="5282d977f292136cae0389f8b12e3b17">
  <xsd:schema xmlns:xsd="http://www.w3.org/2001/XMLSchema" xmlns:xs="http://www.w3.org/2001/XMLSchema" xmlns:p="http://schemas.microsoft.com/office/2006/metadata/properties" xmlns:ns2="1d4e02d5-333d-46a3-ad23-fa990da948c9" targetNamespace="http://schemas.microsoft.com/office/2006/metadata/properties" ma:root="true" ma:fieldsID="992e5a08e8e7855f6eba0ae568fb3546" ns2:_="">
    <xsd:import namespace="1d4e02d5-333d-46a3-ad23-fa990da948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4e02d5-333d-46a3-ad23-fa990da948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DC52F6E-F4B2-44AD-B9D4-F33DF3975B4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E0805FC-6583-477C-888D-E6AAD74F64A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FFD25A-497B-40C8-A4A1-6AF8A104AB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4e02d5-333d-46a3-ad23-fa990da948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348</TotalTime>
  <Words>699</Words>
  <Application>Microsoft Office PowerPoint</Application>
  <PresentationFormat>Širokoúhlá obrazovka</PresentationFormat>
  <Paragraphs>105</Paragraphs>
  <Slides>19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6" baseType="lpstr">
      <vt:lpstr>Arial</vt:lpstr>
      <vt:lpstr>Arial CE</vt:lpstr>
      <vt:lpstr>Cambria Math</vt:lpstr>
      <vt:lpstr>Trebuchet MS</vt:lpstr>
      <vt:lpstr>Wingdings 3</vt:lpstr>
      <vt:lpstr>Faseta</vt:lpstr>
      <vt:lpstr>Equation</vt:lpstr>
      <vt:lpstr>Stanovení tvaru a objemu kmene</vt:lpstr>
      <vt:lpstr>Morfologická křivka kmene</vt:lpstr>
      <vt:lpstr>Rovnice morfologické křivky kmene </vt:lpstr>
      <vt:lpstr>Prezentace aplikace PowerPoint</vt:lpstr>
      <vt:lpstr>Zadání</vt:lpstr>
      <vt:lpstr>Stanovení tloušťky v určitém místě na kmeni</vt:lpstr>
      <vt:lpstr>Výpočet modelové MKK</vt:lpstr>
      <vt:lpstr>Výpočet modelové MKK – grafické znázornění</vt:lpstr>
      <vt:lpstr>Stanovení průběžné sbíhavosti kmene - SP</vt:lpstr>
      <vt:lpstr>Stanovení celkové sbíhavosti kmene - SC</vt:lpstr>
      <vt:lpstr>Metody na stanovení objemu ležícího kmene</vt:lpstr>
      <vt:lpstr>Výpočet kruhové plochy průřezu kmene - g</vt:lpstr>
      <vt:lpstr>Výpočet kruhové plochy průřezu kmene - g</vt:lpstr>
      <vt:lpstr>Výpočet objemu kmene Huberovou metodou</vt:lpstr>
      <vt:lpstr>Výpočet objemu kmene Smalianovou metodou</vt:lpstr>
      <vt:lpstr>Výpočet objemu kmene Newtonovou metodou</vt:lpstr>
      <vt:lpstr>Výpočet objemu kmene dle sekcí Huberovou metodou</vt:lpstr>
      <vt:lpstr>Výpočet objemu kmene dle sekcí Huberovou metodou</vt:lpstr>
      <vt:lpstr>Seznam citovaných zdrojů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Morfologická křivka kmene</dc:title>
  <dc:creator>Zdeněk Adamec</dc:creator>
  <cp:lastModifiedBy>Anonymous</cp:lastModifiedBy>
  <cp:revision>24</cp:revision>
  <dcterms:created xsi:type="dcterms:W3CDTF">2014-02-13T07:09:21Z</dcterms:created>
  <dcterms:modified xsi:type="dcterms:W3CDTF">2021-11-23T10:03:49Z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0x010100EDB74DD5FCD551418776220A6799596C</vt:lpwstr>
  </property>
</Properties>
</file>