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9" r:id="rId10"/>
    <p:sldId id="264" r:id="rId11"/>
    <p:sldId id="265" r:id="rId12"/>
    <p:sldId id="266" r:id="rId13"/>
    <p:sldId id="275" r:id="rId14"/>
    <p:sldId id="276" r:id="rId15"/>
    <p:sldId id="277" r:id="rId16"/>
    <p:sldId id="291" r:id="rId17"/>
    <p:sldId id="292" r:id="rId18"/>
    <p:sldId id="267" r:id="rId19"/>
    <p:sldId id="268" r:id="rId20"/>
    <p:sldId id="272" r:id="rId21"/>
    <p:sldId id="304" r:id="rId22"/>
    <p:sldId id="310" r:id="rId23"/>
    <p:sldId id="271" r:id="rId24"/>
    <p:sldId id="269" r:id="rId25"/>
    <p:sldId id="270" r:id="rId26"/>
    <p:sldId id="273" r:id="rId27"/>
    <p:sldId id="274" r:id="rId28"/>
    <p:sldId id="279" r:id="rId29"/>
    <p:sldId id="280" r:id="rId30"/>
    <p:sldId id="290" r:id="rId31"/>
    <p:sldId id="281" r:id="rId32"/>
    <p:sldId id="282" r:id="rId33"/>
    <p:sldId id="283" r:id="rId34"/>
    <p:sldId id="311" r:id="rId35"/>
    <p:sldId id="284" r:id="rId36"/>
    <p:sldId id="285" r:id="rId37"/>
    <p:sldId id="286" r:id="rId38"/>
    <p:sldId id="287" r:id="rId39"/>
    <p:sldId id="294" r:id="rId40"/>
    <p:sldId id="295" r:id="rId41"/>
    <p:sldId id="288" r:id="rId42"/>
    <p:sldId id="289" r:id="rId43"/>
    <p:sldId id="296" r:id="rId44"/>
    <p:sldId id="305" r:id="rId45"/>
    <p:sldId id="306" r:id="rId46"/>
    <p:sldId id="307" r:id="rId47"/>
    <p:sldId id="308" r:id="rId48"/>
    <p:sldId id="297" r:id="rId49"/>
    <p:sldId id="298" r:id="rId50"/>
    <p:sldId id="299" r:id="rId51"/>
    <p:sldId id="300" r:id="rId52"/>
    <p:sldId id="301" r:id="rId53"/>
    <p:sldId id="302" r:id="rId54"/>
    <p:sldId id="312" r:id="rId55"/>
  </p:sldIdLst>
  <p:sldSz cx="12192000" cy="6858000"/>
  <p:notesSz cx="6858000" cy="9144000"/>
  <p:custDataLst>
    <p:tags r:id="rId56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10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45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916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38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727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7309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936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91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262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25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62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72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182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320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873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84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52F34-2507-4E95-9CE0-F5E2851588C5}" type="datetimeFigureOut">
              <a:rPr lang="cs-CZ" smtClean="0"/>
              <a:t>23.11.2021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0CA6D9-4C3B-4D51-BCCD-A133402E65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70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Měření základních taxačních veličin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Dendrometrie – cvičení 1 a 2</a:t>
            </a:r>
          </a:p>
          <a:p>
            <a:r>
              <a:rPr lang="cs-CZ" dirty="0" smtClean="0"/>
              <a:t>Zdeněk Adamec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00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na měření tloušťky a obvodu stromu </a:t>
            </a: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4" y="1282029"/>
            <a:ext cx="5337728" cy="35584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6" t="36883" r="35877" b="26883"/>
          <a:stretch/>
        </p:blipFill>
        <p:spPr>
          <a:xfrm>
            <a:off x="505097" y="4298097"/>
            <a:ext cx="4232366" cy="24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Zásady pro správné měření tloušťky a obvodu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/>
              <a:t>průměrka musí mít správnou a čitelnou stupnici</a:t>
            </a:r>
          </a:p>
          <a:p>
            <a:r>
              <a:rPr lang="cs-CZ" altLang="cs-CZ" dirty="0"/>
              <a:t>pohyblivé rameno musí po pravítku hladce klouzat</a:t>
            </a:r>
          </a:p>
          <a:p>
            <a:r>
              <a:rPr lang="cs-CZ" altLang="cs-CZ" dirty="0" smtClean="0"/>
              <a:t>Dvouramenná průměrka </a:t>
            </a:r>
            <a:r>
              <a:rPr lang="cs-CZ" altLang="cs-CZ" dirty="0"/>
              <a:t>se přikládá ke kmeni ve třech bodech (na pravítku a na pevném a pohyblivém rameni)</a:t>
            </a:r>
          </a:p>
          <a:p>
            <a:r>
              <a:rPr lang="cs-CZ" altLang="cs-CZ" dirty="0"/>
              <a:t>pohyblivé rameno průměrky musí být přesně kolmé k pravítku</a:t>
            </a:r>
          </a:p>
          <a:p>
            <a:r>
              <a:rPr lang="cs-CZ" altLang="cs-CZ" dirty="0"/>
              <a:t>průměrka se musí přikládat kolmo k podélné ose kmene</a:t>
            </a:r>
          </a:p>
          <a:p>
            <a:r>
              <a:rPr lang="cs-CZ" altLang="cs-CZ" dirty="0"/>
              <a:t>rameno průměrky musí být delší než polovina tloušťky kmene</a:t>
            </a:r>
          </a:p>
          <a:p>
            <a:r>
              <a:rPr lang="cs-CZ" altLang="cs-CZ" dirty="0" smtClean="0"/>
              <a:t>u </a:t>
            </a:r>
            <a:r>
              <a:rPr lang="cs-CZ" altLang="cs-CZ" dirty="0"/>
              <a:t>parabolické průměrky bez pohyblivého ramene je nutné dodržet rovnoběžnost pohledu měřiče a ramene průměrky</a:t>
            </a:r>
          </a:p>
          <a:p>
            <a:r>
              <a:rPr lang="cs-CZ" dirty="0" smtClean="0"/>
              <a:t>Obvodové pásmo musí být po celém svém průběhu kolmé na podélnou osu kmene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pro správné měření tloušťky a obvodu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06980" y="6016625"/>
            <a:ext cx="1882986" cy="347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dirty="0" smtClean="0"/>
              <a:t>Kuželka a kol. (2014)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80" y="1930400"/>
            <a:ext cx="620077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7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Chyby při měření tloušťky a obvodu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Chyba z neseřízené průměrky</a:t>
            </a:r>
          </a:p>
          <a:p>
            <a:pPr lvl="1"/>
            <a:r>
              <a:rPr lang="cs-CZ" dirty="0" smtClean="0"/>
              <a:t>Systematická chyba – nejčastěji záporná</a:t>
            </a:r>
          </a:p>
          <a:p>
            <a:pPr lvl="1"/>
            <a:r>
              <a:rPr lang="cs-CZ" dirty="0" smtClean="0"/>
              <a:t>Chyba 1 – 4 % (při odklonu do 4 cm)</a:t>
            </a:r>
          </a:p>
          <a:p>
            <a:pPr lvl="1"/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24" y="3427367"/>
            <a:ext cx="56769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0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Chyby při měření tloušťky a obvodu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5697340" cy="3880773"/>
          </a:xfrm>
        </p:spPr>
        <p:txBody>
          <a:bodyPr/>
          <a:lstStyle/>
          <a:p>
            <a:r>
              <a:rPr lang="cs-CZ" b="1" dirty="0" smtClean="0"/>
              <a:t>Chyba ze šikmého přiložení průměrky na kmen</a:t>
            </a:r>
          </a:p>
          <a:p>
            <a:pPr lvl="1"/>
            <a:r>
              <a:rPr lang="cs-CZ" dirty="0" smtClean="0"/>
              <a:t>Systematická chyba – vždy kladná</a:t>
            </a:r>
          </a:p>
          <a:p>
            <a:pPr lvl="1"/>
            <a:r>
              <a:rPr lang="cs-CZ" dirty="0" smtClean="0"/>
              <a:t>Velikost chyby při odklonu do 10° od roviny kolmé na podélnou osu kmene je do 1,5 %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411" y="2072776"/>
            <a:ext cx="24193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Chyby při měření tloušťky a obvodu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6273330" cy="3880773"/>
          </a:xfrm>
        </p:spPr>
        <p:txBody>
          <a:bodyPr/>
          <a:lstStyle/>
          <a:p>
            <a:r>
              <a:rPr lang="cs-CZ" b="1" dirty="0" smtClean="0"/>
              <a:t>Chyba z měření tloušťky v nesprávné výšce na kmeni</a:t>
            </a:r>
          </a:p>
          <a:p>
            <a:pPr lvl="1"/>
            <a:r>
              <a:rPr lang="cs-CZ" dirty="0" smtClean="0"/>
              <a:t>Chyba náhodná – záleží na směru posunu</a:t>
            </a:r>
          </a:p>
          <a:p>
            <a:pPr lvl="1"/>
            <a:r>
              <a:rPr lang="cs-CZ" dirty="0" smtClean="0"/>
              <a:t>Velikost chyby bývá do 3 %, pokud je posun do 30 cm od správného </a:t>
            </a:r>
            <a:r>
              <a:rPr lang="cs-CZ" dirty="0" err="1" smtClean="0"/>
              <a:t>měřiště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64" y="2160589"/>
            <a:ext cx="210502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Chyby při měření tloušťky a obvodu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Chyby při použití obvodového pásma</a:t>
            </a:r>
          </a:p>
          <a:p>
            <a:endParaRPr lang="cs-CZ" dirty="0" smtClean="0"/>
          </a:p>
          <a:p>
            <a:pPr lvl="1"/>
            <a:r>
              <a:rPr lang="cs-CZ" dirty="0" smtClean="0"/>
              <a:t>Chyba ze šikmého přiložení pásma ke kmeni</a:t>
            </a:r>
          </a:p>
          <a:p>
            <a:pPr lvl="2"/>
            <a:r>
              <a:rPr lang="cs-CZ" dirty="0" smtClean="0"/>
              <a:t>Přibližně dvojnásobná oproti stejnému druhu chyby u průměrky</a:t>
            </a:r>
          </a:p>
          <a:p>
            <a:pPr lvl="2"/>
            <a:endParaRPr lang="cs-CZ" dirty="0" smtClean="0"/>
          </a:p>
          <a:p>
            <a:pPr lvl="1"/>
            <a:r>
              <a:rPr lang="cs-CZ" dirty="0"/>
              <a:t>Chyba z měření tloušťky v nesprávné výšce na </a:t>
            </a:r>
            <a:r>
              <a:rPr lang="cs-CZ" dirty="0" smtClean="0"/>
              <a:t>kmeni</a:t>
            </a:r>
          </a:p>
          <a:p>
            <a:pPr lvl="2"/>
            <a:r>
              <a:rPr lang="cs-CZ" dirty="0" smtClean="0"/>
              <a:t>Velikost chyby srovnatelná se stejným druhem chyby u průměrky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58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Vztahy mezi chybami tloušťky, obvodu a kruhové plochy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tx1"/>
                </a:solidFill>
              </a:rPr>
              <a:t>Relativní chyba </a:t>
            </a:r>
            <a:r>
              <a:rPr lang="cs-CZ" altLang="cs-CZ" dirty="0" smtClean="0">
                <a:solidFill>
                  <a:schemeClr val="tx1"/>
                </a:solidFill>
              </a:rPr>
              <a:t>vypočtené kruhové plochy příčného průřezu stromu z tloušťky </a:t>
            </a:r>
            <a:r>
              <a:rPr lang="cs-CZ" altLang="cs-CZ" dirty="0">
                <a:solidFill>
                  <a:schemeClr val="tx1"/>
                </a:solidFill>
              </a:rPr>
              <a:t>se rovná dvojnásobku relativní chyby </a:t>
            </a:r>
            <a:r>
              <a:rPr lang="cs-CZ" altLang="cs-CZ" dirty="0" smtClean="0">
                <a:solidFill>
                  <a:schemeClr val="tx1"/>
                </a:solidFill>
              </a:rPr>
              <a:t>tloušťky stromu.</a:t>
            </a:r>
          </a:p>
          <a:p>
            <a:endParaRPr lang="cs-CZ" altLang="cs-CZ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altLang="cs-CZ" dirty="0">
              <a:solidFill>
                <a:schemeClr val="tx1"/>
              </a:solidFill>
            </a:endParaRPr>
          </a:p>
          <a:p>
            <a:r>
              <a:rPr lang="cs-CZ" altLang="cs-CZ" dirty="0">
                <a:solidFill>
                  <a:schemeClr val="tx1"/>
                </a:solidFill>
              </a:rPr>
              <a:t>Relativní chyba vypočtené tloušťky stromu z jeho obvodu se rovná relativní chybě obvodu stromu.</a:t>
            </a:r>
          </a:p>
          <a:p>
            <a:endParaRPr lang="cs-CZ" altLang="cs-CZ" dirty="0">
              <a:solidFill>
                <a:schemeClr val="hlink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25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Výška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687114"/>
          </a:xfrm>
        </p:spPr>
        <p:txBody>
          <a:bodyPr/>
          <a:lstStyle/>
          <a:p>
            <a:r>
              <a:rPr lang="cs-CZ" b="1" dirty="0" smtClean="0"/>
              <a:t>Výška stromu </a:t>
            </a:r>
            <a:r>
              <a:rPr lang="cs-CZ" dirty="0" smtClean="0"/>
              <a:t>– kolmá vzdálenost mezi dvěma rovnoběžnými rovinami vedenými kolmo na podélnou osu stromu a to v patě stromu a vrcholu stromu </a:t>
            </a:r>
          </a:p>
        </p:txBody>
      </p:sp>
      <p:pic>
        <p:nvPicPr>
          <p:cNvPr id="4" name="Picture 4" descr="D:\výuka 2003-2004 LS\Dendrometrie I\prezentace\2-1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868" y="3015797"/>
            <a:ext cx="38100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444380" y="6154285"/>
            <a:ext cx="1670523" cy="2786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 err="1" smtClean="0"/>
              <a:t>Šmelko</a:t>
            </a:r>
            <a:r>
              <a:rPr lang="cs-CZ" sz="1400" dirty="0" smtClean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6967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 na měření výšek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06911"/>
          </a:xfrm>
        </p:spPr>
        <p:txBody>
          <a:bodyPr>
            <a:normAutofit/>
          </a:bodyPr>
          <a:lstStyle/>
          <a:p>
            <a:r>
              <a:rPr lang="cs-CZ" dirty="0" smtClean="0"/>
              <a:t>Výškoměry pravé</a:t>
            </a:r>
          </a:p>
          <a:p>
            <a:pPr lvl="1"/>
            <a:r>
              <a:rPr lang="cs-CZ" dirty="0" smtClean="0"/>
              <a:t>Založené na podobnosti pravoúhlých trojúhelníků</a:t>
            </a:r>
          </a:p>
          <a:p>
            <a:pPr lvl="2"/>
            <a:r>
              <a:rPr lang="cs-CZ" dirty="0" smtClean="0"/>
              <a:t>Mechanické</a:t>
            </a:r>
          </a:p>
          <a:p>
            <a:pPr lvl="2"/>
            <a:r>
              <a:rPr lang="cs-CZ" dirty="0" smtClean="0"/>
              <a:t>Elektronické – využití laseru nebo ultrazvuku</a:t>
            </a:r>
          </a:p>
          <a:p>
            <a:pPr lvl="1"/>
            <a:r>
              <a:rPr lang="cs-CZ" dirty="0" smtClean="0"/>
              <a:t>Založené na stejnolehlosti obecných trojúhelníků</a:t>
            </a:r>
          </a:p>
          <a:p>
            <a:pPr lvl="2"/>
            <a:r>
              <a:rPr lang="cs-CZ" dirty="0" smtClean="0"/>
              <a:t>mechanické</a:t>
            </a:r>
            <a:endParaRPr lang="cs-CZ" dirty="0"/>
          </a:p>
          <a:p>
            <a:r>
              <a:rPr lang="cs-CZ" dirty="0" smtClean="0"/>
              <a:t>Výškoměry nepravé</a:t>
            </a:r>
          </a:p>
          <a:p>
            <a:pPr lvl="1"/>
            <a:r>
              <a:rPr lang="cs-CZ" dirty="0" smtClean="0"/>
              <a:t>Různé geodetické přístroje</a:t>
            </a:r>
          </a:p>
          <a:p>
            <a:pPr lvl="1"/>
            <a:r>
              <a:rPr lang="cs-CZ" dirty="0" smtClean="0"/>
              <a:t>Laserové skenery</a:t>
            </a:r>
          </a:p>
          <a:p>
            <a:pPr lvl="1"/>
            <a:r>
              <a:rPr lang="cs-CZ" dirty="0" err="1" smtClean="0"/>
              <a:t>Drony</a:t>
            </a:r>
            <a:endParaRPr lang="cs-CZ" dirty="0" smtClean="0"/>
          </a:p>
          <a:p>
            <a:pPr lvl="1"/>
            <a:r>
              <a:rPr lang="cs-CZ" dirty="0" smtClean="0"/>
              <a:t>Mobilní telefony</a:t>
            </a:r>
          </a:p>
          <a:p>
            <a:pPr lvl="1"/>
            <a:r>
              <a:rPr lang="cs-CZ" dirty="0" smtClean="0"/>
              <a:t>Počítačové analýzy obrazu</a:t>
            </a:r>
          </a:p>
        </p:txBody>
      </p:sp>
    </p:spTree>
    <p:extLst>
      <p:ext uri="{BB962C8B-B14F-4D97-AF65-F5344CB8AC3E}">
        <p14:creationId xmlns:p14="http://schemas.microsoft.com/office/powerpoint/2010/main" val="37827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taxační (dendrometrické) </a:t>
            </a:r>
            <a:r>
              <a:rPr lang="cs-CZ" dirty="0" smtClean="0"/>
              <a:t>stromové </a:t>
            </a:r>
            <a:r>
              <a:rPr lang="cs-CZ" dirty="0"/>
              <a:t>veličiny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000250"/>
            <a:ext cx="8596668" cy="4857750"/>
          </a:xfrm>
        </p:spPr>
        <p:txBody>
          <a:bodyPr>
            <a:normAutofit fontScale="92500" lnSpcReduction="20000"/>
          </a:bodyPr>
          <a:lstStyle/>
          <a:p>
            <a:r>
              <a:rPr lang="cs-CZ" sz="1900" dirty="0"/>
              <a:t>Tloušťka – d (cm)</a:t>
            </a:r>
          </a:p>
          <a:p>
            <a:r>
              <a:rPr lang="cs-CZ" sz="1900" b="1" dirty="0"/>
              <a:t>Výčetní tloušťka - d</a:t>
            </a:r>
            <a:r>
              <a:rPr lang="cs-CZ" sz="1900" b="1" baseline="-25000" dirty="0"/>
              <a:t>1,3</a:t>
            </a:r>
            <a:r>
              <a:rPr lang="cs-CZ" sz="1900" b="1" dirty="0"/>
              <a:t> (cm</a:t>
            </a:r>
            <a:r>
              <a:rPr lang="cs-CZ" sz="1900" b="1" dirty="0" smtClean="0"/>
              <a:t>)</a:t>
            </a:r>
          </a:p>
          <a:p>
            <a:r>
              <a:rPr lang="cs-CZ" sz="1900" dirty="0"/>
              <a:t>Obvod kmene – o (cm)</a:t>
            </a:r>
          </a:p>
          <a:p>
            <a:r>
              <a:rPr lang="cs-CZ" sz="1900" b="1" dirty="0" smtClean="0"/>
              <a:t>Výška </a:t>
            </a:r>
            <a:r>
              <a:rPr lang="cs-CZ" sz="1900" b="1" dirty="0"/>
              <a:t>– h (m</a:t>
            </a:r>
            <a:r>
              <a:rPr lang="cs-CZ" sz="1900" b="1" dirty="0" smtClean="0"/>
              <a:t>)</a:t>
            </a:r>
          </a:p>
          <a:p>
            <a:r>
              <a:rPr lang="cs-CZ" sz="1900" dirty="0" smtClean="0"/>
              <a:t>Výška nasazení koruny – </a:t>
            </a:r>
            <a:r>
              <a:rPr lang="cs-CZ" sz="1900" dirty="0" err="1" smtClean="0"/>
              <a:t>h</a:t>
            </a:r>
            <a:r>
              <a:rPr lang="cs-CZ" sz="1900" baseline="-25000" dirty="0" err="1" smtClean="0"/>
              <a:t>k</a:t>
            </a:r>
            <a:r>
              <a:rPr lang="cs-CZ" sz="1900" dirty="0" smtClean="0"/>
              <a:t> (m)</a:t>
            </a:r>
            <a:endParaRPr lang="cs-CZ" sz="1900" dirty="0"/>
          </a:p>
          <a:p>
            <a:r>
              <a:rPr lang="cs-CZ" sz="1900" dirty="0"/>
              <a:t>Kruhová plocha – g (m</a:t>
            </a:r>
            <a:r>
              <a:rPr lang="cs-CZ" sz="1900" baseline="30000" dirty="0"/>
              <a:t>2</a:t>
            </a:r>
            <a:r>
              <a:rPr lang="cs-CZ" sz="1900" dirty="0"/>
              <a:t>)</a:t>
            </a:r>
          </a:p>
          <a:p>
            <a:r>
              <a:rPr lang="cs-CZ" sz="1900" dirty="0"/>
              <a:t>Výtvarnice – f</a:t>
            </a:r>
          </a:p>
          <a:p>
            <a:r>
              <a:rPr lang="cs-CZ" sz="1900" b="1" dirty="0" smtClean="0"/>
              <a:t>Objem – v (m</a:t>
            </a:r>
            <a:r>
              <a:rPr lang="cs-CZ" sz="1900" b="1" baseline="30000" dirty="0" smtClean="0"/>
              <a:t>3</a:t>
            </a:r>
            <a:r>
              <a:rPr lang="cs-CZ" sz="1900" b="1" dirty="0" smtClean="0"/>
              <a:t>)</a:t>
            </a:r>
          </a:p>
          <a:p>
            <a:r>
              <a:rPr lang="cs-CZ" sz="1900" dirty="0" smtClean="0"/>
              <a:t>Věk – t (roky)</a:t>
            </a:r>
          </a:p>
          <a:p>
            <a:r>
              <a:rPr lang="cs-CZ" sz="1900" dirty="0" smtClean="0"/>
              <a:t>Přírůst –i </a:t>
            </a:r>
          </a:p>
          <a:p>
            <a:pPr lvl="1"/>
            <a:r>
              <a:rPr lang="cs-CZ" dirty="0" smtClean="0"/>
              <a:t>Tloušťkový – i</a:t>
            </a:r>
            <a:r>
              <a:rPr lang="cs-CZ" baseline="-25000" dirty="0" smtClean="0"/>
              <a:t>d</a:t>
            </a:r>
            <a:r>
              <a:rPr lang="cs-CZ" dirty="0" smtClean="0"/>
              <a:t> (cm/rok)</a:t>
            </a:r>
          </a:p>
          <a:p>
            <a:pPr lvl="1"/>
            <a:r>
              <a:rPr lang="cs-CZ" dirty="0" smtClean="0"/>
              <a:t>Výškový – </a:t>
            </a:r>
            <a:r>
              <a:rPr lang="cs-CZ" dirty="0" err="1" smtClean="0"/>
              <a:t>i</a:t>
            </a:r>
            <a:r>
              <a:rPr lang="cs-CZ" baseline="-25000" dirty="0" err="1" smtClean="0"/>
              <a:t>h</a:t>
            </a:r>
            <a:r>
              <a:rPr lang="cs-CZ" dirty="0" smtClean="0"/>
              <a:t> (m/rok)</a:t>
            </a:r>
          </a:p>
          <a:p>
            <a:pPr lvl="1"/>
            <a:r>
              <a:rPr lang="cs-CZ" dirty="0" smtClean="0"/>
              <a:t>Kruhové plochy - </a:t>
            </a:r>
            <a:r>
              <a:rPr lang="cs-CZ" dirty="0" err="1" smtClean="0"/>
              <a:t>i</a:t>
            </a:r>
            <a:r>
              <a:rPr lang="cs-CZ" baseline="-25000" dirty="0" err="1" smtClean="0"/>
              <a:t>g</a:t>
            </a:r>
            <a:r>
              <a:rPr lang="cs-CZ" dirty="0" smtClean="0"/>
              <a:t> (m</a:t>
            </a:r>
            <a:r>
              <a:rPr lang="cs-CZ" baseline="30000" dirty="0" smtClean="0"/>
              <a:t>2</a:t>
            </a:r>
            <a:r>
              <a:rPr lang="cs-CZ" dirty="0" smtClean="0"/>
              <a:t>/rok)</a:t>
            </a:r>
          </a:p>
          <a:p>
            <a:pPr lvl="1"/>
            <a:r>
              <a:rPr lang="cs-CZ" dirty="0" smtClean="0"/>
              <a:t>Objemový - </a:t>
            </a:r>
            <a:r>
              <a:rPr lang="cs-CZ" dirty="0" err="1" smtClean="0"/>
              <a:t>i</a:t>
            </a:r>
            <a:r>
              <a:rPr lang="cs-CZ" baseline="-25000" dirty="0" err="1" smtClean="0"/>
              <a:t>v</a:t>
            </a:r>
            <a:r>
              <a:rPr lang="cs-CZ" dirty="0" smtClean="0"/>
              <a:t> (m</a:t>
            </a:r>
            <a:r>
              <a:rPr lang="cs-CZ" baseline="30000" dirty="0" smtClean="0"/>
              <a:t>3</a:t>
            </a:r>
            <a:r>
              <a:rPr lang="cs-CZ" dirty="0" smtClean="0"/>
              <a:t>/rok)</a:t>
            </a:r>
            <a:endParaRPr lang="cs-CZ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9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na měření výšek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3" t="4191" r="28857"/>
          <a:stretch/>
        </p:blipFill>
        <p:spPr>
          <a:xfrm>
            <a:off x="7524205" y="426719"/>
            <a:ext cx="1393372" cy="62577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8" t="7142" r="15098" b="5844"/>
          <a:stretch/>
        </p:blipFill>
        <p:spPr>
          <a:xfrm>
            <a:off x="590434" y="1661885"/>
            <a:ext cx="5701188" cy="43905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6" t="2667" r="44667" b="5778"/>
          <a:stretch/>
        </p:blipFill>
        <p:spPr>
          <a:xfrm>
            <a:off x="6751158" y="426719"/>
            <a:ext cx="313510" cy="625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na měření výšek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 t="12306" r="16405" b="9241"/>
          <a:stretch/>
        </p:blipFill>
        <p:spPr>
          <a:xfrm>
            <a:off x="677334" y="2272936"/>
            <a:ext cx="4441372" cy="30567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2" t="18168" r="19519" b="5845"/>
          <a:stretch/>
        </p:blipFill>
        <p:spPr>
          <a:xfrm>
            <a:off x="5433522" y="2272933"/>
            <a:ext cx="3840480" cy="305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2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na měření výšek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t="16234" r="22197" b="12468"/>
          <a:stretch/>
        </p:blipFill>
        <p:spPr>
          <a:xfrm>
            <a:off x="677334" y="1269999"/>
            <a:ext cx="3770451" cy="303961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5" t="11169" r="25573" b="10388"/>
          <a:stretch/>
        </p:blipFill>
        <p:spPr>
          <a:xfrm>
            <a:off x="4039496" y="4416697"/>
            <a:ext cx="1872344" cy="23462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9" t="19871" r="24102" b="19999"/>
          <a:stretch/>
        </p:blipFill>
        <p:spPr>
          <a:xfrm>
            <a:off x="5663229" y="1269998"/>
            <a:ext cx="3610773" cy="30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4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Zásady pro správné měření výšky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 měřického stanoviště vždy dobře vidět na vrchol i patu stromu</a:t>
            </a:r>
          </a:p>
          <a:p>
            <a:r>
              <a:rPr lang="cs-CZ" dirty="0" smtClean="0"/>
              <a:t>Dodržovat správnou </a:t>
            </a:r>
            <a:r>
              <a:rPr lang="cs-CZ" dirty="0" err="1" smtClean="0"/>
              <a:t>odstupovou</a:t>
            </a:r>
            <a:r>
              <a:rPr lang="cs-CZ" dirty="0" smtClean="0"/>
              <a:t> vzdálenost (= cca předpokládané výšce stromu)</a:t>
            </a:r>
          </a:p>
          <a:p>
            <a:r>
              <a:rPr lang="cs-CZ" dirty="0" smtClean="0"/>
              <a:t>Neměřit souše, zlomy, vývraty</a:t>
            </a:r>
          </a:p>
          <a:p>
            <a:r>
              <a:rPr lang="cs-CZ" dirty="0" smtClean="0"/>
              <a:t>Měřit pokud možno po vrstevnici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U nakloněných stromů měřit vždy tak, aby strom byl vychýlen doleva nebo doprava z pohledu měřiče</a:t>
            </a:r>
          </a:p>
          <a:p>
            <a:r>
              <a:rPr lang="cs-CZ" dirty="0" smtClean="0"/>
              <a:t>U listnatých dřevin dbát na správné zaměření na terminální výhon (vrchol stromu)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646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pro správné měření výšky stromu</a:t>
            </a:r>
            <a:endParaRPr lang="en-GB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06980" y="6016625"/>
            <a:ext cx="1882986" cy="347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 sz="1400" smtClean="0"/>
              <a:t>Kuželka a kol. (2014)</a:t>
            </a:r>
          </a:p>
          <a:p>
            <a:pPr marL="0" indent="0">
              <a:buFont typeface="Wingdings 3" charset="2"/>
              <a:buNone/>
            </a:pPr>
            <a:endParaRPr lang="en-GB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51" y="2160588"/>
            <a:ext cx="5451135" cy="3881437"/>
          </a:xfrm>
        </p:spPr>
      </p:pic>
    </p:spTree>
    <p:extLst>
      <p:ext uri="{BB962C8B-B14F-4D97-AF65-F5344CB8AC3E}">
        <p14:creationId xmlns:p14="http://schemas.microsoft.com/office/powerpoint/2010/main" val="24101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Zásady pro správné měření výšky stromu</a:t>
            </a:r>
            <a:endParaRPr lang="en-GB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006980" y="6016625"/>
            <a:ext cx="1882986" cy="347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 sz="1400" dirty="0" smtClean="0"/>
              <a:t>Kuželka a kol. (2014)</a:t>
            </a:r>
          </a:p>
          <a:p>
            <a:pPr marL="0" indent="0">
              <a:buFont typeface="Wingdings 3" charset="2"/>
              <a:buNone/>
            </a:pPr>
            <a:endParaRPr lang="en-GB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224881"/>
            <a:ext cx="5419725" cy="3752850"/>
          </a:xfrm>
        </p:spPr>
      </p:pic>
    </p:spTree>
    <p:extLst>
      <p:ext uri="{BB962C8B-B14F-4D97-AF65-F5344CB8AC3E}">
        <p14:creationId xmlns:p14="http://schemas.microsoft.com/office/powerpoint/2010/main" val="19959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</a:t>
            </a:r>
            <a:r>
              <a:rPr lang="cs-CZ" dirty="0" smtClean="0"/>
              <a:t>ěření výšky využívající princip podobnosti pravoúhlých trojúhelníků 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12" y="2160588"/>
            <a:ext cx="5666844" cy="4170543"/>
          </a:xfr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735928" y="6282690"/>
            <a:ext cx="1670523" cy="2786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 err="1" smtClean="0"/>
              <a:t>Šmelko</a:t>
            </a:r>
            <a:r>
              <a:rPr lang="cs-CZ" sz="1400" dirty="0" smtClean="0"/>
              <a:t> (2000)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677334" y="2160588"/>
                <a:ext cx="45452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𝑡𝑔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𝑡𝑔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4" y="2160588"/>
                <a:ext cx="4545219" cy="369332"/>
              </a:xfrm>
              <a:prstGeom prst="rect">
                <a:avLst/>
              </a:prstGeom>
              <a:blipFill>
                <a:blip r:embed="rId3"/>
                <a:stretch>
                  <a:fillRect l="-938" b="-327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016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výšky využívající princip podobnosti pravoúhlých trojúhelníků </a:t>
            </a:r>
            <a:endParaRPr lang="en-GB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6304564" y="6454975"/>
            <a:ext cx="1670523" cy="2786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 err="1" smtClean="0"/>
              <a:t>Šmelko</a:t>
            </a:r>
            <a:r>
              <a:rPr lang="cs-CZ" sz="1400" dirty="0" smtClean="0"/>
              <a:t> (2000)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9" y="2117857"/>
            <a:ext cx="5827768" cy="428897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677334" y="2160588"/>
                <a:ext cx="454521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𝑡𝑔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𝑡𝑔</m:t>
                          </m:r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cs-CZ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cs-CZ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34" y="2160588"/>
                <a:ext cx="4545219" cy="369332"/>
              </a:xfrm>
              <a:prstGeom prst="rect">
                <a:avLst/>
              </a:prstGeom>
              <a:blipFill>
                <a:blip r:embed="rId3"/>
                <a:stretch>
                  <a:fillRect l="-938" b="-327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11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výšky využívající princip stejnolehlosti obecných trojúhelníků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cs-CZ" sz="28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den>
                    </m:f>
                    <m:r>
                      <a:rPr lang="cs-CZ" sz="2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den>
                    </m:f>
                    <m:r>
                      <a:rPr lang="cs-CZ" sz="2800" b="1" i="1" smtClean="0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⇒"/>
                        <m:vertJc m:val="bot"/>
                        <m:ctrlPr>
                          <a:rPr lang="cs-CZ" sz="2800" b="1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r>
                      <a:rPr lang="cs-CZ" sz="28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800" b="1" i="0" smtClean="0">
                        <a:latin typeface="Cambria Math" panose="02040503050406030204" pitchFamily="18" charset="0"/>
                      </a:rPr>
                      <m:t>𝐡</m:t>
                    </m:r>
                    <m:r>
                      <a:rPr lang="cs-CZ" sz="2800" b="1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cs-CZ" sz="28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cs-CZ" sz="2800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num>
                      <m:den>
                        <m:sSub>
                          <m:sSubPr>
                            <m:ctrlP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den>
                    </m:f>
                    <m:r>
                      <a:rPr lang="cs-CZ" sz="2800" b="1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cs-CZ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b="1" i="1" smtClean="0">
                            <a:latin typeface="Cambria Math" panose="02040503050406030204" pitchFamily="18" charset="0"/>
                          </a:rPr>
                          <m:t>𝒌𝒐𝒏𝒔𝒕𝒂𝒏𝒕𝒂</m:t>
                        </m:r>
                      </m:num>
                      <m:den>
                        <m:sSub>
                          <m:sSubPr>
                            <m:ctrlP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b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den>
                    </m:f>
                  </m:oMath>
                </a14:m>
                <a:r>
                  <a:rPr lang="cs-CZ" sz="2800" b="1" dirty="0" smtClean="0"/>
                  <a:t> </a:t>
                </a:r>
                <a:endParaRPr lang="en-GB" sz="2800" b="1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148965"/>
            <a:ext cx="5943600" cy="3343275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5356014" y="6492240"/>
            <a:ext cx="1882986" cy="347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cs-CZ" sz="1400" dirty="0" smtClean="0"/>
              <a:t>Kuželka a kol. (2014)</a:t>
            </a:r>
          </a:p>
          <a:p>
            <a:pPr marL="0" indent="0">
              <a:buFont typeface="Wingdings 3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51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Výhody a nevýhody měření výšek s využitím různých principů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Princip podobnosti  pravoúhlých trojúhelníků</a:t>
            </a:r>
          </a:p>
          <a:p>
            <a:pPr lvl="1"/>
            <a:r>
              <a:rPr lang="cs-CZ" dirty="0" smtClean="0"/>
              <a:t>Výhody – přesnější, univerzálnější, větší výběr používaných technologií, dynamický vývoj</a:t>
            </a:r>
          </a:p>
          <a:p>
            <a:pPr lvl="1"/>
            <a:r>
              <a:rPr lang="cs-CZ" dirty="0" smtClean="0"/>
              <a:t>Nevýhody – dražší, dvojí měření</a:t>
            </a:r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dirty="0" smtClean="0"/>
              <a:t>Princip stejnolehlosti obecných trojúhelníků</a:t>
            </a:r>
          </a:p>
          <a:p>
            <a:pPr lvl="1"/>
            <a:r>
              <a:rPr lang="cs-CZ" dirty="0" smtClean="0"/>
              <a:t>Výhody - levnější, jedno měření, snadno vyrobitelný</a:t>
            </a:r>
          </a:p>
          <a:p>
            <a:pPr lvl="1"/>
            <a:r>
              <a:rPr lang="cs-CZ" dirty="0" smtClean="0"/>
              <a:t>Nevýhody – méně přesné (zvlášť pro stromy nad 25 m výšky), nutnost využívat měřickou lať, zastaralá mechanická technologie</a:t>
            </a:r>
          </a:p>
        </p:txBody>
      </p:sp>
    </p:spTree>
    <p:extLst>
      <p:ext uri="{BB962C8B-B14F-4D97-AF65-F5344CB8AC3E}">
        <p14:creationId xmlns:p14="http://schemas.microsoft.com/office/powerpoint/2010/main" val="35144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taxační (dendrometrické) </a:t>
            </a:r>
            <a:r>
              <a:rPr lang="cs-CZ" dirty="0" smtClean="0"/>
              <a:t>porostní </a:t>
            </a:r>
            <a:r>
              <a:rPr lang="cs-CZ" dirty="0"/>
              <a:t>veličiny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8"/>
            <a:ext cx="8596668" cy="46974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Výměra – P (ha)</a:t>
            </a:r>
          </a:p>
          <a:p>
            <a:r>
              <a:rPr lang="cs-CZ" dirty="0" smtClean="0"/>
              <a:t>Počet stromů/ha – N/ha (ks/ha)</a:t>
            </a:r>
          </a:p>
          <a:p>
            <a:r>
              <a:rPr lang="cs-CZ" b="1" dirty="0" smtClean="0"/>
              <a:t>Kruhová výčetní základna/ha – G/ha (m</a:t>
            </a:r>
            <a:r>
              <a:rPr lang="cs-CZ" b="1" baseline="30000" dirty="0" smtClean="0"/>
              <a:t>2</a:t>
            </a:r>
            <a:r>
              <a:rPr lang="cs-CZ" b="1" dirty="0" smtClean="0"/>
              <a:t>/ha)</a:t>
            </a:r>
          </a:p>
          <a:p>
            <a:r>
              <a:rPr lang="cs-CZ" dirty="0" smtClean="0"/>
              <a:t>Výtvarnice porostu – F</a:t>
            </a:r>
          </a:p>
          <a:p>
            <a:r>
              <a:rPr lang="cs-CZ" b="1" dirty="0" smtClean="0"/>
              <a:t>Zásoba/ha – V/ha (m</a:t>
            </a:r>
            <a:r>
              <a:rPr lang="cs-CZ" b="1" baseline="30000" dirty="0" smtClean="0"/>
              <a:t>3</a:t>
            </a:r>
            <a:r>
              <a:rPr lang="cs-CZ" b="1" dirty="0" smtClean="0"/>
              <a:t>/ha)</a:t>
            </a:r>
          </a:p>
          <a:p>
            <a:r>
              <a:rPr lang="cs-CZ" dirty="0" smtClean="0"/>
              <a:t>Věk – t (roky)</a:t>
            </a:r>
          </a:p>
          <a:p>
            <a:r>
              <a:rPr lang="cs-CZ" b="1" dirty="0" smtClean="0"/>
              <a:t>Absolutní výšková bonita – AVB (m)</a:t>
            </a:r>
          </a:p>
          <a:p>
            <a:r>
              <a:rPr lang="cs-CZ" b="1" dirty="0" smtClean="0"/>
              <a:t>Relativní výšková bonita – RVB</a:t>
            </a:r>
          </a:p>
          <a:p>
            <a:r>
              <a:rPr lang="cs-CZ" dirty="0" smtClean="0"/>
              <a:t>Redukovaná plocha dřeviny – RPD (ha)</a:t>
            </a:r>
          </a:p>
          <a:p>
            <a:r>
              <a:rPr lang="cs-CZ" dirty="0" smtClean="0"/>
              <a:t>Redukovaná plocha porostu – RPP (ha)</a:t>
            </a:r>
          </a:p>
          <a:p>
            <a:r>
              <a:rPr lang="cs-CZ" b="1" dirty="0" smtClean="0"/>
              <a:t>Zastoupení dřeviny (%)</a:t>
            </a:r>
          </a:p>
          <a:p>
            <a:r>
              <a:rPr lang="cs-CZ" b="1" dirty="0" smtClean="0"/>
              <a:t>Zakmenění porostu – 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endParaRPr lang="cs-CZ" b="1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19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 chyb při měření výšek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Nezacílení na skutečný vrchol stromu</a:t>
            </a:r>
          </a:p>
          <a:p>
            <a:endParaRPr lang="cs-CZ" dirty="0" smtClean="0"/>
          </a:p>
          <a:p>
            <a:r>
              <a:rPr lang="cs-CZ" dirty="0" smtClean="0"/>
              <a:t>Nevhodně zvolená </a:t>
            </a:r>
            <a:r>
              <a:rPr lang="cs-CZ" dirty="0" err="1" smtClean="0"/>
              <a:t>odstupová</a:t>
            </a:r>
            <a:r>
              <a:rPr lang="cs-CZ" dirty="0" smtClean="0"/>
              <a:t> vzdálenost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Chybně </a:t>
            </a:r>
            <a:r>
              <a:rPr lang="cs-CZ" dirty="0" err="1" smtClean="0"/>
              <a:t>nakalibrovaný</a:t>
            </a:r>
            <a:r>
              <a:rPr lang="cs-CZ" dirty="0" smtClean="0"/>
              <a:t> elektronický výškoměr</a:t>
            </a:r>
          </a:p>
          <a:p>
            <a:endParaRPr lang="cs-CZ" dirty="0" smtClean="0"/>
          </a:p>
          <a:p>
            <a:r>
              <a:rPr lang="cs-CZ" dirty="0" smtClean="0"/>
              <a:t>Pohyb mimo měřické stanoviště během měření</a:t>
            </a:r>
          </a:p>
        </p:txBody>
      </p:sp>
    </p:spTree>
    <p:extLst>
      <p:ext uri="{BB962C8B-B14F-4D97-AF65-F5344CB8AC3E}">
        <p14:creationId xmlns:p14="http://schemas.microsoft.com/office/powerpoint/2010/main" val="38202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Věk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72909"/>
            <a:ext cx="8596668" cy="5041400"/>
          </a:xfrm>
        </p:spPr>
        <p:txBody>
          <a:bodyPr>
            <a:normAutofit/>
          </a:bodyPr>
          <a:lstStyle/>
          <a:p>
            <a:r>
              <a:rPr lang="cs-CZ" b="1" dirty="0" smtClean="0"/>
              <a:t>Věk stromu </a:t>
            </a:r>
            <a:r>
              <a:rPr lang="cs-CZ" dirty="0" smtClean="0"/>
              <a:t>- rozmezí od vzniku stromu až do okamžiku jeho zjišťování (měření)</a:t>
            </a:r>
          </a:p>
          <a:p>
            <a:endParaRPr lang="cs-CZ" dirty="0" smtClean="0"/>
          </a:p>
          <a:p>
            <a:r>
              <a:rPr lang="cs-CZ" dirty="0" smtClean="0"/>
              <a:t>Za vznik stromu lze považovat:</a:t>
            </a:r>
          </a:p>
          <a:p>
            <a:pPr lvl="1"/>
            <a:r>
              <a:rPr lang="cs-CZ" dirty="0" smtClean="0"/>
              <a:t>Vyklíčení semene stromu (ve školce nebo v lese síjí či z přirozené obnovy)</a:t>
            </a:r>
          </a:p>
          <a:p>
            <a:pPr lvl="1"/>
            <a:r>
              <a:rPr lang="cs-CZ" dirty="0" smtClean="0"/>
              <a:t>Založení porostu výsadbou (umělá obnova – měl by se připočíst věk sazenice, ale v praxi se to neprovádí)</a:t>
            </a:r>
          </a:p>
          <a:p>
            <a:pPr lvl="1"/>
            <a:endParaRPr lang="cs-CZ" dirty="0"/>
          </a:p>
          <a:p>
            <a:r>
              <a:rPr lang="cs-CZ" dirty="0" smtClean="0"/>
              <a:t>Věk stromu lze zjistit:</a:t>
            </a:r>
          </a:p>
          <a:p>
            <a:r>
              <a:rPr lang="cs-CZ" dirty="0" smtClean="0"/>
              <a:t>Odečtením z LHP/O a LHE (doba od vzniku porostu)</a:t>
            </a:r>
          </a:p>
          <a:p>
            <a:r>
              <a:rPr lang="cs-CZ" dirty="0" smtClean="0"/>
              <a:t>Spočítáním letokruhů na pařezu</a:t>
            </a:r>
          </a:p>
          <a:p>
            <a:r>
              <a:rPr lang="cs-CZ" dirty="0" smtClean="0"/>
              <a:t>Spočítáním letokruhů na vývrtu dřeva</a:t>
            </a:r>
          </a:p>
          <a:p>
            <a:r>
              <a:rPr lang="cs-CZ" dirty="0" smtClean="0"/>
              <a:t>Spočítáním přeslenů u jehličnatých dřevin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0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Principy určování věku stromu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22" y="1538514"/>
            <a:ext cx="5620886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6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určování věku stromu</a:t>
            </a:r>
            <a:endParaRPr lang="en-GB" dirty="0"/>
          </a:p>
        </p:txBody>
      </p:sp>
      <p:sp>
        <p:nvSpPr>
          <p:cNvPr id="4" name="Obdélník 3"/>
          <p:cNvSpPr/>
          <p:nvPr/>
        </p:nvSpPr>
        <p:spPr>
          <a:xfrm>
            <a:off x="2011678" y="5728642"/>
            <a:ext cx="6783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</a:t>
            </a:r>
            <a:r>
              <a:rPr lang="cs-CZ" sz="1400" dirty="0" smtClean="0"/>
              <a:t>uhulag.mendelu.cz/cz/veda/biometricka_laborator (2021)</a:t>
            </a:r>
            <a:endParaRPr lang="cs-CZ" sz="14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08" y="1843313"/>
            <a:ext cx="7335596" cy="3795957"/>
          </a:xfrm>
        </p:spPr>
      </p:pic>
    </p:spTree>
    <p:extLst>
      <p:ext uri="{BB962C8B-B14F-4D97-AF65-F5344CB8AC3E}">
        <p14:creationId xmlns:p14="http://schemas.microsoft.com/office/powerpoint/2010/main" val="13435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určování věku stromu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8889" r="218" b="15937"/>
          <a:stretch/>
        </p:blipFill>
        <p:spPr>
          <a:xfrm>
            <a:off x="677334" y="1430649"/>
            <a:ext cx="4034003" cy="47634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12078" r="4535" b="9480"/>
          <a:stretch/>
        </p:blipFill>
        <p:spPr>
          <a:xfrm>
            <a:off x="4750981" y="1430649"/>
            <a:ext cx="4523021" cy="257241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4546" b="19350"/>
          <a:stretch/>
        </p:blipFill>
        <p:spPr>
          <a:xfrm>
            <a:off x="4750981" y="4047220"/>
            <a:ext cx="4523021" cy="21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0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Principy určování věku stromu</a:t>
            </a:r>
            <a:endParaRPr lang="en-GB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33" y="1332411"/>
            <a:ext cx="2536669" cy="5384970"/>
          </a:xfrm>
        </p:spPr>
      </p:pic>
    </p:spTree>
    <p:extLst>
      <p:ext uri="{BB962C8B-B14F-4D97-AF65-F5344CB8AC3E}">
        <p14:creationId xmlns:p14="http://schemas.microsoft.com/office/powerpoint/2010/main" val="397093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Kruhová výčetní základna porostu - KVZ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Kruhová výčetní základna</a:t>
            </a:r>
            <a:r>
              <a:rPr lang="cs-CZ" dirty="0" smtClean="0"/>
              <a:t> </a:t>
            </a:r>
            <a:r>
              <a:rPr lang="cs-CZ" dirty="0"/>
              <a:t>-</a:t>
            </a:r>
            <a:r>
              <a:rPr lang="cs-CZ" dirty="0" smtClean="0"/>
              <a:t> součet kruhových ploch příčných průřezů ve výčetní výšce u všech stromů na ploše jednoho hektaru</a:t>
            </a:r>
          </a:p>
          <a:p>
            <a:endParaRPr lang="cs-CZ" dirty="0" smtClean="0"/>
          </a:p>
          <a:p>
            <a:r>
              <a:rPr lang="cs-CZ" dirty="0" smtClean="0"/>
              <a:t>Prakticky ze zjišťuje </a:t>
            </a:r>
            <a:r>
              <a:rPr lang="cs-CZ" dirty="0" err="1" smtClean="0"/>
              <a:t>relaskopováním</a:t>
            </a:r>
            <a:r>
              <a:rPr lang="cs-CZ" dirty="0" smtClean="0"/>
              <a:t> různými pomůckami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5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Pomůcky na měření kruhové výčetní základny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Relaskopická</a:t>
            </a:r>
            <a:r>
              <a:rPr lang="cs-CZ" dirty="0" smtClean="0"/>
              <a:t> (</a:t>
            </a:r>
            <a:r>
              <a:rPr lang="cs-CZ" dirty="0" err="1" smtClean="0"/>
              <a:t>Bitterlichova</a:t>
            </a:r>
            <a:r>
              <a:rPr lang="cs-CZ" dirty="0" smtClean="0"/>
              <a:t>) hůl</a:t>
            </a:r>
          </a:p>
          <a:p>
            <a:r>
              <a:rPr lang="cs-CZ" dirty="0" smtClean="0"/>
              <a:t>Optický klín</a:t>
            </a:r>
          </a:p>
          <a:p>
            <a:r>
              <a:rPr lang="cs-CZ" dirty="0" err="1" smtClean="0"/>
              <a:t>Relaskop</a:t>
            </a:r>
            <a:endParaRPr lang="cs-CZ" dirty="0" smtClean="0"/>
          </a:p>
          <a:p>
            <a:r>
              <a:rPr lang="cs-CZ" dirty="0" err="1"/>
              <a:t>T</a:t>
            </a:r>
            <a:r>
              <a:rPr lang="cs-CZ" dirty="0" err="1" smtClean="0"/>
              <a:t>elerelaskop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4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na měření kruhové výčetní základny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5714" r="14751" b="3247"/>
          <a:stretch/>
        </p:blipFill>
        <p:spPr>
          <a:xfrm>
            <a:off x="4380051" y="1828801"/>
            <a:ext cx="4893951" cy="39101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1" t="32857" r="35530" b="24935"/>
          <a:stretch/>
        </p:blipFill>
        <p:spPr>
          <a:xfrm>
            <a:off x="677334" y="1828801"/>
            <a:ext cx="3452961" cy="391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1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kruhové výčetní základy pomocí </a:t>
            </a:r>
            <a:r>
              <a:rPr lang="cs-CZ" dirty="0" err="1" smtClean="0"/>
              <a:t>relaskopické</a:t>
            </a:r>
            <a:r>
              <a:rPr lang="cs-CZ" dirty="0"/>
              <a:t> </a:t>
            </a:r>
            <a:r>
              <a:rPr lang="cs-CZ" dirty="0" smtClean="0"/>
              <a:t>hole</a:t>
            </a:r>
            <a:endParaRPr lang="en-GB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055843" y="5495154"/>
            <a:ext cx="7839649" cy="39317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7200" dirty="0" smtClean="0"/>
              <a:t>Strom zaujatý  			  strom hraniční 		    	strom nezaujatý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6"/>
          <a:stretch/>
        </p:blipFill>
        <p:spPr>
          <a:xfrm>
            <a:off x="722468" y="2162850"/>
            <a:ext cx="2355941" cy="30085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8" b="-1255"/>
          <a:stretch/>
        </p:blipFill>
        <p:spPr>
          <a:xfrm>
            <a:off x="3398993" y="2418080"/>
            <a:ext cx="2552700" cy="324732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6"/>
          <a:stretch/>
        </p:blipFill>
        <p:spPr>
          <a:xfrm>
            <a:off x="5951693" y="2117407"/>
            <a:ext cx="2676525" cy="305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</a:t>
            </a:r>
            <a:r>
              <a:rPr lang="cs-CZ" dirty="0" smtClean="0"/>
              <a:t>střední taxační </a:t>
            </a:r>
            <a:r>
              <a:rPr lang="cs-CZ" dirty="0"/>
              <a:t>(dendrometrické) porostní veličiny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cs-CZ" b="1" dirty="0" smtClean="0"/>
                  <a:t>Střední tloušťka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cs-CZ" b="1" dirty="0" smtClean="0"/>
                  <a:t> (cm)</a:t>
                </a:r>
              </a:p>
              <a:p>
                <a:r>
                  <a:rPr lang="cs-CZ" b="1" dirty="0" smtClean="0"/>
                  <a:t>Střední výška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</m:acc>
                  </m:oMath>
                </a14:m>
                <a:r>
                  <a:rPr lang="cs-CZ" b="1" dirty="0" smtClean="0"/>
                  <a:t> (m)</a:t>
                </a:r>
              </a:p>
              <a:p>
                <a:r>
                  <a:rPr lang="cs-CZ" dirty="0" smtClean="0"/>
                  <a:t>Kruhová plocha středního kmene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acc>
                  </m:oMath>
                </a14:m>
                <a:r>
                  <a:rPr lang="cs-CZ" dirty="0" smtClean="0"/>
                  <a:t> (m</a:t>
                </a:r>
                <a:r>
                  <a:rPr lang="cs-CZ" baseline="30000" dirty="0" smtClean="0"/>
                  <a:t>2</a:t>
                </a:r>
                <a:r>
                  <a:rPr lang="cs-CZ" dirty="0" smtClean="0"/>
                  <a:t>)</a:t>
                </a:r>
              </a:p>
              <a:p>
                <a:r>
                  <a:rPr lang="cs-CZ" b="1" dirty="0" smtClean="0"/>
                  <a:t>Objem středního kmene -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cs-CZ" b="1" dirty="0"/>
                  <a:t> (</a:t>
                </a:r>
                <a:r>
                  <a:rPr lang="cs-CZ" b="1" dirty="0" smtClean="0"/>
                  <a:t>m</a:t>
                </a:r>
                <a:r>
                  <a:rPr lang="cs-CZ" b="1" baseline="30000" dirty="0" smtClean="0"/>
                  <a:t>3</a:t>
                </a:r>
                <a:r>
                  <a:rPr lang="cs-CZ" b="1" dirty="0" smtClean="0"/>
                  <a:t>)</a:t>
                </a:r>
              </a:p>
              <a:p>
                <a:r>
                  <a:rPr lang="cs-CZ" dirty="0" smtClean="0"/>
                  <a:t>Přírůst </a:t>
                </a:r>
              </a:p>
              <a:p>
                <a:pPr lvl="1"/>
                <a:r>
                  <a:rPr lang="cs-CZ" dirty="0" smtClean="0"/>
                  <a:t>Tloušťky středního kmene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sub>
                    </m:sSub>
                  </m:oMath>
                </a14:m>
                <a:r>
                  <a:rPr lang="cs-CZ" dirty="0" smtClean="0"/>
                  <a:t> (cm/rok)</a:t>
                </a:r>
              </a:p>
              <a:p>
                <a:pPr lvl="1"/>
                <a:r>
                  <a:rPr lang="cs-CZ" dirty="0" smtClean="0"/>
                  <a:t>Výšky středního kmene </a:t>
                </a:r>
                <a:r>
                  <a:rPr lang="cs-CZ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cs-CZ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sub>
                    </m:sSub>
                  </m:oMath>
                </a14:m>
                <a:r>
                  <a:rPr lang="cs-CZ" dirty="0"/>
                  <a:t> </a:t>
                </a:r>
                <a:r>
                  <a:rPr lang="cs-CZ" dirty="0" smtClean="0"/>
                  <a:t>(m/rok)</a:t>
                </a:r>
              </a:p>
              <a:p>
                <a:pPr lvl="1"/>
                <a:r>
                  <a:rPr lang="cs-CZ" dirty="0" smtClean="0"/>
                  <a:t>Kruhové plochy středního kmene </a:t>
                </a:r>
                <a:r>
                  <a:rPr lang="cs-CZ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sub>
                    </m:sSub>
                  </m:oMath>
                </a14:m>
                <a:r>
                  <a:rPr lang="cs-CZ" dirty="0"/>
                  <a:t> </a:t>
                </a:r>
                <a:r>
                  <a:rPr lang="cs-CZ" dirty="0" smtClean="0"/>
                  <a:t>(m</a:t>
                </a:r>
                <a:r>
                  <a:rPr lang="cs-CZ" baseline="30000" dirty="0" smtClean="0"/>
                  <a:t>2</a:t>
                </a:r>
                <a:r>
                  <a:rPr lang="cs-CZ" dirty="0" smtClean="0"/>
                  <a:t>/rok)</a:t>
                </a:r>
              </a:p>
              <a:p>
                <a:pPr lvl="1"/>
                <a:r>
                  <a:rPr lang="cs-CZ" dirty="0" smtClean="0"/>
                  <a:t>Objemu středního kmene </a:t>
                </a:r>
                <a:r>
                  <a:rPr lang="cs-CZ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sub>
                    </m:sSub>
                  </m:oMath>
                </a14:m>
                <a:r>
                  <a:rPr lang="cs-CZ" dirty="0"/>
                  <a:t> </a:t>
                </a:r>
                <a:r>
                  <a:rPr lang="cs-CZ" dirty="0" smtClean="0"/>
                  <a:t>(m</a:t>
                </a:r>
                <a:r>
                  <a:rPr lang="cs-CZ" baseline="30000" dirty="0" smtClean="0"/>
                  <a:t>3</a:t>
                </a:r>
                <a:r>
                  <a:rPr lang="cs-CZ" dirty="0" smtClean="0"/>
                  <a:t>/rok</a:t>
                </a:r>
                <a:r>
                  <a:rPr lang="cs-CZ" dirty="0"/>
                  <a:t>)</a:t>
                </a:r>
              </a:p>
              <a:p>
                <a:pPr lvl="1"/>
                <a:endParaRPr lang="cs-CZ" dirty="0"/>
              </a:p>
              <a:p>
                <a:pPr lvl="1"/>
                <a:endParaRPr lang="cs-CZ" dirty="0"/>
              </a:p>
              <a:p>
                <a:pPr lvl="1"/>
                <a:endParaRPr lang="cs-CZ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2" t="-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8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kruhové výčetní základy pomocí </a:t>
            </a:r>
            <a:r>
              <a:rPr lang="cs-CZ" dirty="0" smtClean="0"/>
              <a:t>optického klínu</a:t>
            </a:r>
            <a:endParaRPr lang="en-GB" dirty="0"/>
          </a:p>
        </p:txBody>
      </p:sp>
      <p:pic>
        <p:nvPicPr>
          <p:cNvPr id="4" name="Picture 4" descr="C:\výuka\výuka 2003-2004 LS\Dendrometrie I bakaláři prezenční\pomocné soubory\obrázky\2-26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2" y="2590800"/>
            <a:ext cx="86868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7517020" y="5216525"/>
            <a:ext cx="1670523" cy="2786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 err="1" smtClean="0"/>
              <a:t>Šmelko</a:t>
            </a:r>
            <a:r>
              <a:rPr lang="cs-CZ" sz="1400" dirty="0" smtClean="0"/>
              <a:t> (2000)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1055843" y="5495154"/>
            <a:ext cx="7839649" cy="39317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7200" dirty="0" smtClean="0"/>
              <a:t>Strom zaujatý  			  strom hraniční 		    	strom nezaujatý</a:t>
            </a:r>
          </a:p>
        </p:txBody>
      </p:sp>
    </p:spTree>
    <p:extLst>
      <p:ext uri="{BB962C8B-B14F-4D97-AF65-F5344CB8AC3E}">
        <p14:creationId xmlns:p14="http://schemas.microsoft.com/office/powerpoint/2010/main" val="31628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Zásady pro správné měření </a:t>
            </a:r>
            <a:r>
              <a:rPr lang="cs-CZ" dirty="0"/>
              <a:t>kruhové výčetní základny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Měřit vždy ve výčetní výšce</a:t>
            </a:r>
          </a:p>
          <a:p>
            <a:endParaRPr lang="cs-CZ" dirty="0" smtClean="0"/>
          </a:p>
          <a:p>
            <a:r>
              <a:rPr lang="cs-CZ" dirty="0" smtClean="0"/>
              <a:t>Při použití </a:t>
            </a:r>
            <a:r>
              <a:rPr lang="cs-CZ" dirty="0" err="1" smtClean="0"/>
              <a:t>relaskopické</a:t>
            </a:r>
            <a:r>
              <a:rPr lang="cs-CZ" dirty="0" smtClean="0"/>
              <a:t> hole na středu stanoviště oko měřiče (konec hole)</a:t>
            </a:r>
          </a:p>
          <a:p>
            <a:endParaRPr lang="cs-CZ" dirty="0" smtClean="0"/>
          </a:p>
          <a:p>
            <a:r>
              <a:rPr lang="cs-CZ" dirty="0" smtClean="0"/>
              <a:t>Při použití optického klínu na středu stanoviště přímo klín</a:t>
            </a:r>
          </a:p>
          <a:p>
            <a:endParaRPr lang="cs-CZ" dirty="0"/>
          </a:p>
          <a:p>
            <a:r>
              <a:rPr lang="cs-CZ" dirty="0" smtClean="0"/>
              <a:t>Znát násobný faktor optického klínu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42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Chyby při měření kruhové </a:t>
            </a:r>
            <a:r>
              <a:rPr lang="cs-CZ" dirty="0"/>
              <a:t>výčetní základny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Chybně určené hraniční stromy</a:t>
            </a:r>
          </a:p>
          <a:p>
            <a:endParaRPr lang="cs-CZ" dirty="0" smtClean="0"/>
          </a:p>
          <a:p>
            <a:r>
              <a:rPr lang="cs-CZ" dirty="0" smtClean="0"/>
              <a:t>Nezapočítání stromů v zákrytu jiných stromů</a:t>
            </a:r>
          </a:p>
          <a:p>
            <a:endParaRPr lang="cs-CZ" dirty="0" smtClean="0"/>
          </a:p>
          <a:p>
            <a:r>
              <a:rPr lang="cs-CZ" dirty="0" smtClean="0"/>
              <a:t>Nedodržení vrcholu záměrného úhlu</a:t>
            </a:r>
          </a:p>
          <a:p>
            <a:endParaRPr lang="cs-CZ" dirty="0" smtClean="0"/>
          </a:p>
          <a:p>
            <a:r>
              <a:rPr lang="cs-CZ" dirty="0" smtClean="0"/>
              <a:t>Nedodržení měření ve výčetní výšce</a:t>
            </a:r>
          </a:p>
          <a:p>
            <a:endParaRPr lang="cs-CZ" dirty="0" smtClean="0"/>
          </a:p>
          <a:p>
            <a:r>
              <a:rPr lang="cs-CZ" dirty="0" smtClean="0"/>
              <a:t>Oční vada měřiče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28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Zkusné plochy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Zkusné plochy slouží k objektivní inventarizaci lesa s požadovanou přesností při zvolené spolehlivosti</a:t>
            </a:r>
          </a:p>
          <a:p>
            <a:r>
              <a:rPr lang="cs-CZ" dirty="0" smtClean="0"/>
              <a:t>Nejčastěji plochy kruhové nebo pruhové</a:t>
            </a:r>
          </a:p>
          <a:p>
            <a:r>
              <a:rPr lang="cs-CZ" dirty="0" smtClean="0"/>
              <a:t>Převládá design sítě s pravidelnými rozestupy</a:t>
            </a:r>
          </a:p>
          <a:p>
            <a:r>
              <a:rPr lang="cs-CZ" dirty="0" smtClean="0"/>
              <a:t>Hlavní zjišťované informace jsou nejčastěji druh dřeviny, výčetní tloušťka, výška, pozice stromu</a:t>
            </a:r>
          </a:p>
          <a:p>
            <a:r>
              <a:rPr lang="cs-CZ" dirty="0" smtClean="0"/>
              <a:t>Vytyčování digitální i mechanické</a:t>
            </a:r>
          </a:p>
          <a:p>
            <a:r>
              <a:rPr lang="cs-CZ" dirty="0" smtClean="0"/>
              <a:t>Velikost plochy je dána např. hustotou porostu nebo střední tloušťkou</a:t>
            </a:r>
          </a:p>
          <a:p>
            <a:r>
              <a:rPr lang="cs-CZ" dirty="0" smtClean="0"/>
              <a:t>Využívá se často design soustředných kruhů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276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Vytyčovací parametry zkusných ploch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Velikost výběru (počet zkusných ploch)</a:t>
            </a:r>
          </a:p>
          <a:p>
            <a:endParaRPr lang="cs-CZ" i="1" dirty="0">
              <a:latin typeface="Cambria Math" panose="02040503050406030204" pitchFamily="18" charset="0"/>
            </a:endParaRPr>
          </a:p>
          <a:p>
            <a:r>
              <a:rPr lang="cs-CZ" dirty="0" smtClean="0"/>
              <a:t>Intenzita výběru</a:t>
            </a:r>
          </a:p>
          <a:p>
            <a:endParaRPr lang="cs-CZ" dirty="0" smtClean="0"/>
          </a:p>
          <a:p>
            <a:r>
              <a:rPr lang="cs-CZ" dirty="0" smtClean="0"/>
              <a:t>Design rozmístění zkusných ploch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9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Počet zkusných ploch -</a:t>
            </a:r>
            <a:r>
              <a:rPr lang="cs-CZ" i="1" dirty="0" smtClean="0"/>
              <a:t>n</a:t>
            </a:r>
            <a:r>
              <a:rPr lang="cs-CZ" dirty="0" smtClean="0"/>
              <a:t> (velikost výběru)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b="1" i="1" smtClean="0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cs-CZ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cs-CZ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24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𝜶</m:t>
                                  </m:r>
                                </m:num>
                                <m:den>
                                  <m:r>
                                    <a:rPr lang="cs-CZ" sz="24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sub>
                            <m:sup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cs-CZ" sz="24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sSubSup>
                            <m:sSubSupPr>
                              <m:ctrlP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  <m:sup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cs-CZ" sz="2400" b="1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num>
                        <m:den>
                          <m:sSubSup>
                            <m:sSubSupPr>
                              <m:ctrlP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  <m:sup>
                              <m:r>
                                <a:rPr lang="cs-CZ" sz="24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cs-CZ" sz="2400" b="1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den>
                      </m:f>
                    </m:oMath>
                  </m:oMathPara>
                </a14:m>
                <a:endParaRPr lang="cs-CZ" b="1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cs-CZ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>
                                <a:latin typeface="Cambria Math" panose="02040503050406030204" pitchFamily="18" charset="0"/>
                              </a:rPr>
                              <m:t>𝛼</m:t>
                            </m:r>
                          </m:num>
                          <m:den>
                            <m:r>
                              <a:rPr lang="cs-CZ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cs-CZ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dirty="0"/>
                  <a:t> - kvantil studentova rozdělení (nositel spolehlivosti)</a:t>
                </a:r>
              </a:p>
              <a:p>
                <a:endParaRPr lang="cs-CZ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cs-CZ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cs-CZ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cs-CZ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cs-CZ" dirty="0"/>
                  <a:t> - variační koeficient sledované veličiny (nejčastěji zásoby porostu)</a:t>
                </a:r>
              </a:p>
              <a:p>
                <a:endParaRPr lang="cs-CZ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cs-CZ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cs-CZ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cs-CZ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cs-CZ" dirty="0"/>
                  <a:t> - požadovaná tolerovaná chyba určení sledované veličiny (nejčastěji </a:t>
                </a:r>
                <a:r>
                  <a:rPr lang="cs-CZ" dirty="0" smtClean="0"/>
                  <a:t>			 zásoby porostu </a:t>
                </a:r>
                <a:r>
                  <a:rPr lang="cs-CZ" dirty="0"/>
                  <a:t>(nositel přesnosti</a:t>
                </a:r>
                <a:r>
                  <a:rPr lang="cs-CZ" dirty="0" smtClean="0"/>
                  <a:t>)</a:t>
                </a:r>
              </a:p>
              <a:p>
                <a:endParaRPr lang="cs-CZ" dirty="0"/>
              </a:p>
              <a:p>
                <a:r>
                  <a:rPr lang="cs-CZ" b="1" u="sng" dirty="0" smtClean="0"/>
                  <a:t>POČET ZKUSNÝCH PLOCH NEZÁVISÍ NA VELIKOSTI POROSTU!</a:t>
                </a:r>
                <a:endParaRPr lang="cs-CZ" b="1" u="sng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569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Intenzita výběru – i%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800" b="1" i="1" dirty="0" smtClean="0"/>
                  <a:t>						i</a:t>
                </a:r>
                <a14:m>
                  <m:oMath xmlns:m="http://schemas.openxmlformats.org/officeDocument/2006/math">
                    <m:r>
                      <a:rPr lang="cs-CZ" sz="2800" b="1" i="0" smtClean="0">
                        <a:latin typeface="Cambria Math" panose="02040503050406030204" pitchFamily="18" charset="0"/>
                      </a:rPr>
                      <m:t>%=</m:t>
                    </m:r>
                    <m:f>
                      <m:fPr>
                        <m:ctrlPr>
                          <a:rPr lang="cs-CZ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cs-CZ" sz="2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p>
                          <m:e>
                            <m:sSub>
                              <m:sSubPr>
                                <m:ctrlPr>
                                  <a:rPr lang="cs-CZ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cs-CZ" sz="2800" b="1" i="1" smtClean="0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num>
                      <m:den>
                        <m:r>
                          <a:rPr lang="cs-CZ" sz="28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den>
                    </m:f>
                  </m:oMath>
                </a14:m>
                <a:endParaRPr lang="cs-CZ" sz="2800" b="1" dirty="0" smtClean="0"/>
              </a:p>
              <a:p>
                <a:pPr marL="0" indent="0">
                  <a:buNone/>
                </a:pPr>
                <a:endParaRPr lang="cs-CZ" sz="2800" b="1" dirty="0" smtClean="0"/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cs-CZ" sz="17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cs-CZ" sz="170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cs-CZ" sz="170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cs-CZ" sz="170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cs-CZ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70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cs-CZ" sz="17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cs-CZ" sz="1700" dirty="0"/>
                  <a:t> - celková výměra všech změřených zkusných </a:t>
                </a:r>
                <a:r>
                  <a:rPr lang="cs-CZ" sz="1700" dirty="0" smtClean="0"/>
                  <a:t>ploch</a:t>
                </a:r>
              </a:p>
              <a:p>
                <a:pPr>
                  <a:lnSpc>
                    <a:spcPct val="90000"/>
                  </a:lnSpc>
                </a:pPr>
                <a:endParaRPr lang="cs-CZ" sz="1700" dirty="0"/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cs-CZ" sz="170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cs-CZ" sz="1700" dirty="0"/>
                  <a:t> – celková výměra inventarizované oblasti (nejčastěji porostu</a:t>
                </a:r>
                <a:r>
                  <a:rPr lang="cs-CZ" sz="1700" dirty="0" smtClean="0"/>
                  <a:t>)</a:t>
                </a:r>
              </a:p>
              <a:p>
                <a:pPr>
                  <a:lnSpc>
                    <a:spcPct val="90000"/>
                  </a:lnSpc>
                </a:pPr>
                <a:endParaRPr lang="cs-CZ" sz="1700" dirty="0"/>
              </a:p>
              <a:p>
                <a:pPr>
                  <a:lnSpc>
                    <a:spcPct val="90000"/>
                  </a:lnSpc>
                </a:pPr>
                <a:r>
                  <a:rPr lang="cs-CZ" sz="1700" dirty="0" smtClean="0"/>
                  <a:t>Intenzita je ukazatelem efektivity – výběrové metody se považují za efektivní a rentabilní do intenzity ± 30%, při vyšší intenzitě se již volí celoplošné metody</a:t>
                </a:r>
                <a:endParaRPr lang="cs-CZ" sz="17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94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Design rozmístění zkusných ploch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3400" y="5713413"/>
            <a:ext cx="4804469" cy="660400"/>
          </a:xfrm>
        </p:spPr>
        <p:txBody>
          <a:bodyPr/>
          <a:lstStyle/>
          <a:p>
            <a:r>
              <a:rPr lang="cs-CZ" dirty="0" smtClean="0"/>
              <a:t>Systematický rovnoměrný</a:t>
            </a:r>
            <a:endParaRPr lang="cs-CZ" dirty="0"/>
          </a:p>
        </p:txBody>
      </p:sp>
      <p:pic>
        <p:nvPicPr>
          <p:cNvPr id="4" name="Picture 3" descr="D:\výuka 2003-2004 LS\Dendrometrie I\pomocné soubory\obrázky\4-0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610600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5641462" y="5713413"/>
            <a:ext cx="4804469" cy="66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Systematický nerovnoměrný</a:t>
            </a:r>
            <a:endParaRPr lang="cs-CZ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3120331" y="1437640"/>
            <a:ext cx="4804469" cy="66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Jednoduchý (náhodný)</a:t>
            </a:r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140406" y="6095184"/>
            <a:ext cx="1670523" cy="2786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 err="1" smtClean="0"/>
              <a:t>Šmelko</a:t>
            </a:r>
            <a:r>
              <a:rPr lang="cs-CZ" sz="1400" dirty="0" smtClean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40728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Kruhové zkusné plochy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Nejběžnější zkusné plochy</a:t>
            </a:r>
          </a:p>
          <a:p>
            <a:r>
              <a:rPr lang="cs-CZ" dirty="0" smtClean="0"/>
              <a:t>Nejmenší obvod =&gt; nejmenší počet hraničních stromů</a:t>
            </a:r>
          </a:p>
          <a:p>
            <a:r>
              <a:rPr lang="cs-CZ" dirty="0" smtClean="0"/>
              <a:t>Při stejné intenzitě větší počet ploch než pásových =&gt; lepší reprezentativnost na zvoleném území</a:t>
            </a:r>
          </a:p>
          <a:p>
            <a:r>
              <a:rPr lang="cs-CZ" dirty="0" smtClean="0"/>
              <a:t>Nutno dělat při vytyčování korekce na sklon svahu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7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Velikost kruhové </a:t>
            </a:r>
            <a:r>
              <a:rPr lang="cs-CZ" dirty="0"/>
              <a:t>zkusné plochy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23385"/>
              </p:ext>
            </p:extLst>
          </p:nvPr>
        </p:nvGraphicFramePr>
        <p:xfrm>
          <a:off x="677863" y="2160588"/>
          <a:ext cx="859631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668">
                  <a:extLst>
                    <a:ext uri="{9D8B030D-6E8A-4147-A177-3AD203B41FA5}">
                      <a16:colId xmlns:a16="http://schemas.microsoft.com/office/drawing/2014/main" xmlns="" val="3139081303"/>
                    </a:ext>
                  </a:extLst>
                </a:gridCol>
                <a:gridCol w="1650161">
                  <a:extLst>
                    <a:ext uri="{9D8B030D-6E8A-4147-A177-3AD203B41FA5}">
                      <a16:colId xmlns:a16="http://schemas.microsoft.com/office/drawing/2014/main" xmlns="" val="2321139234"/>
                    </a:ext>
                  </a:extLst>
                </a:gridCol>
                <a:gridCol w="1650161">
                  <a:extLst>
                    <a:ext uri="{9D8B030D-6E8A-4147-A177-3AD203B41FA5}">
                      <a16:colId xmlns:a16="http://schemas.microsoft.com/office/drawing/2014/main" xmlns="" val="2609718335"/>
                    </a:ext>
                  </a:extLst>
                </a:gridCol>
                <a:gridCol w="1650161">
                  <a:extLst>
                    <a:ext uri="{9D8B030D-6E8A-4147-A177-3AD203B41FA5}">
                      <a16:colId xmlns:a16="http://schemas.microsoft.com/office/drawing/2014/main" xmlns="" val="584725922"/>
                    </a:ext>
                  </a:extLst>
                </a:gridCol>
                <a:gridCol w="1650161">
                  <a:extLst>
                    <a:ext uri="{9D8B030D-6E8A-4147-A177-3AD203B41FA5}">
                      <a16:colId xmlns:a16="http://schemas.microsoft.com/office/drawing/2014/main" xmlns="" val="1971076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Velikost zkusné</a:t>
                      </a:r>
                      <a:r>
                        <a:rPr lang="cs-CZ" baseline="0" dirty="0" smtClean="0"/>
                        <a:t> plochy v arech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03324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Počet stromů/ha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&lt;375 ks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375-650 ks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651-1250 ks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1251-1875 ks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9402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Střední tloušťka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+32 cm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27-32 cm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20-26 cm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12-19 cm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7707701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677334" y="3858760"/>
            <a:ext cx="8596668" cy="21306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 smtClean="0"/>
          </a:p>
          <a:p>
            <a:r>
              <a:rPr lang="cs-CZ" dirty="0" smtClean="0"/>
              <a:t>Při využití designu soustředných kruhů je nejběžnější velikost plochy 500 m</a:t>
            </a:r>
            <a:r>
              <a:rPr lang="cs-CZ" baseline="30000" dirty="0" smtClean="0"/>
              <a:t>2 </a:t>
            </a:r>
            <a:r>
              <a:rPr lang="cs-CZ" dirty="0" smtClean="0"/>
              <a:t>(poloměr kruhu 12,62 m) a například při metodě SPI menší kruhy mají poloměr 2, 3 a 7 metrů</a:t>
            </a:r>
            <a:endParaRPr lang="en-GB" baseline="30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7919926" y="3561239"/>
            <a:ext cx="1670523" cy="2786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 err="1" smtClean="0"/>
              <a:t>Šmelko</a:t>
            </a:r>
            <a:r>
              <a:rPr lang="cs-CZ" sz="1400" dirty="0" smtClean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40193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Tloušťka, obvod a příčný průřez stromu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5357706" cy="3880773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Příčný průřez </a:t>
            </a:r>
            <a:r>
              <a:rPr lang="cs-CZ" b="1" dirty="0" smtClean="0">
                <a:solidFill>
                  <a:schemeClr val="tx1"/>
                </a:solidFill>
              </a:rPr>
              <a:t>stromu </a:t>
            </a:r>
            <a:r>
              <a:rPr lang="cs-CZ" dirty="0" smtClean="0">
                <a:solidFill>
                  <a:schemeClr val="tx1"/>
                </a:solidFill>
              </a:rPr>
              <a:t>– </a:t>
            </a:r>
            <a:r>
              <a:rPr lang="cs-CZ" dirty="0">
                <a:solidFill>
                  <a:schemeClr val="tx1"/>
                </a:solidFill>
              </a:rPr>
              <a:t>je uzavřená množina bodů, jejichž hranici představuje uzavřená hladká křivka </a:t>
            </a:r>
            <a:r>
              <a:rPr lang="cs-CZ" dirty="0">
                <a:solidFill>
                  <a:schemeClr val="tx1"/>
                </a:solidFill>
                <a:sym typeface="Symbol" pitchFamily="18" charset="2"/>
              </a:rPr>
              <a:t></a:t>
            </a:r>
            <a:endParaRPr lang="cs-CZ" dirty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tx1"/>
                </a:solidFill>
              </a:rPr>
              <a:t>Obvod </a:t>
            </a:r>
            <a:r>
              <a:rPr lang="cs-CZ" altLang="cs-CZ" b="1" dirty="0" smtClean="0">
                <a:solidFill>
                  <a:schemeClr val="tx1"/>
                </a:solidFill>
              </a:rPr>
              <a:t>stromu </a:t>
            </a:r>
            <a:r>
              <a:rPr lang="cs-CZ" altLang="cs-CZ" dirty="0">
                <a:solidFill>
                  <a:schemeClr val="tx1"/>
                </a:solidFill>
              </a:rPr>
              <a:t>- délka konvexní čáry spojující vypouklé body na křivce</a:t>
            </a:r>
            <a:r>
              <a:rPr lang="cs-CZ" altLang="cs-CZ" dirty="0">
                <a:solidFill>
                  <a:schemeClr val="tx1"/>
                </a:solidFill>
                <a:latin typeface="Tahoma" panose="020B0604030504040204" pitchFamily="34" charset="0"/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  <a:sym typeface="Symbol" panose="05050102010706020507" pitchFamily="18" charset="2"/>
              </a:rPr>
              <a:t>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chemeClr val="tx1"/>
                </a:solidFill>
              </a:rPr>
              <a:t>Tloušťka </a:t>
            </a:r>
            <a:r>
              <a:rPr lang="cs-CZ" altLang="cs-CZ" b="1" dirty="0" smtClean="0">
                <a:solidFill>
                  <a:schemeClr val="tx1"/>
                </a:solidFill>
              </a:rPr>
              <a:t>stromu </a:t>
            </a:r>
            <a:r>
              <a:rPr lang="cs-CZ" altLang="cs-CZ" dirty="0" smtClean="0">
                <a:solidFill>
                  <a:schemeClr val="tx1"/>
                </a:solidFill>
              </a:rPr>
              <a:t>– </a:t>
            </a:r>
            <a:r>
              <a:rPr lang="cs-CZ" altLang="cs-CZ" dirty="0">
                <a:solidFill>
                  <a:schemeClr val="tx1"/>
                </a:solidFill>
              </a:rPr>
              <a:t>kolmá vzdálenost dvou tečen vedených rovnoběžně v protilehlých bodech obvodu </a:t>
            </a:r>
            <a:r>
              <a:rPr lang="cs-CZ" altLang="cs-CZ" dirty="0" smtClean="0">
                <a:solidFill>
                  <a:schemeClr val="tx1"/>
                </a:solidFill>
              </a:rPr>
              <a:t>průřezu</a:t>
            </a:r>
          </a:p>
          <a:p>
            <a:pPr>
              <a:spcBef>
                <a:spcPct val="50000"/>
              </a:spcBef>
            </a:pPr>
            <a:endParaRPr lang="cs-CZ" altLang="cs-CZ" dirty="0">
              <a:sym typeface="Symbol" panose="05050102010706020507" pitchFamily="18" charset="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916" y="1930400"/>
            <a:ext cx="3135086" cy="3406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7499630" y="4100975"/>
                <a:ext cx="39188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630" y="4100975"/>
                <a:ext cx="391886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Přímá spojnice se šipkou 6"/>
          <p:cNvCxnSpPr/>
          <p:nvPr/>
        </p:nvCxnSpPr>
        <p:spPr>
          <a:xfrm>
            <a:off x="7776754" y="4439099"/>
            <a:ext cx="229524" cy="215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5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Vytyčování kruhové </a:t>
            </a:r>
            <a:r>
              <a:rPr lang="cs-CZ" dirty="0"/>
              <a:t>zkusné plochy</a:t>
            </a:r>
            <a:endParaRPr lang="en-GB" dirty="0"/>
          </a:p>
        </p:txBody>
      </p:sp>
      <p:pic>
        <p:nvPicPr>
          <p:cNvPr id="4" name="Picture 3" descr="C:\výuka\výuka 2003-2004 LS\Dendrometrie I bakaláři prezenční\pomocné soubory\obrázky\4-11kruh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49" y="1930400"/>
            <a:ext cx="4267200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099135" y="6100763"/>
            <a:ext cx="1321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Šmelko</a:t>
            </a:r>
            <a:r>
              <a:rPr lang="cs-CZ" sz="1400" dirty="0"/>
              <a:t> (2000)</a:t>
            </a:r>
          </a:p>
        </p:txBody>
      </p:sp>
      <p:sp>
        <p:nvSpPr>
          <p:cNvPr id="6" name="Násobení 5"/>
          <p:cNvSpPr/>
          <p:nvPr/>
        </p:nvSpPr>
        <p:spPr>
          <a:xfrm>
            <a:off x="6435634" y="2943497"/>
            <a:ext cx="374469" cy="32221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477589" y="4900023"/>
            <a:ext cx="426720" cy="482667"/>
          </a:xfrm>
          <a:custGeom>
            <a:avLst/>
            <a:gdLst>
              <a:gd name="connsiteX0" fmla="*/ 0 w 426720"/>
              <a:gd name="connsiteY0" fmla="*/ 182880 h 482667"/>
              <a:gd name="connsiteX1" fmla="*/ 104502 w 426720"/>
              <a:gd name="connsiteY1" fmla="*/ 478971 h 482667"/>
              <a:gd name="connsiteX2" fmla="*/ 426720 w 426720"/>
              <a:gd name="connsiteY2" fmla="*/ 0 h 48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482667">
                <a:moveTo>
                  <a:pt x="0" y="182880"/>
                </a:moveTo>
                <a:cubicBezTo>
                  <a:pt x="16691" y="346165"/>
                  <a:pt x="33382" y="509451"/>
                  <a:pt x="104502" y="478971"/>
                </a:cubicBezTo>
                <a:cubicBezTo>
                  <a:pt x="175622" y="448491"/>
                  <a:pt x="377371" y="74023"/>
                  <a:pt x="426720" y="0"/>
                </a:cubicBezTo>
              </a:path>
            </a:pathLst>
          </a:cu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4611189" y="1447733"/>
            <a:ext cx="426720" cy="482667"/>
          </a:xfrm>
          <a:custGeom>
            <a:avLst/>
            <a:gdLst>
              <a:gd name="connsiteX0" fmla="*/ 0 w 426720"/>
              <a:gd name="connsiteY0" fmla="*/ 182880 h 482667"/>
              <a:gd name="connsiteX1" fmla="*/ 104502 w 426720"/>
              <a:gd name="connsiteY1" fmla="*/ 478971 h 482667"/>
              <a:gd name="connsiteX2" fmla="*/ 426720 w 426720"/>
              <a:gd name="connsiteY2" fmla="*/ 0 h 48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482667">
                <a:moveTo>
                  <a:pt x="0" y="182880"/>
                </a:moveTo>
                <a:cubicBezTo>
                  <a:pt x="16691" y="346165"/>
                  <a:pt x="33382" y="509451"/>
                  <a:pt x="104502" y="478971"/>
                </a:cubicBezTo>
                <a:cubicBezTo>
                  <a:pt x="175622" y="448491"/>
                  <a:pt x="377371" y="74023"/>
                  <a:pt x="426720" y="0"/>
                </a:cubicBezTo>
              </a:path>
            </a:pathLst>
          </a:cu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2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Pásové </a:t>
            </a:r>
            <a:r>
              <a:rPr lang="cs-CZ" dirty="0"/>
              <a:t>zkusné plochy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Jednodušeji se vytyčují</a:t>
            </a:r>
          </a:p>
          <a:p>
            <a:r>
              <a:rPr lang="cs-CZ" dirty="0" smtClean="0"/>
              <a:t>Vhodnější do složitých a nepřehledných terénů</a:t>
            </a:r>
          </a:p>
          <a:p>
            <a:r>
              <a:rPr lang="cs-CZ" dirty="0" smtClean="0"/>
              <a:t>Oproti kruhovým plochám se jich vytyčuje menší počet =&gt; jsou méně reprezentativní a hůře se uplatňuje např. stratifikovaný výběr</a:t>
            </a:r>
          </a:p>
          <a:p>
            <a:r>
              <a:rPr lang="cs-CZ" dirty="0"/>
              <a:t>Nutno dělat při vytyčování korekce na sklon svahu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10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Velikost pásové </a:t>
            </a:r>
            <a:r>
              <a:rPr lang="cs-CZ" dirty="0"/>
              <a:t>zkusné plochy</a:t>
            </a:r>
            <a:endParaRPr lang="en-GB" dirty="0"/>
          </a:p>
        </p:txBody>
      </p:sp>
      <p:graphicFrame>
        <p:nvGraphicFramePr>
          <p:cNvPr id="4" name="Zástupný symbol pro obsah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994099"/>
              </p:ext>
            </p:extLst>
          </p:nvPr>
        </p:nvGraphicFramePr>
        <p:xfrm>
          <a:off x="677863" y="2160588"/>
          <a:ext cx="859631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668">
                  <a:extLst>
                    <a:ext uri="{9D8B030D-6E8A-4147-A177-3AD203B41FA5}">
                      <a16:colId xmlns:a16="http://schemas.microsoft.com/office/drawing/2014/main" xmlns="" val="3139081303"/>
                    </a:ext>
                  </a:extLst>
                </a:gridCol>
                <a:gridCol w="1650161">
                  <a:extLst>
                    <a:ext uri="{9D8B030D-6E8A-4147-A177-3AD203B41FA5}">
                      <a16:colId xmlns:a16="http://schemas.microsoft.com/office/drawing/2014/main" xmlns="" val="2321139234"/>
                    </a:ext>
                  </a:extLst>
                </a:gridCol>
                <a:gridCol w="1650161">
                  <a:extLst>
                    <a:ext uri="{9D8B030D-6E8A-4147-A177-3AD203B41FA5}">
                      <a16:colId xmlns:a16="http://schemas.microsoft.com/office/drawing/2014/main" xmlns="" val="2609718335"/>
                    </a:ext>
                  </a:extLst>
                </a:gridCol>
                <a:gridCol w="1650161">
                  <a:extLst>
                    <a:ext uri="{9D8B030D-6E8A-4147-A177-3AD203B41FA5}">
                      <a16:colId xmlns:a16="http://schemas.microsoft.com/office/drawing/2014/main" xmlns="" val="584725922"/>
                    </a:ext>
                  </a:extLst>
                </a:gridCol>
                <a:gridCol w="1650161">
                  <a:extLst>
                    <a:ext uri="{9D8B030D-6E8A-4147-A177-3AD203B41FA5}">
                      <a16:colId xmlns:a16="http://schemas.microsoft.com/office/drawing/2014/main" xmlns="" val="1971076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Šířka</a:t>
                      </a:r>
                      <a:r>
                        <a:rPr lang="cs-CZ" baseline="0" dirty="0" smtClean="0"/>
                        <a:t> pásu v metrech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</a:t>
                      </a:r>
                      <a:endParaRPr lang="cs-CZ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03324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Počet stromů/ha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&lt;375 ks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375-650 ks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651-1250 ks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1251-1875 ks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94020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Střední tloušťka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+32 cm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27-32 cm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20-26 cm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12-19 cm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77077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3126376" y="4715691"/>
                <a:ext cx="3934026" cy="5763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𝑟𝑜𝑧𝑡𝑒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č 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ů=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šíř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𝑘𝑎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á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𝑠𝑢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𝑖𝑛𝑡𝑒𝑛𝑧𝑖𝑡𝑎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ý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ě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𝑟𝑢</m:t>
                          </m:r>
                        </m:den>
                      </m:f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∗100 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376" y="4715691"/>
                <a:ext cx="3934026" cy="5763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bdélník 5"/>
          <p:cNvSpPr/>
          <p:nvPr/>
        </p:nvSpPr>
        <p:spPr>
          <a:xfrm>
            <a:off x="7887363" y="3542348"/>
            <a:ext cx="1321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Šmelko</a:t>
            </a:r>
            <a:r>
              <a:rPr lang="cs-CZ" sz="1400" dirty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124309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Vytyčování pásové </a:t>
            </a:r>
            <a:r>
              <a:rPr lang="cs-CZ" dirty="0"/>
              <a:t>zkusné plochy</a:t>
            </a:r>
            <a:endParaRPr lang="en-GB" dirty="0"/>
          </a:p>
        </p:txBody>
      </p:sp>
      <p:pic>
        <p:nvPicPr>
          <p:cNvPr id="12" name="Picture 3" descr="C:\výuka\výuka 2003-2004 LS\Dendrometrie I bakaláři prezenční\pomocné soubory\obrázky\4-13b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63073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2760617" y="1930400"/>
            <a:ext cx="461554" cy="429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Násobení 13"/>
          <p:cNvSpPr/>
          <p:nvPr/>
        </p:nvSpPr>
        <p:spPr>
          <a:xfrm>
            <a:off x="4249782" y="5634445"/>
            <a:ext cx="374469" cy="32221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Násobení 14"/>
          <p:cNvSpPr/>
          <p:nvPr/>
        </p:nvSpPr>
        <p:spPr>
          <a:xfrm>
            <a:off x="3988525" y="2411547"/>
            <a:ext cx="374469" cy="32221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6109063" y="3145904"/>
            <a:ext cx="426720" cy="482667"/>
          </a:xfrm>
          <a:custGeom>
            <a:avLst/>
            <a:gdLst>
              <a:gd name="connsiteX0" fmla="*/ 0 w 426720"/>
              <a:gd name="connsiteY0" fmla="*/ 182880 h 482667"/>
              <a:gd name="connsiteX1" fmla="*/ 104502 w 426720"/>
              <a:gd name="connsiteY1" fmla="*/ 478971 h 482667"/>
              <a:gd name="connsiteX2" fmla="*/ 426720 w 426720"/>
              <a:gd name="connsiteY2" fmla="*/ 0 h 48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6720" h="482667">
                <a:moveTo>
                  <a:pt x="0" y="182880"/>
                </a:moveTo>
                <a:cubicBezTo>
                  <a:pt x="16691" y="346165"/>
                  <a:pt x="33382" y="509451"/>
                  <a:pt x="104502" y="478971"/>
                </a:cubicBezTo>
                <a:cubicBezTo>
                  <a:pt x="175622" y="448491"/>
                  <a:pt x="377371" y="74023"/>
                  <a:pt x="426720" y="0"/>
                </a:cubicBezTo>
              </a:path>
            </a:pathLst>
          </a:cu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4093171" y="6340475"/>
            <a:ext cx="1321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Šmelko</a:t>
            </a:r>
            <a:r>
              <a:rPr lang="cs-CZ" sz="1400" dirty="0"/>
              <a:t> (2000)</a:t>
            </a:r>
          </a:p>
        </p:txBody>
      </p:sp>
    </p:spTree>
    <p:extLst>
      <p:ext uri="{BB962C8B-B14F-4D97-AF65-F5344CB8AC3E}">
        <p14:creationId xmlns:p14="http://schemas.microsoft.com/office/powerpoint/2010/main" val="4202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Seznam citovaných zdrojů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Kuželka, K., Brožková, H., Marušák, R., Surový, P., Tauber, R., Urbánek, V., </a:t>
            </a:r>
            <a:r>
              <a:rPr lang="cs-CZ" dirty="0" err="1" smtClean="0"/>
              <a:t>Vopěnka</a:t>
            </a:r>
            <a:r>
              <a:rPr lang="cs-CZ" dirty="0" smtClean="0"/>
              <a:t>, P. (2014): Měření lesa. Moderní metody sběru a zpracování dat. Česká zemědělská univerzita v Praze, Praha: 164 s.</a:t>
            </a:r>
          </a:p>
          <a:p>
            <a:r>
              <a:rPr lang="cs-CZ" dirty="0"/>
              <a:t>http://uhulag.mendelu.cz/cz/veda/biometricka_laborator (2021)</a:t>
            </a:r>
          </a:p>
          <a:p>
            <a:r>
              <a:rPr lang="cs-CZ" dirty="0" err="1" smtClean="0"/>
              <a:t>Šmelko</a:t>
            </a:r>
            <a:r>
              <a:rPr lang="cs-CZ" dirty="0" smtClean="0"/>
              <a:t>, Š.(2000): Dendrometria. </a:t>
            </a:r>
            <a:r>
              <a:rPr lang="cs-CZ" dirty="0" smtClean="0"/>
              <a:t>Vysokoškolská </a:t>
            </a:r>
            <a:r>
              <a:rPr lang="cs-CZ" dirty="0" err="1" smtClean="0"/>
              <a:t>učebnica</a:t>
            </a:r>
            <a:r>
              <a:rPr lang="cs-CZ" dirty="0" smtClean="0"/>
              <a:t>. Technická </a:t>
            </a:r>
            <a:r>
              <a:rPr lang="cs-CZ" dirty="0" smtClean="0"/>
              <a:t>univerzita </a:t>
            </a:r>
            <a:r>
              <a:rPr lang="cs-CZ" dirty="0" err="1" smtClean="0"/>
              <a:t>vo</a:t>
            </a:r>
            <a:r>
              <a:rPr lang="cs-CZ" dirty="0" smtClean="0"/>
              <a:t> </a:t>
            </a:r>
            <a:r>
              <a:rPr lang="cs-CZ" dirty="0" err="1" smtClean="0"/>
              <a:t>Zvolene</a:t>
            </a:r>
            <a:r>
              <a:rPr lang="cs-CZ" dirty="0" smtClean="0"/>
              <a:t>, Zvolen: 399 s.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61495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Pomůcky na měření tloušťky a obvodu stromu 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16436"/>
          </a:xfrm>
        </p:spPr>
        <p:txBody>
          <a:bodyPr>
            <a:normAutofit lnSpcReduction="10000"/>
          </a:bodyPr>
          <a:lstStyle/>
          <a:p>
            <a:r>
              <a:rPr lang="cs-CZ" b="1" dirty="0" smtClean="0"/>
              <a:t>Průměrky</a:t>
            </a:r>
          </a:p>
          <a:p>
            <a:pPr lvl="1"/>
            <a:r>
              <a:rPr lang="cs-CZ" dirty="0" smtClean="0"/>
              <a:t>Jednoramenné – bez pohyblivého ramene – pouze mechanické</a:t>
            </a:r>
          </a:p>
          <a:p>
            <a:pPr lvl="2"/>
            <a:r>
              <a:rPr lang="cs-CZ" dirty="0" smtClean="0"/>
              <a:t>Parabolická průměrka</a:t>
            </a:r>
          </a:p>
          <a:p>
            <a:pPr lvl="2"/>
            <a:r>
              <a:rPr lang="cs-CZ" dirty="0" smtClean="0"/>
              <a:t>Úhlová průměrka</a:t>
            </a:r>
          </a:p>
          <a:p>
            <a:pPr lvl="1"/>
            <a:r>
              <a:rPr lang="cs-CZ" u="sng" dirty="0" smtClean="0"/>
              <a:t>Dvouramenné – s pohyblivým ramenem </a:t>
            </a:r>
            <a:r>
              <a:rPr lang="cs-CZ" dirty="0" smtClean="0"/>
              <a:t>– mechanické i elektronické</a:t>
            </a:r>
          </a:p>
          <a:p>
            <a:pPr lvl="2"/>
            <a:r>
              <a:rPr lang="cs-CZ" dirty="0" smtClean="0"/>
              <a:t>Milimetrové</a:t>
            </a:r>
          </a:p>
          <a:p>
            <a:pPr lvl="2"/>
            <a:r>
              <a:rPr lang="cs-CZ" u="sng" dirty="0" smtClean="0"/>
              <a:t>Taxační (provozní)</a:t>
            </a:r>
            <a:r>
              <a:rPr lang="cs-CZ" dirty="0" smtClean="0"/>
              <a:t> – stupnice dělena do tloušťkových stupňů (1, </a:t>
            </a:r>
            <a:r>
              <a:rPr lang="cs-CZ" b="1" dirty="0" smtClean="0"/>
              <a:t>2</a:t>
            </a:r>
            <a:r>
              <a:rPr lang="cs-CZ" dirty="0" smtClean="0"/>
              <a:t>, </a:t>
            </a:r>
            <a:r>
              <a:rPr lang="cs-CZ" b="1" dirty="0" smtClean="0"/>
              <a:t>4</a:t>
            </a:r>
            <a:r>
              <a:rPr lang="cs-CZ" dirty="0" smtClean="0"/>
              <a:t> nebo 5 cm)</a:t>
            </a:r>
          </a:p>
          <a:p>
            <a:pPr lvl="2"/>
            <a:endParaRPr lang="cs-CZ" dirty="0" smtClean="0"/>
          </a:p>
          <a:p>
            <a:r>
              <a:rPr lang="cs-CZ" b="1" dirty="0" smtClean="0"/>
              <a:t>Obvodová měřidla</a:t>
            </a:r>
          </a:p>
          <a:p>
            <a:pPr lvl="1"/>
            <a:r>
              <a:rPr lang="cs-CZ" dirty="0" smtClean="0"/>
              <a:t>Měřící pouze obvod stromu</a:t>
            </a:r>
          </a:p>
          <a:p>
            <a:pPr lvl="1"/>
            <a:r>
              <a:rPr lang="cs-CZ" u="sng" dirty="0" smtClean="0"/>
              <a:t>Měřící obvod stromu a tloušťku stromu</a:t>
            </a:r>
          </a:p>
          <a:p>
            <a:r>
              <a:rPr lang="cs-CZ" b="1" dirty="0" smtClean="0"/>
              <a:t>Ostatní technologie </a:t>
            </a:r>
            <a:r>
              <a:rPr lang="cs-CZ" dirty="0" smtClean="0"/>
              <a:t>– laserové skenery, mobilní telefony, počítačové </a:t>
            </a:r>
          </a:p>
          <a:p>
            <a:pPr marL="0" indent="0">
              <a:buNone/>
            </a:pPr>
            <a:r>
              <a:rPr lang="cs-CZ" dirty="0" smtClean="0"/>
              <a:t>     analýzy obrazu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21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na měření tloušťky a obvodu stromu </a:t>
            </a:r>
            <a:endParaRPr lang="en-GB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 r="12067"/>
          <a:stretch/>
        </p:blipFill>
        <p:spPr>
          <a:xfrm>
            <a:off x="4850673" y="1706362"/>
            <a:ext cx="6248104" cy="46508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064" r="2716" b="14090"/>
          <a:stretch/>
        </p:blipFill>
        <p:spPr>
          <a:xfrm>
            <a:off x="677334" y="1706362"/>
            <a:ext cx="3962401" cy="20576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" t="7533" r="7478" b="10000"/>
          <a:stretch/>
        </p:blipFill>
        <p:spPr>
          <a:xfrm>
            <a:off x="677334" y="3841274"/>
            <a:ext cx="3954254" cy="2515984"/>
          </a:xfrm>
          <a:prstGeom prst="rect">
            <a:avLst/>
          </a:prstGeom>
        </p:spPr>
      </p:pic>
      <p:cxnSp>
        <p:nvCxnSpPr>
          <p:cNvPr id="11" name="Přímá spojnice 10"/>
          <p:cNvCxnSpPr/>
          <p:nvPr/>
        </p:nvCxnSpPr>
        <p:spPr>
          <a:xfrm>
            <a:off x="10309497" y="3155406"/>
            <a:ext cx="13063" cy="301171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10309497" y="3155406"/>
            <a:ext cx="510903" cy="2849154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9845040" y="3155406"/>
            <a:ext cx="464457" cy="2869474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881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na měření tloušťky a obvodu stromu 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t="22598" r="4448" b="26753"/>
          <a:stretch/>
        </p:blipFill>
        <p:spPr>
          <a:xfrm>
            <a:off x="351172" y="1921691"/>
            <a:ext cx="3724760" cy="13614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61" y="1921691"/>
            <a:ext cx="6235337" cy="41568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1" t="23247" b="14806"/>
          <a:stretch/>
        </p:blipFill>
        <p:spPr>
          <a:xfrm>
            <a:off x="351171" y="4063950"/>
            <a:ext cx="3724761" cy="201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0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Pomůcky na měření tloušťky a obvodu stromu </a:t>
            </a:r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9" t="29033" r="7094" b="978"/>
          <a:stretch/>
        </p:blipFill>
        <p:spPr>
          <a:xfrm>
            <a:off x="4223657" y="1758594"/>
            <a:ext cx="4400271" cy="24949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0"/>
          <a:stretch/>
        </p:blipFill>
        <p:spPr>
          <a:xfrm>
            <a:off x="4223657" y="4315267"/>
            <a:ext cx="4400271" cy="24386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t="21428" b="5584"/>
          <a:stretch/>
        </p:blipFill>
        <p:spPr>
          <a:xfrm rot="16200000">
            <a:off x="93860" y="2996827"/>
            <a:ext cx="5000655" cy="252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10406&quot;&gt;&lt;/object&gt;&lt;object type=&quot;2&quot; unique_id=&quot;10407&quot;&gt;&lt;object type=&quot;3&quot; unique_id=&quot;10408&quot;&gt;&lt;property id=&quot;20148&quot; value=&quot;5&quot;/&gt;&lt;property id=&quot;20300&quot; value=&quot;Slide 1 - &amp;quot;Měření základních taxačních veličin&amp;quot;&quot;/&gt;&lt;property id=&quot;20307&quot; value=&quot;256&quot;/&gt;&lt;/object&gt;&lt;object type=&quot;3&quot; unique_id=&quot;10409&quot;&gt;&lt;property id=&quot;20148&quot; value=&quot;5&quot;/&gt;&lt;property id=&quot;20300&quot; value=&quot;Slide 2 - &amp;quot;Základní taxační (dendrometrické) stromové veličiny&amp;quot;&quot;/&gt;&lt;property id=&quot;20307&quot; value=&quot;257&quot;/&gt;&lt;/object&gt;&lt;object type=&quot;3&quot; unique_id=&quot;11153&quot;&gt;&lt;property id=&quot;20148&quot; value=&quot;5&quot;/&gt;&lt;property id=&quot;20300&quot; value=&quot;Slide 3 - &amp;quot;Základní taxační (dendrometrické) porostní veličiny&amp;quot;&quot;/&gt;&lt;property id=&quot;20307&quot; value=&quot;258&quot;/&gt;&lt;/object&gt;&lt;object type=&quot;3&quot; unique_id=&quot;11154&quot;&gt;&lt;property id=&quot;20148&quot; value=&quot;5&quot;/&gt;&lt;property id=&quot;20300&quot; value=&quot;Slide 4 - &amp;quot;Základní střední taxační (dendrometrické) porostní veličiny&amp;quot;&quot;/&gt;&lt;property id=&quot;20307&quot; value=&quot;259&quot;/&gt;&lt;/object&gt;&lt;object type=&quot;3&quot; unique_id=&quot;11155&quot;&gt;&lt;property id=&quot;20148&quot; value=&quot;5&quot;/&gt;&lt;property id=&quot;20300&quot; value=&quot;Slide 5 - &amp;quot;Tloušťka, obvod a příčný průřez stromu&amp;quot;&quot;/&gt;&lt;property id=&quot;20307&quot; value=&quot;260&quot;/&gt;&lt;/object&gt;&lt;object type=&quot;3&quot; unique_id=&quot;11156&quot;&gt;&lt;property id=&quot;20148&quot; value=&quot;5&quot;/&gt;&lt;property id=&quot;20300&quot; value=&quot;Slide 6 - &amp;quot;Pomůcky na měření tloušťky a obvodu stromu &amp;quot;&quot;/&gt;&lt;property id=&quot;20307&quot; value=&quot;261&quot;/&gt;&lt;/object&gt;&lt;object type=&quot;3&quot; unique_id=&quot;11157&quot;&gt;&lt;property id=&quot;20148&quot; value=&quot;5&quot;/&gt;&lt;property id=&quot;20300&quot; value=&quot;Slide 7 - &amp;quot;Pomůcky na měření tloušťky a obvodu stromu &amp;quot;&quot;/&gt;&lt;property id=&quot;20307&quot; value=&quot;262&quot;/&gt;&lt;/object&gt;&lt;object type=&quot;3&quot; unique_id=&quot;11158&quot;&gt;&lt;property id=&quot;20148&quot; value=&quot;5&quot;/&gt;&lt;property id=&quot;20300&quot; value=&quot;Slide 8 - &amp;quot;Pomůcky na měření tloušťky a obvodu stromu &amp;quot;&quot;/&gt;&lt;property id=&quot;20307&quot; value=&quot;263&quot;/&gt;&lt;/object&gt;&lt;object type=&quot;3&quot; unique_id=&quot;11159&quot;&gt;&lt;property id=&quot;20148&quot; value=&quot;5&quot;/&gt;&lt;property id=&quot;20300&quot; value=&quot;Slide 10 - &amp;quot;Pomůcky na měření tloušťky a obvodu stromu &amp;quot;&quot;/&gt;&lt;property id=&quot;20307&quot; value=&quot;264&quot;/&gt;&lt;/object&gt;&lt;object type=&quot;3&quot; unique_id=&quot;11160&quot;&gt;&lt;property id=&quot;20148&quot; value=&quot;5&quot;/&gt;&lt;property id=&quot;20300&quot; value=&quot;Slide 11 - &amp;quot;Zásady pro správné měření tloušťky a obvodu stromu&amp;quot;&quot;/&gt;&lt;property id=&quot;20307&quot; value=&quot;265&quot;/&gt;&lt;/object&gt;&lt;object type=&quot;3&quot; unique_id=&quot;11161&quot;&gt;&lt;property id=&quot;20148&quot; value=&quot;5&quot;/&gt;&lt;property id=&quot;20300&quot; value=&quot;Slide 12 - &amp;quot;Zásady pro správné měření tloušťky a obvodu stromu&amp;quot;&quot;/&gt;&lt;property id=&quot;20307&quot; value=&quot;266&quot;/&gt;&lt;/object&gt;&lt;object type=&quot;3&quot; unique_id=&quot;11162&quot;&gt;&lt;property id=&quot;20148&quot; value=&quot;5&quot;/&gt;&lt;property id=&quot;20300&quot; value=&quot;Slide 18 - &amp;quot;Výška stromu&amp;quot;&quot;/&gt;&lt;property id=&quot;20307&quot; value=&quot;267&quot;/&gt;&lt;/object&gt;&lt;object type=&quot;3&quot; unique_id=&quot;11163&quot;&gt;&lt;property id=&quot;20148&quot; value=&quot;5&quot;/&gt;&lt;property id=&quot;20300&quot; value=&quot;Slide 19 - &amp;quot;Pomůcky na měření výšek&amp;quot;&quot;/&gt;&lt;property id=&quot;20307&quot; value=&quot;268&quot;/&gt;&lt;/object&gt;&lt;object type=&quot;3&quot; unique_id=&quot;11164&quot;&gt;&lt;property id=&quot;20148&quot; value=&quot;5&quot;/&gt;&lt;property id=&quot;20300&quot; value=&quot;Slide 24 - &amp;quot;Zásady pro správné měření výšky stromu&amp;quot;&quot;/&gt;&lt;property id=&quot;20307&quot; value=&quot;269&quot;/&gt;&lt;/object&gt;&lt;object type=&quot;3&quot; unique_id=&quot;11165&quot;&gt;&lt;property id=&quot;20148&quot; value=&quot;5&quot;/&gt;&lt;property id=&quot;20300&quot; value=&quot;Slide 25 - &amp;quot;Zásady pro správné měření výšky stromu&amp;quot;&quot;/&gt;&lt;property id=&quot;20307&quot; value=&quot;270&quot;/&gt;&lt;/object&gt;&lt;object type=&quot;3&quot; unique_id=&quot;12083&quot;&gt;&lt;property id=&quot;20148&quot; value=&quot;5&quot;/&gt;&lt;property id=&quot;20300&quot; value=&quot;Slide 13 - &amp;quot;Chyby při měření tloušťky a obvodu stromu&amp;quot;&quot;/&gt;&lt;property id=&quot;20307&quot; value=&quot;275&quot;/&gt;&lt;/object&gt;&lt;object type=&quot;3&quot; unique_id=&quot;12084&quot;&gt;&lt;property id=&quot;20148&quot; value=&quot;5&quot;/&gt;&lt;property id=&quot;20300&quot; value=&quot;Slide 14 - &amp;quot;Chyby při měření tloušťky a obvodu stromu&amp;quot;&quot;/&gt;&lt;property id=&quot;20307&quot; value=&quot;276&quot;/&gt;&lt;/object&gt;&lt;object type=&quot;3&quot; unique_id=&quot;12085&quot;&gt;&lt;property id=&quot;20148&quot; value=&quot;5&quot;/&gt;&lt;property id=&quot;20300&quot; value=&quot;Slide 15 - &amp;quot;Chyby při měření tloušťky a obvodu stromu&amp;quot;&quot;/&gt;&lt;property id=&quot;20307&quot; value=&quot;277&quot;/&gt;&lt;/object&gt;&lt;object type=&quot;3&quot; unique_id=&quot;12086&quot;&gt;&lt;property id=&quot;20148&quot; value=&quot;5&quot;/&gt;&lt;property id=&quot;20300&quot; value=&quot;Slide 16 - &amp;quot;Chyby při měření tloušťky a obvodu stromu&amp;quot;&quot;/&gt;&lt;property id=&quot;20307&quot; value=&quot;291&quot;/&gt;&lt;/object&gt;&lt;object type=&quot;3&quot; unique_id=&quot;12087&quot;&gt;&lt;property id=&quot;20148&quot; value=&quot;5&quot;/&gt;&lt;property id=&quot;20300&quot; value=&quot;Slide 17 - &amp;quot;Vztahy mezi chybami tloušťky, obvodu a kruhové plochy&amp;quot;&quot;/&gt;&lt;property id=&quot;20307&quot; value=&quot;292&quot;/&gt;&lt;/object&gt;&lt;object type=&quot;3&quot; unique_id=&quot;12089&quot;&gt;&lt;property id=&quot;20148&quot; value=&quot;5&quot;/&gt;&lt;property id=&quot;20300&quot; value=&quot;Slide 23 - &amp;quot;Zásady pro správné měření výšky stromu&amp;quot;&quot;/&gt;&lt;property id=&quot;20307&quot; value=&quot;271&quot;/&gt;&lt;/object&gt;&lt;object type=&quot;3&quot; unique_id=&quot;12090&quot;&gt;&lt;property id=&quot;20148&quot; value=&quot;5&quot;/&gt;&lt;property id=&quot;20300&quot; value=&quot;Slide 20 - &amp;quot;Pomůcky na měření výšek&amp;quot;&quot;/&gt;&lt;property id=&quot;20307&quot; value=&quot;272&quot;/&gt;&lt;/object&gt;&lt;object type=&quot;3&quot; unique_id=&quot;12091&quot;&gt;&lt;property id=&quot;20148&quot; value=&quot;5&quot;/&gt;&lt;property id=&quot;20300&quot; value=&quot;Slide 26 - &amp;quot;Měření výšky využívající princip podobnosti pravoúhlých trojúhelníků &amp;quot;&quot;/&gt;&lt;property id=&quot;20307&quot; value=&quot;273&quot;/&gt;&lt;/object&gt;&lt;object type=&quot;3&quot; unique_id=&quot;12092&quot;&gt;&lt;property id=&quot;20148&quot; value=&quot;5&quot;/&gt;&lt;property id=&quot;20300&quot; value=&quot;Slide 27 - &amp;quot;Měření výšky využívající princip podobnosti pravoúhlých trojúhelníků &amp;quot;&quot;/&gt;&lt;property id=&quot;20307&quot; value=&quot;274&quot;/&gt;&lt;/object&gt;&lt;object type=&quot;3&quot; unique_id=&quot;12094&quot;&gt;&lt;property id=&quot;20148&quot; value=&quot;5&quot;/&gt;&lt;property id=&quot;20300&quot; value=&quot;Slide 28 - &amp;quot;Měření výšky využívající princip stejnolehlosti obecných trojúhelníků &amp;quot;&quot;/&gt;&lt;property id=&quot;20307&quot; value=&quot;279&quot;/&gt;&lt;/object&gt;&lt;object type=&quot;3&quot; unique_id=&quot;12095&quot;&gt;&lt;property id=&quot;20148&quot; value=&quot;5&quot;/&gt;&lt;property id=&quot;20300&quot; value=&quot;Slide 29 - &amp;quot;Výhody a nevýhody měření výšek s využitím různých principů&amp;quot;&quot;/&gt;&lt;property id=&quot;20307&quot; value=&quot;280&quot;/&gt;&lt;/object&gt;&lt;object type=&quot;3&quot; unique_id=&quot;12096&quot;&gt;&lt;property id=&quot;20148&quot; value=&quot;5&quot;/&gt;&lt;property id=&quot;20300&quot; value=&quot;Slide 30 - &amp;quot;Zdroje chyb při měření výšek&amp;quot;&quot;/&gt;&lt;property id=&quot;20307&quot; value=&quot;290&quot;/&gt;&lt;/object&gt;&lt;object type=&quot;3&quot; unique_id=&quot;12097&quot;&gt;&lt;property id=&quot;20148&quot; value=&quot;5&quot;/&gt;&lt;property id=&quot;20300&quot; value=&quot;Slide 31 - &amp;quot;Věk stromu&amp;quot;&quot;/&gt;&lt;property id=&quot;20307&quot; value=&quot;281&quot;/&gt;&lt;/object&gt;&lt;object type=&quot;3&quot; unique_id=&quot;12098&quot;&gt;&lt;property id=&quot;20148&quot; value=&quot;5&quot;/&gt;&lt;property id=&quot;20300&quot; value=&quot;Slide 32 - &amp;quot;Principy určování věku stromu&amp;quot;&quot;/&gt;&lt;property id=&quot;20307&quot; value=&quot;282&quot;/&gt;&lt;/object&gt;&lt;object type=&quot;3&quot; unique_id=&quot;12099&quot;&gt;&lt;property id=&quot;20148&quot; value=&quot;5&quot;/&gt;&lt;property id=&quot;20300&quot; value=&quot;Slide 33 - &amp;quot;Principy určování věku stromu&amp;quot;&quot;/&gt;&lt;property id=&quot;20307&quot; value=&quot;283&quot;/&gt;&lt;/object&gt;&lt;object type=&quot;3&quot; unique_id=&quot;12100&quot;&gt;&lt;property id=&quot;20148&quot; value=&quot;5&quot;/&gt;&lt;property id=&quot;20300&quot; value=&quot;Slide 35 - &amp;quot;Principy určování věku stromu&amp;quot;&quot;/&gt;&lt;property id=&quot;20307&quot; value=&quot;284&quot;/&gt;&lt;/object&gt;&lt;object type=&quot;3&quot; unique_id=&quot;12101&quot;&gt;&lt;property id=&quot;20148&quot; value=&quot;5&quot;/&gt;&lt;property id=&quot;20300&quot; value=&quot;Slide 36 - &amp;quot;Kruhová výčetní základna porostu - KVZ&amp;quot;&quot;/&gt;&lt;property id=&quot;20307&quot; value=&quot;285&quot;/&gt;&lt;/object&gt;&lt;object type=&quot;3&quot; unique_id=&quot;12102&quot;&gt;&lt;property id=&quot;20148&quot; value=&quot;5&quot;/&gt;&lt;property id=&quot;20300&quot; value=&quot;Slide 37 - &amp;quot;Pomůcky na měření kruhové výčetní základny&amp;quot;&quot;/&gt;&lt;property id=&quot;20307&quot; value=&quot;286&quot;/&gt;&lt;/object&gt;&lt;object type=&quot;3&quot; unique_id=&quot;12103&quot;&gt;&lt;property id=&quot;20148&quot; value=&quot;5&quot;/&gt;&lt;property id=&quot;20300&quot; value=&quot;Slide 38 - &amp;quot;Pomůcky na měření kruhové výčetní základny&amp;quot;&quot;/&gt;&lt;property id=&quot;20307&quot; value=&quot;287&quot;/&gt;&lt;/object&gt;&lt;object type=&quot;3&quot; unique_id=&quot;12104&quot;&gt;&lt;property id=&quot;20148&quot; value=&quot;5&quot;/&gt;&lt;property id=&quot;20300&quot; value=&quot;Slide 41 - &amp;quot;Zásady pro správné měření kruhové výčetní základny&amp;quot;&quot;/&gt;&lt;property id=&quot;20307&quot; value=&quot;288&quot;/&gt;&lt;/object&gt;&lt;object type=&quot;3&quot; unique_id=&quot;12105&quot;&gt;&lt;property id=&quot;20148&quot; value=&quot;5&quot;/&gt;&lt;property id=&quot;20300&quot; value=&quot;Slide 42 - &amp;quot;Chyby při měření kruhové výčetní základny&amp;quot;&quot;/&gt;&lt;property id=&quot;20307&quot; value=&quot;289&quot;/&gt;&lt;/object&gt;&lt;object type=&quot;3&quot; unique_id=&quot;12546&quot;&gt;&lt;property id=&quot;20148&quot; value=&quot;5&quot;/&gt;&lt;property id=&quot;20300&quot; value=&quot;Slide 39 - &amp;quot;Měření kruhové výčetní základy pomocí relaskopické hole&amp;quot;&quot;/&gt;&lt;property id=&quot;20307&quot; value=&quot;294&quot;/&gt;&lt;/object&gt;&lt;object type=&quot;3&quot; unique_id=&quot;12547&quot;&gt;&lt;property id=&quot;20148&quot; value=&quot;5&quot;/&gt;&lt;property id=&quot;20300&quot; value=&quot;Slide 40 - &amp;quot;Měření kruhové výčetní základy pomocí optického klínu&amp;quot;&quot;/&gt;&lt;property id=&quot;20307&quot; value=&quot;295&quot;/&gt;&lt;/object&gt;&lt;object type=&quot;3&quot; unique_id=&quot;12548&quot;&gt;&lt;property id=&quot;20148&quot; value=&quot;5&quot;/&gt;&lt;property id=&quot;20300&quot; value=&quot;Slide 43 - &amp;quot;Zkusné plochy&amp;quot;&quot;/&gt;&lt;property id=&quot;20307&quot; value=&quot;296&quot;/&gt;&lt;/object&gt;&lt;object type=&quot;3&quot; unique_id=&quot;12549&quot;&gt;&lt;property id=&quot;20148&quot; value=&quot;5&quot;/&gt;&lt;property id=&quot;20300&quot; value=&quot;Slide 48 - &amp;quot;Kruhové zkusné plochy&amp;quot;&quot;/&gt;&lt;property id=&quot;20307&quot; value=&quot;297&quot;/&gt;&lt;/object&gt;&lt;object type=&quot;3&quot; unique_id=&quot;12550&quot;&gt;&lt;property id=&quot;20148&quot; value=&quot;5&quot;/&gt;&lt;property id=&quot;20300&quot; value=&quot;Slide 49 - &amp;quot;Velikost kruhové zkusné plochy&amp;quot;&quot;/&gt;&lt;property id=&quot;20307&quot; value=&quot;298&quot;/&gt;&lt;/object&gt;&lt;object type=&quot;3&quot; unique_id=&quot;12551&quot;&gt;&lt;property id=&quot;20148&quot; value=&quot;5&quot;/&gt;&lt;property id=&quot;20300&quot; value=&quot;Slide 50 - &amp;quot;Vytyčování kruhové zkusné plochy&amp;quot;&quot;/&gt;&lt;property id=&quot;20307&quot; value=&quot;299&quot;/&gt;&lt;/object&gt;&lt;object type=&quot;3&quot; unique_id=&quot;12552&quot;&gt;&lt;property id=&quot;20148&quot; value=&quot;5&quot;/&gt;&lt;property id=&quot;20300&quot; value=&quot;Slide 51 - &amp;quot;Pásové zkusné plochy&amp;quot;&quot;/&gt;&lt;property id=&quot;20307&quot; value=&quot;300&quot;/&gt;&lt;/object&gt;&lt;object type=&quot;3&quot; unique_id=&quot;12553&quot;&gt;&lt;property id=&quot;20148&quot; value=&quot;5&quot;/&gt;&lt;property id=&quot;20300&quot; value=&quot;Slide 52 - &amp;quot;Velikost pásové zkusné plochy&amp;quot;&quot;/&gt;&lt;property id=&quot;20307&quot; value=&quot;301&quot;/&gt;&lt;/object&gt;&lt;object type=&quot;3&quot; unique_id=&quot;12554&quot;&gt;&lt;property id=&quot;20148&quot; value=&quot;5&quot;/&gt;&lt;property id=&quot;20300&quot; value=&quot;Slide 53 - &amp;quot;Vytyčování pásové zkusné plochy&amp;quot;&quot;/&gt;&lt;property id=&quot;20307&quot; value=&quot;302&quot;/&gt;&lt;/object&gt;&lt;object type=&quot;3&quot; unique_id=&quot;12555&quot;&gt;&lt;property id=&quot;20148&quot; value=&quot;5&quot;/&gt;&lt;property id=&quot;20300&quot; value=&quot;Slide 21 - &amp;quot;Pomůcky na měření výšek&amp;quot;&quot;/&gt;&lt;property id=&quot;20307&quot; value=&quot;304&quot;/&gt;&lt;/object&gt;&lt;object type=&quot;3&quot; unique_id=&quot;12556&quot;&gt;&lt;property id=&quot;20148&quot; value=&quot;5&quot;/&gt;&lt;property id=&quot;20300&quot; value=&quot;Slide 44 - &amp;quot;Vytyčovací parametry zkusných ploch&amp;quot;&quot;/&gt;&lt;property id=&quot;20307&quot; value=&quot;305&quot;/&gt;&lt;/object&gt;&lt;object type=&quot;3&quot; unique_id=&quot;12557&quot;&gt;&lt;property id=&quot;20148&quot; value=&quot;5&quot;/&gt;&lt;property id=&quot;20300&quot; value=&quot;Slide 45 - &amp;quot;Počet zkusných ploch -n (velikost výběru)&amp;quot;&quot;/&gt;&lt;property id=&quot;20307&quot; value=&quot;306&quot;/&gt;&lt;/object&gt;&lt;object type=&quot;3&quot; unique_id=&quot;12558&quot;&gt;&lt;property id=&quot;20148&quot; value=&quot;5&quot;/&gt;&lt;property id=&quot;20300&quot; value=&quot;Slide 46 - &amp;quot;Intenzita výběru – i%&amp;quot;&quot;/&gt;&lt;property id=&quot;20307&quot; value=&quot;307&quot;/&gt;&lt;/object&gt;&lt;object type=&quot;3&quot; unique_id=&quot;12559&quot;&gt;&lt;property id=&quot;20148&quot; value=&quot;5&quot;/&gt;&lt;property id=&quot;20300&quot; value=&quot;Slide 47 - &amp;quot;Design rozmístění zkusných ploch&amp;quot;&quot;/&gt;&lt;property id=&quot;20307&quot; value=&quot;308&quot;/&gt;&lt;/object&gt;&lt;object type=&quot;3&quot; unique_id=&quot;14825&quot;&gt;&lt;property id=&quot;20148&quot; value=&quot;5&quot;/&gt;&lt;property id=&quot;20300&quot; value=&quot;Slide 9 - &amp;quot;Pomůcky na měření tloušťky a obvodu stromu &amp;quot;&quot;/&gt;&lt;property id=&quot;20307&quot; value=&quot;309&quot;/&gt;&lt;/object&gt;&lt;object type=&quot;3&quot; unique_id=&quot;14826&quot;&gt;&lt;property id=&quot;20148&quot; value=&quot;5&quot;/&gt;&lt;property id=&quot;20300&quot; value=&quot;Slide 22 - &amp;quot;Pomůcky na měření výšek&amp;quot;&quot;/&gt;&lt;property id=&quot;20307&quot; value=&quot;310&quot;/&gt;&lt;/object&gt;&lt;object type=&quot;3&quot; unique_id=&quot;14827&quot;&gt;&lt;property id=&quot;20148&quot; value=&quot;5&quot;/&gt;&lt;property id=&quot;20300&quot; value=&quot;Slide 34 - &amp;quot;Principy určování věku stromu&amp;quot;&quot;/&gt;&lt;property id=&quot;20307&quot; value=&quot;311&quot;/&gt;&lt;/object&gt;&lt;object type=&quot;3&quot; unique_id=&quot;14828&quot;&gt;&lt;property id=&quot;20148&quot; value=&quot;5&quot;/&gt;&lt;property id=&quot;20300&quot; value=&quot;Slide 54 - &amp;quot;Seznam citovaných zdrojů&amp;quot;&quot;/&gt;&lt;property id=&quot;20307&quot; value=&quot;31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1011</TotalTime>
  <Words>1613</Words>
  <Application>Microsoft Office PowerPoint</Application>
  <PresentationFormat>Širokoúhlá obrazovka</PresentationFormat>
  <Paragraphs>299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2" baseType="lpstr">
      <vt:lpstr>Arial</vt:lpstr>
      <vt:lpstr>Calibri</vt:lpstr>
      <vt:lpstr>Cambria Math</vt:lpstr>
      <vt:lpstr>Symbol</vt:lpstr>
      <vt:lpstr>Tahoma</vt:lpstr>
      <vt:lpstr>Trebuchet MS</vt:lpstr>
      <vt:lpstr>Wingdings 3</vt:lpstr>
      <vt:lpstr>Faseta</vt:lpstr>
      <vt:lpstr>Měření základních taxačních veličin</vt:lpstr>
      <vt:lpstr>Základní taxační (dendrometrické) stromové veličiny</vt:lpstr>
      <vt:lpstr>Základní taxační (dendrometrické) porostní veličiny</vt:lpstr>
      <vt:lpstr>Základní střední taxační (dendrometrické) porostní veličiny</vt:lpstr>
      <vt:lpstr>Tloušťka, obvod a příčný průřez stromu</vt:lpstr>
      <vt:lpstr>Pomůcky na měření tloušťky a obvodu stromu </vt:lpstr>
      <vt:lpstr>Pomůcky na měření tloušťky a obvodu stromu </vt:lpstr>
      <vt:lpstr>Pomůcky na měření tloušťky a obvodu stromu </vt:lpstr>
      <vt:lpstr>Pomůcky na měření tloušťky a obvodu stromu </vt:lpstr>
      <vt:lpstr>Pomůcky na měření tloušťky a obvodu stromu </vt:lpstr>
      <vt:lpstr>Zásady pro správné měření tloušťky a obvodu stromu</vt:lpstr>
      <vt:lpstr>Zásady pro správné měření tloušťky a obvodu stromu</vt:lpstr>
      <vt:lpstr>Chyby při měření tloušťky a obvodu stromu</vt:lpstr>
      <vt:lpstr>Chyby při měření tloušťky a obvodu stromu</vt:lpstr>
      <vt:lpstr>Chyby při měření tloušťky a obvodu stromu</vt:lpstr>
      <vt:lpstr>Chyby při měření tloušťky a obvodu stromu</vt:lpstr>
      <vt:lpstr>Vztahy mezi chybami tloušťky, obvodu a kruhové plochy</vt:lpstr>
      <vt:lpstr>Výška stromu</vt:lpstr>
      <vt:lpstr>Pomůcky na měření výšek</vt:lpstr>
      <vt:lpstr>Pomůcky na měření výšek</vt:lpstr>
      <vt:lpstr>Pomůcky na měření výšek</vt:lpstr>
      <vt:lpstr>Pomůcky na měření výšek</vt:lpstr>
      <vt:lpstr>Zásady pro správné měření výšky stromu</vt:lpstr>
      <vt:lpstr>Zásady pro správné měření výšky stromu</vt:lpstr>
      <vt:lpstr>Zásady pro správné měření výšky stromu</vt:lpstr>
      <vt:lpstr>Měření výšky využívající princip podobnosti pravoúhlých trojúhelníků </vt:lpstr>
      <vt:lpstr>Měření výšky využívající princip podobnosti pravoúhlých trojúhelníků </vt:lpstr>
      <vt:lpstr>Měření výšky využívající princip stejnolehlosti obecných trojúhelníků </vt:lpstr>
      <vt:lpstr>Výhody a nevýhody měření výšek s využitím různých principů</vt:lpstr>
      <vt:lpstr>Zdroje chyb při měření výšek</vt:lpstr>
      <vt:lpstr>Věk stromu</vt:lpstr>
      <vt:lpstr>Principy určování věku stromu</vt:lpstr>
      <vt:lpstr>Principy určování věku stromu</vt:lpstr>
      <vt:lpstr>Principy určování věku stromu</vt:lpstr>
      <vt:lpstr>Principy určování věku stromu</vt:lpstr>
      <vt:lpstr>Kruhová výčetní základna porostu - KVZ</vt:lpstr>
      <vt:lpstr>Pomůcky na měření kruhové výčetní základny</vt:lpstr>
      <vt:lpstr>Pomůcky na měření kruhové výčetní základny</vt:lpstr>
      <vt:lpstr>Měření kruhové výčetní základy pomocí relaskopické hole</vt:lpstr>
      <vt:lpstr>Měření kruhové výčetní základy pomocí optického klínu</vt:lpstr>
      <vt:lpstr>Zásady pro správné měření kruhové výčetní základny</vt:lpstr>
      <vt:lpstr>Chyby při měření kruhové výčetní základny</vt:lpstr>
      <vt:lpstr>Zkusné plochy</vt:lpstr>
      <vt:lpstr>Vytyčovací parametry zkusných ploch</vt:lpstr>
      <vt:lpstr>Počet zkusných ploch -n (velikost výběru)</vt:lpstr>
      <vt:lpstr>Intenzita výběru – i%</vt:lpstr>
      <vt:lpstr>Design rozmístění zkusných ploch</vt:lpstr>
      <vt:lpstr>Kruhové zkusné plochy</vt:lpstr>
      <vt:lpstr>Velikost kruhové zkusné plochy</vt:lpstr>
      <vt:lpstr>Vytyčování kruhové zkusné plochy</vt:lpstr>
      <vt:lpstr>Pásové zkusné plochy</vt:lpstr>
      <vt:lpstr>Velikost pásové zkusné plochy</vt:lpstr>
      <vt:lpstr>Vytyčování pásové zkusné plochy</vt:lpstr>
      <vt:lpstr>Seznam citovaných zdrojů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Morfologická křivka kmene</dc:title>
  <dc:creator>Zdeněk Adamec</dc:creator>
  <cp:lastModifiedBy>Anonymous</cp:lastModifiedBy>
  <cp:revision>81</cp:revision>
  <dcterms:created xsi:type="dcterms:W3CDTF">2014-02-13T07:09:21Z</dcterms:created>
  <dcterms:modified xsi:type="dcterms:W3CDTF">2021-11-23T10:03:35Z</dcterms:modified>
</cp:coreProperties>
</file>