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custDataLst>
    <p:tags r:id="rId14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36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32C4-FA69-4BC1-968C-794A6213E5DC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634A-AC4F-434C-85F6-FD2B127C00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2594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32C4-FA69-4BC1-968C-794A6213E5DC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634A-AC4F-434C-85F6-FD2B127C00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162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32C4-FA69-4BC1-968C-794A6213E5DC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634A-AC4F-434C-85F6-FD2B127C00F9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2627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32C4-FA69-4BC1-968C-794A6213E5DC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634A-AC4F-434C-85F6-FD2B127C00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776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32C4-FA69-4BC1-968C-794A6213E5DC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634A-AC4F-434C-85F6-FD2B127C00F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6129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32C4-FA69-4BC1-968C-794A6213E5DC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634A-AC4F-434C-85F6-FD2B127C00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656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32C4-FA69-4BC1-968C-794A6213E5DC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634A-AC4F-434C-85F6-FD2B127C00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240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32C4-FA69-4BC1-968C-794A6213E5DC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634A-AC4F-434C-85F6-FD2B127C00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94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32C4-FA69-4BC1-968C-794A6213E5DC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634A-AC4F-434C-85F6-FD2B127C00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757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32C4-FA69-4BC1-968C-794A6213E5DC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634A-AC4F-434C-85F6-FD2B127C00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37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32C4-FA69-4BC1-968C-794A6213E5DC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634A-AC4F-434C-85F6-FD2B127C00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41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32C4-FA69-4BC1-968C-794A6213E5DC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634A-AC4F-434C-85F6-FD2B127C00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898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32C4-FA69-4BC1-968C-794A6213E5DC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634A-AC4F-434C-85F6-FD2B127C00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19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32C4-FA69-4BC1-968C-794A6213E5DC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634A-AC4F-434C-85F6-FD2B127C00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83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32C4-FA69-4BC1-968C-794A6213E5DC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634A-AC4F-434C-85F6-FD2B127C00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50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32C4-FA69-4BC1-968C-794A6213E5DC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634A-AC4F-434C-85F6-FD2B127C00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33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132C4-FA69-4BC1-968C-794A6213E5DC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94A634A-AC4F-434C-85F6-FD2B127C00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72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2404531"/>
            <a:ext cx="7766936" cy="1646302"/>
          </a:xfrm>
        </p:spPr>
        <p:txBody>
          <a:bodyPr/>
          <a:lstStyle/>
          <a:p>
            <a:r>
              <a:rPr lang="cs-CZ" sz="4800" dirty="0" smtClean="0"/>
              <a:t>Výpočet zásoby </a:t>
            </a:r>
            <a:r>
              <a:rPr lang="cs-CZ" sz="4800" dirty="0" smtClean="0"/>
              <a:t>porostu pomocí výběrové metody </a:t>
            </a:r>
            <a:r>
              <a:rPr lang="cs-CZ" sz="4800" dirty="0" smtClean="0"/>
              <a:t>na zkusných plochách při požadované přesnosti                                                                                                                                                                                                            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Dendrometrie – cvičení </a:t>
            </a:r>
            <a:r>
              <a:rPr lang="cs-CZ" dirty="0" smtClean="0"/>
              <a:t>10B</a:t>
            </a:r>
          </a:p>
        </p:txBody>
      </p:sp>
    </p:spTree>
    <p:extLst>
      <p:ext uri="{BB962C8B-B14F-4D97-AF65-F5344CB8AC3E}">
        <p14:creationId xmlns:p14="http://schemas.microsoft.com/office/powerpoint/2010/main" val="424639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39282"/>
            <a:ext cx="8596668" cy="1691118"/>
          </a:xfrm>
        </p:spPr>
        <p:txBody>
          <a:bodyPr>
            <a:normAutofit fontScale="90000"/>
          </a:bodyPr>
          <a:lstStyle/>
          <a:p>
            <a:r>
              <a:rPr lang="cs-CZ" dirty="0"/>
              <a:t>Výpočet 95 % absolutní a relativní mezní chyby </a:t>
            </a:r>
            <a:r>
              <a:rPr lang="cs-CZ" dirty="0" smtClean="0"/>
              <a:t>odhadu zásoby porostu </a:t>
            </a:r>
            <a:r>
              <a:rPr lang="cs-CZ" dirty="0"/>
              <a:t>- </a:t>
            </a:r>
            <a:r>
              <a:rPr lang="cs-CZ" dirty="0" err="1" smtClean="0"/>
              <a:t>E</a:t>
            </a:r>
            <a:r>
              <a:rPr lang="cs-CZ" baseline="-25000" dirty="0" err="1" smtClean="0"/>
              <a:t>porost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err="1" smtClean="0"/>
              <a:t>E</a:t>
            </a:r>
            <a:r>
              <a:rPr lang="cs-CZ" baseline="-25000" dirty="0" err="1" smtClean="0"/>
              <a:t>porost</a:t>
            </a:r>
            <a:r>
              <a:rPr lang="cs-CZ" baseline="-25000" dirty="0" smtClean="0"/>
              <a:t>(%)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</a:t>
            </a:r>
            <a:r>
              <a:rPr lang="cs-CZ" baseline="-25000" dirty="0" err="1" smtClean="0"/>
              <a:t>porost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S</a:t>
            </a:r>
            <a:r>
              <a:rPr lang="cs-CZ" baseline="-25000" dirty="0" smtClean="0"/>
              <a:t>porost</a:t>
            </a:r>
            <a:r>
              <a:rPr lang="cs-CZ" dirty="0" smtClean="0"/>
              <a:t> </a:t>
            </a:r>
            <a:r>
              <a:rPr lang="cs-CZ" dirty="0"/>
              <a:t>(směrodatná odchylka </a:t>
            </a:r>
            <a:r>
              <a:rPr lang="cs-CZ" dirty="0" smtClean="0"/>
              <a:t>odhadu zásoby porostu) </a:t>
            </a:r>
            <a:r>
              <a:rPr lang="cs-CZ" dirty="0"/>
              <a:t>* 95% kvantil studentova rozdělení pro daný počet ZP</a:t>
            </a:r>
          </a:p>
          <a:p>
            <a:r>
              <a:rPr lang="cs-CZ" dirty="0"/>
              <a:t>Příklad: </a:t>
            </a:r>
            <a:r>
              <a:rPr lang="cs-CZ" dirty="0" smtClean="0"/>
              <a:t>S</a:t>
            </a:r>
            <a:r>
              <a:rPr lang="cs-CZ" baseline="-25000" dirty="0" smtClean="0"/>
              <a:t>porost</a:t>
            </a:r>
            <a:r>
              <a:rPr lang="cs-CZ" dirty="0"/>
              <a:t> </a:t>
            </a:r>
            <a:r>
              <a:rPr lang="cs-CZ" dirty="0" smtClean="0"/>
              <a:t>= 239 </a:t>
            </a:r>
            <a:r>
              <a:rPr lang="cs-CZ" dirty="0"/>
              <a:t>m</a:t>
            </a:r>
            <a:r>
              <a:rPr lang="cs-CZ" baseline="30000" dirty="0"/>
              <a:t>3</a:t>
            </a:r>
            <a:r>
              <a:rPr lang="cs-CZ" dirty="0"/>
              <a:t>, 95% kvantil pro 15 ZP = 2,145 (funkce </a:t>
            </a:r>
            <a:r>
              <a:rPr lang="cs-CZ" dirty="0" err="1"/>
              <a:t>tinv</a:t>
            </a:r>
            <a:r>
              <a:rPr lang="cs-CZ" dirty="0"/>
              <a:t>(0,05;15-1)) =&gt;  </a:t>
            </a:r>
            <a:r>
              <a:rPr lang="cs-CZ" dirty="0" smtClean="0"/>
              <a:t>239 </a:t>
            </a:r>
            <a:r>
              <a:rPr lang="cs-CZ" dirty="0"/>
              <a:t>* 2,145 = </a:t>
            </a:r>
            <a:r>
              <a:rPr lang="cs-CZ" dirty="0" smtClean="0"/>
              <a:t>512,4 m</a:t>
            </a:r>
            <a:r>
              <a:rPr lang="cs-CZ" baseline="30000" dirty="0" smtClean="0"/>
              <a:t>3</a:t>
            </a:r>
            <a:endParaRPr lang="cs-CZ" baseline="30000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 smtClean="0"/>
              <a:t>E</a:t>
            </a:r>
            <a:r>
              <a:rPr lang="cs-CZ" baseline="-25000" dirty="0" err="1" smtClean="0"/>
              <a:t>porost</a:t>
            </a:r>
            <a:r>
              <a:rPr lang="cs-CZ" baseline="-25000" dirty="0" smtClean="0"/>
              <a:t>(%)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 smtClean="0"/>
              <a:t>E</a:t>
            </a:r>
            <a:r>
              <a:rPr lang="cs-CZ" baseline="-25000" dirty="0" err="1" smtClean="0"/>
              <a:t>porost</a:t>
            </a:r>
            <a:r>
              <a:rPr lang="cs-CZ" dirty="0" smtClean="0"/>
              <a:t> </a:t>
            </a:r>
            <a:r>
              <a:rPr lang="cs-CZ" dirty="0"/>
              <a:t>: </a:t>
            </a:r>
            <a:r>
              <a:rPr lang="cs-CZ" dirty="0" err="1" smtClean="0"/>
              <a:t>V</a:t>
            </a:r>
            <a:r>
              <a:rPr lang="cs-CZ" baseline="-25000" dirty="0" err="1" smtClean="0"/>
              <a:t>porost</a:t>
            </a:r>
            <a:r>
              <a:rPr lang="cs-CZ" dirty="0" smtClean="0"/>
              <a:t> </a:t>
            </a:r>
            <a:r>
              <a:rPr lang="cs-CZ" dirty="0"/>
              <a:t>*100</a:t>
            </a:r>
          </a:p>
          <a:p>
            <a:r>
              <a:rPr lang="cs-CZ" dirty="0"/>
              <a:t>Příklad:  </a:t>
            </a:r>
            <a:r>
              <a:rPr lang="cs-CZ" dirty="0" err="1" smtClean="0"/>
              <a:t>E</a:t>
            </a:r>
            <a:r>
              <a:rPr lang="cs-CZ" baseline="-25000" dirty="0" err="1" smtClean="0"/>
              <a:t>porost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512,4 </a:t>
            </a:r>
            <a:r>
              <a:rPr lang="cs-CZ" dirty="0"/>
              <a:t>m</a:t>
            </a:r>
            <a:r>
              <a:rPr lang="cs-CZ" baseline="30000" dirty="0"/>
              <a:t>3</a:t>
            </a:r>
            <a:r>
              <a:rPr lang="cs-CZ" dirty="0"/>
              <a:t>, </a:t>
            </a:r>
            <a:r>
              <a:rPr lang="cs-CZ" dirty="0" err="1" smtClean="0"/>
              <a:t>V</a:t>
            </a:r>
            <a:r>
              <a:rPr lang="cs-CZ" baseline="-25000" dirty="0" err="1" smtClean="0"/>
              <a:t>porost</a:t>
            </a:r>
            <a:r>
              <a:rPr lang="cs-CZ" dirty="0" smtClean="0"/>
              <a:t> = 5014 m</a:t>
            </a:r>
            <a:r>
              <a:rPr lang="cs-CZ" baseline="30000" dirty="0" smtClean="0"/>
              <a:t>3</a:t>
            </a:r>
            <a:r>
              <a:rPr lang="cs-CZ" dirty="0" smtClean="0"/>
              <a:t> </a:t>
            </a:r>
            <a:r>
              <a:rPr lang="cs-CZ" dirty="0"/>
              <a:t>=&gt; </a:t>
            </a:r>
            <a:r>
              <a:rPr lang="cs-CZ" dirty="0" err="1"/>
              <a:t>E</a:t>
            </a:r>
            <a:r>
              <a:rPr lang="cs-CZ" baseline="-25000" dirty="0" err="1"/>
              <a:t>ha</a:t>
            </a:r>
            <a:r>
              <a:rPr lang="cs-CZ" baseline="-25000" dirty="0"/>
              <a:t>(%)</a:t>
            </a:r>
            <a:r>
              <a:rPr lang="cs-CZ" dirty="0"/>
              <a:t> </a:t>
            </a:r>
            <a:r>
              <a:rPr lang="cs-CZ" dirty="0" smtClean="0"/>
              <a:t>= 512,4/5014*100=10,2 %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7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341832"/>
            <a:ext cx="8596668" cy="158856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Výpočet potřebného počtu ploch pro stanovení zásoby porostu při požadované přesnosti - K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89"/>
                <a:ext cx="8398300" cy="388077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f>
                                <m:fPr>
                                  <m:type m:val="lin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𝑉𝑎𝑟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</m:s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h𝑎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r>
                  <a:rPr lang="cs-CZ" dirty="0"/>
                  <a:t>t</a:t>
                </a:r>
                <a:r>
                  <a:rPr lang="el-GR" baseline="-25000" dirty="0" smtClean="0"/>
                  <a:t>α</a:t>
                </a:r>
                <a:r>
                  <a:rPr lang="cs-CZ" baseline="-25000" dirty="0" smtClean="0"/>
                  <a:t>/2 			</a:t>
                </a:r>
                <a:r>
                  <a:rPr lang="cs-CZ" dirty="0" smtClean="0"/>
                  <a:t>je 95% kvantil studentova rozdělení pro požadovaný počet ZP</a:t>
                </a:r>
              </a:p>
              <a:p>
                <a:pPr marL="0" indent="0">
                  <a:buNone/>
                </a:pPr>
                <a:r>
                  <a:rPr lang="cs-CZ" dirty="0" smtClean="0"/>
                  <a:t>Var</a:t>
                </a:r>
                <a:r>
                  <a:rPr lang="cs-CZ" baseline="-25000" dirty="0" smtClean="0"/>
                  <a:t>v/ha</a:t>
                </a:r>
                <a:r>
                  <a:rPr lang="cs-CZ" dirty="0" smtClean="0"/>
                  <a:t> 		je variační koeficient hektarové zásoby</a:t>
                </a:r>
              </a:p>
              <a:p>
                <a:pPr marL="0" indent="0">
                  <a:buNone/>
                </a:pPr>
                <a:r>
                  <a:rPr lang="cs-CZ" dirty="0"/>
                  <a:t>d</a:t>
                </a:r>
                <a:r>
                  <a:rPr lang="cs-CZ" dirty="0" smtClean="0"/>
                  <a:t> 			je požadovaná přesnost 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r>
                  <a:rPr lang="cs-CZ" dirty="0" smtClean="0"/>
                  <a:t>Příklad: variační koeficient = 18,5 %, požadovaná přesnost je 10 %, 95 % kvantil studentova rozdělení pro 15 ZP = 2,145 =&gt; je potřeba mít 16 ZP (po zaokrouhlení)</a:t>
                </a:r>
                <a:endParaRPr lang="cs-CZ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89"/>
                <a:ext cx="8398300" cy="3880773"/>
              </a:xfrm>
              <a:blipFill rotWithShape="0">
                <a:blip r:embed="rId2"/>
                <a:stretch>
                  <a:fillRect l="-581" r="-4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607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intenzity výběru pro potřebný počet ploch -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 (%) = K * velikost ZP/ výměra porostu *100</a:t>
            </a:r>
          </a:p>
          <a:p>
            <a:r>
              <a:rPr lang="cs-CZ" dirty="0" smtClean="0"/>
              <a:t>Příklad: potřebný počet ploch = 16, výměra ZP = 0,049 ha, výměra porostu = 13,77 ha =&gt; 116*0,049/13,77 *100 = 6 %</a:t>
            </a:r>
          </a:p>
        </p:txBody>
      </p:sp>
    </p:spTree>
    <p:extLst>
      <p:ext uri="{BB962C8B-B14F-4D97-AF65-F5344CB8AC3E}">
        <p14:creationId xmlns:p14="http://schemas.microsoft.com/office/powerpoint/2010/main" val="276643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zkusných ploch - 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Výběrová reprezentativní </a:t>
            </a:r>
            <a:r>
              <a:rPr lang="cs-CZ" dirty="0" smtClean="0"/>
              <a:t>efektivní metoda</a:t>
            </a:r>
          </a:p>
          <a:p>
            <a:r>
              <a:rPr lang="cs-CZ" dirty="0" smtClean="0"/>
              <a:t>Vychází s teorie statistických odhadů</a:t>
            </a:r>
          </a:p>
          <a:p>
            <a:r>
              <a:rPr lang="cs-CZ" dirty="0" smtClean="0"/>
              <a:t>Lze s ní zjistit skutečnou přesnost zjišťování zásoby, intenzitu výběru i potřebný počet zkusných ploch pro požadovanou přesnost</a:t>
            </a:r>
          </a:p>
          <a:p>
            <a:r>
              <a:rPr lang="cs-CZ" dirty="0" smtClean="0"/>
              <a:t>Lze ji využít např. při zjišťování zásoby metodou objemových tabulek, metodou jednotných objemových křivek (JOK) nebo také např. metodě Statistické provozní inventarizace</a:t>
            </a:r>
          </a:p>
          <a:p>
            <a:r>
              <a:rPr lang="cs-CZ" dirty="0" smtClean="0"/>
              <a:t>V současné době využíváno při Národní inventarizaci lesů  (NIL 1 i NIL 2)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350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</a:t>
            </a:r>
            <a:r>
              <a:rPr lang="cs-CZ" dirty="0"/>
              <a:t>vybraném porostu bylo prováděno zjišťování zásob za použití reprezentativní výběrové metody kruhových zkusných ploch. Na těchto zkusných plochách byl zjišťován objem hroubí kmene všech dřevin. Vypočtěte průměrnou hektarovou zásobu a zásobu celého porostu. Vyjádřete chyby těchto odhadů a porovnejte je s maximální tolerovanou chybou z Vašeho zadání. Odhadněte počet zkusných ploch a intenzitu výběru nutné pro dosažení požadované přesnosti stanovení zásob.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035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velikosti ZP a intenzity výběru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velikost ZP (ha) = počet stromu/ZP : počet stromů/ha</a:t>
            </a:r>
          </a:p>
          <a:p>
            <a:endParaRPr lang="cs-CZ" dirty="0"/>
          </a:p>
          <a:p>
            <a:r>
              <a:rPr lang="cs-CZ" dirty="0" smtClean="0"/>
              <a:t>Příklad: počet stromů na ZP =22, počet stromů/ha =450 </a:t>
            </a:r>
            <a:r>
              <a:rPr lang="cs-CZ" dirty="0" smtClean="0">
                <a:latin typeface="Calibri" panose="020F0502020204030204" pitchFamily="34" charset="0"/>
              </a:rPr>
              <a:t>=&gt; velikost ZP = 22/450 = 0,049 ha</a:t>
            </a:r>
          </a:p>
          <a:p>
            <a:endParaRPr lang="cs-CZ" dirty="0">
              <a:latin typeface="Calibri" panose="020F0502020204030204" pitchFamily="34" charset="0"/>
            </a:endParaRPr>
          </a:p>
          <a:p>
            <a:r>
              <a:rPr lang="cs-CZ" dirty="0" smtClean="0"/>
              <a:t>Intenzita výběru (%) = součet velikostí ZP : plocha porostu *100</a:t>
            </a:r>
          </a:p>
          <a:p>
            <a:endParaRPr lang="cs-CZ" dirty="0"/>
          </a:p>
          <a:p>
            <a:r>
              <a:rPr lang="cs-CZ" dirty="0" smtClean="0"/>
              <a:t>Příklad:  velikost ZP = 0,049 ha, počet ploch = 15, velikost porostu = 13,77 ha </a:t>
            </a:r>
            <a:r>
              <a:rPr lang="cs-CZ" dirty="0" smtClean="0">
                <a:latin typeface="Calibri" panose="020F0502020204030204" pitchFamily="34" charset="0"/>
              </a:rPr>
              <a:t>=&gt; </a:t>
            </a:r>
            <a:r>
              <a:rPr lang="cs-CZ" dirty="0" smtClean="0"/>
              <a:t>15*0,049/13,77*100 = </a:t>
            </a:r>
            <a:r>
              <a:rPr lang="cs-CZ" dirty="0"/>
              <a:t>5</a:t>
            </a:r>
            <a:r>
              <a:rPr lang="cs-CZ" dirty="0" smtClean="0"/>
              <a:t> %</a:t>
            </a:r>
          </a:p>
        </p:txBody>
      </p:sp>
    </p:spTree>
    <p:extLst>
      <p:ext uri="{BB962C8B-B14F-4D97-AF65-F5344CB8AC3E}">
        <p14:creationId xmlns:p14="http://schemas.microsoft.com/office/powerpoint/2010/main" val="272828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odstupové</a:t>
            </a:r>
            <a:r>
              <a:rPr lang="cs-CZ" dirty="0"/>
              <a:t> </a:t>
            </a:r>
            <a:r>
              <a:rPr lang="cs-CZ" dirty="0" smtClean="0"/>
              <a:t>vzdálenosti ZP - 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Níže uvedený výpočet platí pro schematické rozmístění ploch ve čtvercovém sponu!</a:t>
            </a:r>
          </a:p>
          <a:p>
            <a:endParaRPr lang="cs-CZ" dirty="0" smtClean="0"/>
          </a:p>
          <a:p>
            <a:r>
              <a:rPr lang="cs-CZ" dirty="0" smtClean="0"/>
              <a:t>Odstupová vzdálenost d (m) = odmocnina(velikosti porostu/počet ZP) * 100</a:t>
            </a:r>
          </a:p>
          <a:p>
            <a:endParaRPr lang="cs-CZ" dirty="0"/>
          </a:p>
          <a:p>
            <a:r>
              <a:rPr lang="cs-CZ" dirty="0" smtClean="0"/>
              <a:t>Příklad: velikost porostu 13,77 ha, počet ploch 15 </a:t>
            </a:r>
            <a:r>
              <a:rPr lang="cs-CZ" dirty="0" smtClean="0">
                <a:latin typeface="Calibri" panose="020F0502020204030204" pitchFamily="34" charset="0"/>
              </a:rPr>
              <a:t>=&gt; </a:t>
            </a:r>
            <a:r>
              <a:rPr lang="cs-CZ" dirty="0" err="1" smtClean="0">
                <a:latin typeface="Calibri" panose="020F0502020204030204" pitchFamily="34" charset="0"/>
              </a:rPr>
              <a:t>odstupová</a:t>
            </a:r>
            <a:r>
              <a:rPr lang="cs-CZ" dirty="0" smtClean="0">
                <a:latin typeface="Calibri" panose="020F0502020204030204" pitchFamily="34" charset="0"/>
              </a:rPr>
              <a:t> vzdálenost = odmocnina(13,77/15)*100 = 95,81 m ≐ 96 m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9698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92358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Výpočet průměrné hektarové zásoby na ZP – </a:t>
            </a:r>
            <a:r>
              <a:rPr lang="cs-CZ" dirty="0" err="1" smtClean="0"/>
              <a:t>V</a:t>
            </a:r>
            <a:r>
              <a:rPr lang="cs-CZ" baseline="-25000" dirty="0" err="1" smtClean="0"/>
              <a:t>prům</a:t>
            </a:r>
            <a:r>
              <a:rPr lang="cs-CZ" baseline="-25000" dirty="0" smtClean="0"/>
              <a:t>/ha</a:t>
            </a:r>
            <a:r>
              <a:rPr lang="cs-CZ" dirty="0" smtClean="0"/>
              <a:t> a směrodatné odchylky hektarové zásoby na ZP – </a:t>
            </a:r>
            <a:r>
              <a:rPr lang="cs-CZ" dirty="0" err="1" smtClean="0"/>
              <a:t>S</a:t>
            </a:r>
            <a:r>
              <a:rPr lang="cs-CZ" baseline="-25000" dirty="0" err="1" smtClean="0"/>
              <a:t>v</a:t>
            </a:r>
            <a:r>
              <a:rPr lang="cs-CZ" baseline="-25000" dirty="0" smtClean="0"/>
              <a:t>/ha</a:t>
            </a:r>
            <a:endParaRPr lang="cs-CZ" baseline="-25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V</a:t>
            </a:r>
            <a:r>
              <a:rPr lang="cs-CZ" baseline="-25000" dirty="0" err="1" smtClean="0"/>
              <a:t>prům</a:t>
            </a:r>
            <a:r>
              <a:rPr lang="cs-CZ" baseline="-25000" dirty="0" smtClean="0"/>
              <a:t>/ha</a:t>
            </a:r>
            <a:r>
              <a:rPr lang="cs-CZ" dirty="0" smtClean="0"/>
              <a:t> = průměr zásob ze všech ZP : velikost ZP</a:t>
            </a:r>
          </a:p>
          <a:p>
            <a:r>
              <a:rPr lang="cs-CZ" dirty="0" err="1" smtClean="0"/>
              <a:t>V</a:t>
            </a:r>
            <a:r>
              <a:rPr lang="cs-CZ" baseline="-25000" dirty="0" err="1" smtClean="0"/>
              <a:t>prům</a:t>
            </a:r>
            <a:r>
              <a:rPr lang="cs-CZ" baseline="-25000" dirty="0" smtClean="0"/>
              <a:t>/ha</a:t>
            </a:r>
            <a:r>
              <a:rPr lang="cs-CZ" dirty="0" smtClean="0"/>
              <a:t> = 364,09 m</a:t>
            </a:r>
            <a:r>
              <a:rPr lang="cs-CZ" baseline="30000" dirty="0" smtClean="0"/>
              <a:t>3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 err="1" smtClean="0"/>
              <a:t>S</a:t>
            </a:r>
            <a:r>
              <a:rPr lang="cs-CZ" baseline="-25000" dirty="0" err="1" smtClean="0"/>
              <a:t>v</a:t>
            </a:r>
            <a:r>
              <a:rPr lang="cs-CZ" baseline="-25000" dirty="0" smtClean="0"/>
              <a:t>/ha</a:t>
            </a:r>
            <a:r>
              <a:rPr lang="cs-CZ" dirty="0" smtClean="0"/>
              <a:t> = směrodatná odchylka ze všech ZP : velikost ZP</a:t>
            </a:r>
          </a:p>
          <a:p>
            <a:r>
              <a:rPr lang="cs-CZ" dirty="0" err="1" smtClean="0"/>
              <a:t>S</a:t>
            </a:r>
            <a:r>
              <a:rPr lang="cs-CZ" baseline="-25000" dirty="0" err="1" smtClean="0"/>
              <a:t>v</a:t>
            </a:r>
            <a:r>
              <a:rPr lang="cs-CZ" baseline="-25000" dirty="0" smtClean="0"/>
              <a:t>/ha</a:t>
            </a:r>
            <a:r>
              <a:rPr lang="cs-CZ" dirty="0" smtClean="0"/>
              <a:t> = 67,20 m</a:t>
            </a:r>
            <a:r>
              <a:rPr lang="cs-CZ" baseline="30000" dirty="0" smtClean="0"/>
              <a:t>3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59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2528596"/>
          </a:xfrm>
        </p:spPr>
        <p:txBody>
          <a:bodyPr>
            <a:normAutofit/>
          </a:bodyPr>
          <a:lstStyle/>
          <a:p>
            <a:r>
              <a:rPr lang="cs-CZ" sz="3200" dirty="0" smtClean="0"/>
              <a:t>Výpočet variačního koeficientu hektarové zásoby na ZP – Var</a:t>
            </a:r>
            <a:r>
              <a:rPr lang="cs-CZ" sz="3200" baseline="-25000" dirty="0" smtClean="0"/>
              <a:t>v/ha</a:t>
            </a:r>
            <a:r>
              <a:rPr lang="cs-CZ" sz="3200" dirty="0" smtClean="0"/>
              <a:t> a směrodatné odchylky odhadu průměrné hektarové zásoby – </a:t>
            </a:r>
            <a:r>
              <a:rPr lang="cs-CZ" sz="3200" dirty="0" err="1" smtClean="0"/>
              <a:t>S</a:t>
            </a:r>
            <a:r>
              <a:rPr lang="cs-CZ" sz="3200" baseline="-25000" dirty="0" err="1" smtClean="0"/>
              <a:t>ha</a:t>
            </a:r>
            <a:endParaRPr lang="cs-CZ" sz="3200" baseline="-25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817044" cy="3880773"/>
          </a:xfrm>
        </p:spPr>
        <p:txBody>
          <a:bodyPr/>
          <a:lstStyle/>
          <a:p>
            <a:r>
              <a:rPr lang="cs-CZ" dirty="0" smtClean="0"/>
              <a:t>Var</a:t>
            </a:r>
            <a:r>
              <a:rPr lang="cs-CZ" baseline="-25000" dirty="0" smtClean="0"/>
              <a:t>v/ha</a:t>
            </a:r>
            <a:r>
              <a:rPr lang="cs-CZ" dirty="0" smtClean="0"/>
              <a:t> (%) = </a:t>
            </a:r>
            <a:r>
              <a:rPr lang="cs-CZ" dirty="0" err="1" smtClean="0"/>
              <a:t>S</a:t>
            </a:r>
            <a:r>
              <a:rPr lang="cs-CZ" baseline="-25000" dirty="0" err="1" smtClean="0"/>
              <a:t>v</a:t>
            </a:r>
            <a:r>
              <a:rPr lang="cs-CZ" baseline="-25000" dirty="0" smtClean="0"/>
              <a:t>/ha</a:t>
            </a:r>
            <a:r>
              <a:rPr lang="cs-CZ" dirty="0" smtClean="0"/>
              <a:t> : </a:t>
            </a:r>
            <a:r>
              <a:rPr lang="cs-CZ" dirty="0" err="1" smtClean="0"/>
              <a:t>V</a:t>
            </a:r>
            <a:r>
              <a:rPr lang="cs-CZ" baseline="-25000" dirty="0" err="1" smtClean="0"/>
              <a:t>prům</a:t>
            </a:r>
            <a:r>
              <a:rPr lang="cs-CZ" baseline="-25000" dirty="0" smtClean="0"/>
              <a:t>/ha</a:t>
            </a:r>
            <a:r>
              <a:rPr lang="cs-CZ" dirty="0" smtClean="0"/>
              <a:t> *100 </a:t>
            </a:r>
          </a:p>
          <a:p>
            <a:r>
              <a:rPr lang="cs-CZ" dirty="0" smtClean="0"/>
              <a:t>Příklad: hektarová zásoba = 364,09 m</a:t>
            </a:r>
            <a:r>
              <a:rPr lang="cs-CZ" baseline="30000" dirty="0" smtClean="0"/>
              <a:t>3</a:t>
            </a:r>
            <a:r>
              <a:rPr lang="cs-CZ" dirty="0" smtClean="0"/>
              <a:t>, směrodatná odchylka = 67,20 m</a:t>
            </a:r>
            <a:r>
              <a:rPr lang="cs-CZ" baseline="30000" dirty="0" smtClean="0"/>
              <a:t>3</a:t>
            </a:r>
            <a:r>
              <a:rPr lang="cs-CZ" dirty="0" smtClean="0"/>
              <a:t> =&gt; variační koeficient 67,20/364,09*100=18,5 %</a:t>
            </a:r>
          </a:p>
          <a:p>
            <a:endParaRPr lang="cs-CZ" dirty="0" smtClean="0"/>
          </a:p>
          <a:p>
            <a:r>
              <a:rPr lang="cs-CZ" dirty="0" err="1" smtClean="0"/>
              <a:t>S</a:t>
            </a:r>
            <a:r>
              <a:rPr lang="cs-CZ" baseline="-25000" dirty="0" err="1" smtClean="0"/>
              <a:t>ha</a:t>
            </a:r>
            <a:r>
              <a:rPr lang="cs-CZ" dirty="0" smtClean="0"/>
              <a:t> = </a:t>
            </a:r>
            <a:r>
              <a:rPr lang="cs-CZ" dirty="0" err="1" smtClean="0"/>
              <a:t>S</a:t>
            </a:r>
            <a:r>
              <a:rPr lang="cs-CZ" baseline="-25000" dirty="0" err="1" smtClean="0"/>
              <a:t>v</a:t>
            </a:r>
            <a:r>
              <a:rPr lang="cs-CZ" baseline="-25000" dirty="0" smtClean="0"/>
              <a:t>/ha</a:t>
            </a:r>
            <a:r>
              <a:rPr lang="cs-CZ" dirty="0" smtClean="0"/>
              <a:t> : odmocnina(počet ZP)</a:t>
            </a:r>
          </a:p>
          <a:p>
            <a:r>
              <a:rPr lang="cs-CZ" dirty="0" smtClean="0"/>
              <a:t>Příklad: směrodatná odchylka = 67,20 m</a:t>
            </a:r>
            <a:r>
              <a:rPr lang="cs-CZ" baseline="30000" dirty="0" smtClean="0"/>
              <a:t>3</a:t>
            </a:r>
            <a:r>
              <a:rPr lang="cs-CZ" dirty="0" smtClean="0"/>
              <a:t>, počet ZP = 15 =&gt; směrodatná odchylka odhadu průměrné hektarové zásoby = 67,20/odmocnina(15)=17,35 m</a:t>
            </a:r>
            <a:r>
              <a:rPr lang="cs-CZ" baseline="30000" dirty="0" smtClean="0"/>
              <a:t>3</a:t>
            </a:r>
            <a:endParaRPr lang="cs-CZ" baseline="30000" dirty="0"/>
          </a:p>
        </p:txBody>
      </p:sp>
    </p:spTree>
    <p:extLst>
      <p:ext uri="{BB962C8B-B14F-4D97-AF65-F5344CB8AC3E}">
        <p14:creationId xmlns:p14="http://schemas.microsoft.com/office/powerpoint/2010/main" val="32136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05099"/>
            <a:ext cx="8596668" cy="172530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Výpočet 95 % absolutní a relativní mezní chyby odhadu průměrné hektarové zásoby - </a:t>
            </a:r>
            <a:r>
              <a:rPr lang="cs-CZ" dirty="0" err="1" smtClean="0"/>
              <a:t>E</a:t>
            </a:r>
            <a:r>
              <a:rPr lang="cs-CZ" baseline="-25000" dirty="0" err="1" smtClean="0"/>
              <a:t>ha</a:t>
            </a:r>
            <a:r>
              <a:rPr lang="cs-CZ" dirty="0" smtClean="0"/>
              <a:t> a </a:t>
            </a:r>
            <a:r>
              <a:rPr lang="cs-CZ" dirty="0" err="1" smtClean="0"/>
              <a:t>E</a:t>
            </a:r>
            <a:r>
              <a:rPr lang="cs-CZ" baseline="-25000" dirty="0" err="1" smtClean="0"/>
              <a:t>ha</a:t>
            </a:r>
            <a:r>
              <a:rPr lang="cs-CZ" baseline="-25000" dirty="0" smtClean="0"/>
              <a:t>(%)</a:t>
            </a:r>
            <a:endParaRPr lang="cs-CZ" baseline="-25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2160589"/>
            <a:ext cx="9013597" cy="3880773"/>
          </a:xfrm>
        </p:spPr>
        <p:txBody>
          <a:bodyPr/>
          <a:lstStyle/>
          <a:p>
            <a:r>
              <a:rPr lang="cs-CZ" dirty="0" err="1" smtClean="0"/>
              <a:t>E</a:t>
            </a:r>
            <a:r>
              <a:rPr lang="cs-CZ" baseline="-25000" dirty="0" err="1" smtClean="0"/>
              <a:t>ha</a:t>
            </a:r>
            <a:r>
              <a:rPr lang="cs-CZ" dirty="0" smtClean="0"/>
              <a:t> = </a:t>
            </a:r>
            <a:r>
              <a:rPr lang="cs-CZ" dirty="0" err="1" smtClean="0"/>
              <a:t>S</a:t>
            </a:r>
            <a:r>
              <a:rPr lang="cs-CZ" baseline="-25000" dirty="0" err="1" smtClean="0"/>
              <a:t>ha</a:t>
            </a:r>
            <a:r>
              <a:rPr lang="cs-CZ" dirty="0" smtClean="0"/>
              <a:t> (směrodatná odchylka odhadu průměrné hektarové zásoby) * 95% kvantil studentova rozdělení pro daný počet ZP</a:t>
            </a:r>
          </a:p>
          <a:p>
            <a:r>
              <a:rPr lang="cs-CZ" dirty="0" smtClean="0"/>
              <a:t>Příklad: </a:t>
            </a:r>
            <a:r>
              <a:rPr lang="cs-CZ" dirty="0" err="1" smtClean="0"/>
              <a:t>S</a:t>
            </a:r>
            <a:r>
              <a:rPr lang="cs-CZ" baseline="-25000" dirty="0" err="1" smtClean="0"/>
              <a:t>ha</a:t>
            </a:r>
            <a:r>
              <a:rPr lang="cs-CZ" dirty="0" smtClean="0"/>
              <a:t> = 17,35 m</a:t>
            </a:r>
            <a:r>
              <a:rPr lang="cs-CZ" baseline="30000" dirty="0" smtClean="0"/>
              <a:t>3</a:t>
            </a:r>
            <a:r>
              <a:rPr lang="cs-CZ" dirty="0" smtClean="0"/>
              <a:t>, 95% kvantil pro 15 ZP = 2,145 (funkce </a:t>
            </a:r>
            <a:r>
              <a:rPr lang="cs-CZ" dirty="0" err="1" smtClean="0"/>
              <a:t>tinv</a:t>
            </a:r>
            <a:r>
              <a:rPr lang="cs-CZ" dirty="0" smtClean="0"/>
              <a:t>(0,05;15-1)) =&gt;  17,5 * 2,145 = 37,21 m</a:t>
            </a:r>
            <a:r>
              <a:rPr lang="cs-CZ" baseline="30000" dirty="0" smtClean="0"/>
              <a:t>3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E</a:t>
            </a:r>
            <a:r>
              <a:rPr lang="cs-CZ" baseline="-25000" dirty="0" err="1" smtClean="0"/>
              <a:t>ha</a:t>
            </a:r>
            <a:r>
              <a:rPr lang="cs-CZ" baseline="-25000" dirty="0" smtClean="0"/>
              <a:t>(%)</a:t>
            </a:r>
            <a:r>
              <a:rPr lang="cs-CZ" dirty="0" smtClean="0"/>
              <a:t> = </a:t>
            </a:r>
            <a:r>
              <a:rPr lang="cs-CZ" dirty="0" err="1" smtClean="0"/>
              <a:t>E</a:t>
            </a:r>
            <a:r>
              <a:rPr lang="cs-CZ" baseline="-25000" dirty="0" err="1" smtClean="0"/>
              <a:t>ha</a:t>
            </a:r>
            <a:r>
              <a:rPr lang="cs-CZ" dirty="0" smtClean="0"/>
              <a:t> : </a:t>
            </a:r>
            <a:r>
              <a:rPr lang="cs-CZ" dirty="0" err="1" smtClean="0"/>
              <a:t>V</a:t>
            </a:r>
            <a:r>
              <a:rPr lang="cs-CZ" baseline="-25000" dirty="0" err="1" smtClean="0"/>
              <a:t>prům</a:t>
            </a:r>
            <a:r>
              <a:rPr lang="cs-CZ" baseline="-25000" dirty="0" smtClean="0"/>
              <a:t>/ha</a:t>
            </a:r>
            <a:r>
              <a:rPr lang="cs-CZ" dirty="0" smtClean="0"/>
              <a:t> *100</a:t>
            </a:r>
          </a:p>
          <a:p>
            <a:r>
              <a:rPr lang="cs-CZ" dirty="0" smtClean="0"/>
              <a:t>Příklad:  </a:t>
            </a:r>
            <a:r>
              <a:rPr lang="cs-CZ" dirty="0" err="1" smtClean="0"/>
              <a:t>E</a:t>
            </a:r>
            <a:r>
              <a:rPr lang="cs-CZ" baseline="-25000" dirty="0" err="1" smtClean="0"/>
              <a:t>ha</a:t>
            </a:r>
            <a:r>
              <a:rPr lang="cs-CZ" dirty="0" smtClean="0"/>
              <a:t> = 37,21 m</a:t>
            </a:r>
            <a:r>
              <a:rPr lang="cs-CZ" baseline="30000" dirty="0" smtClean="0"/>
              <a:t>3</a:t>
            </a:r>
            <a:r>
              <a:rPr lang="cs-CZ" dirty="0" smtClean="0"/>
              <a:t>, </a:t>
            </a:r>
            <a:r>
              <a:rPr lang="cs-CZ" dirty="0" err="1" smtClean="0"/>
              <a:t>V</a:t>
            </a:r>
            <a:r>
              <a:rPr lang="cs-CZ" baseline="-25000" dirty="0" err="1" smtClean="0"/>
              <a:t>prům</a:t>
            </a:r>
            <a:r>
              <a:rPr lang="cs-CZ" baseline="-25000" dirty="0" smtClean="0"/>
              <a:t>/ha</a:t>
            </a:r>
            <a:r>
              <a:rPr lang="cs-CZ" dirty="0" smtClean="0"/>
              <a:t> = 364,09 m</a:t>
            </a:r>
            <a:r>
              <a:rPr lang="cs-CZ" baseline="30000" dirty="0" smtClean="0"/>
              <a:t>3</a:t>
            </a:r>
            <a:r>
              <a:rPr lang="cs-CZ" dirty="0" smtClean="0"/>
              <a:t> =&gt; </a:t>
            </a:r>
            <a:r>
              <a:rPr lang="cs-CZ" dirty="0" err="1" smtClean="0"/>
              <a:t>E</a:t>
            </a:r>
            <a:r>
              <a:rPr lang="cs-CZ" baseline="-25000" dirty="0" err="1" smtClean="0"/>
              <a:t>ha</a:t>
            </a:r>
            <a:r>
              <a:rPr lang="cs-CZ" baseline="-25000" dirty="0" smtClean="0"/>
              <a:t>(%)</a:t>
            </a:r>
            <a:r>
              <a:rPr lang="cs-CZ" dirty="0" smtClean="0"/>
              <a:t> = 37,2/364,09*100=10,2 %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53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Výpočet zásoby porostu – </a:t>
            </a:r>
            <a:r>
              <a:rPr lang="cs-CZ" dirty="0" err="1" smtClean="0"/>
              <a:t>V</a:t>
            </a:r>
            <a:r>
              <a:rPr lang="cs-CZ" baseline="-25000" dirty="0" err="1" smtClean="0"/>
              <a:t>porost</a:t>
            </a:r>
            <a:r>
              <a:rPr lang="cs-CZ" dirty="0" smtClean="0"/>
              <a:t> a směrodatné odchylky odhadu zásoby porostu - S</a:t>
            </a:r>
            <a:r>
              <a:rPr lang="cs-CZ" baseline="-25000" dirty="0" smtClean="0"/>
              <a:t>porost</a:t>
            </a:r>
            <a:endParaRPr lang="cs-CZ" baseline="-25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V</a:t>
            </a:r>
            <a:r>
              <a:rPr lang="cs-CZ" baseline="-25000" dirty="0" err="1" smtClean="0"/>
              <a:t>porost</a:t>
            </a:r>
            <a:r>
              <a:rPr lang="cs-CZ" dirty="0" smtClean="0"/>
              <a:t> = </a:t>
            </a:r>
            <a:r>
              <a:rPr lang="cs-CZ" dirty="0" err="1" smtClean="0"/>
              <a:t>V</a:t>
            </a:r>
            <a:r>
              <a:rPr lang="cs-CZ" baseline="-25000" dirty="0" err="1" smtClean="0"/>
              <a:t>prům</a:t>
            </a:r>
            <a:r>
              <a:rPr lang="cs-CZ" baseline="-25000" dirty="0" smtClean="0"/>
              <a:t>/ha</a:t>
            </a:r>
            <a:r>
              <a:rPr lang="cs-CZ" dirty="0" smtClean="0"/>
              <a:t> * výměra porostu</a:t>
            </a:r>
          </a:p>
          <a:p>
            <a:r>
              <a:rPr lang="cs-CZ" dirty="0" smtClean="0"/>
              <a:t>Příklad: </a:t>
            </a:r>
            <a:r>
              <a:rPr lang="cs-CZ" dirty="0" err="1" smtClean="0"/>
              <a:t>V</a:t>
            </a:r>
            <a:r>
              <a:rPr lang="cs-CZ" baseline="-25000" dirty="0" err="1" smtClean="0"/>
              <a:t>prům</a:t>
            </a:r>
            <a:r>
              <a:rPr lang="cs-CZ" baseline="-25000" dirty="0" smtClean="0"/>
              <a:t>/ha</a:t>
            </a:r>
            <a:r>
              <a:rPr lang="cs-CZ" dirty="0" smtClean="0"/>
              <a:t> = 364,09 m</a:t>
            </a:r>
            <a:r>
              <a:rPr lang="cs-CZ" baseline="30000" dirty="0" smtClean="0"/>
              <a:t>3</a:t>
            </a:r>
            <a:r>
              <a:rPr lang="cs-CZ" dirty="0" smtClean="0"/>
              <a:t>, výměra porostu = 13,77ha =&gt;</a:t>
            </a:r>
            <a:r>
              <a:rPr lang="cs-CZ" dirty="0" err="1" smtClean="0"/>
              <a:t>V</a:t>
            </a:r>
            <a:r>
              <a:rPr lang="cs-CZ" baseline="-25000" dirty="0" err="1" smtClean="0"/>
              <a:t>porost</a:t>
            </a:r>
            <a:r>
              <a:rPr lang="cs-CZ" dirty="0" smtClean="0"/>
              <a:t> = 5014 m</a:t>
            </a:r>
            <a:r>
              <a:rPr lang="cs-CZ" baseline="30000" dirty="0" smtClean="0"/>
              <a:t>3</a:t>
            </a:r>
          </a:p>
          <a:p>
            <a:endParaRPr lang="cs-CZ" dirty="0"/>
          </a:p>
          <a:p>
            <a:r>
              <a:rPr lang="cs-CZ" dirty="0" smtClean="0"/>
              <a:t>S</a:t>
            </a:r>
            <a:r>
              <a:rPr lang="cs-CZ" baseline="-25000" dirty="0" smtClean="0"/>
              <a:t>porost</a:t>
            </a:r>
            <a:r>
              <a:rPr lang="cs-CZ" dirty="0" smtClean="0"/>
              <a:t> = </a:t>
            </a:r>
            <a:r>
              <a:rPr lang="cs-CZ" dirty="0" err="1" smtClean="0"/>
              <a:t>S</a:t>
            </a:r>
            <a:r>
              <a:rPr lang="cs-CZ" baseline="-25000" dirty="0" err="1" smtClean="0"/>
              <a:t>ha</a:t>
            </a:r>
            <a:r>
              <a:rPr lang="cs-CZ" dirty="0" smtClean="0"/>
              <a:t> * výměra porostu</a:t>
            </a:r>
          </a:p>
          <a:p>
            <a:r>
              <a:rPr lang="cs-CZ" dirty="0" smtClean="0"/>
              <a:t>Příklad: </a:t>
            </a:r>
            <a:r>
              <a:rPr lang="cs-CZ" dirty="0" err="1" smtClean="0"/>
              <a:t>S</a:t>
            </a:r>
            <a:r>
              <a:rPr lang="cs-CZ" baseline="-25000" dirty="0" err="1" smtClean="0"/>
              <a:t>ha</a:t>
            </a:r>
            <a:r>
              <a:rPr lang="cs-CZ" dirty="0" smtClean="0"/>
              <a:t> = 17,35 m</a:t>
            </a:r>
            <a:r>
              <a:rPr lang="cs-CZ" baseline="30000" dirty="0" smtClean="0"/>
              <a:t>3</a:t>
            </a:r>
            <a:r>
              <a:rPr lang="cs-CZ" dirty="0" smtClean="0"/>
              <a:t>, výměra porostu = 13,77 ha =&gt; S</a:t>
            </a:r>
            <a:r>
              <a:rPr lang="cs-CZ" baseline="-25000" dirty="0" smtClean="0"/>
              <a:t>porost</a:t>
            </a:r>
            <a:r>
              <a:rPr lang="cs-CZ" dirty="0" smtClean="0"/>
              <a:t> = 239 m</a:t>
            </a:r>
            <a:r>
              <a:rPr lang="cs-CZ" baseline="30000" dirty="0" smtClean="0"/>
              <a:t>3</a:t>
            </a:r>
            <a:endParaRPr lang="cs-CZ" baseline="30000" dirty="0"/>
          </a:p>
        </p:txBody>
      </p:sp>
    </p:spTree>
    <p:extLst>
      <p:ext uri="{BB962C8B-B14F-4D97-AF65-F5344CB8AC3E}">
        <p14:creationId xmlns:p14="http://schemas.microsoft.com/office/powerpoint/2010/main" val="275821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Výpočet zásoby porostu na zkusných plochách při požadované přesnosti                                               &quot;/&gt;&lt;property id=&quot;20307&quot; value=&quot;256&quot;/&gt;&lt;/object&gt;&lt;object type=&quot;3&quot; unique_id=&quot;10005&quot;&gt;&lt;property id=&quot;20148&quot; value=&quot;5&quot;/&gt;&lt;property id=&quot;20300&quot; value=&quot;Slide 2 - &amp;quot;Využití zkusných ploch - ZP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Zadání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Stanovení velikosti ZP a intenzity výběru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Výpočet odstupové vzdálenosti ZP - d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Výpočet průměrné hektarové zásoby na ZP – Vprům/ha a směrodatné odchylky hektarové zásoby na ZP – Sv/ha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Výpočet variačního koeficientu hektarové zásoby na ZP – Varv/ha a směrodatné odchylky odhadu průměrné hektarové zás&quot;/&gt;&lt;property id=&quot;20307&quot; value=&quot;262&quot;/&gt;&lt;/object&gt;&lt;object type=&quot;3&quot; unique_id=&quot;10011&quot;&gt;&lt;property id=&quot;20148&quot; value=&quot;5&quot;/&gt;&lt;property id=&quot;20300&quot; value=&quot;Slide 8 - &amp;quot;Výpočet 95 % absolutní a relativní mezní chyby odhadu průměrné hektarové zásoby - Eha a Eha(%)&amp;quot;&quot;/&gt;&lt;property id=&quot;20307&quot; value=&quot;263&quot;/&gt;&lt;/object&gt;&lt;object type=&quot;3&quot; unique_id=&quot;10012&quot;&gt;&lt;property id=&quot;20148&quot; value=&quot;5&quot;/&gt;&lt;property id=&quot;20300&quot; value=&quot;Slide 9 - &amp;quot;Výpočet zásoby porostu – Vporost a směrodatné odchylky odhadu zásoby porostu - Sporost&amp;quot;&quot;/&gt;&lt;property id=&quot;20307&quot; value=&quot;264&quot;/&gt;&lt;/object&gt;&lt;object type=&quot;3&quot; unique_id=&quot;10013&quot;&gt;&lt;property id=&quot;20148&quot; value=&quot;5&quot;/&gt;&lt;property id=&quot;20300&quot; value=&quot;Slide 10 - &amp;quot;Výpočet 95 % absolutní a relativní mezní chyby odhadu zásoby porostu - Eporost a Eporost(%)&amp;quot;&quot;/&gt;&lt;property id=&quot;20307&quot; value=&quot;265&quot;/&gt;&lt;/object&gt;&lt;object type=&quot;3&quot; unique_id=&quot;10014&quot;&gt;&lt;property id=&quot;20148&quot; value=&quot;5&quot;/&gt;&lt;property id=&quot;20300&quot; value=&quot;Slide 11 - &amp;quot;Výpočet potřebného počtu ploch pro stanovení zásoby porostu při požadované přesnosti - K&amp;quot;&quot;/&gt;&lt;property id=&quot;20307&quot; value=&quot;266&quot;/&gt;&lt;/object&gt;&lt;object type=&quot;3&quot; unique_id=&quot;10015&quot;&gt;&lt;property id=&quot;20148&quot; value=&quot;5&quot;/&gt;&lt;property id=&quot;20300&quot; value=&quot;Slide 12 - &amp;quot;Výpočet intenzity výběru pro potřebný počet ploch - i&amp;quot;&quot;/&gt;&lt;property id=&quot;20307&quot; value=&quot;2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863</TotalTime>
  <Words>704</Words>
  <Application>Microsoft Office PowerPoint</Application>
  <PresentationFormat>Širokoúhlá obrazovka</PresentationFormat>
  <Paragraphs>68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Trebuchet MS</vt:lpstr>
      <vt:lpstr>Wingdings 3</vt:lpstr>
      <vt:lpstr>Faseta</vt:lpstr>
      <vt:lpstr>Výpočet zásoby porostu pomocí výběrové metody na zkusných plochách při požadované přesnosti                                                                                                                                                                                                            </vt:lpstr>
      <vt:lpstr>Využití zkusných ploch - ZP</vt:lpstr>
      <vt:lpstr>Zadání</vt:lpstr>
      <vt:lpstr>Stanovení velikosti ZP a intenzity výběru</vt:lpstr>
      <vt:lpstr>Výpočet odstupové vzdálenosti ZP - d</vt:lpstr>
      <vt:lpstr>Výpočet průměrné hektarové zásoby na ZP – Vprům/ha a směrodatné odchylky hektarové zásoby na ZP – Sv/ha</vt:lpstr>
      <vt:lpstr>Výpočet variačního koeficientu hektarové zásoby na ZP – Varv/ha a směrodatné odchylky odhadu průměrné hektarové zásoby – Sha</vt:lpstr>
      <vt:lpstr>Výpočet 95 % absolutní a relativní mezní chyby odhadu průměrné hektarové zásoby - Eha a Eha(%)</vt:lpstr>
      <vt:lpstr>Výpočet zásoby porostu – Vporost a směrodatné odchylky odhadu zásoby porostu - Sporost</vt:lpstr>
      <vt:lpstr>Výpočet 95 % absolutní a relativní mezní chyby odhadu zásoby porostu - Eporost a Eporost(%)</vt:lpstr>
      <vt:lpstr>Výpočet potřebného počtu ploch pro stanovení zásoby porostu při požadované přesnosti - K</vt:lpstr>
      <vt:lpstr>Výpočet intenzity výběru pro potřebný počet ploch - 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Výpočet zásoby porostu na zkusných plochách při požadované přesnosti</dc:title>
  <dc:creator>Zdeněk Adamec</dc:creator>
  <cp:lastModifiedBy>Zdeněk Adamec</cp:lastModifiedBy>
  <cp:revision>27</cp:revision>
  <dcterms:created xsi:type="dcterms:W3CDTF">2014-03-06T07:20:51Z</dcterms:created>
  <dcterms:modified xsi:type="dcterms:W3CDTF">2021-12-16T19:28:34Z</dcterms:modified>
</cp:coreProperties>
</file>